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9" r:id="rId5"/>
    <p:sldId id="281" r:id="rId6"/>
    <p:sldId id="282" r:id="rId7"/>
    <p:sldId id="283" r:id="rId8"/>
    <p:sldId id="284" r:id="rId9"/>
    <p:sldId id="287" r:id="rId10"/>
    <p:sldId id="286" r:id="rId11"/>
    <p:sldId id="288" r:id="rId12"/>
    <p:sldId id="259" r:id="rId13"/>
    <p:sldId id="260" r:id="rId14"/>
    <p:sldId id="275" r:id="rId15"/>
    <p:sldId id="276" r:id="rId16"/>
    <p:sldId id="277" r:id="rId17"/>
    <p:sldId id="278" r:id="rId18"/>
    <p:sldId id="279" r:id="rId19"/>
    <p:sldId id="271"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02.03.2022</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02.03.2022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02.03.2022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02.03.2022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02.03.2022</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a:solidFill>
                  <a:schemeClr val="accent4">
                    <a:lumMod val="75000"/>
                  </a:schemeClr>
                </a:solidFill>
              </a:rPr>
              <a:t>Základní zásady TPP a TŘ </a:t>
            </a:r>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a:t>Přednáška pro VIII. jarní semestr magisterského studia </a:t>
            </a:r>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a:t>Prof. JUDr. Jaroslav </a:t>
            </a:r>
            <a:r>
              <a:rPr lang="cs-CZ" sz="2400" b="1" dirty="0" err="1"/>
              <a:t>Fenyk</a:t>
            </a:r>
            <a:r>
              <a:rPr lang="cs-CZ" sz="2400" b="1" dirty="0"/>
              <a:t>, Ph.D., </a:t>
            </a:r>
            <a:r>
              <a:rPr lang="cs-CZ" sz="2400" b="1" dirty="0" err="1"/>
              <a:t>DSc</a:t>
            </a:r>
            <a:r>
              <a:rPr lang="cs-CZ" sz="2400" b="1" dirty="0"/>
              <a:t>.</a:t>
            </a:r>
          </a:p>
          <a:p>
            <a:endParaRPr lang="cs-CZ" sz="2400" b="1" dirty="0"/>
          </a:p>
          <a:p>
            <a:r>
              <a:rPr lang="cs-CZ" sz="2400" b="1" dirty="0"/>
              <a:t>3.3. 2022</a:t>
            </a:r>
          </a:p>
        </p:txBody>
      </p:sp>
    </p:spTree>
    <p:extLst>
      <p:ext uri="{BB962C8B-B14F-4D97-AF65-F5344CB8AC3E}">
        <p14:creationId xmlns:p14="http://schemas.microsoft.com/office/powerpoint/2010/main" val="3527781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Listina základních práv EU  </a:t>
            </a:r>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a:solidFill>
                  <a:srgbClr val="FFC000"/>
                </a:solidFill>
              </a:rPr>
              <a:t>– ne bis in idem </a:t>
            </a:r>
            <a:r>
              <a:rPr lang="cs-CZ" sz="3200" dirty="0"/>
              <a:t>(čl.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383432"/>
          </a:xfrm>
        </p:spPr>
        <p:txBody>
          <a:bodyPr/>
          <a:lstStyle/>
          <a:p>
            <a:endParaRPr lang="cs-CZ" dirty="0"/>
          </a:p>
        </p:txBody>
      </p:sp>
      <p:sp>
        <p:nvSpPr>
          <p:cNvPr id="3" name="Zástupný symbol pro obsah 2"/>
          <p:cNvSpPr>
            <a:spLocks noGrp="1"/>
          </p:cNvSpPr>
          <p:nvPr>
            <p:ph idx="1"/>
          </p:nvPr>
        </p:nvSpPr>
        <p:spPr>
          <a:xfrm>
            <a:off x="457200" y="2636911"/>
            <a:ext cx="8229600" cy="3657525"/>
          </a:xfrm>
        </p:spPr>
        <p:txBody>
          <a:bodyPr>
            <a:normAutofit/>
          </a:bodyPr>
          <a:lstStyle/>
          <a:p>
            <a:pPr marL="0" indent="0" algn="ctr">
              <a:buNone/>
            </a:pPr>
            <a:r>
              <a:rPr lang="cs-CZ" sz="4400" b="1" dirty="0">
                <a:solidFill>
                  <a:srgbClr val="FFC000"/>
                </a:solidFill>
              </a:rPr>
              <a:t>II. Základní zásady trestního práva procesního/ trestního řízení</a:t>
            </a:r>
          </a:p>
        </p:txBody>
      </p:sp>
    </p:spTree>
    <p:extLst>
      <p:ext uri="{BB962C8B-B14F-4D97-AF65-F5344CB8AC3E}">
        <p14:creationId xmlns:p14="http://schemas.microsoft.com/office/powerpoint/2010/main" val="46976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a:t>Základní zásady </a:t>
            </a:r>
            <a:r>
              <a:rPr lang="cs-CZ" dirty="0">
                <a:solidFill>
                  <a:schemeClr val="accent2"/>
                </a:solidFill>
              </a:rPr>
              <a:t>TŘ</a:t>
            </a: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 2 odst. 1 trestního řádu nikdo nesmí být stíhán jinak než ze zákonných  důvodů a způsobem, který stanoví zákon.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jinak.</a:t>
            </a:r>
            <a:endParaRPr lang="cs-CZ" sz="2200" dirty="0">
              <a:solidFill>
                <a:schemeClr val="bg1"/>
              </a:solidFill>
              <a:latin typeface="Microsoft Sans Serif" pitchFamily="34" charset="0"/>
            </a:endParaRPr>
          </a:p>
          <a:p>
            <a:pPr lvl="1" algn="just"/>
            <a:endParaRPr lang="cs-CZ" dirty="0"/>
          </a:p>
          <a:p>
            <a:pPr lvl="1"/>
            <a:endParaRPr lang="cs-CZ" dirty="0"/>
          </a:p>
        </p:txBody>
      </p:sp>
    </p:spTree>
    <p:extLst>
      <p:ext uri="{BB962C8B-B14F-4D97-AF65-F5344CB8AC3E}">
        <p14:creationId xmlns:p14="http://schemas.microsoft.com/office/powerpoint/2010/main" val="3531640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FC000"/>
                </a:solidFill>
              </a:rPr>
              <a:t>urychleně bez zbytečných průtahů</a:t>
            </a:r>
            <a:r>
              <a:rPr lang="cs-CZ" sz="2800" dirty="0">
                <a:solidFill>
                  <a:srgbClr val="FFC000"/>
                </a:solidFill>
              </a:rPr>
              <a:t> </a:t>
            </a:r>
            <a:r>
              <a:rPr lang="cs-CZ" sz="2800" b="1" dirty="0">
                <a:solidFill>
                  <a:srgbClr val="FFC000"/>
                </a:solidFill>
              </a:rPr>
              <a:t>(s největším urychlením projednávají zejména vazební věci a věci, ve kterých byl zajištěn majetek) a s plným šetřením základních práv a svobod.</a:t>
            </a:r>
            <a:r>
              <a:rPr lang="cs-CZ" b="1" dirty="0">
                <a:solidFill>
                  <a:srgbClr val="FFC000"/>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lnSpcReduction="10000"/>
          </a:bodyPr>
          <a:lstStyle/>
          <a:p>
            <a:pPr marL="342900" indent="-342900" algn="just"/>
            <a:r>
              <a:rPr lang="cs-CZ" sz="2200" b="1" dirty="0">
                <a:solidFill>
                  <a:schemeClr val="accent3"/>
                </a:solidFill>
              </a:rPr>
              <a:t>Zásada 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Právo užívat mateřský jazyk.</a:t>
            </a:r>
            <a:endParaRPr lang="cs-CZ" sz="2400" b="1" dirty="0">
              <a:solidFill>
                <a:schemeClr val="accent3"/>
              </a:solidFill>
            </a:endParaRPr>
          </a:p>
          <a:p>
            <a:pPr marL="342900" indent="-342900" algn="just"/>
            <a:r>
              <a:rPr lang="cs-CZ" sz="2400" b="1" dirty="0">
                <a:solidFill>
                  <a:schemeClr val="accent3"/>
                </a:solidFill>
              </a:rPr>
              <a:t>Zásada 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předem upřednostňován. </a:t>
            </a:r>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a:solidFill>
                  <a:srgbClr val="FFC000"/>
                </a:solidFill>
              </a:rPr>
              <a:t>obžaloby, návrhu na potrestání nebo návrhu na schválení dohody o prohlášení viny a přijetí trestu (dále jen „dohoda o vině a trestu“), které podává státní zástupce. </a:t>
            </a:r>
            <a:endParaRPr lang="cs-CZ" sz="2500" b="1" dirty="0">
              <a:solidFill>
                <a:srgbClr val="FFC000"/>
              </a:solidFill>
            </a:endParaRPr>
          </a:p>
        </p:txBody>
      </p:sp>
    </p:spTree>
    <p:extLst>
      <p:ext uri="{BB962C8B-B14F-4D97-AF65-F5344CB8AC3E}">
        <p14:creationId xmlns:p14="http://schemas.microsoft.com/office/powerpoint/2010/main" val="860340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a:t>
            </a:r>
            <a:r>
              <a:rPr lang="cs-CZ" sz="2000" dirty="0">
                <a:solidFill>
                  <a:srgbClr val="FFC000"/>
                </a:solidFill>
                <a:latin typeface="Microsoft Sans Serif" pitchFamily="34" charset="0"/>
              </a:rPr>
              <a:t>projednávají veřejně tak</a:t>
            </a:r>
            <a:r>
              <a:rPr lang="cs-CZ" sz="2000" dirty="0">
                <a:latin typeface="Microsoft Sans Serif" pitchFamily="34" charset="0"/>
              </a:rPr>
              <a:t>, aby se občané mohli projednávání zúčastnit a jednání sledovat. Při hlavním líčení a veřejném zasedání </a:t>
            </a:r>
            <a:r>
              <a:rPr lang="cs-CZ" sz="2000" dirty="0">
                <a:solidFill>
                  <a:srgbClr val="FFC000"/>
                </a:solidFill>
                <a:latin typeface="Microsoft Sans Serif" pitchFamily="34" charset="0"/>
              </a:rPr>
              <a:t>může být veřejnost vyloučena </a:t>
            </a:r>
            <a:r>
              <a:rPr lang="cs-CZ" sz="2000" dirty="0">
                <a:latin typeface="Microsoft Sans Serif" pitchFamily="34" charset="0"/>
              </a:rPr>
              <a:t>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a:t>
            </a:r>
            <a:r>
              <a:rPr lang="cs-CZ" sz="2000" dirty="0">
                <a:solidFill>
                  <a:srgbClr val="FFC000"/>
                </a:solidFill>
                <a:latin typeface="Microsoft Sans Serif" pitchFamily="34" charset="0"/>
              </a:rPr>
              <a:t>ústní; </a:t>
            </a:r>
            <a:r>
              <a:rPr lang="cs-CZ" sz="2000" dirty="0">
                <a:latin typeface="Microsoft Sans Serif" pitchFamily="34" charset="0"/>
              </a:rPr>
              <a:t>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veřejném, </a:t>
            </a:r>
            <a:r>
              <a:rPr lang="cs-CZ" sz="2000" b="1" dirty="0">
                <a:solidFill>
                  <a:srgbClr val="FFC000"/>
                </a:solidFill>
                <a:latin typeface="Microsoft Sans Serif" pitchFamily="34" charset="0"/>
              </a:rPr>
              <a:t>vazebním</a:t>
            </a:r>
            <a:r>
              <a:rPr lang="cs-CZ" sz="2000" dirty="0">
                <a:solidFill>
                  <a:srgbClr val="FFC000"/>
                </a:solidFill>
                <a:latin typeface="Microsoft Sans Serif" pitchFamily="34" charset="0"/>
              </a:rPr>
              <a:t> </a:t>
            </a:r>
            <a:r>
              <a:rPr lang="cs-CZ" sz="2000" dirty="0">
                <a:latin typeface="Microsoft Sans Serif" pitchFamily="34" charset="0"/>
              </a:rPr>
              <a:t>a neveřejném zasedání smí soud přihlédnout jen k těm důkazům, které byly při tomto jednání provedeny. </a:t>
            </a:r>
          </a:p>
          <a:p>
            <a:pPr marL="653796" lvl="1" indent="-342900" algn="just"/>
            <a:endParaRPr lang="cs-CZ" sz="2500" b="1" dirty="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 § 2 odst. 13 trestního řádu). </a:t>
            </a:r>
          </a:p>
          <a:p>
            <a:pPr marL="342900" indent="-342900" algn="just"/>
            <a:r>
              <a:rPr lang="cs-CZ" sz="2900" b="1" dirty="0">
                <a:solidFill>
                  <a:schemeClr val="accent3"/>
                </a:solidFill>
              </a:rPr>
              <a:t>Právo užívat mateřský jazyk</a:t>
            </a:r>
          </a:p>
          <a:p>
            <a:pPr lvl="1" algn="just">
              <a:lnSpc>
                <a:spcPct val="90000"/>
              </a:lnSpc>
            </a:pPr>
            <a:r>
              <a:rPr lang="cs-CZ" sz="2200" dirty="0"/>
              <a:t>Každý je podle § 2 odst. 14 trestního řádu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lvl="1" algn="just">
              <a:lnSpc>
                <a:spcPct val="90000"/>
              </a:lnSpc>
            </a:pPr>
            <a:endParaRPr lang="cs-CZ" sz="2200" dirty="0"/>
          </a:p>
          <a:p>
            <a:r>
              <a:rPr lang="cs-CZ" b="1" dirty="0">
                <a:solidFill>
                  <a:schemeClr val="accent3"/>
                </a:solidFill>
              </a:rPr>
              <a:t>Zásada šetření osoby a práv poškozeného</a:t>
            </a:r>
            <a:endParaRPr lang="cs-CZ" dirty="0"/>
          </a:p>
          <a:p>
            <a:r>
              <a:rPr lang="cs-CZ" sz="2000" dirty="0"/>
              <a:t>      Podle § 2 odst. 15 všechny orgány činné v trestním řízení v každém      stádiu :</a:t>
            </a:r>
          </a:p>
          <a:p>
            <a:pPr marL="0" indent="0">
              <a:buNone/>
            </a:pPr>
            <a:r>
              <a:rPr lang="cs-CZ" sz="2000" dirty="0"/>
              <a:t>            - umožňují poškozenému uplatnit jeho práva</a:t>
            </a:r>
          </a:p>
          <a:p>
            <a:pPr marL="0" indent="0">
              <a:buNone/>
            </a:pPr>
            <a:r>
              <a:rPr lang="cs-CZ" sz="2000" dirty="0"/>
              <a:t>            - vhodně a srozumitelně ho poučí</a:t>
            </a:r>
          </a:p>
          <a:p>
            <a:pPr marL="0" indent="0">
              <a:buNone/>
            </a:pPr>
            <a:r>
              <a:rPr lang="cs-CZ" sz="2000" dirty="0"/>
              <a:t>            - a postupují vůči němu ohleduplně při šetření jeho osobnosti</a:t>
            </a:r>
          </a:p>
          <a:p>
            <a:pPr marL="0" indent="0">
              <a:buNone/>
            </a:pPr>
            <a:endParaRPr lang="cs-CZ" sz="2000" dirty="0"/>
          </a:p>
          <a:p>
            <a:pPr marL="0" indent="0">
              <a:buNone/>
            </a:pPr>
            <a:endParaRPr lang="cs-CZ" sz="2000" dirty="0"/>
          </a:p>
          <a:p>
            <a:pPr lvl="1" algn="just">
              <a:lnSpc>
                <a:spcPct val="90000"/>
              </a:lnSpc>
            </a:pP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rychlosti 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C000"/>
                </a:solidFill>
              </a:rPr>
              <a:t>urychleně bez zbytečných průtahů</a:t>
            </a:r>
            <a:r>
              <a:rPr lang="cs-CZ" sz="2200" dirty="0">
                <a:solidFill>
                  <a:srgbClr val="FFC000"/>
                </a:solidFill>
              </a:rPr>
              <a:t> </a:t>
            </a:r>
            <a:r>
              <a:rPr lang="cs-CZ" sz="2200" dirty="0"/>
              <a:t>a 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100"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a:t>DOTAZY ?</a:t>
            </a:r>
          </a:p>
        </p:txBody>
      </p:sp>
    </p:spTree>
    <p:extLst>
      <p:ext uri="{BB962C8B-B14F-4D97-AF65-F5344CB8AC3E}">
        <p14:creationId xmlns:p14="http://schemas.microsoft.com/office/powerpoint/2010/main" val="187637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a:t>Funkce základní zásad</a:t>
            </a:r>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a:solidFill>
                  <a:schemeClr val="accent3"/>
                </a:solidFill>
              </a:rPr>
              <a:t>Interpretační </a:t>
            </a:r>
            <a:r>
              <a:rPr lang="cs-CZ" dirty="0"/>
              <a:t>-</a:t>
            </a:r>
            <a:r>
              <a:rPr lang="cs-CZ" dirty="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p>
          <a:p>
            <a:pPr algn="just"/>
            <a:r>
              <a:rPr lang="cs-CZ" b="1" dirty="0">
                <a:solidFill>
                  <a:schemeClr val="accent3"/>
                </a:solidFill>
              </a:rPr>
              <a:t>Aplikační</a:t>
            </a:r>
            <a:r>
              <a:rPr lang="cs-CZ" dirty="0"/>
              <a:t> - funguje obdobně jako interpretační, přičemž se projevuje v rozhodovacím procesu orgánů činných v trestním řízení;</a:t>
            </a:r>
          </a:p>
          <a:p>
            <a:pPr algn="just"/>
            <a:r>
              <a:rPr lang="cs-CZ" b="1" dirty="0">
                <a:solidFill>
                  <a:schemeClr val="accent3"/>
                </a:solidFill>
              </a:rPr>
              <a:t>Zákonodárná</a:t>
            </a:r>
            <a:r>
              <a:rPr lang="cs-CZ" dirty="0"/>
              <a:t> - zákonodárce při tvorbě práva musí důsledně vycházet ze základních zásad, na nichž je příslušná norma vybudována; - </a:t>
            </a:r>
            <a:r>
              <a:rPr lang="cs-CZ" dirty="0">
                <a:solidFill>
                  <a:schemeClr val="accent4">
                    <a:lumMod val="75000"/>
                  </a:schemeClr>
                </a:solidFill>
              </a:rPr>
              <a:t>realita???</a:t>
            </a:r>
          </a:p>
          <a:p>
            <a:pPr algn="just"/>
            <a:r>
              <a:rPr lang="cs-CZ" b="1" dirty="0">
                <a:solidFill>
                  <a:schemeClr val="accent3"/>
                </a:solidFill>
              </a:rPr>
              <a:t>Poznávací</a:t>
            </a:r>
            <a:r>
              <a:rPr lang="cs-CZ" dirty="0"/>
              <a:t> - z charakteru základních zásad a jejich uplatnění v trestním procesu lze usuzovat na charakter trestního procesu (inkviziční, </a:t>
            </a:r>
            <a:r>
              <a:rPr lang="cs-CZ" dirty="0" err="1"/>
              <a:t>adversární</a:t>
            </a:r>
            <a:r>
              <a:rPr lang="cs-CZ" dirty="0"/>
              <a:t>, smíšený);-</a:t>
            </a:r>
          </a:p>
          <a:p>
            <a:pPr algn="just"/>
            <a:r>
              <a:rPr lang="cs-CZ" b="1" dirty="0">
                <a:solidFill>
                  <a:schemeClr val="accent3"/>
                </a:solidFill>
              </a:rPr>
              <a:t>Kontrolní</a:t>
            </a:r>
            <a:r>
              <a:rPr lang="cs-CZ" dirty="0"/>
              <a:t> - 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br>
              <a:rPr lang="cs-CZ" sz="3600" dirty="0">
                <a:solidFill>
                  <a:schemeClr val="accent2"/>
                </a:solidFill>
              </a:rPr>
            </a:br>
            <a:r>
              <a:rPr lang="cs-CZ" sz="3200" dirty="0">
                <a:solidFill>
                  <a:schemeClr val="accent2"/>
                </a:solidFill>
              </a:rPr>
              <a:t>Právo na spravedlivý trestní proces a</a:t>
            </a:r>
            <a:br>
              <a:rPr lang="cs-CZ" sz="3200" dirty="0">
                <a:solidFill>
                  <a:schemeClr val="accent2"/>
                </a:solidFill>
              </a:rPr>
            </a:br>
            <a:r>
              <a:rPr lang="cs-CZ" sz="3200" dirty="0"/>
              <a:t>trojnásobná úroveň ochrany lidských práv </a:t>
            </a:r>
            <a:r>
              <a:rPr lang="cs-CZ" sz="3600" dirty="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a:t>(Ústava, Listina) – </a:t>
            </a:r>
            <a:r>
              <a:rPr lang="cs-CZ" sz="9600" b="1" dirty="0">
                <a:solidFill>
                  <a:srgbClr val="FFC000"/>
                </a:solidFill>
              </a:rPr>
              <a:t>interní ochrana</a:t>
            </a:r>
          </a:p>
          <a:p>
            <a:pPr algn="just"/>
            <a:r>
              <a:rPr lang="cs-CZ" sz="9600" dirty="0">
                <a:solidFill>
                  <a:srgbClr val="FFFF00"/>
                </a:solidFill>
              </a:rPr>
              <a:t>mezinárodní – </a:t>
            </a:r>
            <a:r>
              <a:rPr lang="cs-CZ" sz="9600" dirty="0"/>
              <a:t>Úmluva o ochraně lidských práv a základních svobod  (č. 209/1992 Sb.) + Protokoly (16, resp. 14) a další akty MPV chránící lidská práva) – </a:t>
            </a:r>
            <a:r>
              <a:rPr lang="cs-CZ" sz="9600" b="1" dirty="0">
                <a:solidFill>
                  <a:srgbClr val="FFC000"/>
                </a:solidFill>
              </a:rPr>
              <a:t>subsidiární externí mezinárodní ochrana</a:t>
            </a:r>
          </a:p>
          <a:p>
            <a:r>
              <a:rPr lang="cs-CZ" sz="9600" b="1" dirty="0" err="1">
                <a:solidFill>
                  <a:srgbClr val="FFC000"/>
                </a:solidFill>
              </a:rPr>
              <a:t>supranacionální</a:t>
            </a:r>
            <a:r>
              <a:rPr lang="cs-CZ" sz="9600" b="1" dirty="0">
                <a:solidFill>
                  <a:srgbClr val="FFC000"/>
                </a:solidFill>
              </a:rPr>
              <a:t> - </a:t>
            </a:r>
            <a:r>
              <a:rPr lang="cs-CZ" sz="9600" dirty="0"/>
              <a:t>Listina základních práv Evropské unie (č. 2010/C 83/02 </a:t>
            </a:r>
            <a:r>
              <a:rPr lang="cs-CZ" sz="9600" dirty="0" err="1"/>
              <a:t>Úř.v</a:t>
            </a:r>
            <a:r>
              <a:rPr lang="cs-CZ" sz="9600" dirty="0"/>
              <a:t>. EU) –</a:t>
            </a:r>
            <a:r>
              <a:rPr lang="cs-CZ" sz="9600" b="1" dirty="0">
                <a:solidFill>
                  <a:srgbClr val="FFC000"/>
                </a:solidFill>
              </a:rPr>
              <a:t>unijní ochrana</a:t>
            </a:r>
          </a:p>
          <a:p>
            <a:pPr marL="0" indent="0" algn="just">
              <a:buNone/>
            </a:pPr>
            <a:endParaRPr lang="cs-CZ" sz="9600" b="1" dirty="0"/>
          </a:p>
          <a:p>
            <a:pPr marL="356616" lvl="1" indent="0" algn="just">
              <a:lnSpc>
                <a:spcPct val="80000"/>
              </a:lnSpc>
              <a:buNone/>
            </a:pPr>
            <a:endParaRPr lang="cs-CZ" sz="9600" dirty="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708919"/>
            <a:ext cx="8229600" cy="3585517"/>
          </a:xfrm>
        </p:spPr>
        <p:txBody>
          <a:bodyPr>
            <a:normAutofit/>
          </a:bodyPr>
          <a:lstStyle/>
          <a:p>
            <a:pPr marL="0" indent="0" algn="ctr">
              <a:buNone/>
            </a:pPr>
            <a:r>
              <a:rPr lang="cs-CZ" sz="4400" b="1" dirty="0">
                <a:solidFill>
                  <a:srgbClr val="FFC000"/>
                </a:solidFill>
              </a:rPr>
              <a:t>I. Ústavní, mezinárodní a unijní rámec trestního řízení = právo na spravedlivý proces</a:t>
            </a:r>
          </a:p>
        </p:txBody>
      </p:sp>
    </p:spTree>
    <p:extLst>
      <p:ext uri="{BB962C8B-B14F-4D97-AF65-F5344CB8AC3E}">
        <p14:creationId xmlns:p14="http://schemas.microsoft.com/office/powerpoint/2010/main" val="215558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a:t>Listina základních práv a svobod ( ČR) – přímá aplikace</a:t>
            </a:r>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a:t>Hlava druhá </a:t>
            </a:r>
            <a:r>
              <a:rPr lang="cs-CZ" sz="4800" dirty="0">
                <a:solidFill>
                  <a:srgbClr val="FFC000"/>
                </a:solidFill>
              </a:rPr>
              <a:t>– základní práva</a:t>
            </a:r>
          </a:p>
          <a:p>
            <a:pPr marL="0" indent="0">
              <a:buNone/>
            </a:pPr>
            <a:r>
              <a:rPr lang="cs-CZ" sz="4800" dirty="0"/>
              <a:t>            čl. 7 ochrana osoby a soukromí </a:t>
            </a:r>
          </a:p>
          <a:p>
            <a:pPr marL="0" indent="0">
              <a:buNone/>
            </a:pPr>
            <a:r>
              <a:rPr lang="cs-CZ" sz="4800" dirty="0"/>
              <a:t>           čl. 8 osobní svoboda, omezení, vazba, ústav</a:t>
            </a:r>
          </a:p>
          <a:p>
            <a:pPr marL="0" indent="0">
              <a:buNone/>
            </a:pPr>
            <a:r>
              <a:rPr lang="cs-CZ" sz="4800" dirty="0"/>
              <a:t>            čl. 10 ochrana  soukromého a rodinného života</a:t>
            </a:r>
          </a:p>
          <a:p>
            <a:pPr marL="0" indent="0">
              <a:buNone/>
            </a:pPr>
            <a:r>
              <a:rPr lang="cs-CZ" sz="4800" dirty="0"/>
              <a:t>            čl. 11 ochrana vlastnictví</a:t>
            </a:r>
          </a:p>
          <a:p>
            <a:pPr marL="0" indent="0">
              <a:buNone/>
            </a:pPr>
            <a:r>
              <a:rPr lang="cs-CZ" sz="4800" dirty="0"/>
              <a:t>             čl. 12 ochrana obydlí</a:t>
            </a:r>
          </a:p>
          <a:p>
            <a:pPr marL="0" indent="0">
              <a:buNone/>
            </a:pPr>
            <a:r>
              <a:rPr lang="cs-CZ" sz="4800" dirty="0"/>
              <a:t>             čl. 13 ochrana tajemství dopravovaných zpráv</a:t>
            </a:r>
          </a:p>
          <a:p>
            <a:pPr marL="0" indent="0">
              <a:buNone/>
            </a:pPr>
            <a:r>
              <a:rPr lang="cs-CZ" sz="4800" dirty="0"/>
              <a:t>           </a:t>
            </a:r>
          </a:p>
          <a:p>
            <a:pPr marL="0" indent="0">
              <a:buNone/>
            </a:pPr>
            <a:r>
              <a:rPr lang="cs-CZ" sz="4800" dirty="0"/>
              <a:t>Hlava pátá </a:t>
            </a:r>
            <a:r>
              <a:rPr lang="cs-CZ" sz="4800" dirty="0">
                <a:solidFill>
                  <a:srgbClr val="FFC000"/>
                </a:solidFill>
              </a:rPr>
              <a:t>– právo na spravedlivý proces</a:t>
            </a: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Úmluva – všeobecné záruky čl. 6 odst.1 – přímá aplikace, subsidiarita – ESLP</a:t>
            </a:r>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a:t>Právo na spravedlivé 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Úmluva – práva obviněného čl. 6 odst.2,3 – přímá aplikace, subsidiarita ESLP</a:t>
            </a:r>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Další záruky práva na spravedlivý proces v Úmluvě a Protokolech</a:t>
            </a:r>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a:t>Listina základních práv EU</a:t>
            </a:r>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C000"/>
                </a:solidFill>
              </a:rPr>
              <a:t>instituce, orgány, úřady a agentury Evropské unie.  </a:t>
            </a:r>
            <a:endParaRPr lang="cs-CZ" sz="4200" dirty="0">
              <a:solidFill>
                <a:srgbClr val="FFC000"/>
              </a:solidFill>
            </a:endParaRPr>
          </a:p>
          <a:p>
            <a:pPr algn="just"/>
            <a:r>
              <a:rPr lang="cs-CZ" sz="4200" b="1" dirty="0">
                <a:solidFill>
                  <a:srgbClr val="FFC000"/>
                </a:solidFill>
              </a:rPr>
              <a:t>pro členské státy – orgány činné v trestním řízení </a:t>
            </a:r>
            <a:r>
              <a:rPr lang="cs-CZ" sz="4200" dirty="0"/>
              <a:t>je zavazující jen v případě, že tyto aplikují v konkrétní věci právo Evropské unie.</a:t>
            </a:r>
          </a:p>
          <a:p>
            <a:pPr algn="just"/>
            <a:r>
              <a:rPr lang="cs-CZ" sz="4200" dirty="0"/>
              <a:t>Listina z hlediska jejího dodržování</a:t>
            </a:r>
            <a:r>
              <a:rPr lang="cs-CZ" sz="4200" b="1" dirty="0"/>
              <a:t> </a:t>
            </a:r>
            <a:r>
              <a:rPr lang="cs-CZ" sz="4200" b="1" dirty="0">
                <a:solidFill>
                  <a:srgbClr val="FFC000"/>
                </a:solidFill>
              </a:rPr>
              <a:t>není </a:t>
            </a:r>
            <a:r>
              <a:rPr lang="cs-CZ" sz="4200" dirty="0">
                <a:solidFill>
                  <a:srgbClr val="FFC000"/>
                </a:solidFill>
              </a:rPr>
              <a:t>podrobena externí kontrole Soudu pro lidská práva, podléhá však kontrole Soudního dvora EU</a:t>
            </a:r>
            <a:r>
              <a:rPr lang="cs-CZ" sz="4200" dirty="0"/>
              <a:t>, jenž naopak k obsahu Úmluvy i Listiny přihlížet musí</a:t>
            </a:r>
          </a:p>
          <a:p>
            <a:pPr algn="just"/>
            <a:endParaRPr lang="cs-CZ" sz="4200" dirty="0"/>
          </a:p>
          <a:p>
            <a:pPr algn="just"/>
            <a:r>
              <a:rPr lang="cs-CZ" sz="4200" dirty="0">
                <a:solidFill>
                  <a:srgbClr val="FFC000"/>
                </a:solidFill>
              </a:rPr>
              <a:t>§ 9a </a:t>
            </a:r>
            <a:r>
              <a:rPr lang="cs-CZ" sz="4200" dirty="0" err="1">
                <a:solidFill>
                  <a:srgbClr val="FFC000"/>
                </a:solidFill>
              </a:rPr>
              <a:t>tr.ř</a:t>
            </a:r>
            <a:r>
              <a:rPr lang="cs-CZ" sz="4200" dirty="0">
                <a:solidFill>
                  <a:srgbClr val="FFC000"/>
                </a:solidFill>
              </a:rPr>
              <a:t>.</a:t>
            </a: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601</TotalTime>
  <Words>1755</Words>
  <Application>Microsoft Office PowerPoint</Application>
  <PresentationFormat>Předvádění na obrazovce (4:3)</PresentationFormat>
  <Paragraphs>127</Paragraphs>
  <Slides>19</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4" baseType="lpstr">
      <vt:lpstr>Corbel</vt:lpstr>
      <vt:lpstr>Microsoft Sans Serif</vt:lpstr>
      <vt:lpstr>Wingdings 2</vt:lpstr>
      <vt:lpstr>Deluxe</vt:lpstr>
      <vt:lpstr>Klip</vt:lpstr>
      <vt:lpstr>Základní zásady TPP a TŘ </vt:lpstr>
      <vt:lpstr>Funkce základní zásad</vt:lpstr>
      <vt:lpstr> Právo na spravedlivý trestní proces a trojnásobná úroveň ochrany lidských práv -</vt:lpstr>
      <vt:lpstr>Prezentace aplikace PowerPoint</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Prezentace aplikace PowerPoint</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Jaroslav</cp:lastModifiedBy>
  <cp:revision>48</cp:revision>
  <dcterms:created xsi:type="dcterms:W3CDTF">2012-02-17T08:19:37Z</dcterms:created>
  <dcterms:modified xsi:type="dcterms:W3CDTF">2022-03-02T18:30:02Z</dcterms:modified>
</cp:coreProperties>
</file>