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6"/>
  </p:notesMasterIdLst>
  <p:handoutMasterIdLst>
    <p:handoutMasterId r:id="rId67"/>
  </p:handoutMasterIdLst>
  <p:sldIdLst>
    <p:sldId id="256" r:id="rId2"/>
    <p:sldId id="257" r:id="rId3"/>
    <p:sldId id="315" r:id="rId4"/>
    <p:sldId id="259" r:id="rId5"/>
    <p:sldId id="311" r:id="rId6"/>
    <p:sldId id="312" r:id="rId7"/>
    <p:sldId id="314" r:id="rId8"/>
    <p:sldId id="262" r:id="rId9"/>
    <p:sldId id="261" r:id="rId10"/>
    <p:sldId id="331" r:id="rId11"/>
    <p:sldId id="263" r:id="rId12"/>
    <p:sldId id="332" r:id="rId13"/>
    <p:sldId id="328" r:id="rId14"/>
    <p:sldId id="264" r:id="rId15"/>
    <p:sldId id="265" r:id="rId16"/>
    <p:sldId id="268" r:id="rId17"/>
    <p:sldId id="270" r:id="rId18"/>
    <p:sldId id="271" r:id="rId19"/>
    <p:sldId id="267" r:id="rId20"/>
    <p:sldId id="316" r:id="rId21"/>
    <p:sldId id="274" r:id="rId22"/>
    <p:sldId id="317" r:id="rId23"/>
    <p:sldId id="273" r:id="rId24"/>
    <p:sldId id="276" r:id="rId25"/>
    <p:sldId id="277" r:id="rId26"/>
    <p:sldId id="272" r:id="rId27"/>
    <p:sldId id="323" r:id="rId28"/>
    <p:sldId id="278" r:id="rId29"/>
    <p:sldId id="279" r:id="rId30"/>
    <p:sldId id="280" r:id="rId31"/>
    <p:sldId id="281" r:id="rId32"/>
    <p:sldId id="318" r:id="rId33"/>
    <p:sldId id="283" r:id="rId34"/>
    <p:sldId id="285" r:id="rId35"/>
    <p:sldId id="284" r:id="rId36"/>
    <p:sldId id="287" r:id="rId37"/>
    <p:sldId id="321" r:id="rId38"/>
    <p:sldId id="322" r:id="rId39"/>
    <p:sldId id="324" r:id="rId40"/>
    <p:sldId id="325" r:id="rId41"/>
    <p:sldId id="326" r:id="rId42"/>
    <p:sldId id="327" r:id="rId43"/>
    <p:sldId id="289" r:id="rId44"/>
    <p:sldId id="290" r:id="rId45"/>
    <p:sldId id="293" r:id="rId46"/>
    <p:sldId id="292" r:id="rId47"/>
    <p:sldId id="294" r:id="rId48"/>
    <p:sldId id="295" r:id="rId49"/>
    <p:sldId id="296" r:id="rId50"/>
    <p:sldId id="297" r:id="rId51"/>
    <p:sldId id="302" r:id="rId52"/>
    <p:sldId id="300" r:id="rId53"/>
    <p:sldId id="301" r:id="rId54"/>
    <p:sldId id="299" r:id="rId55"/>
    <p:sldId id="298" r:id="rId56"/>
    <p:sldId id="303" r:id="rId57"/>
    <p:sldId id="329" r:id="rId58"/>
    <p:sldId id="330" r:id="rId59"/>
    <p:sldId id="304" r:id="rId60"/>
    <p:sldId id="307" r:id="rId61"/>
    <p:sldId id="306" r:id="rId62"/>
    <p:sldId id="305" r:id="rId63"/>
    <p:sldId id="333" r:id="rId64"/>
    <p:sldId id="288" r:id="rId6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5AC8AF"/>
    <a:srgbClr val="91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9890" autoAdjust="0"/>
  </p:normalViewPr>
  <p:slideViewPr>
    <p:cSldViewPr snapToGrid="0">
      <p:cViewPr varScale="1">
        <p:scale>
          <a:sx n="98" d="100"/>
          <a:sy n="98" d="100"/>
        </p:scale>
        <p:origin x="-96" y="-5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2-130" TargetMode="External"/><Relationship Id="rId2" Type="http://schemas.openxmlformats.org/officeDocument/2006/relationships/hyperlink" Target="https://www.zakonyprolidi.cz/cs/1998-1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akonyprolidi.cz/cs/2004-18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6-27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vysoke-skolstvi/sims-sdruzene-informace-matrik-studentu-1" TargetMode="External"/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vinky.cz/domaci/clanek/zeman-rozhodl-ze-nepozve-na-hrad-rektora-ktery-mu-odeprel-prednasku-20753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e.brna.cz/home-mmb/?acc=profil_udalosti&amp;load=271" TargetMode="External"/><Relationship Id="rId2" Type="http://schemas.openxmlformats.org/officeDocument/2006/relationships/hyperlink" Target="https://www.muni.cz/o-univerzite/uredni-deska/zakon-o-zrizeni-m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zakonyprolidi.cz/cs/1991-314" TargetMode="External"/><Relationship Id="rId4" Type="http://schemas.openxmlformats.org/officeDocument/2006/relationships/hyperlink" Target="https://www.zakonyprolidi.cz/cs/1990-48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o-univerzite/uredni-deska/studijni-a-zkusebni-rad-mu" TargetMode="External"/><Relationship Id="rId7" Type="http://schemas.openxmlformats.org/officeDocument/2006/relationships/hyperlink" Target="https://is.muni.cz/do/mu/Uredni_deska/Predpisy_MU/Pravnicka_fakulta/Vnitrni_predpisy/Disciplinarni_rad/Disciplinarni_rad_s_podpisem.pdf" TargetMode="External"/><Relationship Id="rId2" Type="http://schemas.openxmlformats.org/officeDocument/2006/relationships/hyperlink" Target="https://www.muni.cz/o-univerzite/uredni-deska/statut-m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do/mu/Uredni_deska/Predpisy_MU/Pravnicka_fakulta/Vnitrni_predpisy/Jednaci_rad_Akademickeho_senatu/Jednaci_rad_Akademickeho_senatu_PrF_MU.pdf" TargetMode="External"/><Relationship Id="rId5" Type="http://schemas.openxmlformats.org/officeDocument/2006/relationships/hyperlink" Target="https://is.muni.cz/do/mu/Uredni_deska/Predpisy_MU/Pravnicka_fakulta/Vnitrni_predpisy/Volebni_rad_Akademickeho_senatu/Volebni_rad_Akademickeho_senatu_PrF_MU.pdf" TargetMode="External"/><Relationship Id="rId4" Type="http://schemas.openxmlformats.org/officeDocument/2006/relationships/hyperlink" Target="https://is.muni.cz/do/mu/Uredni_deska/Predpisy_MU/Pravnicka_fakulta/Vnitrni_predpisy/Statut/STATUT_PrF_07-10-19-final_k_vyveseni.pdf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fakulty-a-pracoviste/rady-a-komise/akademicky-senat/zasedani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vysoke-skolstvi/strategicky-zamer" TargetMode="External"/><Relationship Id="rId2" Type="http://schemas.openxmlformats.org/officeDocument/2006/relationships/hyperlink" Target="https://www.msmt.cz/uploads/odbor_30/Jakub/DZ_2016_2020.pd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fakulty-a-pracoviste/masarykova-univerzita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uok.msmt.cz/uok/ru_list.php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znamzpravy.cz/clanek/koronavirus-je-to-segregace-studenti-chteji-kvuli-covid-opatrenim-zalovat-univerzitu-182401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zso.cz/csu/czso/klasifikace_vzdelani_cz_isced_20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školství II</a:t>
            </a:r>
            <a:br>
              <a:rPr lang="cs-CZ" dirty="0"/>
            </a:br>
            <a:r>
              <a:rPr lang="cs-CZ" dirty="0"/>
              <a:t>(vysoké školství)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Svoboda</a:t>
            </a:r>
            <a:br>
              <a:rPr lang="cs-CZ" dirty="0"/>
            </a:br>
            <a:r>
              <a:rPr lang="cs-CZ" dirty="0"/>
              <a:t>SP III </a:t>
            </a:r>
            <a:r>
              <a:rPr lang="cs-CZ" dirty="0" smtClean="0"/>
              <a:t>29. </a:t>
            </a:r>
            <a:r>
              <a:rPr lang="cs-CZ" dirty="0"/>
              <a:t>3. 2022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Čl. 33 LZPS: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(1) </a:t>
            </a:r>
            <a:r>
              <a:rPr lang="cs-CZ" sz="1800" b="1" i="1" dirty="0">
                <a:solidFill>
                  <a:srgbClr val="0000DC"/>
                </a:solidFill>
              </a:rPr>
              <a:t>Každý má právo na vzdělání</a:t>
            </a:r>
            <a:r>
              <a:rPr lang="cs-CZ" sz="1800" i="1" dirty="0">
                <a:solidFill>
                  <a:srgbClr val="0000DC"/>
                </a:solidFill>
              </a:rPr>
              <a:t>. Školní docházka je povinná po dobu, kterou stanoví zákon.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(2) Občané mají </a:t>
            </a:r>
            <a:r>
              <a:rPr lang="cs-CZ" sz="1800" b="1" i="1" dirty="0">
                <a:solidFill>
                  <a:srgbClr val="0000DC"/>
                </a:solidFill>
              </a:rPr>
              <a:t>právo na bezplatné vzdělání </a:t>
            </a:r>
            <a:r>
              <a:rPr lang="cs-CZ" sz="1800" i="1" dirty="0">
                <a:solidFill>
                  <a:srgbClr val="0000DC"/>
                </a:solidFill>
              </a:rPr>
              <a:t>v základních a středních školách, </a:t>
            </a:r>
            <a:r>
              <a:rPr lang="cs-CZ" sz="1800" b="1" i="1" u="sng" dirty="0">
                <a:solidFill>
                  <a:srgbClr val="0000DC"/>
                </a:solidFill>
              </a:rPr>
              <a:t>podle schopností občana</a:t>
            </a:r>
            <a:r>
              <a:rPr lang="cs-CZ" sz="1800" b="1" i="1" dirty="0">
                <a:solidFill>
                  <a:srgbClr val="0000DC"/>
                </a:solidFill>
              </a:rPr>
              <a:t> a </a:t>
            </a:r>
            <a:r>
              <a:rPr lang="cs-CZ" sz="1800" b="1" i="1" u="sng" dirty="0">
                <a:solidFill>
                  <a:srgbClr val="0000DC"/>
                </a:solidFill>
              </a:rPr>
              <a:t>možností společnosti </a:t>
            </a:r>
            <a:r>
              <a:rPr lang="cs-CZ" sz="1800" b="1" i="1" dirty="0">
                <a:solidFill>
                  <a:srgbClr val="0000DC"/>
                </a:solidFill>
              </a:rPr>
              <a:t>též na vysokých školách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(3) Zřizovat </a:t>
            </a:r>
            <a:r>
              <a:rPr lang="cs-CZ" sz="1800" b="1" i="1" dirty="0">
                <a:solidFill>
                  <a:srgbClr val="0000DC"/>
                </a:solidFill>
              </a:rPr>
              <a:t>jiné školy než státní </a:t>
            </a:r>
            <a:r>
              <a:rPr lang="cs-CZ" sz="1800" i="1" dirty="0">
                <a:solidFill>
                  <a:srgbClr val="0000DC"/>
                </a:solidFill>
              </a:rPr>
              <a:t>a vyučovat na nich lze jen </a:t>
            </a:r>
            <a:r>
              <a:rPr lang="cs-CZ" sz="1800" b="1" i="1" dirty="0">
                <a:solidFill>
                  <a:srgbClr val="0000DC"/>
                </a:solidFill>
              </a:rPr>
              <a:t>za podmínek stanovených zákonem</a:t>
            </a:r>
            <a:r>
              <a:rPr lang="cs-CZ" sz="1800" i="1" dirty="0">
                <a:solidFill>
                  <a:srgbClr val="0000DC"/>
                </a:solidFill>
              </a:rPr>
              <a:t>; na takových školách se může vzdělání poskytovat </a:t>
            </a:r>
            <a:r>
              <a:rPr lang="cs-CZ" sz="1800" b="1" i="1" dirty="0">
                <a:solidFill>
                  <a:srgbClr val="0000DC"/>
                </a:solidFill>
              </a:rPr>
              <a:t>za úplatu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(4) Zákon stanoví, za jakých podmínek mají občané při studiu </a:t>
            </a:r>
            <a:r>
              <a:rPr lang="cs-CZ" sz="1800" b="1" i="1" dirty="0">
                <a:solidFill>
                  <a:srgbClr val="0000DC"/>
                </a:solidFill>
              </a:rPr>
              <a:t>právo na pomoc státu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i="1" dirty="0" smtClean="0"/>
              <a:t>Pozn</a:t>
            </a:r>
            <a:r>
              <a:rPr lang="cs-CZ" sz="1800" i="1" dirty="0" smtClean="0"/>
              <a:t>ámka</a:t>
            </a:r>
            <a:r>
              <a:rPr lang="cs-CZ" sz="1800" i="1" dirty="0" smtClean="0"/>
              <a:t>: </a:t>
            </a:r>
            <a:r>
              <a:rPr lang="cs-CZ" sz="1800" dirty="0" smtClean="0"/>
              <a:t>Jedná </a:t>
            </a:r>
            <a:r>
              <a:rPr lang="cs-CZ" sz="1800" dirty="0"/>
              <a:t>se o jedno z tzv. </a:t>
            </a:r>
            <a:r>
              <a:rPr lang="cs-CZ" sz="1800" b="1" dirty="0"/>
              <a:t>sociálních práv</a:t>
            </a:r>
            <a:r>
              <a:rPr lang="cs-CZ" sz="1800" dirty="0"/>
              <a:t> (srov. čl. 41 odst. 1 LZPS</a:t>
            </a:r>
            <a:r>
              <a:rPr lang="cs-CZ" sz="1800" dirty="0" smtClean="0"/>
              <a:t>)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Bezplatnost</a:t>
            </a:r>
            <a:r>
              <a:rPr lang="cs-CZ" dirty="0" smtClean="0"/>
              <a:t> VŠ vzdělání</a:t>
            </a:r>
          </a:p>
          <a:p>
            <a:pPr lvl="1"/>
            <a:r>
              <a:rPr lang="cs-CZ" dirty="0" smtClean="0"/>
              <a:t>Nepodmíněné bezplatné vzdělání jen v rámci ZŠ a SŠ</a:t>
            </a:r>
          </a:p>
          <a:p>
            <a:pPr lvl="1"/>
            <a:r>
              <a:rPr lang="cs-CZ" dirty="0" smtClean="0"/>
              <a:t>V případě </a:t>
            </a:r>
            <a:r>
              <a:rPr lang="cs-CZ" b="1" dirty="0" smtClean="0"/>
              <a:t>VŠ </a:t>
            </a:r>
            <a:r>
              <a:rPr lang="cs-CZ" b="1" dirty="0" smtClean="0"/>
              <a:t>další limity </a:t>
            </a:r>
            <a:r>
              <a:rPr lang="cs-CZ" dirty="0" smtClean="0"/>
              <a:t>(v podobě </a:t>
            </a:r>
            <a:r>
              <a:rPr lang="cs-CZ" i="1" dirty="0" smtClean="0">
                <a:solidFill>
                  <a:srgbClr val="0000DC"/>
                </a:solidFill>
              </a:rPr>
              <a:t>„schopností </a:t>
            </a:r>
            <a:r>
              <a:rPr lang="cs-CZ" i="1" dirty="0" smtClean="0">
                <a:solidFill>
                  <a:srgbClr val="0000DC"/>
                </a:solidFill>
              </a:rPr>
              <a:t>občana a možností </a:t>
            </a:r>
            <a:r>
              <a:rPr lang="cs-CZ" i="1" dirty="0" smtClean="0">
                <a:solidFill>
                  <a:srgbClr val="0000DC"/>
                </a:solidFill>
              </a:rPr>
              <a:t>společnosti“ </a:t>
            </a:r>
            <a:r>
              <a:rPr lang="cs-CZ" dirty="0" smtClean="0"/>
              <a:t>dle čl. 33 odst. 2 LZPS)                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Jakkoliv se v tomto článku hovoří i o právu na bezplatné vzdělání na vysokých školách, </a:t>
            </a:r>
            <a:r>
              <a:rPr lang="cs-CZ" b="1" i="1" dirty="0" smtClean="0">
                <a:solidFill>
                  <a:srgbClr val="0000DC"/>
                </a:solidFill>
              </a:rPr>
              <a:t>nejde zde již o právo nepodmíněné povahy</a:t>
            </a:r>
            <a:r>
              <a:rPr lang="cs-CZ" i="1" dirty="0" smtClean="0">
                <a:solidFill>
                  <a:srgbClr val="0000DC"/>
                </a:solidFill>
              </a:rPr>
              <a:t>, neboť je naopak </a:t>
            </a:r>
            <a:r>
              <a:rPr lang="cs-CZ" i="1" dirty="0" err="1" smtClean="0">
                <a:solidFill>
                  <a:srgbClr val="0000DC"/>
                </a:solidFill>
              </a:rPr>
              <a:t>podmiňováváno</a:t>
            </a:r>
            <a:r>
              <a:rPr lang="cs-CZ" i="1" dirty="0" smtClean="0">
                <a:solidFill>
                  <a:srgbClr val="0000DC"/>
                </a:solidFill>
              </a:rPr>
              <a:t> vedle schopností občana také možnostmi společnosti</a:t>
            </a:r>
            <a:r>
              <a:rPr lang="cs-CZ" i="1" dirty="0" smtClean="0">
                <a:solidFill>
                  <a:srgbClr val="0000DC"/>
                </a:solidFill>
              </a:rPr>
              <a:t>.  </a:t>
            </a:r>
            <a:r>
              <a:rPr lang="cs-CZ" b="1" dirty="0" smtClean="0"/>
              <a:t>(</a:t>
            </a:r>
            <a:r>
              <a:rPr lang="cs-CZ" b="1" dirty="0" err="1" smtClean="0"/>
              <a:t>Pl</a:t>
            </a:r>
            <a:r>
              <a:rPr lang="cs-CZ" b="1" dirty="0" smtClean="0"/>
              <a:t>. ÚS 27/95)</a:t>
            </a:r>
            <a:endParaRPr lang="cs-CZ" dirty="0" smtClean="0"/>
          </a:p>
          <a:p>
            <a:pPr lvl="1"/>
            <a:r>
              <a:rPr lang="cs-CZ" dirty="0" smtClean="0"/>
              <a:t>+ Dle ÚS </a:t>
            </a:r>
            <a:r>
              <a:rPr lang="cs-CZ" b="1" dirty="0" smtClean="0"/>
              <a:t>nikoli jako hrazení všech nákladů </a:t>
            </a:r>
            <a:r>
              <a:rPr lang="cs-CZ" dirty="0" smtClean="0"/>
              <a:t>studujících (viz judikatura dále)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ÚS nicméně dovodil možnost zpoplatnění vzdělání na VOŠ (zjednodušeně bezplatnost nevyžaduje LZPS ani jiné mezinárodní prameny – viz </a:t>
            </a:r>
            <a:r>
              <a:rPr lang="cs-CZ" b="1" dirty="0" err="1" smtClean="0"/>
              <a:t>Pl</a:t>
            </a:r>
            <a:r>
              <a:rPr lang="cs-CZ" b="1" dirty="0" smtClean="0"/>
              <a:t>. ÚS 27/95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Judikatura: </a:t>
            </a:r>
            <a:r>
              <a:rPr lang="cs-CZ" dirty="0" smtClean="0"/>
              <a:t>Bezplatnost vzdělání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Bezplatnost vzdělání </a:t>
            </a:r>
            <a:r>
              <a:rPr lang="cs-CZ" sz="1800" i="1" dirty="0" smtClean="0">
                <a:solidFill>
                  <a:srgbClr val="0000DC"/>
                </a:solidFill>
              </a:rPr>
              <a:t>nepochybně znamená</a:t>
            </a:r>
            <a:r>
              <a:rPr lang="cs-CZ" sz="1800" i="1" dirty="0" smtClean="0">
                <a:solidFill>
                  <a:srgbClr val="0000DC"/>
                </a:solidFill>
              </a:rPr>
              <a:t>, že </a:t>
            </a:r>
            <a:r>
              <a:rPr lang="cs-CZ" sz="1800" b="1" i="1" dirty="0" smtClean="0">
                <a:solidFill>
                  <a:srgbClr val="0000DC"/>
                </a:solidFill>
              </a:rPr>
              <a:t>stát nese náklady na zřizování škol a </a:t>
            </a:r>
            <a:r>
              <a:rPr lang="cs-CZ" sz="1800" b="1" i="1" dirty="0" smtClean="0">
                <a:solidFill>
                  <a:srgbClr val="0000DC"/>
                </a:solidFill>
              </a:rPr>
              <a:t>školských zařízení</a:t>
            </a:r>
            <a:r>
              <a:rPr lang="cs-CZ" sz="1800" b="1" i="1" dirty="0" smtClean="0">
                <a:solidFill>
                  <a:srgbClr val="0000DC"/>
                </a:solidFill>
              </a:rPr>
              <a:t>, na jejich provoz a údržbu, především však </a:t>
            </a:r>
            <a:r>
              <a:rPr lang="cs-CZ" sz="1800" b="1" i="1" dirty="0" smtClean="0">
                <a:solidFill>
                  <a:srgbClr val="0000DC"/>
                </a:solidFill>
              </a:rPr>
              <a:t>nevyžaduje tzv</a:t>
            </a:r>
            <a:r>
              <a:rPr lang="cs-CZ" sz="1800" b="1" i="1" dirty="0" smtClean="0">
                <a:solidFill>
                  <a:srgbClr val="0000DC"/>
                </a:solidFill>
              </a:rPr>
              <a:t>. školné, tedy poskytování vzdělání na základním a </a:t>
            </a:r>
            <a:r>
              <a:rPr lang="cs-CZ" sz="1800" b="1" i="1" dirty="0" smtClean="0">
                <a:solidFill>
                  <a:srgbClr val="0000DC"/>
                </a:solidFill>
              </a:rPr>
              <a:t>středním stupni </a:t>
            </a:r>
            <a:r>
              <a:rPr lang="cs-CZ" sz="1800" b="1" i="1" dirty="0" smtClean="0">
                <a:solidFill>
                  <a:srgbClr val="0000DC"/>
                </a:solidFill>
              </a:rPr>
              <a:t>za úplatu</a:t>
            </a:r>
            <a:r>
              <a:rPr lang="cs-CZ" sz="1800" i="1" dirty="0" smtClean="0">
                <a:solidFill>
                  <a:srgbClr val="0000DC"/>
                </a:solidFill>
              </a:rPr>
              <a:t>. Výjimkou mohou být školy soukromé a </a:t>
            </a:r>
            <a:r>
              <a:rPr lang="cs-CZ" sz="1800" i="1" dirty="0" smtClean="0">
                <a:solidFill>
                  <a:srgbClr val="0000DC"/>
                </a:solidFill>
              </a:rPr>
              <a:t>církevní existující </a:t>
            </a:r>
            <a:r>
              <a:rPr lang="cs-CZ" sz="1800" i="1" dirty="0" smtClean="0">
                <a:solidFill>
                  <a:srgbClr val="0000DC"/>
                </a:solidFill>
              </a:rPr>
              <a:t>vedle sítě škol "státních", které v dostatečné </a:t>
            </a:r>
            <a:r>
              <a:rPr lang="cs-CZ" sz="1800" i="1" dirty="0" smtClean="0">
                <a:solidFill>
                  <a:srgbClr val="0000DC"/>
                </a:solidFill>
              </a:rPr>
              <a:t>míře poskytují </a:t>
            </a:r>
            <a:r>
              <a:rPr lang="cs-CZ" sz="1800" i="1" dirty="0" smtClean="0">
                <a:solidFill>
                  <a:srgbClr val="0000DC"/>
                </a:solidFill>
              </a:rPr>
              <a:t>právo na vzdělání bezplatně. </a:t>
            </a:r>
            <a:r>
              <a:rPr lang="cs-CZ" sz="1800" b="1" i="1" dirty="0" smtClean="0">
                <a:solidFill>
                  <a:srgbClr val="0000DC"/>
                </a:solidFill>
              </a:rPr>
              <a:t>Stanovení </a:t>
            </a:r>
            <a:r>
              <a:rPr lang="cs-CZ" sz="1800" b="1" i="1" dirty="0" smtClean="0">
                <a:solidFill>
                  <a:srgbClr val="0000DC"/>
                </a:solidFill>
              </a:rPr>
              <a:t>rozsahu bezplatného </a:t>
            </a:r>
            <a:r>
              <a:rPr lang="cs-CZ" sz="1800" b="1" i="1" dirty="0" smtClean="0">
                <a:solidFill>
                  <a:srgbClr val="0000DC"/>
                </a:solidFill>
              </a:rPr>
              <a:t>poskytování učebnic, učebních textů a </a:t>
            </a:r>
            <a:r>
              <a:rPr lang="cs-CZ" sz="1800" b="1" i="1" dirty="0" smtClean="0">
                <a:solidFill>
                  <a:srgbClr val="0000DC"/>
                </a:solidFill>
              </a:rPr>
              <a:t>základních školních </a:t>
            </a:r>
            <a:r>
              <a:rPr lang="cs-CZ" sz="1800" b="1" i="1" dirty="0" smtClean="0">
                <a:solidFill>
                  <a:srgbClr val="0000DC"/>
                </a:solidFill>
              </a:rPr>
              <a:t>potřeb vládou nelze podřadit pod pojem práva na </a:t>
            </a:r>
            <a:r>
              <a:rPr lang="cs-CZ" sz="1800" b="1" i="1" dirty="0" smtClean="0">
                <a:solidFill>
                  <a:srgbClr val="0000DC"/>
                </a:solidFill>
              </a:rPr>
              <a:t>bezplatné vzdělání</a:t>
            </a:r>
            <a:r>
              <a:rPr lang="cs-CZ" sz="1800" i="1" dirty="0" smtClean="0">
                <a:solidFill>
                  <a:srgbClr val="0000DC"/>
                </a:solidFill>
              </a:rPr>
              <a:t>. Podle výkladu pojmů právo na bezplatné vzdělání, </a:t>
            </a:r>
            <a:r>
              <a:rPr lang="cs-CZ" sz="1800" i="1" dirty="0" smtClean="0">
                <a:solidFill>
                  <a:srgbClr val="0000DC"/>
                </a:solidFill>
              </a:rPr>
              <a:t>který podali </a:t>
            </a:r>
            <a:r>
              <a:rPr lang="cs-CZ" sz="1800" i="1" dirty="0" smtClean="0">
                <a:solidFill>
                  <a:srgbClr val="0000DC"/>
                </a:solidFill>
              </a:rPr>
              <a:t>navrhovatelé, by měl stát zajistit bezplatné </a:t>
            </a:r>
            <a:r>
              <a:rPr lang="cs-CZ" sz="1800" i="1" dirty="0" smtClean="0">
                <a:solidFill>
                  <a:srgbClr val="0000DC"/>
                </a:solidFill>
              </a:rPr>
              <a:t>poskytování všeho</a:t>
            </a:r>
            <a:r>
              <a:rPr lang="cs-CZ" sz="1800" i="1" dirty="0" smtClean="0">
                <a:solidFill>
                  <a:srgbClr val="0000DC"/>
                </a:solidFill>
              </a:rPr>
              <a:t>, co se školní docházkou na základní a střední </a:t>
            </a:r>
            <a:r>
              <a:rPr lang="cs-CZ" sz="1800" i="1" dirty="0" smtClean="0">
                <a:solidFill>
                  <a:srgbClr val="0000DC"/>
                </a:solidFill>
              </a:rPr>
              <a:t>školy bezprostředně </a:t>
            </a:r>
            <a:r>
              <a:rPr lang="cs-CZ" sz="1800" i="1" dirty="0" smtClean="0">
                <a:solidFill>
                  <a:srgbClr val="0000DC"/>
                </a:solidFill>
              </a:rPr>
              <a:t>souvisí, tedy např. vybavení přezůvkami, </a:t>
            </a:r>
            <a:r>
              <a:rPr lang="cs-CZ" sz="1800" i="1" dirty="0" smtClean="0">
                <a:solidFill>
                  <a:srgbClr val="0000DC"/>
                </a:solidFill>
              </a:rPr>
              <a:t>aktovkou, penálem</a:t>
            </a:r>
            <a:r>
              <a:rPr lang="cs-CZ" sz="1800" i="1" dirty="0" smtClean="0">
                <a:solidFill>
                  <a:srgbClr val="0000DC"/>
                </a:solidFill>
              </a:rPr>
              <a:t>, psacími potřebami, cvičebním úborem atd., </a:t>
            </a:r>
            <a:r>
              <a:rPr lang="cs-CZ" sz="1800" i="1" dirty="0" err="1" smtClean="0">
                <a:solidFill>
                  <a:srgbClr val="0000DC"/>
                </a:solidFill>
              </a:rPr>
              <a:t>atd.</a:t>
            </a:r>
            <a:r>
              <a:rPr lang="cs-CZ" sz="1800" i="1" dirty="0" smtClean="0">
                <a:solidFill>
                  <a:srgbClr val="0000DC"/>
                </a:solidFill>
              </a:rPr>
              <a:t> Je </a:t>
            </a:r>
            <a:r>
              <a:rPr lang="cs-CZ" sz="1800" i="1" dirty="0" smtClean="0">
                <a:solidFill>
                  <a:srgbClr val="0000DC"/>
                </a:solidFill>
              </a:rPr>
              <a:t>zřejmé, že </a:t>
            </a:r>
            <a:r>
              <a:rPr lang="cs-CZ" sz="1800" b="1" i="1" dirty="0" smtClean="0">
                <a:solidFill>
                  <a:srgbClr val="0000DC"/>
                </a:solidFill>
              </a:rPr>
              <a:t>bezplatnost vzdělání nemůže spočívat v tom, že stát </a:t>
            </a:r>
            <a:r>
              <a:rPr lang="cs-CZ" sz="1800" b="1" i="1" dirty="0" smtClean="0">
                <a:solidFill>
                  <a:srgbClr val="0000DC"/>
                </a:solidFill>
              </a:rPr>
              <a:t>ponese veškeré </a:t>
            </a:r>
            <a:r>
              <a:rPr lang="cs-CZ" sz="1800" b="1" i="1" dirty="0" smtClean="0">
                <a:solidFill>
                  <a:srgbClr val="0000DC"/>
                </a:solidFill>
              </a:rPr>
              <a:t>náklady, které občanům v souvislosti s realizací práva </a:t>
            </a:r>
            <a:r>
              <a:rPr lang="cs-CZ" sz="1800" b="1" i="1" dirty="0" smtClean="0">
                <a:solidFill>
                  <a:srgbClr val="0000DC"/>
                </a:solidFill>
              </a:rPr>
              <a:t>na vzdělání </a:t>
            </a:r>
            <a:r>
              <a:rPr lang="cs-CZ" sz="1800" b="1" i="1" dirty="0" smtClean="0">
                <a:solidFill>
                  <a:srgbClr val="0000DC"/>
                </a:solidFill>
              </a:rPr>
              <a:t>vzniknou. Stát tedy může požadovat úhradu části </a:t>
            </a:r>
            <a:r>
              <a:rPr lang="cs-CZ" sz="1800" b="1" i="1" dirty="0" smtClean="0">
                <a:solidFill>
                  <a:srgbClr val="0000DC"/>
                </a:solidFill>
              </a:rPr>
              <a:t>nákladů</a:t>
            </a:r>
            <a:r>
              <a:rPr lang="cs-CZ" sz="1800" i="1" dirty="0" smtClean="0">
                <a:solidFill>
                  <a:srgbClr val="0000DC"/>
                </a:solidFill>
              </a:rPr>
              <a:t> v </a:t>
            </a:r>
            <a:r>
              <a:rPr lang="cs-CZ" sz="1800" i="1" dirty="0" smtClean="0">
                <a:solidFill>
                  <a:srgbClr val="0000DC"/>
                </a:solidFill>
              </a:rPr>
              <a:t>souvislosti s realizací práva na vzdělání a vláda má k </a:t>
            </a:r>
            <a:r>
              <a:rPr lang="cs-CZ" sz="1800" i="1" dirty="0" smtClean="0">
                <a:solidFill>
                  <a:srgbClr val="0000DC"/>
                </a:solidFill>
              </a:rPr>
              <a:t>takovému postupu </a:t>
            </a:r>
            <a:r>
              <a:rPr lang="cs-CZ" sz="1800" i="1" dirty="0" smtClean="0">
                <a:solidFill>
                  <a:srgbClr val="0000DC"/>
                </a:solidFill>
              </a:rPr>
              <a:t>bezpochyby oprávnění. To v žádném případě </a:t>
            </a:r>
            <a:r>
              <a:rPr lang="cs-CZ" sz="1800" i="1" dirty="0" smtClean="0">
                <a:solidFill>
                  <a:srgbClr val="0000DC"/>
                </a:solidFill>
              </a:rPr>
              <a:t>nezpochybňuje principy </a:t>
            </a:r>
            <a:r>
              <a:rPr lang="cs-CZ" sz="1800" i="1" dirty="0" smtClean="0">
                <a:solidFill>
                  <a:srgbClr val="0000DC"/>
                </a:solidFill>
              </a:rPr>
              <a:t>bezplatného vzdělání na základních a středních školách</a:t>
            </a:r>
            <a:r>
              <a:rPr lang="cs-CZ" sz="1800" i="1" dirty="0" smtClean="0">
                <a:solidFill>
                  <a:srgbClr val="0000DC"/>
                </a:solidFill>
              </a:rPr>
              <a:t>. </a:t>
            </a:r>
            <a:r>
              <a:rPr lang="cs-CZ" sz="1800" b="1" dirty="0" smtClean="0"/>
              <a:t>(</a:t>
            </a:r>
            <a:r>
              <a:rPr lang="cs-CZ" sz="1800" b="1" dirty="0" err="1" smtClean="0"/>
              <a:t>Pl</a:t>
            </a:r>
            <a:r>
              <a:rPr lang="cs-CZ" sz="1800" b="1" dirty="0" smtClean="0"/>
              <a:t>. ÚS </a:t>
            </a:r>
            <a:r>
              <a:rPr lang="cs-CZ" sz="1800" b="1" dirty="0" smtClean="0"/>
              <a:t>25/94)</a:t>
            </a:r>
            <a:endParaRPr lang="cs-CZ" sz="1800" b="1" i="1" dirty="0" smtClean="0">
              <a:solidFill>
                <a:srgbClr val="0000DC"/>
              </a:solidFill>
            </a:endParaRP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Čl. 15 odst. 2 LZPS:</a:t>
            </a:r>
          </a:p>
          <a:p>
            <a:pPr lvl="1"/>
            <a:r>
              <a:rPr lang="cs-CZ" b="1" i="1" dirty="0" smtClean="0">
                <a:solidFill>
                  <a:srgbClr val="0000DC"/>
                </a:solidFill>
              </a:rPr>
              <a:t>Svoboda vědeckého bádání a umělecké tvorby je zaručena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r>
              <a:rPr lang="cs-CZ" dirty="0" smtClean="0"/>
              <a:t>Čl</a:t>
            </a:r>
            <a:r>
              <a:rPr lang="cs-CZ" dirty="0"/>
              <a:t>. 26 LZPS: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 Každý má </a:t>
            </a:r>
            <a:r>
              <a:rPr lang="cs-CZ" b="1" i="1" dirty="0">
                <a:solidFill>
                  <a:srgbClr val="0000DC"/>
                </a:solidFill>
              </a:rPr>
              <a:t>právo na </a:t>
            </a:r>
            <a:r>
              <a:rPr lang="cs-CZ" i="1" dirty="0">
                <a:solidFill>
                  <a:srgbClr val="0000DC"/>
                </a:solidFill>
              </a:rPr>
              <a:t>svobodnou volbu povolání </a:t>
            </a:r>
            <a:r>
              <a:rPr lang="cs-CZ" b="1" i="1" dirty="0">
                <a:solidFill>
                  <a:srgbClr val="0000DC"/>
                </a:solidFill>
              </a:rPr>
              <a:t>a přípravu k němu</a:t>
            </a:r>
            <a:r>
              <a:rPr lang="cs-CZ" i="1" dirty="0">
                <a:solidFill>
                  <a:srgbClr val="0000DC"/>
                </a:solidFill>
              </a:rPr>
              <a:t>, jakož i právo podnikat a provozovat jinou hospodářskou činnost.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 Zákon může stanovit podmínky a omezení pro výkon určitých povolání nebo činností.</a:t>
            </a: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r>
              <a:rPr lang="cs-CZ" dirty="0"/>
              <a:t>Dále relevantní např. čl. 17 LZPS </a:t>
            </a:r>
          </a:p>
          <a:p>
            <a:pPr lvl="1"/>
            <a:r>
              <a:rPr lang="cs-CZ" i="1" dirty="0"/>
              <a:t>(Svoboda projevu a právo na informace)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Zákonná </a:t>
            </a:r>
            <a:r>
              <a:rPr lang="cs-CZ" b="1" dirty="0" smtClean="0"/>
              <a:t>úprava </a:t>
            </a:r>
            <a:r>
              <a:rPr lang="cs-CZ" dirty="0" smtClean="0"/>
              <a:t>(funkční odkazy):</a:t>
            </a:r>
            <a:endParaRPr lang="cs-CZ" dirty="0"/>
          </a:p>
          <a:p>
            <a:pPr lvl="1"/>
            <a:r>
              <a:rPr lang="cs-CZ" b="1" i="1" dirty="0">
                <a:solidFill>
                  <a:srgbClr val="0000DC"/>
                </a:solidFill>
                <a:hlinkClick r:id="rId2"/>
              </a:rPr>
              <a:t>Zákon č. 111/1998 Sb., o vysokých školách a o změně a doplnění dalších zákonů    (zákon o vysokých školách)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  <a:hlinkClick r:id="rId3"/>
              </a:rPr>
              <a:t>Zákon č. 130/2002 Sb., o podpoře výzkumu a vývoje z veřejných prostředků a o změně některých souvisejících zákonů (</a:t>
            </a:r>
            <a:r>
              <a:rPr lang="cs-CZ" b="1" i="1" dirty="0">
                <a:solidFill>
                  <a:srgbClr val="0000DC"/>
                </a:solidFill>
                <a:hlinkClick r:id="rId3"/>
              </a:rPr>
              <a:t>zákon o podpoře výzkumu a vývoje</a:t>
            </a:r>
            <a:r>
              <a:rPr lang="cs-CZ" i="1" dirty="0">
                <a:solidFill>
                  <a:srgbClr val="0000DC"/>
                </a:solidFill>
                <a:hlinkClick r:id="rId3"/>
              </a:rPr>
              <a:t>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>
                <a:solidFill>
                  <a:srgbClr val="0000DC"/>
                </a:solidFill>
                <a:hlinkClick r:id="rId4"/>
              </a:rPr>
              <a:t>Zákon č. 18/2004 Sb., o uznávání odborné kvalifikace a jiné způsobilosti státních příslušníků členských států Evropské unie a některých příslušníků jiných států a o změně některých zákonů </a:t>
            </a:r>
            <a:r>
              <a:rPr lang="cs-CZ" i="1" dirty="0">
                <a:solidFill>
                  <a:srgbClr val="0000DC"/>
                </a:solidFill>
                <a:hlinkClick r:id="rId4"/>
              </a:rPr>
              <a:t>(</a:t>
            </a:r>
            <a:r>
              <a:rPr lang="cs-CZ" b="1" i="1" dirty="0">
                <a:solidFill>
                  <a:srgbClr val="0000DC"/>
                </a:solidFill>
                <a:hlinkClick r:id="rId4"/>
              </a:rPr>
              <a:t>zákon o uznávání odborné kvalifikace</a:t>
            </a:r>
            <a:r>
              <a:rPr lang="cs-CZ" i="1" dirty="0">
                <a:solidFill>
                  <a:srgbClr val="0000DC"/>
                </a:solidFill>
                <a:hlinkClick r:id="rId4"/>
              </a:rPr>
              <a:t>)</a:t>
            </a:r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Ale také zákony zřizující veřejné/státní VŠ (viz dále)</a:t>
            </a:r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Podzákonné předpisy – prováděcí (např.):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  <a:hlinkClick r:id="rId2"/>
              </a:rPr>
              <a:t>Nařízení vlády č. 275/2016 Sb., o oblastech vzdělávání ve vysokém školství</a:t>
            </a:r>
            <a:r>
              <a:rPr lang="cs-CZ" b="1" i="1" dirty="0">
                <a:solidFill>
                  <a:srgbClr val="0000DC"/>
                </a:solidFill>
              </a:rPr>
              <a:t>            (viz část 22.)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Nařízení vlády č. 274/2016 Sb., o standardech pro akreditace ve vysokém školství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Vyhláška č. 277/2016 Sb., o předávání statistických údajů vysokými školami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Vyhláška č. 278/2016 Sb., o předávání údajů do registru řízení o žádostech o uznání zahraničního vysokoškolského vzdělání a kvalifikace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r>
              <a:rPr lang="cs-CZ" dirty="0"/>
              <a:t>Vnitřní předpisy (viz dále)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Samospráva</a:t>
            </a:r>
          </a:p>
          <a:p>
            <a:pPr lvl="1"/>
            <a:r>
              <a:rPr lang="cs-CZ" dirty="0"/>
              <a:t>Veřejné VŠ jako tzv. </a:t>
            </a:r>
            <a:r>
              <a:rPr lang="cs-CZ" b="1" dirty="0">
                <a:solidFill>
                  <a:srgbClr val="0000DC"/>
                </a:solidFill>
              </a:rPr>
              <a:t>zájmová samospráva </a:t>
            </a:r>
            <a:r>
              <a:rPr lang="cs-CZ" dirty="0"/>
              <a:t>(k obsahu viz dále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Státní </a:t>
            </a:r>
            <a:r>
              <a:rPr lang="cs-CZ" dirty="0"/>
              <a:t>správa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Vymezený způsob </a:t>
            </a:r>
            <a:r>
              <a:rPr lang="cs-CZ" b="1" dirty="0">
                <a:solidFill>
                  <a:srgbClr val="0000DC"/>
                </a:solidFill>
              </a:rPr>
              <a:t>zasahování státu </a:t>
            </a:r>
            <a:r>
              <a:rPr lang="cs-CZ" dirty="0"/>
              <a:t>do činnosti VŠ</a:t>
            </a:r>
          </a:p>
          <a:p>
            <a:pPr lvl="1"/>
            <a:r>
              <a:rPr lang="cs-CZ" dirty="0"/>
              <a:t>Ústředním orgánem = </a:t>
            </a:r>
            <a:r>
              <a:rPr lang="cs-CZ" b="1" dirty="0"/>
              <a:t>MŠMT</a:t>
            </a:r>
          </a:p>
          <a:p>
            <a:pPr lvl="1"/>
            <a:r>
              <a:rPr lang="cs-CZ" dirty="0"/>
              <a:t>Dále také </a:t>
            </a:r>
            <a:r>
              <a:rPr lang="cs-CZ" i="1" dirty="0"/>
              <a:t>Národní akreditační úřad pro vysoké školství</a:t>
            </a:r>
            <a:r>
              <a:rPr lang="cs-CZ" dirty="0"/>
              <a:t> (</a:t>
            </a:r>
            <a:r>
              <a:rPr lang="cs-CZ" b="1" dirty="0"/>
              <a:t>NAÚ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r>
              <a:rPr lang="cs-CZ" dirty="0"/>
              <a:t>Základ úpravy = </a:t>
            </a:r>
            <a:r>
              <a:rPr lang="cs-CZ" i="1" dirty="0">
                <a:solidFill>
                  <a:srgbClr val="0000DC"/>
                </a:solidFill>
              </a:rPr>
              <a:t>zákon o vysokých školách </a:t>
            </a:r>
            <a:r>
              <a:rPr lang="cs-CZ" dirty="0"/>
              <a:t>(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Systematika </a:t>
            </a:r>
            <a:r>
              <a:rPr lang="cs-CZ" dirty="0" err="1"/>
              <a:t>ZoVŠ</a:t>
            </a:r>
            <a:r>
              <a:rPr lang="cs-CZ" dirty="0"/>
              <a:t> (1/2):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PRVNÍ - ZÁKLADNÍ USTANOVENÍ (§ 1 - § 4)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DRUHÁ - </a:t>
            </a:r>
            <a:r>
              <a:rPr lang="cs-CZ" b="1" dirty="0">
                <a:solidFill>
                  <a:srgbClr val="0000DC"/>
                </a:solidFill>
              </a:rPr>
              <a:t>VEŘEJNÁ VYSOKÁ ŠKOLA </a:t>
            </a:r>
            <a:r>
              <a:rPr lang="cs-CZ" dirty="0">
                <a:solidFill>
                  <a:srgbClr val="0000DC"/>
                </a:solidFill>
              </a:rPr>
              <a:t>A JEJÍ SOUČÁSTI (§ 5 - § 38)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TŘETÍ - SOUKROMÁ VYSOKÁ ŠKOLA (§ 39 - § 43)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ČTVRTÁ - </a:t>
            </a:r>
            <a:r>
              <a:rPr lang="cs-CZ" b="1" dirty="0">
                <a:solidFill>
                  <a:srgbClr val="0000DC"/>
                </a:solidFill>
              </a:rPr>
              <a:t>STUDIJNÍ PROGRAM </a:t>
            </a:r>
            <a:r>
              <a:rPr lang="cs-CZ" dirty="0">
                <a:solidFill>
                  <a:srgbClr val="0000DC"/>
                </a:solidFill>
              </a:rPr>
              <a:t>A OBLAST VZDĚLÁVÁNÍ (§ 44 - § 47g)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PÁTÁ - </a:t>
            </a:r>
            <a:r>
              <a:rPr lang="cs-CZ" b="1" dirty="0">
                <a:solidFill>
                  <a:srgbClr val="0000DC"/>
                </a:solidFill>
              </a:rPr>
              <a:t>STUDIUM</a:t>
            </a:r>
            <a:r>
              <a:rPr lang="cs-CZ" dirty="0">
                <a:solidFill>
                  <a:srgbClr val="0000DC"/>
                </a:solidFill>
              </a:rPr>
              <a:t> NA VYSOKÉ ŠKOLE (§ 48 - § 60a)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ŠESTÁ - </a:t>
            </a:r>
            <a:r>
              <a:rPr lang="cs-CZ" b="1" dirty="0">
                <a:solidFill>
                  <a:srgbClr val="0000DC"/>
                </a:solidFill>
              </a:rPr>
              <a:t>STUDENTI</a:t>
            </a:r>
            <a:r>
              <a:rPr lang="cs-CZ" dirty="0">
                <a:solidFill>
                  <a:srgbClr val="0000DC"/>
                </a:solidFill>
              </a:rPr>
              <a:t> (§ 61 - § 69a)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SEDMÁ - </a:t>
            </a:r>
            <a:r>
              <a:rPr lang="cs-CZ" b="1" dirty="0">
                <a:solidFill>
                  <a:srgbClr val="0000DC"/>
                </a:solidFill>
              </a:rPr>
              <a:t>AKADEMIČTÍ PRACOVNÍCI</a:t>
            </a:r>
            <a:r>
              <a:rPr lang="cs-CZ" dirty="0">
                <a:solidFill>
                  <a:srgbClr val="0000DC"/>
                </a:solidFill>
              </a:rPr>
              <a:t> (§ 70 - § 77)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OSMÁ - HODNOCENÍ VYSOKÉ ŠKOLY (§ 77a - § 77c)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DEVÁTÁ - </a:t>
            </a:r>
            <a:r>
              <a:rPr lang="cs-CZ" b="1" dirty="0">
                <a:solidFill>
                  <a:srgbClr val="0000DC"/>
                </a:solidFill>
              </a:rPr>
              <a:t>AKREDITACE</a:t>
            </a:r>
            <a:r>
              <a:rPr lang="cs-CZ" dirty="0">
                <a:solidFill>
                  <a:srgbClr val="0000DC"/>
                </a:solidFill>
              </a:rPr>
              <a:t> (§ 78 - § 86a)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DESÁTÁ - STÁTNÍ SPRÁVA (§ 87 - § 90b)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JEDENÁCTÁ - STIPENDIA (§ 91)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Systematika </a:t>
            </a:r>
            <a:r>
              <a:rPr lang="cs-CZ" dirty="0" err="1"/>
              <a:t>ZoVŠ</a:t>
            </a:r>
            <a:r>
              <a:rPr lang="cs-CZ" dirty="0"/>
              <a:t> (2/2):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DVANÁCTÁ - REPREZENTACE VYSOKÝCH ŠKOL (§ 92)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TŘINÁCTÁ - FAKULTNÍ NEMOCNICE (§ 93)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ČTRNÁCTÁ - POSKYTOVATELÉ ZAHRANIČNÍHO VYSOKOŠKOLSKÉHO VZDĚLÁVÁNÍ NA ÚZEMÍ ČESKÉ REPUBLIKY (§ 93a - § 93l)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PATNÁCTÁ - PŘESTUPKY (§ 93m - § 93o)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ŠESTNÁCTÁ (§ 94 - § 95)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SEDMNÁCTÁ - ZVLÁŠTNÍ OPRÁVNĚNÍ VYSOKÉ ŠKOLY PŘI MIMOŘÁDNÝCH SITUACÍCH (§ 95a - § 95d)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OSMNÁCTÁ - ZMĚNA A DOPLNĚNÍ ZÁKONA ČESKÉ NÁRODNÍ RADY Č. 586/1992 SB. O DANÍCH Z PŘÍJMŮ, VE ZNĚNÍ POZDĚJŠÍCH PŘEDPISŮ (§ 96)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DEVATENÁCTÁ - SPOLEČNÁ, PŘECHODNÁ A ZÁVĚREČNÁ USTANOVENÍ (§ 98 - § 109)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Působnost MŠMT </a:t>
            </a:r>
            <a:r>
              <a:rPr lang="cs-CZ" dirty="0"/>
              <a:t>zejm. (§ 87/1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Vypracovává a zveřejňuje výroční </a:t>
            </a:r>
            <a:r>
              <a:rPr lang="cs-CZ" sz="1600" b="1" i="1" dirty="0">
                <a:solidFill>
                  <a:srgbClr val="0000DC"/>
                </a:solidFill>
              </a:rPr>
              <a:t>zprávu o stavu vysokého školství </a:t>
            </a:r>
            <a:r>
              <a:rPr lang="cs-CZ" sz="1600" i="1" dirty="0">
                <a:solidFill>
                  <a:srgbClr val="0000DC"/>
                </a:solidFill>
              </a:rPr>
              <a:t>a strategický záměr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Projednává a vyhodnocuje </a:t>
            </a:r>
            <a:r>
              <a:rPr lang="cs-CZ" sz="1600" b="1" i="1" dirty="0">
                <a:solidFill>
                  <a:srgbClr val="0000DC"/>
                </a:solidFill>
              </a:rPr>
              <a:t>strategické záměry </a:t>
            </a:r>
            <a:r>
              <a:rPr lang="cs-CZ" sz="1600" i="1" dirty="0">
                <a:solidFill>
                  <a:srgbClr val="0000DC"/>
                </a:solidFill>
              </a:rPr>
              <a:t>veřejných VŠ a strategické záměry soukromých VŠ a každoroční plány jejich realizace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Rozděluje finanční prostředky </a:t>
            </a:r>
            <a:r>
              <a:rPr lang="cs-CZ" sz="1600" i="1" dirty="0">
                <a:solidFill>
                  <a:srgbClr val="0000DC"/>
                </a:solidFill>
              </a:rPr>
              <a:t>ze státního rozpočtu z kapitoly školství vysokým školám a kontroluje jejich využití + </a:t>
            </a:r>
            <a:r>
              <a:rPr lang="cs-CZ" sz="1600" b="1" i="1" dirty="0">
                <a:solidFill>
                  <a:srgbClr val="0000DC"/>
                </a:solidFill>
              </a:rPr>
              <a:t>kontroluje hospodaření </a:t>
            </a:r>
            <a:r>
              <a:rPr lang="cs-CZ" sz="1600" i="1" dirty="0">
                <a:solidFill>
                  <a:srgbClr val="0000DC"/>
                </a:solidFill>
              </a:rPr>
              <a:t>veřejné vysoké školy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Vede registry </a:t>
            </a:r>
            <a:r>
              <a:rPr lang="cs-CZ" sz="1600" i="1" dirty="0">
                <a:solidFill>
                  <a:srgbClr val="0000DC"/>
                </a:solidFill>
              </a:rPr>
              <a:t>(zejm. veřejně přístupný registr VŠ a uskutečňovaných studijních programů)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Uznává </a:t>
            </a:r>
            <a:r>
              <a:rPr lang="cs-CZ" sz="1600" i="1" dirty="0">
                <a:solidFill>
                  <a:srgbClr val="0000DC"/>
                </a:solidFill>
              </a:rPr>
              <a:t>zahraniční vysokoškolské vzdělání a kvalifikaci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Plní úkoly </a:t>
            </a:r>
            <a:r>
              <a:rPr lang="cs-CZ" sz="1600" b="1" i="1" dirty="0">
                <a:solidFill>
                  <a:srgbClr val="0000DC"/>
                </a:solidFill>
              </a:rPr>
              <a:t>nadřízeného správního orgánu </a:t>
            </a:r>
            <a:r>
              <a:rPr lang="cs-CZ" sz="1600" i="1" dirty="0">
                <a:solidFill>
                  <a:srgbClr val="0000DC"/>
                </a:solidFill>
              </a:rPr>
              <a:t>vysokých škol </a:t>
            </a:r>
            <a:r>
              <a:rPr lang="cs-CZ" sz="1600" b="1" i="1" dirty="0">
                <a:solidFill>
                  <a:srgbClr val="0000DC"/>
                </a:solidFill>
              </a:rPr>
              <a:t>ve správním řízení </a:t>
            </a:r>
            <a:r>
              <a:rPr lang="cs-CZ" sz="1600" i="1" dirty="0">
                <a:solidFill>
                  <a:srgbClr val="0000DC"/>
                </a:solidFill>
              </a:rPr>
              <a:t>vedeném v rámci výkonu státní správy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Dále zajišťuje také některé </a:t>
            </a:r>
            <a:r>
              <a:rPr lang="cs-CZ" b="1" dirty="0">
                <a:solidFill>
                  <a:srgbClr val="0000DC"/>
                </a:solidFill>
              </a:rPr>
              <a:t>dozorové činnosti </a:t>
            </a:r>
            <a:r>
              <a:rPr lang="cs-CZ" dirty="0"/>
              <a:t>(§ 36 – 38 a 43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 err="1">
                <a:solidFill>
                  <a:srgbClr val="0000DC"/>
                </a:solidFill>
              </a:rPr>
              <a:t>normotvorbou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(registrace vnitřních předpisů)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</a:t>
            </a:r>
            <a:r>
              <a:rPr lang="cs-CZ" i="1" dirty="0" smtClean="0">
                <a:solidFill>
                  <a:srgbClr val="0000DC"/>
                </a:solidFill>
              </a:rPr>
              <a:t>nad </a:t>
            </a:r>
            <a:r>
              <a:rPr lang="cs-CZ" b="1" i="1" dirty="0">
                <a:solidFill>
                  <a:srgbClr val="0000DC"/>
                </a:solidFill>
              </a:rPr>
              <a:t>výkonem působnosti </a:t>
            </a:r>
            <a:r>
              <a:rPr lang="cs-CZ" dirty="0"/>
              <a:t>(opatření v některých případech – omezení či odejmutí výkonu působnosti)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>
                <a:solidFill>
                  <a:srgbClr val="0000DC"/>
                </a:solidFill>
              </a:rPr>
              <a:t>soukromými VŠ </a:t>
            </a:r>
            <a:r>
              <a:rPr lang="cs-CZ" dirty="0"/>
              <a:t>(státní souhlas)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>
                <a:solidFill>
                  <a:srgbClr val="0000DC"/>
                </a:solidFill>
              </a:rPr>
              <a:t>akreditací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(NAÚ, viz dále)</a:t>
            </a:r>
          </a:p>
          <a:p>
            <a:pPr lvl="2">
              <a:buFont typeface="Wingdings" pitchFamily="2" charset="2"/>
              <a:buChar char="q"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/>
              <a:t>1/ Vysoké školství</a:t>
            </a:r>
          </a:p>
          <a:p>
            <a:r>
              <a:rPr lang="cs-CZ" sz="2000" i="1" dirty="0"/>
              <a:t>2/ Prameny</a:t>
            </a:r>
          </a:p>
          <a:p>
            <a:r>
              <a:rPr lang="cs-CZ" sz="2000" i="1" dirty="0"/>
              <a:t>3/ Správa vysokého </a:t>
            </a:r>
            <a:r>
              <a:rPr lang="cs-CZ" sz="2000" i="1" dirty="0" smtClean="0"/>
              <a:t>školství</a:t>
            </a:r>
            <a:endParaRPr lang="cs-CZ" sz="2000" i="1" dirty="0"/>
          </a:p>
          <a:p>
            <a:r>
              <a:rPr lang="cs-CZ" sz="2000" i="1" dirty="0"/>
              <a:t>4/ Vysoké školy obecně</a:t>
            </a:r>
          </a:p>
          <a:p>
            <a:r>
              <a:rPr lang="cs-CZ" sz="2000" i="1" dirty="0"/>
              <a:t>5/ Veřejné VŠ</a:t>
            </a:r>
          </a:p>
          <a:p>
            <a:r>
              <a:rPr lang="cs-CZ" sz="2000" i="1" dirty="0"/>
              <a:t>6/ Soukromé a státní VŠ</a:t>
            </a:r>
          </a:p>
          <a:p>
            <a:r>
              <a:rPr lang="cs-CZ" sz="2000" i="1" dirty="0"/>
              <a:t>7/ Studium na VŠ</a:t>
            </a:r>
          </a:p>
          <a:p>
            <a:r>
              <a:rPr lang="cs-CZ" sz="2000" i="1" dirty="0"/>
              <a:t>8/ Aktuálně (covid, Ukrajina)</a:t>
            </a:r>
          </a:p>
          <a:p>
            <a:r>
              <a:rPr lang="cs-CZ" altLang="cs-CZ" sz="2000" i="1" dirty="0"/>
              <a:t>9/ Vybraná judikatura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Vybraná statistická </a:t>
            </a:r>
            <a:r>
              <a:rPr lang="cs-CZ" dirty="0" smtClean="0"/>
              <a:t>data</a:t>
            </a:r>
            <a:endParaRPr lang="cs-CZ" dirty="0"/>
          </a:p>
          <a:p>
            <a:pPr lvl="1"/>
            <a:r>
              <a:rPr lang="cs-CZ" b="1" dirty="0"/>
              <a:t>Počet </a:t>
            </a:r>
            <a:r>
              <a:rPr lang="cs-CZ" b="1" dirty="0" smtClean="0"/>
              <a:t>VŠ aktuálně:</a:t>
            </a:r>
            <a:endParaRPr lang="cs-CZ" b="1" dirty="0"/>
          </a:p>
          <a:p>
            <a:pPr lvl="2">
              <a:buFont typeface="Wingdings" pitchFamily="2" charset="2"/>
              <a:buChar char="Ø"/>
            </a:pPr>
            <a:r>
              <a:rPr lang="cs-CZ" dirty="0"/>
              <a:t>Veřejné VŠ – </a:t>
            </a:r>
            <a:r>
              <a:rPr lang="cs-CZ" b="1" dirty="0">
                <a:solidFill>
                  <a:srgbClr val="0000DC"/>
                </a:solidFill>
              </a:rPr>
              <a:t>26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Soukromé VŠ – </a:t>
            </a:r>
            <a:r>
              <a:rPr lang="cs-CZ" b="1" dirty="0">
                <a:solidFill>
                  <a:srgbClr val="0000DC"/>
                </a:solidFill>
              </a:rPr>
              <a:t>33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Státní VŠ – </a:t>
            </a:r>
            <a:r>
              <a:rPr lang="cs-CZ" b="1" dirty="0">
                <a:solidFill>
                  <a:srgbClr val="0000DC"/>
                </a:solidFill>
              </a:rPr>
              <a:t>2</a:t>
            </a:r>
            <a:endParaRPr lang="cs-CZ" b="1" dirty="0"/>
          </a:p>
          <a:p>
            <a:pPr lvl="2">
              <a:buFont typeface="Wingdings" pitchFamily="2" charset="2"/>
              <a:buChar char="Ø"/>
            </a:pPr>
            <a:r>
              <a:rPr lang="cs-CZ" dirty="0"/>
              <a:t>(Zahraniční VŠ působící v ČR – 21)</a:t>
            </a:r>
          </a:p>
          <a:p>
            <a:pPr lvl="2"/>
            <a:r>
              <a:rPr lang="cs-CZ" dirty="0"/>
              <a:t>Údaje z </a:t>
            </a:r>
            <a:r>
              <a:rPr lang="cs-CZ" b="1" dirty="0">
                <a:hlinkClick r:id="rId2"/>
              </a:rPr>
              <a:t>Registru VŠ a uskutečňovaných studijních programů </a:t>
            </a:r>
            <a:r>
              <a:rPr lang="cs-CZ" dirty="0"/>
              <a:t>– vede </a:t>
            </a:r>
            <a:r>
              <a:rPr lang="cs-CZ" b="1" dirty="0"/>
              <a:t>MŠMT </a:t>
            </a:r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dirty="0"/>
              <a:t>Počet studujících </a:t>
            </a:r>
            <a:r>
              <a:rPr lang="cs-CZ" dirty="0"/>
              <a:t>(veřejné / soukromé VŠ</a:t>
            </a:r>
            <a:r>
              <a:rPr lang="cs-CZ" dirty="0" smtClean="0"/>
              <a:t>):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dirty="0"/>
              <a:t>2021: </a:t>
            </a:r>
            <a:r>
              <a:rPr lang="cs-CZ" b="1" dirty="0">
                <a:solidFill>
                  <a:srgbClr val="0000DC"/>
                </a:solidFill>
              </a:rPr>
              <a:t>276422</a:t>
            </a:r>
            <a:r>
              <a:rPr lang="cs-CZ" dirty="0">
                <a:solidFill>
                  <a:srgbClr val="0000DC"/>
                </a:solidFill>
              </a:rPr>
              <a:t> / 27632 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2020: </a:t>
            </a:r>
            <a:r>
              <a:rPr lang="cs-CZ" b="1" dirty="0">
                <a:solidFill>
                  <a:srgbClr val="0000DC"/>
                </a:solidFill>
              </a:rPr>
              <a:t>272066 </a:t>
            </a:r>
            <a:r>
              <a:rPr lang="cs-CZ" dirty="0">
                <a:solidFill>
                  <a:srgbClr val="0000DC"/>
                </a:solidFill>
              </a:rPr>
              <a:t>/ 26965 </a:t>
            </a:r>
            <a:endParaRPr lang="cs-CZ" dirty="0"/>
          </a:p>
          <a:p>
            <a:pPr lvl="2"/>
            <a:r>
              <a:rPr lang="cs-CZ" dirty="0"/>
              <a:t>Údaje z </a:t>
            </a:r>
            <a:r>
              <a:rPr lang="cs-CZ" b="1" dirty="0">
                <a:hlinkClick r:id="rId3"/>
              </a:rPr>
              <a:t>SIMS</a:t>
            </a:r>
            <a:r>
              <a:rPr lang="cs-CZ" dirty="0"/>
              <a:t> (Sdružené informace matrik studentů) – vede </a:t>
            </a:r>
            <a:r>
              <a:rPr lang="cs-CZ" b="1" dirty="0"/>
              <a:t>MŠMT</a:t>
            </a:r>
            <a:r>
              <a:rPr lang="cs-CZ" dirty="0"/>
              <a:t> (jednotlivé </a:t>
            </a:r>
            <a:r>
              <a:rPr lang="cs-CZ" b="1" dirty="0"/>
              <a:t>matriky VŠ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Zákonné vymezení </a:t>
            </a:r>
            <a:r>
              <a:rPr lang="cs-CZ" dirty="0"/>
              <a:t>(§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Vysoké školy </a:t>
            </a:r>
            <a:r>
              <a:rPr lang="cs-CZ" dirty="0">
                <a:solidFill>
                  <a:srgbClr val="0000DC"/>
                </a:solidFill>
              </a:rPr>
              <a:t>jako nejvyšší článek vzdělávací soustavy jsou </a:t>
            </a:r>
            <a:r>
              <a:rPr lang="cs-CZ" b="1" dirty="0">
                <a:solidFill>
                  <a:srgbClr val="0000DC"/>
                </a:solidFill>
              </a:rPr>
              <a:t>vrcholnými centry vzdělanosti, nezávislého poznání a tvůrčí činnosti </a:t>
            </a:r>
            <a:r>
              <a:rPr lang="cs-CZ" dirty="0"/>
              <a:t>a mají </a:t>
            </a:r>
            <a:r>
              <a:rPr lang="cs-CZ" dirty="0">
                <a:solidFill>
                  <a:srgbClr val="0000DC"/>
                </a:solidFill>
              </a:rPr>
              <a:t>klíčovou úlohu </a:t>
            </a:r>
            <a:r>
              <a:rPr lang="cs-CZ" dirty="0"/>
              <a:t>ve vědeckém, kulturním, sociálním a ekonomickém rozvoji společnosti tím, že: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uchovávají a rozhojňují dosažené poznání </a:t>
            </a:r>
            <a:r>
              <a:rPr lang="cs-CZ" i="1" dirty="0">
                <a:solidFill>
                  <a:srgbClr val="0000DC"/>
                </a:solidFill>
              </a:rPr>
              <a:t>a podle svého typu a zaměření </a:t>
            </a:r>
            <a:r>
              <a:rPr lang="cs-CZ" b="1" i="1" dirty="0">
                <a:solidFill>
                  <a:srgbClr val="0000DC"/>
                </a:solidFill>
              </a:rPr>
              <a:t>pěstují činnost vědeckou, výzkumnou, vývojovou a inovační, uměleckou nebo další tvůrčí činnost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b) umožňují v souladu s demokratickými principy </a:t>
            </a:r>
            <a:r>
              <a:rPr lang="cs-CZ" b="1" i="1" dirty="0">
                <a:solidFill>
                  <a:srgbClr val="0000DC"/>
                </a:solidFill>
              </a:rPr>
              <a:t>přístup k vysokoškolskému vzdělání</a:t>
            </a:r>
            <a:r>
              <a:rPr lang="cs-CZ" i="1" dirty="0">
                <a:solidFill>
                  <a:srgbClr val="0000DC"/>
                </a:solidFill>
              </a:rPr>
              <a:t>, získání odpovídající profesní kvalifikace a přípravu pro výzkumnou práci a další náročné odborné činnosti,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c) </a:t>
            </a:r>
            <a:r>
              <a:rPr lang="cs-CZ" b="1" i="1" dirty="0">
                <a:solidFill>
                  <a:srgbClr val="0000DC"/>
                </a:solidFill>
              </a:rPr>
              <a:t>poskytují další formy vzdělávání </a:t>
            </a:r>
            <a:r>
              <a:rPr lang="cs-CZ" i="1" dirty="0">
                <a:solidFill>
                  <a:srgbClr val="0000DC"/>
                </a:solidFill>
              </a:rPr>
              <a:t>a umožňují získávat, rozšiřovat, prohlubovat nebo obnovovat znalosti z různých oblastí poznání a kultury a podílejí se tak na celoživotním vzdělávání,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d) </a:t>
            </a:r>
            <a:r>
              <a:rPr lang="cs-CZ" b="1" i="1" dirty="0">
                <a:solidFill>
                  <a:srgbClr val="0000DC"/>
                </a:solidFill>
              </a:rPr>
              <a:t>hrají aktivní roli ve veřejné diskusi </a:t>
            </a:r>
            <a:r>
              <a:rPr lang="cs-CZ" i="1" dirty="0">
                <a:solidFill>
                  <a:srgbClr val="0000DC"/>
                </a:solidFill>
              </a:rPr>
              <a:t>o společenských a etických otázkách, při pěstování kulturní rozmanitosti a vzájemného porozumění, při utváření občanské společnosti a přípravě mladých lidí pro život v 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e) přispívají k rozvoji na národní a regionální úrovni a spolupracují s různými stupni státní správy a samosprávy, s podnikovou a kulturní sférou,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f) rozvíjejí mezinárodní a zvláště evropskou spolupráci jako podstatný rozměr svých činností, podporují společné projekty s obdobnými institucemi v zahraničí, vzájemné uznávání studia a diplomů, výměnu akademických pracovníků a studentů.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Další charakteristika VŠ </a:t>
            </a:r>
            <a:r>
              <a:rPr lang="cs-CZ" dirty="0"/>
              <a:t>(§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Uskutečňuje akreditované </a:t>
            </a:r>
            <a:r>
              <a:rPr lang="cs-CZ" b="1" dirty="0">
                <a:solidFill>
                  <a:srgbClr val="0000DC"/>
                </a:solidFill>
              </a:rPr>
              <a:t>studijní programy </a:t>
            </a:r>
            <a:r>
              <a:rPr lang="cs-CZ" dirty="0"/>
              <a:t>(a programy CŽV), viz dále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VŠ je </a:t>
            </a:r>
            <a:r>
              <a:rPr lang="cs-CZ" b="1" dirty="0">
                <a:solidFill>
                  <a:srgbClr val="0000DC"/>
                </a:solidFill>
              </a:rPr>
              <a:t>právnickou osobou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/>
              <a:t>Veřejné VŠ </a:t>
            </a:r>
            <a:r>
              <a:rPr lang="cs-CZ" i="1" dirty="0"/>
              <a:t>= zřízené zákonem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/>
              <a:t>Soukromé VŠ </a:t>
            </a:r>
            <a:r>
              <a:rPr lang="cs-CZ" i="1" dirty="0"/>
              <a:t>= založené dle soukromého práva + další veřejnoprávní podmínky</a:t>
            </a:r>
            <a:endParaRPr lang="cs-CZ" dirty="0"/>
          </a:p>
          <a:p>
            <a:pPr lvl="1"/>
            <a:r>
              <a:rPr lang="cs-CZ" dirty="0"/>
              <a:t>VŠ nositelkami </a:t>
            </a:r>
            <a:r>
              <a:rPr lang="cs-CZ" b="1" dirty="0">
                <a:solidFill>
                  <a:srgbClr val="0000DC"/>
                </a:solidFill>
              </a:rPr>
              <a:t>akademických práv a svobod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 VŠ je </a:t>
            </a:r>
            <a:r>
              <a:rPr lang="cs-CZ" b="1" dirty="0">
                <a:solidFill>
                  <a:srgbClr val="0000DC"/>
                </a:solidFill>
              </a:rPr>
              <a:t>nepřípustné</a:t>
            </a:r>
            <a:r>
              <a:rPr lang="cs-CZ" dirty="0">
                <a:solidFill>
                  <a:srgbClr val="0000DC"/>
                </a:solidFill>
              </a:rPr>
              <a:t> zakládat a organizovat politickou činnost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Tím myšlena činnost ve smyslu č. 424/1991 Sb., o sdružování v politických stranách a v politických hnutích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Dle </a:t>
            </a:r>
            <a:r>
              <a:rPr lang="cs-CZ" dirty="0" smtClean="0"/>
              <a:t>DZ k </a:t>
            </a:r>
            <a:r>
              <a:rPr lang="cs-CZ" dirty="0" err="1" smtClean="0"/>
              <a:t>ZoVŠ</a:t>
            </a:r>
            <a:r>
              <a:rPr lang="cs-CZ" dirty="0" smtClean="0"/>
              <a:t> </a:t>
            </a:r>
            <a:r>
              <a:rPr lang="cs-CZ" dirty="0"/>
              <a:t>by VŠ </a:t>
            </a:r>
            <a:r>
              <a:rPr lang="cs-CZ" i="1" dirty="0">
                <a:solidFill>
                  <a:srgbClr val="0000DC"/>
                </a:solidFill>
              </a:rPr>
              <a:t>„…neměly poskytovat základnu pro bezprostřední politickou agitaci.“</a:t>
            </a:r>
          </a:p>
          <a:p>
            <a:pPr lvl="2">
              <a:buFont typeface="Wingdings" pitchFamily="2" charset="2"/>
              <a:buChar char="Ø"/>
            </a:pP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Pro </a:t>
            </a:r>
            <a:r>
              <a:rPr lang="cs-CZ" i="1" dirty="0" smtClean="0"/>
              <a:t>zajímavost k </a:t>
            </a:r>
            <a:r>
              <a:rPr lang="cs-CZ" b="1" i="1" dirty="0" smtClean="0"/>
              <a:t>„politické neutralitě“ VŠ</a:t>
            </a:r>
            <a:r>
              <a:rPr lang="cs-CZ" i="1" dirty="0" smtClean="0"/>
              <a:t>: </a:t>
            </a:r>
            <a:r>
              <a:rPr lang="cs-CZ" i="1" dirty="0">
                <a:hlinkClick r:id="rId2"/>
              </a:rPr>
              <a:t>https://www.novinky.cz/domaci/clanek/zeman-rozhodl-ze-nepozve-na-hrad-rektora-ktery-mu-odeprel-prednasku-207531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Další charakteristika VŠ </a:t>
            </a:r>
            <a:r>
              <a:rPr lang="cs-CZ" dirty="0"/>
              <a:t>(§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 činnosti VŠ (vzdělávací, vědecké a další) se mohou podílet i jiné PO</a:t>
            </a:r>
          </a:p>
          <a:p>
            <a:pPr lvl="1"/>
            <a:r>
              <a:rPr lang="cs-CZ" dirty="0"/>
              <a:t>Ovšem současně některé </a:t>
            </a:r>
            <a:r>
              <a:rPr lang="cs-CZ" b="1" dirty="0">
                <a:solidFill>
                  <a:srgbClr val="0000DC"/>
                </a:solidFill>
              </a:rPr>
              <a:t>výlučné výsady</a:t>
            </a:r>
            <a:r>
              <a:rPr lang="cs-CZ" dirty="0">
                <a:solidFill>
                  <a:srgbClr val="0000DC"/>
                </a:solidFill>
              </a:rPr>
              <a:t>, resp. práva </a:t>
            </a:r>
            <a:r>
              <a:rPr lang="cs-CZ" b="1" dirty="0">
                <a:solidFill>
                  <a:srgbClr val="0000DC"/>
                </a:solidFill>
              </a:rPr>
              <a:t>VŠ</a:t>
            </a:r>
            <a:r>
              <a:rPr lang="cs-CZ" dirty="0">
                <a:solidFill>
                  <a:srgbClr val="0000DC"/>
                </a:solidFill>
              </a:rPr>
              <a:t>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</a:t>
            </a:r>
            <a:r>
              <a:rPr lang="cs-CZ" i="1" dirty="0" smtClean="0">
                <a:solidFill>
                  <a:srgbClr val="0000DC"/>
                </a:solidFill>
              </a:rPr>
              <a:t>řiznávat </a:t>
            </a:r>
            <a:r>
              <a:rPr lang="cs-CZ" b="1" i="1" dirty="0">
                <a:solidFill>
                  <a:srgbClr val="0000DC"/>
                </a:solidFill>
              </a:rPr>
              <a:t>akademický titul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K</a:t>
            </a:r>
            <a:r>
              <a:rPr lang="cs-CZ" i="1" dirty="0" smtClean="0">
                <a:solidFill>
                  <a:srgbClr val="0000DC"/>
                </a:solidFill>
              </a:rPr>
              <a:t>onat </a:t>
            </a:r>
            <a:r>
              <a:rPr lang="cs-CZ" b="1" i="1" dirty="0">
                <a:solidFill>
                  <a:srgbClr val="0000DC"/>
                </a:solidFill>
              </a:rPr>
              <a:t>habilitační řízení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K</a:t>
            </a:r>
            <a:r>
              <a:rPr lang="cs-CZ" i="1" dirty="0" smtClean="0">
                <a:solidFill>
                  <a:srgbClr val="0000DC"/>
                </a:solidFill>
              </a:rPr>
              <a:t>onat </a:t>
            </a:r>
            <a:r>
              <a:rPr lang="cs-CZ" b="1" i="1" dirty="0">
                <a:solidFill>
                  <a:srgbClr val="0000DC"/>
                </a:solidFill>
              </a:rPr>
              <a:t>řízení ke jmenování profesorem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</a:t>
            </a:r>
            <a:r>
              <a:rPr lang="cs-CZ" i="1" dirty="0" smtClean="0">
                <a:solidFill>
                  <a:srgbClr val="0000DC"/>
                </a:solidFill>
              </a:rPr>
              <a:t>oužívat </a:t>
            </a:r>
            <a:r>
              <a:rPr lang="cs-CZ" b="1" i="1" dirty="0">
                <a:solidFill>
                  <a:srgbClr val="0000DC"/>
                </a:solidFill>
              </a:rPr>
              <a:t>akademické insignie </a:t>
            </a:r>
            <a:r>
              <a:rPr lang="cs-CZ" i="1" dirty="0">
                <a:solidFill>
                  <a:srgbClr val="0000DC"/>
                </a:solidFill>
              </a:rPr>
              <a:t>a konat </a:t>
            </a:r>
            <a:r>
              <a:rPr lang="cs-CZ" b="1" i="1" dirty="0">
                <a:solidFill>
                  <a:srgbClr val="0000DC"/>
                </a:solidFill>
              </a:rPr>
              <a:t>akademické obřady</a:t>
            </a:r>
          </a:p>
          <a:p>
            <a:pPr lvl="2">
              <a:buFont typeface="Wingdings" pitchFamily="2" charset="2"/>
              <a:buChar char="q"/>
            </a:pPr>
            <a:endParaRPr lang="cs-CZ" b="1" i="1" dirty="0">
              <a:solidFill>
                <a:srgbClr val="0000DC"/>
              </a:solidFill>
            </a:endParaRPr>
          </a:p>
          <a:p>
            <a:r>
              <a:rPr lang="cs-CZ" b="1" dirty="0"/>
              <a:t>Akademická obec VŠ </a:t>
            </a:r>
            <a:r>
              <a:rPr lang="cs-CZ" dirty="0"/>
              <a:t>(§ 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Akademičtí pracovníci </a:t>
            </a:r>
            <a:r>
              <a:rPr lang="cs-CZ" dirty="0" smtClean="0"/>
              <a:t>+ </a:t>
            </a:r>
            <a:r>
              <a:rPr lang="cs-CZ" b="1" i="1" dirty="0">
                <a:solidFill>
                  <a:srgbClr val="0000DC"/>
                </a:solidFill>
              </a:rPr>
              <a:t>Studenti VŠ</a:t>
            </a:r>
            <a:endParaRPr lang="cs-CZ" dirty="0"/>
          </a:p>
          <a:p>
            <a:pPr lvl="2"/>
            <a:r>
              <a:rPr lang="cs-CZ" i="1" dirty="0"/>
              <a:t>Akademickými pracovníky jsou ti </a:t>
            </a:r>
            <a:r>
              <a:rPr lang="cs-CZ" b="1" i="1" dirty="0"/>
              <a:t>profesoři, docenti, mimořádní profesoři, odborní asistenti, </a:t>
            </a:r>
            <a:r>
              <a:rPr lang="cs-CZ" b="1" i="1" dirty="0" err="1"/>
              <a:t>asistenti</a:t>
            </a:r>
            <a:r>
              <a:rPr lang="cs-CZ" b="1" i="1" dirty="0"/>
              <a:t>, lektoři a vědečtí, výzkumní a vývojoví pracovníci</a:t>
            </a:r>
            <a:r>
              <a:rPr lang="cs-CZ" i="1" dirty="0"/>
              <a:t>, kteří jsou zaměstnanci vysoké školy vykonávajícími v pracovním poměru podle sjednaného druhu práce </a:t>
            </a:r>
            <a:r>
              <a:rPr lang="cs-CZ" b="1" i="1" dirty="0"/>
              <a:t>jak pedagogickou, tak tvůrčí činnost</a:t>
            </a:r>
            <a:r>
              <a:rPr lang="cs-CZ" i="1" dirty="0"/>
              <a:t>. Akademičtí pracovníci jsou povinni dbát dobrého jména vysoké školy</a:t>
            </a:r>
            <a:r>
              <a:rPr lang="cs-CZ" i="1" dirty="0" smtClean="0"/>
              <a:t>.</a:t>
            </a:r>
            <a:r>
              <a:rPr lang="cs-CZ" b="1" i="1" dirty="0">
                <a:solidFill>
                  <a:srgbClr val="0000DC"/>
                </a:solidFill>
              </a:rPr>
              <a:t> </a:t>
            </a:r>
            <a:r>
              <a:rPr lang="cs-CZ" dirty="0" smtClean="0"/>
              <a:t>(§ 70) </a:t>
            </a:r>
            <a:endParaRPr lang="cs-CZ" b="1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Akademické svobody a práva</a:t>
            </a:r>
          </a:p>
          <a:p>
            <a:pPr lvl="1"/>
            <a:r>
              <a:rPr lang="cs-CZ" sz="1800" dirty="0"/>
              <a:t>…zaručená na VŠ (§ 4 </a:t>
            </a:r>
            <a:r>
              <a:rPr lang="cs-CZ" sz="1800" dirty="0" err="1"/>
              <a:t>ZoVŠ</a:t>
            </a:r>
            <a:r>
              <a:rPr lang="cs-CZ" sz="1800" dirty="0"/>
              <a:t>):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a) </a:t>
            </a:r>
            <a:r>
              <a:rPr lang="cs-CZ" sz="1800" b="1" i="1" dirty="0">
                <a:solidFill>
                  <a:srgbClr val="0000DC"/>
                </a:solidFill>
              </a:rPr>
              <a:t>svoboda vědy, výzkumu a umělecké tvorby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zveřejňování jejich výsledků,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b) </a:t>
            </a:r>
            <a:r>
              <a:rPr lang="cs-CZ" sz="1800" b="1" i="1" dirty="0">
                <a:solidFill>
                  <a:srgbClr val="0000DC"/>
                </a:solidFill>
              </a:rPr>
              <a:t>svoboda výuky </a:t>
            </a:r>
            <a:r>
              <a:rPr lang="cs-CZ" sz="1800" i="1" dirty="0">
                <a:solidFill>
                  <a:srgbClr val="0000DC"/>
                </a:solidFill>
              </a:rPr>
              <a:t>spočívající především v její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otevřenosti různým vědeckým názorům, vědeckým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výzkumným metodám a uměleckým směrům,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c) </a:t>
            </a:r>
            <a:r>
              <a:rPr lang="cs-CZ" sz="1800" b="1" i="1" dirty="0">
                <a:solidFill>
                  <a:srgbClr val="0000DC"/>
                </a:solidFill>
              </a:rPr>
              <a:t>právo učit se</a:t>
            </a:r>
            <a:r>
              <a:rPr lang="cs-CZ" sz="1800" i="1" dirty="0">
                <a:solidFill>
                  <a:srgbClr val="0000DC"/>
                </a:solidFill>
              </a:rPr>
              <a:t> zahrnující svobodnou volbu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zaměření studia v rámci studijních programů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svobodu vyjadřovat vlastní názory ve výuce,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d) </a:t>
            </a:r>
            <a:r>
              <a:rPr lang="cs-CZ" sz="1800" b="1" i="1" dirty="0">
                <a:solidFill>
                  <a:srgbClr val="0000DC"/>
                </a:solidFill>
              </a:rPr>
              <a:t>právo</a:t>
            </a:r>
            <a:r>
              <a:rPr lang="cs-CZ" sz="1800" i="1" dirty="0">
                <a:solidFill>
                  <a:srgbClr val="0000DC"/>
                </a:solidFill>
              </a:rPr>
              <a:t> členů akademické obce </a:t>
            </a:r>
            <a:r>
              <a:rPr lang="cs-CZ" sz="1800" b="1" i="1" dirty="0">
                <a:solidFill>
                  <a:srgbClr val="0000DC"/>
                </a:solidFill>
              </a:rPr>
              <a:t>volit </a:t>
            </a:r>
          </a:p>
          <a:p>
            <a:pPr lvl="1">
              <a:buNone/>
            </a:pPr>
            <a:r>
              <a:rPr lang="cs-CZ" sz="1800" b="1" i="1" dirty="0">
                <a:solidFill>
                  <a:srgbClr val="0000DC"/>
                </a:solidFill>
              </a:rPr>
              <a:t>	zastupitelské akademické orgány</a:t>
            </a:r>
            <a:r>
              <a:rPr lang="cs-CZ" sz="18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e) právo používat akademické insignie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konat akademické obřady.</a:t>
            </a:r>
          </a:p>
        </p:txBody>
      </p:sp>
      <p:pic>
        <p:nvPicPr>
          <p:cNvPr id="6" name="Obrázek 5" descr="32911607_1707800635962795_2119404805381160960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2" y="1784412"/>
            <a:ext cx="2997691" cy="4496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dělení </a:t>
            </a:r>
            <a:r>
              <a:rPr lang="cs-CZ" dirty="0"/>
              <a:t>(§ 2 odst. 3 a 7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Veřejné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Soukromé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Státní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/>
              <a:t>Podrobněji viz dále…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Univerzitní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Děleny na </a:t>
            </a:r>
            <a:r>
              <a:rPr lang="cs-CZ" dirty="0" smtClean="0"/>
              <a:t>fakulty + v</a:t>
            </a:r>
            <a:r>
              <a:rPr lang="cs-CZ" dirty="0" smtClean="0"/>
              <a:t>šechny </a:t>
            </a:r>
            <a:r>
              <a:rPr lang="cs-CZ" dirty="0"/>
              <a:t>typy studijních programů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Neuniverzitní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dirty="0"/>
              <a:t>Bc. programy a </a:t>
            </a:r>
            <a:r>
              <a:rPr lang="cs-CZ" dirty="0" smtClean="0"/>
              <a:t>volitelně </a:t>
            </a:r>
            <a:r>
              <a:rPr lang="cs-CZ" dirty="0"/>
              <a:t>M</a:t>
            </a:r>
            <a:r>
              <a:rPr lang="cs-CZ" dirty="0" smtClean="0"/>
              <a:t>gr</a:t>
            </a:r>
            <a:r>
              <a:rPr lang="cs-CZ" dirty="0"/>
              <a:t>. </a:t>
            </a:r>
            <a:r>
              <a:rPr lang="cs-CZ" dirty="0" smtClean="0"/>
              <a:t>p</a:t>
            </a:r>
            <a:r>
              <a:rPr lang="cs-CZ" dirty="0" smtClean="0"/>
              <a:t>rogramy (ale již ne dr. </a:t>
            </a:r>
            <a:r>
              <a:rPr lang="cs-CZ" dirty="0" smtClean="0"/>
              <a:t>p</a:t>
            </a:r>
            <a:r>
              <a:rPr lang="cs-CZ" dirty="0" smtClean="0"/>
              <a:t>rogramy)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Obecná charakteristika</a:t>
            </a:r>
          </a:p>
          <a:p>
            <a:pPr lvl="1"/>
            <a:r>
              <a:rPr lang="cs-CZ" dirty="0"/>
              <a:t>Zřízena (zrušena, sloučena) </a:t>
            </a:r>
            <a:r>
              <a:rPr lang="cs-CZ" b="1" dirty="0">
                <a:solidFill>
                  <a:srgbClr val="0000DC"/>
                </a:solidFill>
              </a:rPr>
              <a:t>zákonem </a:t>
            </a:r>
            <a:r>
              <a:rPr lang="cs-CZ" dirty="0"/>
              <a:t>(§ 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dirty="0" err="1"/>
              <a:t>ZoVŠ</a:t>
            </a:r>
            <a:r>
              <a:rPr lang="cs-CZ" dirty="0"/>
              <a:t> upravuje </a:t>
            </a:r>
            <a:r>
              <a:rPr lang="cs-CZ" b="1" dirty="0">
                <a:solidFill>
                  <a:srgbClr val="0000DC"/>
                </a:solidFill>
              </a:rPr>
              <a:t>samosprávnou působnost </a:t>
            </a:r>
            <a:r>
              <a:rPr lang="cs-CZ" dirty="0"/>
              <a:t>veřejné </a:t>
            </a:r>
            <a:r>
              <a:rPr lang="cs-CZ" dirty="0" smtClean="0"/>
              <a:t>VŠ (viz dále)</a:t>
            </a:r>
            <a:endParaRPr lang="cs-CZ" dirty="0"/>
          </a:p>
          <a:p>
            <a:pPr lvl="1"/>
            <a:r>
              <a:rPr lang="cs-CZ" dirty="0"/>
              <a:t>Ale také </a:t>
            </a:r>
            <a:r>
              <a:rPr lang="cs-CZ" dirty="0">
                <a:solidFill>
                  <a:srgbClr val="0000DC"/>
                </a:solidFill>
              </a:rPr>
              <a:t>vlastní majetek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Zvláštní</a:t>
            </a:r>
            <a:r>
              <a:rPr lang="cs-CZ" b="1" dirty="0">
                <a:solidFill>
                  <a:srgbClr val="0000DC"/>
                </a:solidFill>
              </a:rPr>
              <a:t> orgány </a:t>
            </a:r>
            <a:r>
              <a:rPr lang="cs-CZ" dirty="0"/>
              <a:t>a </a:t>
            </a:r>
            <a:r>
              <a:rPr lang="cs-CZ" b="1" dirty="0" smtClean="0">
                <a:solidFill>
                  <a:srgbClr val="0000DC"/>
                </a:solidFill>
              </a:rPr>
              <a:t>součásti </a:t>
            </a:r>
            <a:r>
              <a:rPr lang="cs-CZ" dirty="0" smtClean="0"/>
              <a:t>(viz dále)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A také různé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smtClean="0">
                <a:solidFill>
                  <a:srgbClr val="0000DC"/>
                </a:solidFill>
              </a:rPr>
              <a:t>zvláštní povinnosti </a:t>
            </a:r>
            <a:r>
              <a:rPr lang="cs-CZ" dirty="0" smtClean="0"/>
              <a:t>(§ 21 </a:t>
            </a:r>
            <a:r>
              <a:rPr lang="cs-CZ" dirty="0" err="1" smtClean="0"/>
              <a:t>ZoVŠ</a:t>
            </a:r>
            <a:r>
              <a:rPr lang="cs-CZ" dirty="0" smtClean="0"/>
              <a:t>), např.: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/>
              <a:t>Zpracování výroční zprávy a strategického záměru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/>
              <a:t>Informace MŠMT a NAÚ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/>
              <a:t>Informace a poradenství uchazečům o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/>
              <a:t>Činit </a:t>
            </a:r>
            <a:r>
              <a:rPr lang="cs-CZ" i="1" dirty="0" smtClean="0"/>
              <a:t>všechna dostupná opatření pro vyrovnání příležitostí studovat na </a:t>
            </a:r>
            <a:r>
              <a:rPr lang="cs-CZ" i="1" dirty="0" smtClean="0"/>
              <a:t>VŠ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/>
              <a:t>Zveřejňovat vnitřní předpisy a další informace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„Zřizovací“ zákony</a:t>
            </a:r>
            <a:r>
              <a:rPr lang="cs-CZ" dirty="0"/>
              <a:t>, např. (odkazy):</a:t>
            </a:r>
          </a:p>
          <a:p>
            <a:pPr lvl="1"/>
            <a:r>
              <a:rPr lang="cs-CZ" b="1" dirty="0">
                <a:solidFill>
                  <a:srgbClr val="0000DC"/>
                </a:solidFill>
                <a:hlinkClick r:id="rId2"/>
              </a:rPr>
              <a:t>Zákon ze dne 28. ledna 1919, čís. 50 Sb. z. a </a:t>
            </a:r>
            <a:r>
              <a:rPr lang="cs-CZ" b="1" dirty="0" err="1">
                <a:solidFill>
                  <a:srgbClr val="0000DC"/>
                </a:solidFill>
                <a:hlinkClick r:id="rId2"/>
              </a:rPr>
              <a:t>nař</a:t>
            </a:r>
            <a:r>
              <a:rPr lang="cs-CZ" b="1" dirty="0">
                <a:solidFill>
                  <a:srgbClr val="0000DC"/>
                </a:solidFill>
                <a:hlinkClick r:id="rId2"/>
              </a:rPr>
              <a:t>., kterým se zřizuje druhá česká universita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>
                <a:solidFill>
                  <a:srgbClr val="0000DC"/>
                </a:solidFill>
              </a:rPr>
              <a:t>(nebo také odkaz </a:t>
            </a:r>
            <a:r>
              <a:rPr lang="cs-CZ" dirty="0">
                <a:solidFill>
                  <a:srgbClr val="0000DC"/>
                </a:solidFill>
                <a:hlinkClick r:id="rId3"/>
              </a:rPr>
              <a:t>ZDE</a:t>
            </a:r>
            <a:r>
              <a:rPr lang="cs-CZ" dirty="0">
                <a:solidFill>
                  <a:srgbClr val="0000DC"/>
                </a:solidFill>
              </a:rPr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  <a:hlinkClick r:id="rId4"/>
              </a:rPr>
              <a:t>Zákon č. 48/1990 Sb., o změně názvu University Jana Evangelisty </a:t>
            </a:r>
            <a:r>
              <a:rPr lang="cs-CZ" dirty="0" err="1">
                <a:solidFill>
                  <a:srgbClr val="0000DC"/>
                </a:solidFill>
                <a:hlinkClick r:id="rId4"/>
              </a:rPr>
              <a:t>Purkyně</a:t>
            </a:r>
            <a:r>
              <a:rPr lang="cs-CZ" dirty="0">
                <a:solidFill>
                  <a:srgbClr val="0000DC"/>
                </a:solidFill>
                <a:hlinkClick r:id="rId4"/>
              </a:rPr>
              <a:t> v Brně</a:t>
            </a:r>
            <a:endParaRPr lang="cs-CZ" dirty="0">
              <a:solidFill>
                <a:srgbClr val="0000DC"/>
              </a:solidFill>
              <a:hlinkClick r:id="rId5"/>
            </a:endParaRPr>
          </a:p>
          <a:p>
            <a:pPr lvl="1"/>
            <a:r>
              <a:rPr lang="cs-CZ" dirty="0">
                <a:solidFill>
                  <a:srgbClr val="0000DC"/>
                </a:solidFill>
                <a:hlinkClick r:id="rId5"/>
              </a:rPr>
              <a:t>Zákon č. 314/1991 Sb., o zřízení Slezské univerzity, Jihočeské univerzity, Západočeské univerzity, </a:t>
            </a:r>
            <a:r>
              <a:rPr lang="cs-CZ" dirty="0" err="1">
                <a:solidFill>
                  <a:srgbClr val="0000DC"/>
                </a:solidFill>
                <a:hlinkClick r:id="rId5"/>
              </a:rPr>
              <a:t>Univerzity</a:t>
            </a:r>
            <a:r>
              <a:rPr lang="cs-CZ" dirty="0">
                <a:solidFill>
                  <a:srgbClr val="0000DC"/>
                </a:solidFill>
                <a:hlinkClick r:id="rId5"/>
              </a:rPr>
              <a:t> Jana Evangelisty </a:t>
            </a:r>
            <a:r>
              <a:rPr lang="cs-CZ" dirty="0" err="1">
                <a:solidFill>
                  <a:srgbClr val="0000DC"/>
                </a:solidFill>
                <a:hlinkClick r:id="rId5"/>
              </a:rPr>
              <a:t>Purkyně</a:t>
            </a:r>
            <a:r>
              <a:rPr lang="cs-CZ" dirty="0">
                <a:solidFill>
                  <a:srgbClr val="0000DC"/>
                </a:solidFill>
                <a:hlinkClick r:id="rId5"/>
              </a:rPr>
              <a:t> a Ostravské univerzity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endParaRPr lang="pl-PL" dirty="0"/>
          </a:p>
          <a:p>
            <a:pPr lvl="1"/>
            <a:r>
              <a:rPr lang="pl-PL" b="1" dirty="0"/>
              <a:t>Seznam </a:t>
            </a:r>
            <a:r>
              <a:rPr lang="pl-PL" dirty="0"/>
              <a:t>veřejných VŠ také v příloze č. 1 ZoVŠ</a:t>
            </a:r>
          </a:p>
          <a:p>
            <a:endParaRPr lang="cs-CZ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lvl="1"/>
            <a:endParaRPr lang="cs-CZ" sz="1600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985420" y="1876081"/>
          <a:ext cx="8708996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9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140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baseline="0" dirty="0"/>
                        <a:t>V příloze č. 1 </a:t>
                      </a:r>
                      <a:r>
                        <a:rPr lang="cs-CZ" b="1" baseline="0" dirty="0" err="1"/>
                        <a:t>ZoVŠ</a:t>
                      </a:r>
                      <a:r>
                        <a:rPr lang="cs-CZ" b="1" baseline="0" dirty="0"/>
                        <a:t>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Karlova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chemicko-technologická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5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Palackého v Olomouci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Česká zemědělská univerzita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České vysoké učení technické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Technická univerzita v Liberci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báňská - Technická univerzita Ostrava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ekonomická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928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Akademie výtvarných umění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Hradec Králové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Vysoké učení technické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Jihočeská univerzita v Českých Budějovicích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993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Veterinární a farmaceutická univerzita Brno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Ostravská univerzita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/>
                        <a:t>Masarykova univerzita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Slezská univerzita v Opavě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err="1"/>
                        <a:t>Mendelova</a:t>
                      </a:r>
                      <a:r>
                        <a:rPr lang="cs-CZ" sz="1200" dirty="0"/>
                        <a:t> univerzita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Jana Evangelisty </a:t>
                      </a:r>
                      <a:r>
                        <a:rPr lang="cs-CZ" sz="1200" dirty="0" err="1"/>
                        <a:t>Purkyně</a:t>
                      </a:r>
                      <a:r>
                        <a:rPr lang="cs-CZ" sz="1200" dirty="0"/>
                        <a:t> v Ústí nad Labem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Akademie múzických umění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Západočeská univerzita v Plzni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uměleckoprůmyslová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Tomáše Bati ve Zlíně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55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Janáčkova akademie múzických umění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polytechnická Jihlava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Pardubice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technická a ekonomická v Českých Budějovicích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Samosprávná působnost </a:t>
            </a:r>
            <a:r>
              <a:rPr lang="cs-CZ" dirty="0"/>
              <a:t>zejména (§ 6 odst. 1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Vnitřní organizace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Tvorba a uskutečňování </a:t>
            </a:r>
            <a:r>
              <a:rPr lang="cs-CZ" b="1" i="1" dirty="0">
                <a:solidFill>
                  <a:srgbClr val="0000DC"/>
                </a:solidFill>
              </a:rPr>
              <a:t>studijních programů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Organizace studia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Rozhodování </a:t>
            </a:r>
            <a:r>
              <a:rPr lang="cs-CZ" i="1" dirty="0">
                <a:solidFill>
                  <a:srgbClr val="0000DC"/>
                </a:solidFill>
              </a:rPr>
              <a:t>o právech a povinnostech studentů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Zaměření a organizace </a:t>
            </a:r>
            <a:r>
              <a:rPr lang="cs-CZ" i="1" dirty="0">
                <a:solidFill>
                  <a:srgbClr val="0000DC"/>
                </a:solidFill>
              </a:rPr>
              <a:t>vědecké, výzkumné, vývojové a inovační, umělecké nebo další tvůrčí činnosti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Habilitační řízení </a:t>
            </a:r>
            <a:r>
              <a:rPr lang="cs-CZ" i="1" dirty="0">
                <a:solidFill>
                  <a:srgbClr val="0000DC"/>
                </a:solidFill>
              </a:rPr>
              <a:t>a řízení ke jmenování profesorem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Ustavování samosprávných akademických orgánů </a:t>
            </a:r>
            <a:r>
              <a:rPr lang="cs-CZ" i="1" dirty="0">
                <a:solidFill>
                  <a:srgbClr val="0000DC"/>
                </a:solidFill>
              </a:rPr>
              <a:t>vysoké školy, pokud tento zákon nestanoví jinak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Hospodaření </a:t>
            </a:r>
            <a:r>
              <a:rPr lang="cs-CZ" i="1" dirty="0">
                <a:solidFill>
                  <a:srgbClr val="0000DC"/>
                </a:solidFill>
              </a:rPr>
              <a:t>vysoké školy a nakládání s majetkem v souladu se zvláštními předpisy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Stanovení výše poplatků </a:t>
            </a:r>
            <a:r>
              <a:rPr lang="cs-CZ" i="1" dirty="0">
                <a:solidFill>
                  <a:srgbClr val="0000DC"/>
                </a:solidFill>
              </a:rPr>
              <a:t>spojených se studiem</a:t>
            </a:r>
          </a:p>
          <a:p>
            <a:pPr lvl="1"/>
            <a:r>
              <a:rPr lang="cs-CZ" dirty="0"/>
              <a:t>(V § 6 odst. 1 </a:t>
            </a:r>
            <a:r>
              <a:rPr lang="cs-CZ" dirty="0" err="1"/>
              <a:t>ZoVŠ</a:t>
            </a:r>
            <a:r>
              <a:rPr lang="cs-CZ" dirty="0"/>
              <a:t> další, ale celkově pouze </a:t>
            </a:r>
            <a:r>
              <a:rPr lang="cs-CZ" b="1" dirty="0"/>
              <a:t>demonstrativní výčet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Součástí tzv. </a:t>
            </a:r>
            <a:r>
              <a:rPr lang="cs-CZ" b="1" dirty="0"/>
              <a:t>školského práva </a:t>
            </a:r>
          </a:p>
          <a:p>
            <a:pPr lvl="1"/>
            <a:r>
              <a:rPr lang="cs-CZ" dirty="0"/>
              <a:t>Zvláštní část správního práva = (stále) </a:t>
            </a:r>
            <a:r>
              <a:rPr lang="cs-CZ" b="1" dirty="0">
                <a:solidFill>
                  <a:srgbClr val="0000DC"/>
                </a:solidFill>
              </a:rPr>
              <a:t>veřejnoprávní charakter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Veřejná subjektivní </a:t>
            </a:r>
            <a:r>
              <a:rPr lang="cs-CZ" b="1" i="1" dirty="0">
                <a:solidFill>
                  <a:srgbClr val="0000DC"/>
                </a:solidFill>
              </a:rPr>
              <a:t>práva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(zejm. právo na vzdělání)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Veřejnoprávní metody </a:t>
            </a:r>
            <a:r>
              <a:rPr lang="cs-CZ" b="1" i="1" dirty="0">
                <a:solidFill>
                  <a:srgbClr val="0000DC"/>
                </a:solidFill>
              </a:rPr>
              <a:t>(formy) </a:t>
            </a:r>
            <a:r>
              <a:rPr lang="cs-CZ" dirty="0"/>
              <a:t>(zejm. individuální a normativní akty)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(Převážně) veřejnoprávní </a:t>
            </a:r>
            <a:r>
              <a:rPr lang="cs-CZ" b="1" i="1" dirty="0">
                <a:solidFill>
                  <a:srgbClr val="0000DC"/>
                </a:solidFill>
              </a:rPr>
              <a:t>poskytovatelé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(podíl SVŠ viz dále)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Podstatou určitá </a:t>
            </a:r>
            <a:r>
              <a:rPr lang="cs-CZ" b="1" i="1" dirty="0">
                <a:solidFill>
                  <a:srgbClr val="0000DC"/>
                </a:solidFill>
              </a:rPr>
              <a:t>veřejná služba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Samosprávný charakter </a:t>
            </a:r>
            <a:r>
              <a:rPr lang="cs-CZ" dirty="0"/>
              <a:t>veřejné VŠ patrný (také) z </a:t>
            </a:r>
            <a:r>
              <a:rPr lang="cs-CZ" dirty="0">
                <a:solidFill>
                  <a:srgbClr val="0000DC"/>
                </a:solidFill>
              </a:rPr>
              <a:t>pravomoci vydávat </a:t>
            </a:r>
            <a:r>
              <a:rPr lang="cs-CZ" b="1" dirty="0">
                <a:solidFill>
                  <a:srgbClr val="0000DC"/>
                </a:solidFill>
              </a:rPr>
              <a:t>„vnitřní předpisy“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Nejvýznamnější je </a:t>
            </a:r>
            <a:r>
              <a:rPr lang="cs-CZ" b="1" dirty="0">
                <a:solidFill>
                  <a:srgbClr val="0000DC"/>
                </a:solidFill>
              </a:rPr>
              <a:t>statut</a:t>
            </a:r>
            <a:r>
              <a:rPr lang="cs-CZ" dirty="0"/>
              <a:t>, který upravuje </a:t>
            </a:r>
            <a:r>
              <a:rPr lang="cs-CZ" dirty="0">
                <a:solidFill>
                  <a:srgbClr val="0000DC"/>
                </a:solidFill>
              </a:rPr>
              <a:t>základní záležitosti veřejné VŠ 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(Obsahuje zejména název, sídlo, typ, organizační strukturu, rámcové podmínky pro přijetí ke studiu, poplatky, obřady a insignie, hospodaření s majetkem,…)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Dalšími vnitřními předpisy jsou zejména: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Volební a jednací řád akademického senátu veřejné VŠ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Vnitřní mzdový předpis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Jednací řád vědecké rady veřejné VŠ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Studijní a zkušební řád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Stipendijní řád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Disciplinární řád pro studenty</a:t>
            </a:r>
          </a:p>
          <a:p>
            <a:pPr lvl="2">
              <a:buFont typeface="Wingdings" pitchFamily="2" charset="2"/>
              <a:buChar char="q"/>
            </a:pPr>
            <a:r>
              <a:rPr lang="cs-CZ" dirty="0"/>
              <a:t>Další předpisy, pokud tak stanoví statut veřejné vysoké školy</a:t>
            </a: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podrobněji 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Několik úrovní</a:t>
            </a:r>
            <a:r>
              <a:rPr lang="cs-CZ" dirty="0"/>
              <a:t>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1/ Vnitřní předpisy VŠ </a:t>
            </a:r>
            <a:r>
              <a:rPr lang="cs-CZ" dirty="0"/>
              <a:t>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2/ Vnitřní předpisy součástí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(§ 22 </a:t>
            </a:r>
            <a:r>
              <a:rPr lang="cs-CZ" dirty="0" err="1"/>
              <a:t>ZoVŠ</a:t>
            </a:r>
            <a:r>
              <a:rPr lang="cs-CZ" dirty="0"/>
              <a:t>, zejména fakultní vnitřní předpisy - § 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3/ „Vnitřní akty řízení“ </a:t>
            </a:r>
            <a:r>
              <a:rPr lang="cs-CZ" dirty="0"/>
              <a:t>(ve vztahu k fakultám vydávané děkanem na základě statutu – viz statut </a:t>
            </a:r>
            <a:r>
              <a:rPr lang="cs-CZ" dirty="0" err="1" smtClean="0"/>
              <a:t>PrF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cs-CZ" dirty="0"/>
              <a:t>tato kategorie </a:t>
            </a:r>
            <a:r>
              <a:rPr lang="cs-CZ" b="1" dirty="0"/>
              <a:t>není vnitřním předpisem ve smyslu </a:t>
            </a:r>
            <a:r>
              <a:rPr lang="cs-CZ" b="1" dirty="0" err="1"/>
              <a:t>ZoVŠ</a:t>
            </a:r>
            <a:r>
              <a:rPr lang="cs-CZ" dirty="0"/>
              <a:t>, ale také závazná)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Musí být </a:t>
            </a:r>
            <a:r>
              <a:rPr lang="cs-CZ" b="1" dirty="0"/>
              <a:t>v souladu: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Se zákony a jinými </a:t>
            </a:r>
            <a:r>
              <a:rPr lang="cs-CZ" b="1" i="1" dirty="0">
                <a:solidFill>
                  <a:srgbClr val="0000DC"/>
                </a:solidFill>
              </a:rPr>
              <a:t>právními předpisy </a:t>
            </a:r>
            <a:r>
              <a:rPr lang="cs-CZ" dirty="0" smtClean="0"/>
              <a:t>(</a:t>
            </a:r>
            <a:r>
              <a:rPr lang="cs-CZ" dirty="0" err="1" smtClean="0"/>
              <a:t>ZoVŠ</a:t>
            </a:r>
            <a:r>
              <a:rPr lang="cs-CZ" dirty="0" smtClean="0"/>
              <a:t> chápe jako zřetelnou vadu </a:t>
            </a:r>
            <a:r>
              <a:rPr lang="cs-CZ" dirty="0" smtClean="0"/>
              <a:t>+ </a:t>
            </a:r>
            <a:r>
              <a:rPr lang="cs-CZ" dirty="0" smtClean="0"/>
              <a:t>překážku registrace, </a:t>
            </a:r>
            <a:r>
              <a:rPr lang="cs-CZ" dirty="0"/>
              <a:t>viz dále)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 předpisy součástí musí být v souladu s vnitřními předpisy veřejné vysoké školy </a:t>
            </a:r>
            <a:r>
              <a:rPr lang="cs-CZ" dirty="0"/>
              <a:t>(§ 22 odst.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Ø"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podrobněji 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Vnitřní </a:t>
            </a:r>
            <a:r>
              <a:rPr lang="cs-CZ" dirty="0">
                <a:solidFill>
                  <a:srgbClr val="0000DC"/>
                </a:solidFill>
              </a:rPr>
              <a:t>předpisy VŠ </a:t>
            </a:r>
            <a:r>
              <a:rPr lang="cs-CZ" dirty="0"/>
              <a:t>(nikoli jen součásti) </a:t>
            </a:r>
            <a:r>
              <a:rPr lang="cs-CZ" dirty="0">
                <a:solidFill>
                  <a:srgbClr val="0000DC"/>
                </a:solidFill>
              </a:rPr>
              <a:t>podléhají </a:t>
            </a:r>
            <a:r>
              <a:rPr lang="cs-CZ" b="1" dirty="0">
                <a:solidFill>
                  <a:srgbClr val="0000DC"/>
                </a:solidFill>
              </a:rPr>
              <a:t>registraci MŠMT </a:t>
            </a:r>
            <a:r>
              <a:rPr lang="cs-CZ" dirty="0"/>
              <a:t>(§ 36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/>
              <a:t>V případě rozporu </a:t>
            </a:r>
            <a:r>
              <a:rPr lang="cs-CZ" dirty="0"/>
              <a:t>vnitřního předpisu nebo jeho části se </a:t>
            </a:r>
            <a:r>
              <a:rPr lang="cs-CZ" dirty="0" err="1"/>
              <a:t>ZoVŠ</a:t>
            </a:r>
            <a:r>
              <a:rPr lang="cs-CZ" dirty="0"/>
              <a:t> nebo jiným právním předpisem </a:t>
            </a:r>
            <a:r>
              <a:rPr lang="cs-CZ" b="1" dirty="0"/>
              <a:t>rozhodnutí o zamítnutí </a:t>
            </a:r>
            <a:r>
              <a:rPr lang="cs-CZ" dirty="0"/>
              <a:t>žádosti o registraci</a:t>
            </a:r>
          </a:p>
          <a:p>
            <a:pPr lvl="1"/>
            <a:r>
              <a:rPr lang="cs-CZ" dirty="0"/>
              <a:t>Pro vydání i změnu, </a:t>
            </a:r>
            <a:r>
              <a:rPr lang="cs-CZ" dirty="0" smtClean="0"/>
              <a:t>až na </a:t>
            </a:r>
            <a:r>
              <a:rPr lang="cs-CZ" dirty="0"/>
              <a:t>registraci navázána </a:t>
            </a:r>
            <a:r>
              <a:rPr lang="cs-CZ" dirty="0">
                <a:solidFill>
                  <a:srgbClr val="0000DC"/>
                </a:solidFill>
              </a:rPr>
              <a:t>platnost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 smtClean="0"/>
              <a:t>Pro ilustraci vnitřních předpisů MU (odkazy</a:t>
            </a:r>
            <a:r>
              <a:rPr lang="cs-CZ" dirty="0"/>
              <a:t>):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hlinkClick r:id="rId2"/>
              </a:rPr>
              <a:t>Statut MU</a:t>
            </a:r>
            <a:endParaRPr lang="cs-CZ" b="1" i="1" dirty="0"/>
          </a:p>
          <a:p>
            <a:pPr lvl="2">
              <a:buFont typeface="Wingdings" pitchFamily="2" charset="2"/>
              <a:buChar char="Ø"/>
            </a:pPr>
            <a:r>
              <a:rPr lang="pl-PL" b="1" i="1" dirty="0">
                <a:hlinkClick r:id="rId3"/>
              </a:rPr>
              <a:t>Studijní a zkušební řád MU</a:t>
            </a:r>
            <a:endParaRPr lang="pl-PL" b="1" i="1" dirty="0"/>
          </a:p>
          <a:p>
            <a:pPr lvl="2">
              <a:buFont typeface="Wingdings" pitchFamily="2" charset="2"/>
              <a:buChar char="Ø"/>
            </a:pPr>
            <a:r>
              <a:rPr lang="pl-PL" b="1" i="1" dirty="0">
                <a:hlinkClick r:id="rId4"/>
              </a:rPr>
              <a:t>Statut PrF MU</a:t>
            </a:r>
            <a:endParaRPr lang="cs-CZ" b="1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5"/>
              </a:rPr>
              <a:t>Volební řád Akademického senátu </a:t>
            </a:r>
            <a:r>
              <a:rPr lang="cs-CZ" i="1" dirty="0" err="1">
                <a:hlinkClick r:id="rId5"/>
              </a:rPr>
              <a:t>PrF</a:t>
            </a:r>
            <a:r>
              <a:rPr lang="cs-CZ" i="1" dirty="0">
                <a:hlinkClick r:id="rId5"/>
              </a:rPr>
              <a:t> MU</a:t>
            </a: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6"/>
              </a:rPr>
              <a:t>Jednací řád Akademického senátu </a:t>
            </a:r>
            <a:r>
              <a:rPr lang="cs-CZ" i="1" dirty="0" err="1">
                <a:hlinkClick r:id="rId6"/>
              </a:rPr>
              <a:t>PrF</a:t>
            </a:r>
            <a:r>
              <a:rPr lang="cs-CZ" i="1" dirty="0">
                <a:hlinkClick r:id="rId6"/>
              </a:rPr>
              <a:t> MU</a:t>
            </a: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7"/>
              </a:rPr>
              <a:t>Disciplinární řád </a:t>
            </a:r>
            <a:r>
              <a:rPr lang="cs-CZ" i="1" dirty="0" err="1">
                <a:hlinkClick r:id="rId7"/>
              </a:rPr>
              <a:t>PrF</a:t>
            </a:r>
            <a:r>
              <a:rPr lang="cs-CZ" i="1" dirty="0">
                <a:hlinkClick r:id="rId7"/>
              </a:rPr>
              <a:t> MU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Orgány</a:t>
            </a:r>
          </a:p>
          <a:p>
            <a:pPr lvl="1"/>
            <a:r>
              <a:rPr lang="cs-CZ" dirty="0" err="1"/>
              <a:t>ZoVŠ</a:t>
            </a:r>
            <a:r>
              <a:rPr lang="cs-CZ" dirty="0"/>
              <a:t> rozlišuje mezi…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Samosprávnými</a:t>
            </a:r>
            <a:r>
              <a:rPr lang="cs-CZ" dirty="0"/>
              <a:t> akademickými orgány: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Akademický senát </a:t>
            </a:r>
            <a:r>
              <a:rPr lang="cs-CZ" i="1" dirty="0">
                <a:solidFill>
                  <a:srgbClr val="0000DC"/>
                </a:solidFill>
              </a:rPr>
              <a:t>(§ 8-9)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Rektor</a:t>
            </a:r>
            <a:r>
              <a:rPr lang="cs-CZ" i="1" dirty="0">
                <a:solidFill>
                  <a:srgbClr val="0000DC"/>
                </a:solidFill>
              </a:rPr>
              <a:t> (§ 10)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Vědecká rada </a:t>
            </a:r>
            <a:r>
              <a:rPr lang="cs-CZ" i="1" dirty="0">
                <a:solidFill>
                  <a:srgbClr val="0000DC"/>
                </a:solidFill>
              </a:rPr>
              <a:t>nebo umělecká rada nebo na neuniverzitní vysoké škole akademická rada (§ 11-12)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Rada pro vnitřní hodnocení </a:t>
            </a:r>
            <a:r>
              <a:rPr lang="cs-CZ" i="1" dirty="0">
                <a:solidFill>
                  <a:srgbClr val="0000DC"/>
                </a:solidFill>
              </a:rPr>
              <a:t>– fakultativně (§ 12a)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Disciplinární komise </a:t>
            </a:r>
            <a:r>
              <a:rPr lang="cs-CZ" i="1" dirty="0">
                <a:solidFill>
                  <a:srgbClr val="0000DC"/>
                </a:solidFill>
              </a:rPr>
              <a:t>(§ 13)</a:t>
            </a:r>
          </a:p>
          <a:p>
            <a:pPr lvl="2">
              <a:buFont typeface="Wingdings" pitchFamily="2" charset="2"/>
              <a:buChar char="q"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A tzv. </a:t>
            </a:r>
            <a:r>
              <a:rPr lang="cs-CZ" b="1" dirty="0"/>
              <a:t>dalšími orgány</a:t>
            </a:r>
            <a:r>
              <a:rPr lang="cs-CZ" dirty="0"/>
              <a:t>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Správní rada </a:t>
            </a:r>
            <a:r>
              <a:rPr lang="cs-CZ" i="1" dirty="0">
                <a:solidFill>
                  <a:srgbClr val="0000DC"/>
                </a:solidFill>
              </a:rPr>
              <a:t>(§ 14-15)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Kvestor </a:t>
            </a:r>
            <a:r>
              <a:rPr lang="cs-CZ" i="1" dirty="0">
                <a:solidFill>
                  <a:srgbClr val="0000DC"/>
                </a:solidFill>
              </a:rPr>
              <a:t>(§ 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Akademický senát </a:t>
            </a:r>
            <a:r>
              <a:rPr lang="cs-CZ" dirty="0"/>
              <a:t>(charakteristika, § 8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Samosprávným zastupitelským </a:t>
            </a:r>
            <a:r>
              <a:rPr lang="cs-CZ" dirty="0">
                <a:solidFill>
                  <a:srgbClr val="0000DC"/>
                </a:solidFill>
              </a:rPr>
              <a:t>akademickým orgánem veřejné VŠ</a:t>
            </a:r>
          </a:p>
          <a:p>
            <a:pPr lvl="1"/>
            <a:r>
              <a:rPr lang="cs-CZ" dirty="0"/>
              <a:t>Nejméně jedenáct členů (z toho nejméně </a:t>
            </a:r>
            <a:r>
              <a:rPr lang="cs-CZ" b="1" dirty="0"/>
              <a:t>1/3</a:t>
            </a:r>
            <a:r>
              <a:rPr lang="cs-CZ" dirty="0"/>
              <a:t> a nejvýše </a:t>
            </a:r>
            <a:r>
              <a:rPr lang="cs-CZ" b="1" dirty="0"/>
              <a:t>1/2</a:t>
            </a:r>
            <a:r>
              <a:rPr lang="cs-CZ" dirty="0"/>
              <a:t> tvoří </a:t>
            </a:r>
            <a:r>
              <a:rPr lang="cs-CZ" b="1" dirty="0"/>
              <a:t>studenti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(</a:t>
            </a:r>
            <a:r>
              <a:rPr lang="cs-CZ" i="1" dirty="0"/>
              <a:t>Pro zajímavost: </a:t>
            </a:r>
            <a:r>
              <a:rPr lang="cs-CZ" dirty="0"/>
              <a:t>Akademický senát MU – 55 členů a 22 studujících, viz Statut MU)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Volební právo </a:t>
            </a:r>
            <a:r>
              <a:rPr lang="cs-CZ" dirty="0"/>
              <a:t>členové akademické obce (§ 3 </a:t>
            </a:r>
            <a:r>
              <a:rPr lang="cs-CZ" dirty="0" err="1"/>
              <a:t>ZoVŠ</a:t>
            </a:r>
            <a:r>
              <a:rPr lang="cs-CZ" dirty="0"/>
              <a:t>) </a:t>
            </a:r>
          </a:p>
          <a:p>
            <a:pPr lvl="2"/>
            <a:r>
              <a:rPr lang="cs-CZ" b="1" dirty="0"/>
              <a:t>Aktivní</a:t>
            </a:r>
            <a:r>
              <a:rPr lang="cs-CZ" dirty="0"/>
              <a:t> i </a:t>
            </a:r>
            <a:r>
              <a:rPr lang="cs-CZ" b="1" dirty="0"/>
              <a:t>pasivní</a:t>
            </a:r>
            <a:r>
              <a:rPr lang="cs-CZ" dirty="0"/>
              <a:t>, přímé volby s tajným hlasováním, podrobnosti vnitřním předpisem</a:t>
            </a:r>
          </a:p>
          <a:p>
            <a:pPr lvl="1"/>
            <a:r>
              <a:rPr lang="cs-CZ" dirty="0"/>
              <a:t>Ze zákona</a:t>
            </a:r>
            <a:r>
              <a:rPr lang="cs-CZ" dirty="0">
                <a:solidFill>
                  <a:srgbClr val="0000DC"/>
                </a:solidFill>
              </a:rPr>
              <a:t> neslučitelnost funkcí </a:t>
            </a:r>
          </a:p>
          <a:p>
            <a:pPr lvl="2"/>
            <a:r>
              <a:rPr lang="cs-CZ" dirty="0"/>
              <a:t>(S funkcí rektora, prorektora, kvestora, děkana, proděkana, tajemníka fakulty a ředitele vysokoškolského ústavu)</a:t>
            </a:r>
          </a:p>
          <a:p>
            <a:pPr lvl="1"/>
            <a:r>
              <a:rPr lang="cs-CZ" dirty="0"/>
              <a:t>Funkční období </a:t>
            </a:r>
            <a:r>
              <a:rPr lang="cs-CZ" dirty="0">
                <a:solidFill>
                  <a:srgbClr val="0000DC"/>
                </a:solidFill>
              </a:rPr>
              <a:t>nejvýše 3 roky 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Zasedání jsou </a:t>
            </a:r>
            <a:r>
              <a:rPr lang="cs-CZ" dirty="0">
                <a:solidFill>
                  <a:srgbClr val="0000DC"/>
                </a:solidFill>
              </a:rPr>
              <a:t>veřejně přístupná</a:t>
            </a:r>
          </a:p>
          <a:p>
            <a:pPr lvl="2"/>
            <a:r>
              <a:rPr lang="cs-CZ" dirty="0"/>
              <a:t>(</a:t>
            </a:r>
            <a:r>
              <a:rPr lang="cs-CZ" i="1" dirty="0"/>
              <a:t>Pro zajímavost: </a:t>
            </a:r>
            <a:r>
              <a:rPr lang="cs-CZ" dirty="0"/>
              <a:t>MU 4. 4. 2022, od 15 hod. – </a:t>
            </a:r>
            <a:r>
              <a:rPr lang="pl-PL" dirty="0"/>
              <a:t>261. zasedání Akademického senátu MU + zveřejňování zápisů </a:t>
            </a:r>
            <a:r>
              <a:rPr lang="pl-PL" dirty="0">
                <a:hlinkClick r:id="rId2"/>
              </a:rPr>
              <a:t>ZDE</a:t>
            </a:r>
            <a:r>
              <a:rPr lang="cs-CZ" dirty="0"/>
              <a:t>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Akademický senát </a:t>
            </a:r>
            <a:r>
              <a:rPr lang="cs-CZ" dirty="0"/>
              <a:t>(činnost zejména, § 9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a) rozhoduje na návrh rektora o zřízení, sloučení, splynutí, rozdělení nebo zrušení </a:t>
            </a:r>
            <a:r>
              <a:rPr lang="cs-CZ" sz="1600" b="1" i="1" dirty="0">
                <a:solidFill>
                  <a:srgbClr val="0000DC"/>
                </a:solidFill>
              </a:rPr>
              <a:t>součástí vysoké školy</a:t>
            </a:r>
            <a:r>
              <a:rPr lang="cs-CZ" sz="1600" i="1" dirty="0">
                <a:solidFill>
                  <a:srgbClr val="0000DC"/>
                </a:solidFill>
              </a:rPr>
              <a:t>,…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b)</a:t>
            </a:r>
            <a:r>
              <a:rPr lang="cs-CZ" sz="1600" b="1" i="1" dirty="0">
                <a:solidFill>
                  <a:srgbClr val="0000DC"/>
                </a:solidFill>
              </a:rPr>
              <a:t> schvaluje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1. jednací řád akademického senátu veřejné vysoké školy na návrh člena akademického senátu veřejné vysoké školy; akademický senát veřejné vysoké školy si k tomuto návrhu vyžádá stanovisko rektora,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2.</a:t>
            </a:r>
            <a:r>
              <a:rPr lang="cs-CZ" sz="1600" b="1" i="1" dirty="0">
                <a:solidFill>
                  <a:srgbClr val="0000DC"/>
                </a:solidFill>
              </a:rPr>
              <a:t> vnitřní předpis fakulty </a:t>
            </a:r>
            <a:r>
              <a:rPr lang="cs-CZ" sz="1600" i="1" dirty="0">
                <a:solidFill>
                  <a:srgbClr val="0000DC"/>
                </a:solidFill>
              </a:rPr>
              <a:t>na návrh akademického senátu fakulty; akademický senát veřejné vysoké školy si k tomuto návrhu vyžádá stanovisko rektora,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3. </a:t>
            </a:r>
            <a:r>
              <a:rPr lang="cs-CZ" sz="1600" b="1" i="1" dirty="0">
                <a:solidFill>
                  <a:srgbClr val="0000DC"/>
                </a:solidFill>
              </a:rPr>
              <a:t>ostatní vnitřní předpisy </a:t>
            </a:r>
            <a:r>
              <a:rPr lang="cs-CZ" sz="1600" i="1" dirty="0">
                <a:solidFill>
                  <a:srgbClr val="0000DC"/>
                </a:solidFill>
              </a:rPr>
              <a:t>veřejné vysoké školy a jejích součástí na návrh rektora,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c) </a:t>
            </a:r>
            <a:r>
              <a:rPr lang="cs-CZ" sz="1600" b="1" i="1" dirty="0">
                <a:solidFill>
                  <a:srgbClr val="0000DC"/>
                </a:solidFill>
              </a:rPr>
              <a:t>schvaluje rozpočet </a:t>
            </a:r>
            <a:r>
              <a:rPr lang="cs-CZ" sz="1600" i="1" dirty="0">
                <a:solidFill>
                  <a:srgbClr val="0000DC"/>
                </a:solidFill>
              </a:rPr>
              <a:t>a střednědobý výhled vysoké školy předložený rektorem a kontroluje využívání finančních prostředků vysoké školy,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f) dává </a:t>
            </a:r>
            <a:r>
              <a:rPr lang="cs-CZ" sz="1600" b="1" i="1" dirty="0">
                <a:solidFill>
                  <a:srgbClr val="0000DC"/>
                </a:solidFill>
              </a:rPr>
              <a:t>rektorovi předchozí souhlas ke jmenování a odvolání členů vědecké rady</a:t>
            </a:r>
            <a:r>
              <a:rPr lang="cs-CZ" sz="1600" i="1" dirty="0">
                <a:solidFill>
                  <a:srgbClr val="0000DC"/>
                </a:solidFill>
              </a:rPr>
              <a:t>, umělecké rady nebo akademické rady veřejné vysoké školy (dále jen „vědecká rada veřejné vysoké školy“), členů rady pro vnitřní hodnocení a členů disciplinární komise veřejné vysoké školy,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h) usnáší se o </a:t>
            </a:r>
            <a:r>
              <a:rPr lang="cs-CZ" sz="1600" b="1" i="1" dirty="0">
                <a:solidFill>
                  <a:srgbClr val="0000DC"/>
                </a:solidFill>
              </a:rPr>
              <a:t>návrhu na jmenování rektora, popřípadě navrhuje jeho odvolání z funkce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j) na návrh rektora zruší vnitřní předpis, rozhodnutí nebo jiný úkon orgánu součásti veřejné vysoké školy anebo pozastaví jeho účinnost, pokud je tento vnitřní předpis, rozhodnutí nebo úkon v rozporu se zvláštními předpisy nebo vnitřními předpisy veřejné vysoké školy.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Rektor</a:t>
            </a:r>
            <a:r>
              <a:rPr lang="cs-CZ" dirty="0"/>
              <a:t> (§ 10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V čele </a:t>
            </a:r>
            <a:r>
              <a:rPr lang="cs-CZ" dirty="0"/>
              <a:t>veřejné VŠ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Jedná a rozhoduje </a:t>
            </a:r>
            <a:r>
              <a:rPr lang="cs-CZ" i="1" dirty="0">
                <a:solidFill>
                  <a:srgbClr val="0000DC"/>
                </a:solidFill>
              </a:rPr>
              <a:t>ve věcech školy, </a:t>
            </a:r>
            <a:r>
              <a:rPr lang="cs-CZ" b="1" i="1" dirty="0">
                <a:solidFill>
                  <a:srgbClr val="0000DC"/>
                </a:solidFill>
              </a:rPr>
              <a:t>pokud zákon nestanoví </a:t>
            </a:r>
            <a:r>
              <a:rPr lang="cs-CZ" b="1" i="1" dirty="0" smtClean="0">
                <a:solidFill>
                  <a:srgbClr val="0000DC"/>
                </a:solidFill>
              </a:rPr>
              <a:t>jinak </a:t>
            </a:r>
            <a:r>
              <a:rPr lang="cs-CZ" dirty="0" smtClean="0"/>
              <a:t>(= „uvnitř“ VŠ)</a:t>
            </a:r>
            <a:endParaRPr lang="cs-CZ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 případech, kdy zvláštní předpis předpokládá </a:t>
            </a:r>
            <a:r>
              <a:rPr lang="cs-CZ" b="1" i="1" dirty="0">
                <a:solidFill>
                  <a:srgbClr val="0000DC"/>
                </a:solidFill>
              </a:rPr>
              <a:t>působnost statutárního orgánu</a:t>
            </a:r>
            <a:r>
              <a:rPr lang="cs-CZ" i="1" dirty="0">
                <a:solidFill>
                  <a:srgbClr val="0000DC"/>
                </a:solidFill>
              </a:rPr>
              <a:t>, plní ji </a:t>
            </a:r>
            <a:r>
              <a:rPr lang="cs-CZ" i="1" dirty="0" smtClean="0">
                <a:solidFill>
                  <a:srgbClr val="0000DC"/>
                </a:solidFill>
              </a:rPr>
              <a:t>rektor </a:t>
            </a:r>
            <a:r>
              <a:rPr lang="cs-CZ" dirty="0" smtClean="0"/>
              <a:t>(= navenek)</a:t>
            </a:r>
            <a:endParaRPr lang="cs-CZ" dirty="0"/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1"/>
            <a:r>
              <a:rPr lang="cs-CZ" dirty="0"/>
              <a:t>Jmenuje a odvolává </a:t>
            </a:r>
            <a:r>
              <a:rPr lang="cs-CZ" dirty="0">
                <a:solidFill>
                  <a:srgbClr val="0000DC"/>
                </a:solidFill>
              </a:rPr>
              <a:t>prezident republiky </a:t>
            </a:r>
            <a:r>
              <a:rPr lang="cs-CZ" dirty="0"/>
              <a:t>(na návrh AS, viz dříve)</a:t>
            </a:r>
          </a:p>
          <a:p>
            <a:pPr lvl="2"/>
            <a:r>
              <a:rPr lang="cs-CZ" dirty="0"/>
              <a:t>(Neplyne z Ústavy, ale </a:t>
            </a:r>
            <a:r>
              <a:rPr lang="cs-CZ" dirty="0" smtClean="0"/>
              <a:t>pravomoc </a:t>
            </a:r>
            <a:r>
              <a:rPr lang="cs-CZ" dirty="0"/>
              <a:t>lze podle čl. 63 odst. 2 svěřit </a:t>
            </a:r>
            <a:r>
              <a:rPr lang="cs-CZ" dirty="0" smtClean="0"/>
              <a:t>zákonem, což </a:t>
            </a:r>
            <a:r>
              <a:rPr lang="cs-CZ" dirty="0" err="1" smtClean="0"/>
              <a:t>ZoVŠ</a:t>
            </a:r>
            <a:r>
              <a:rPr lang="cs-CZ" dirty="0" smtClean="0"/>
              <a:t> činí)</a:t>
            </a:r>
            <a:endParaRPr lang="cs-CZ" dirty="0"/>
          </a:p>
          <a:p>
            <a:pPr lvl="1"/>
            <a:r>
              <a:rPr lang="cs-CZ" dirty="0"/>
              <a:t>Funkční období </a:t>
            </a:r>
            <a:r>
              <a:rPr lang="cs-CZ" dirty="0">
                <a:solidFill>
                  <a:srgbClr val="0000DC"/>
                </a:solidFill>
              </a:rPr>
              <a:t>čtyřleté</a:t>
            </a:r>
            <a:r>
              <a:rPr lang="cs-CZ" dirty="0"/>
              <a:t> (a nejvýše 2x po sobě)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Prorektoři</a:t>
            </a:r>
            <a:r>
              <a:rPr lang="cs-CZ" dirty="0"/>
              <a:t> – zastupují rektora v jím určeném rozsahu, jím také jmenováni a odvoláváni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Vědecká rada</a:t>
            </a:r>
            <a:r>
              <a:rPr lang="cs-CZ" dirty="0"/>
              <a:t> (§ 11 </a:t>
            </a:r>
            <a:r>
              <a:rPr lang="cs-CZ" dirty="0" err="1"/>
              <a:t>ZoVŠ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Předsedou </a:t>
            </a:r>
            <a:r>
              <a:rPr lang="cs-CZ" b="1" dirty="0"/>
              <a:t>rektor</a:t>
            </a:r>
            <a:r>
              <a:rPr lang="cs-CZ" dirty="0"/>
              <a:t>, který </a:t>
            </a:r>
            <a:r>
              <a:rPr lang="cs-CZ" b="1" dirty="0"/>
              <a:t>jmenuje a odvolává </a:t>
            </a:r>
            <a:r>
              <a:rPr lang="cs-CZ" dirty="0"/>
              <a:t>ostatní členy (ale souhlas AS, viz dříve)</a:t>
            </a:r>
          </a:p>
          <a:p>
            <a:pPr lvl="1"/>
            <a:r>
              <a:rPr lang="cs-CZ" dirty="0"/>
              <a:t>Podstata: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Členy vědecké rady veřejné vysoké školy jsou </a:t>
            </a:r>
            <a:r>
              <a:rPr lang="cs-CZ" b="1" i="1" dirty="0">
                <a:solidFill>
                  <a:srgbClr val="0000DC"/>
                </a:solidFill>
              </a:rPr>
              <a:t>významní představitelé oborů</a:t>
            </a:r>
            <a:r>
              <a:rPr lang="cs-CZ" i="1" dirty="0">
                <a:solidFill>
                  <a:srgbClr val="0000DC"/>
                </a:solidFill>
              </a:rPr>
              <a:t>, v nichž vysoká škola uskutečňuje vzdělávací a  tvůrčí činnost. </a:t>
            </a:r>
            <a:r>
              <a:rPr lang="cs-CZ" b="1" i="1" dirty="0">
                <a:solidFill>
                  <a:srgbClr val="0000DC"/>
                </a:solidFill>
              </a:rPr>
              <a:t>Nejméně jedna třetina </a:t>
            </a:r>
            <a:r>
              <a:rPr lang="cs-CZ" i="1" dirty="0">
                <a:solidFill>
                  <a:srgbClr val="0000DC"/>
                </a:solidFill>
              </a:rPr>
              <a:t>členů jsou </a:t>
            </a:r>
            <a:r>
              <a:rPr lang="cs-CZ" b="1" i="1" dirty="0">
                <a:solidFill>
                  <a:srgbClr val="0000DC"/>
                </a:solidFill>
              </a:rPr>
              <a:t>jiné osoby než členové akademické obce této školy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2"/>
            <a:r>
              <a:rPr lang="cs-CZ" b="1" dirty="0"/>
              <a:t>Případně z </a:t>
            </a:r>
            <a:r>
              <a:rPr lang="cs-CZ" b="1" dirty="0" smtClean="0"/>
              <a:t>DZ k </a:t>
            </a:r>
            <a:r>
              <a:rPr lang="cs-CZ" b="1" dirty="0" err="1" smtClean="0"/>
              <a:t>ZoVŠ</a:t>
            </a:r>
            <a:r>
              <a:rPr lang="cs-CZ" b="1" dirty="0" smtClean="0"/>
              <a:t>:</a:t>
            </a:r>
            <a:endParaRPr lang="cs-CZ" b="1" dirty="0"/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Vědecká rada vysoké školy je v jejím rámci </a:t>
            </a:r>
            <a:r>
              <a:rPr lang="cs-CZ" b="1" i="1" dirty="0">
                <a:solidFill>
                  <a:srgbClr val="0000DC"/>
                </a:solidFill>
              </a:rPr>
              <a:t>sborem s nejvyšší odbornou a pedagogickou kvalifikací</a:t>
            </a:r>
            <a:r>
              <a:rPr lang="cs-CZ" i="1" dirty="0">
                <a:solidFill>
                  <a:srgbClr val="0000DC"/>
                </a:solidFill>
              </a:rPr>
              <a:t>. Její význam i kompetence se proto odpovídajícím způsobem nově upravují. Je zdůrazněna </a:t>
            </a:r>
            <a:r>
              <a:rPr lang="cs-CZ" b="1" i="1" dirty="0">
                <a:solidFill>
                  <a:srgbClr val="0000DC"/>
                </a:solidFill>
              </a:rPr>
              <a:t>koncepční, iniciativní a hodnotící role vědecké rady</a:t>
            </a:r>
            <a:r>
              <a:rPr lang="cs-CZ" i="1" dirty="0">
                <a:solidFill>
                  <a:srgbClr val="0000DC"/>
                </a:solidFill>
              </a:rPr>
              <a:t>. Zachovává se její působnost při habilitaci docentů a jmenování profesorů, nově se zavádí působnost při schvalování studijních programů, která dosud náležela akademickému senátu. Nově se též do její působnosti zavádí schvalování dlouhodobých záměrů vysoké školy.</a:t>
            </a:r>
          </a:p>
          <a:p>
            <a:pPr lvl="1"/>
            <a:r>
              <a:rPr lang="cs-CZ" dirty="0"/>
              <a:t>Působnost (§ 12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2"/>
            <a:r>
              <a:rPr lang="cs-CZ" dirty="0"/>
              <a:t>Projednává či schvaluje různé </a:t>
            </a:r>
            <a:r>
              <a:rPr lang="cs-CZ" b="1" dirty="0">
                <a:solidFill>
                  <a:srgbClr val="0000DC"/>
                </a:solidFill>
              </a:rPr>
              <a:t>fundamentální záležitosti veřejné VŠ </a:t>
            </a:r>
            <a:r>
              <a:rPr lang="cs-CZ" dirty="0"/>
              <a:t>– např. </a:t>
            </a:r>
            <a:r>
              <a:rPr lang="cs-CZ" b="1" dirty="0"/>
              <a:t>strategický záměr</a:t>
            </a:r>
            <a:r>
              <a:rPr lang="cs-CZ" dirty="0"/>
              <a:t>, </a:t>
            </a:r>
            <a:r>
              <a:rPr lang="cs-CZ" b="1" dirty="0"/>
              <a:t>studijní programy</a:t>
            </a:r>
            <a:r>
              <a:rPr lang="cs-CZ" dirty="0"/>
              <a:t>, </a:t>
            </a:r>
            <a:r>
              <a:rPr lang="cs-CZ" b="1" dirty="0"/>
              <a:t>akreditace</a:t>
            </a:r>
            <a:r>
              <a:rPr lang="cs-CZ" dirty="0"/>
              <a:t>, záměr rektora jmenovat </a:t>
            </a:r>
            <a:r>
              <a:rPr lang="cs-CZ" b="1" dirty="0"/>
              <a:t>radu pro vnitřní hodnocení</a:t>
            </a:r>
            <a:r>
              <a:rPr lang="cs-CZ" dirty="0"/>
              <a:t>, </a:t>
            </a:r>
            <a:r>
              <a:rPr lang="cs-CZ" b="1" dirty="0"/>
              <a:t>výroční zpráva</a:t>
            </a:r>
            <a:r>
              <a:rPr lang="cs-CZ" dirty="0"/>
              <a:t>, </a:t>
            </a:r>
            <a:r>
              <a:rPr lang="cs-CZ" b="1" dirty="0"/>
              <a:t>habilitační řízení</a:t>
            </a:r>
            <a:r>
              <a:rPr lang="cs-CZ" dirty="0"/>
              <a:t>…</a:t>
            </a:r>
          </a:p>
          <a:p>
            <a:pPr lvl="2"/>
            <a:r>
              <a:rPr lang="cs-CZ" dirty="0" smtClean="0"/>
              <a:t>Dále také: </a:t>
            </a:r>
            <a:r>
              <a:rPr lang="cs-CZ" i="1" dirty="0" smtClean="0">
                <a:solidFill>
                  <a:srgbClr val="0000DC"/>
                </a:solidFill>
              </a:rPr>
              <a:t>Vědecká </a:t>
            </a:r>
            <a:r>
              <a:rPr lang="cs-CZ" i="1" dirty="0">
                <a:solidFill>
                  <a:srgbClr val="0000DC"/>
                </a:solidFill>
              </a:rPr>
              <a:t>rada veřejné vysoké školy </a:t>
            </a:r>
            <a:r>
              <a:rPr lang="cs-CZ" b="1" i="1" dirty="0">
                <a:solidFill>
                  <a:srgbClr val="0000DC"/>
                </a:solidFill>
              </a:rPr>
              <a:t>se vyjadřuje zejména k záležitostem, které jí předloží rektor.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Rada pro vnitřní hodnocení </a:t>
            </a:r>
            <a:r>
              <a:rPr lang="cs-CZ" dirty="0"/>
              <a:t>(§ 12a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Fakultativní</a:t>
            </a:r>
            <a:r>
              <a:rPr lang="cs-CZ" dirty="0"/>
              <a:t> orgán (zřizován statutem VŠ), avšak </a:t>
            </a:r>
            <a:r>
              <a:rPr lang="cs-CZ" dirty="0">
                <a:solidFill>
                  <a:srgbClr val="0000DC"/>
                </a:solidFill>
              </a:rPr>
              <a:t>vyžadován pro institucionální akreditaci</a:t>
            </a:r>
          </a:p>
          <a:p>
            <a:pPr lvl="1"/>
            <a:r>
              <a:rPr lang="cs-CZ" dirty="0"/>
              <a:t>Předsedou </a:t>
            </a:r>
            <a:r>
              <a:rPr lang="cs-CZ" b="1" dirty="0"/>
              <a:t>rektor</a:t>
            </a:r>
            <a:r>
              <a:rPr lang="cs-CZ" dirty="0"/>
              <a:t> + požadavky na některé další členy, které zpravidla </a:t>
            </a:r>
            <a:r>
              <a:rPr lang="cs-CZ" b="1" dirty="0"/>
              <a:t>jmenuje</a:t>
            </a:r>
            <a:r>
              <a:rPr lang="cs-CZ" dirty="0"/>
              <a:t> rektor</a:t>
            </a:r>
          </a:p>
          <a:p>
            <a:pPr lvl="2"/>
            <a:r>
              <a:rPr lang="cs-CZ" dirty="0"/>
              <a:t>(1/3 na návrh vědecké rady a 1/3 na návrh akademického senátu)</a:t>
            </a:r>
          </a:p>
          <a:p>
            <a:pPr lvl="1"/>
            <a:r>
              <a:rPr lang="cs-CZ" dirty="0"/>
              <a:t>Působnost: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 </a:t>
            </a:r>
            <a:r>
              <a:rPr lang="cs-CZ" b="1" i="1" dirty="0">
                <a:solidFill>
                  <a:srgbClr val="0000DC"/>
                </a:solidFill>
              </a:rPr>
              <a:t>schvaluje návrh pravidel systému zajišťování kvality vzdělávací</a:t>
            </a:r>
            <a:r>
              <a:rPr lang="cs-CZ" i="1" dirty="0">
                <a:solidFill>
                  <a:srgbClr val="0000DC"/>
                </a:solidFill>
              </a:rPr>
              <a:t>, tvůrčí a s nimi souvisejících činností </a:t>
            </a:r>
            <a:r>
              <a:rPr lang="cs-CZ" b="1" i="1" dirty="0">
                <a:solidFill>
                  <a:srgbClr val="0000DC"/>
                </a:solidFill>
              </a:rPr>
              <a:t>a vnitřního hodnocení kvality vzdělávací</a:t>
            </a:r>
            <a:r>
              <a:rPr lang="cs-CZ" i="1" dirty="0">
                <a:solidFill>
                  <a:srgbClr val="0000DC"/>
                </a:solidFill>
              </a:rPr>
              <a:t>, tvůrčí a s nimi souvisejících činností veřejné vysoké školy předložený předsedou rady pro vnitřní hodnocení před předložením návrhu akademickému senátu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</a:t>
            </a:r>
            <a:r>
              <a:rPr lang="cs-CZ" b="1" i="1" dirty="0">
                <a:solidFill>
                  <a:srgbClr val="0000DC"/>
                </a:solidFill>
              </a:rPr>
              <a:t>řídí průběh vnitřního hodnocení kvality vzdělávací, </a:t>
            </a:r>
            <a:r>
              <a:rPr lang="cs-CZ" i="1" dirty="0">
                <a:solidFill>
                  <a:srgbClr val="0000DC"/>
                </a:solidFill>
              </a:rPr>
              <a:t>tvůrčí a s nimi souvisejících činností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c)zpracovává </a:t>
            </a:r>
            <a:r>
              <a:rPr lang="cs-CZ" b="1" i="1" dirty="0">
                <a:solidFill>
                  <a:srgbClr val="0000DC"/>
                </a:solidFill>
              </a:rPr>
              <a:t>zprávu o vnitřním hodnocení kvality </a:t>
            </a:r>
            <a:r>
              <a:rPr lang="cs-CZ" i="1" dirty="0">
                <a:solidFill>
                  <a:srgbClr val="0000DC"/>
                </a:solidFill>
              </a:rPr>
              <a:t>vzdělávací, tvůrčí a s nimi souvisejících činností veřejné vysoké školy a dodatky k této zprávě,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d)vede průběžné záznamy o vnitřním hodnocení kvality vzdělávací, tvůrčí a s nimi souvisejících činností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e)vykonává další činnosti v rozsahu stanoveném statutem veřejné vysoké školy.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Disciplinární komise veřejné VŠ </a:t>
            </a:r>
            <a:r>
              <a:rPr lang="cs-CZ" dirty="0"/>
              <a:t>(§ 13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Projednává </a:t>
            </a:r>
            <a:r>
              <a:rPr lang="cs-CZ" b="1" dirty="0">
                <a:solidFill>
                  <a:srgbClr val="0000DC"/>
                </a:solidFill>
              </a:rPr>
              <a:t>disciplinární přestupky</a:t>
            </a:r>
            <a:r>
              <a:rPr lang="cs-CZ" dirty="0">
                <a:solidFill>
                  <a:srgbClr val="0000DC"/>
                </a:solidFill>
              </a:rPr>
              <a:t> studentů veřejné VŠ</a:t>
            </a:r>
            <a:r>
              <a:rPr lang="cs-CZ" dirty="0"/>
              <a:t>, pokud nejsou zapsáni na žádné z fakult = </a:t>
            </a:r>
            <a:r>
              <a:rPr lang="cs-CZ" b="1" dirty="0"/>
              <a:t>pokud jsou zapsáni na fakultách, nezřizuje se</a:t>
            </a:r>
            <a:r>
              <a:rPr lang="cs-CZ" dirty="0"/>
              <a:t> (MU nemá)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Místo toho </a:t>
            </a:r>
            <a:r>
              <a:rPr lang="cs-CZ" dirty="0">
                <a:solidFill>
                  <a:srgbClr val="0000DC"/>
                </a:solidFill>
              </a:rPr>
              <a:t>disciplinární komise fakult</a:t>
            </a:r>
            <a:r>
              <a:rPr lang="cs-CZ" dirty="0"/>
              <a:t> (viz dále), v principu ale podobné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Nemá pravomoc rozhodnout</a:t>
            </a:r>
            <a:r>
              <a:rPr lang="cs-CZ" dirty="0"/>
              <a:t>, pouze předkládá návrh na </a:t>
            </a:r>
            <a:r>
              <a:rPr lang="cs-CZ" dirty="0" smtClean="0"/>
              <a:t>rozhodnutí rektorovi</a:t>
            </a:r>
            <a:endParaRPr lang="cs-CZ" dirty="0"/>
          </a:p>
          <a:p>
            <a:pPr lvl="1"/>
            <a:r>
              <a:rPr lang="cs-CZ" dirty="0"/>
              <a:t>Členové jmenováni (odvoláváni) rektorem z řad členů akademické obce (1/2 studující)</a:t>
            </a:r>
          </a:p>
          <a:p>
            <a:pPr lvl="1"/>
            <a:r>
              <a:rPr lang="cs-CZ" dirty="0"/>
              <a:t>Funkční období nejvýše 2 roky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Skupiny činností </a:t>
            </a:r>
            <a:r>
              <a:rPr lang="cs-CZ" dirty="0"/>
              <a:t>VŠ: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Vzdělávací činnost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Tvůrčí činnosti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Přímé společenské a odborné působení </a:t>
            </a:r>
            <a:r>
              <a:rPr lang="cs-CZ" i="1" dirty="0">
                <a:solidFill>
                  <a:srgbClr val="0000DC"/>
                </a:solidFill>
              </a:rPr>
              <a:t>(„</a:t>
            </a:r>
            <a:r>
              <a:rPr lang="cs-CZ" b="1" i="1" dirty="0">
                <a:solidFill>
                  <a:srgbClr val="0000DC"/>
                </a:solidFill>
              </a:rPr>
              <a:t>třetí role</a:t>
            </a:r>
            <a:r>
              <a:rPr lang="cs-CZ" i="1" dirty="0">
                <a:solidFill>
                  <a:srgbClr val="0000DC"/>
                </a:solidFill>
              </a:rPr>
              <a:t>“)</a:t>
            </a:r>
          </a:p>
          <a:p>
            <a:pPr lvl="1"/>
            <a:endParaRPr lang="cs-CZ" dirty="0"/>
          </a:p>
          <a:p>
            <a:r>
              <a:rPr lang="cs-CZ" dirty="0"/>
              <a:t>Nikoli </a:t>
            </a:r>
            <a:r>
              <a:rPr lang="cs-CZ" dirty="0" smtClean="0"/>
              <a:t>přímo legální </a:t>
            </a:r>
            <a:r>
              <a:rPr lang="cs-CZ" dirty="0"/>
              <a:t>vymezení, ale v koncepčních </a:t>
            </a:r>
            <a:r>
              <a:rPr lang="cs-CZ" dirty="0" smtClean="0"/>
              <a:t>dokumentech</a:t>
            </a:r>
            <a:endParaRPr lang="cs-CZ" dirty="0"/>
          </a:p>
          <a:p>
            <a:pPr lvl="1"/>
            <a:r>
              <a:rPr lang="cs-CZ" dirty="0"/>
              <a:t>(Viz např. materiál MŠMT </a:t>
            </a:r>
            <a:r>
              <a:rPr lang="cs-CZ" i="1" dirty="0">
                <a:hlinkClick r:id="rId2"/>
              </a:rPr>
              <a:t>Dlouhodobý záměr vzdělávací a vědecké</a:t>
            </a:r>
            <a:r>
              <a:rPr lang="cs-CZ" i="1" dirty="0" smtClean="0">
                <a:hlinkClick r:id="rId2"/>
              </a:rPr>
              <a:t>, výzkumné</a:t>
            </a:r>
            <a:r>
              <a:rPr lang="cs-CZ" i="1" dirty="0">
                <a:hlinkClick r:id="rId2"/>
              </a:rPr>
              <a:t>, vývojové a inovační</a:t>
            </a:r>
            <a:r>
              <a:rPr lang="cs-CZ" i="1" dirty="0" smtClean="0">
                <a:hlinkClick r:id="rId2"/>
              </a:rPr>
              <a:t>, umělecké </a:t>
            </a:r>
            <a:r>
              <a:rPr lang="cs-CZ" i="1" dirty="0">
                <a:hlinkClick r:id="rId2"/>
              </a:rPr>
              <a:t>a další tvůrčí činnosti pro oblast vysokých škol na období 2016 – 2020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(Obdobně i v novějších materiálech – viz </a:t>
            </a:r>
            <a:r>
              <a:rPr lang="cs-CZ" dirty="0" smtClean="0">
                <a:hlinkClick r:id="rId3"/>
              </a:rPr>
              <a:t>ZDE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 zákonné rovině odráží </a:t>
            </a:r>
            <a:r>
              <a:rPr lang="cs-CZ" b="1" dirty="0" smtClean="0"/>
              <a:t>§ </a:t>
            </a:r>
            <a:r>
              <a:rPr lang="cs-CZ" b="1" dirty="0" smtClean="0"/>
              <a:t>1 </a:t>
            </a:r>
            <a:r>
              <a:rPr lang="cs-CZ" b="1" dirty="0" err="1" smtClean="0"/>
              <a:t>ZoVŠ</a:t>
            </a:r>
            <a:r>
              <a:rPr lang="cs-CZ" b="1" dirty="0" smtClean="0"/>
              <a:t> </a:t>
            </a:r>
            <a:r>
              <a:rPr lang="cs-CZ" dirty="0" smtClean="0"/>
              <a:t>(viz dále)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Správní rada veřejné VŠ </a:t>
            </a:r>
            <a:r>
              <a:rPr lang="cs-CZ" dirty="0"/>
              <a:t>(charakteristika, § 14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Jak se konstatuje v </a:t>
            </a:r>
            <a:r>
              <a:rPr lang="cs-CZ" dirty="0" smtClean="0"/>
              <a:t>DZ k </a:t>
            </a:r>
            <a:r>
              <a:rPr lang="cs-CZ" dirty="0" err="1" smtClean="0"/>
              <a:t>ZoVŠ</a:t>
            </a:r>
            <a:r>
              <a:rPr lang="cs-CZ" dirty="0" smtClean="0"/>
              <a:t>:</a:t>
            </a:r>
            <a:endParaRPr lang="cs-CZ" dirty="0"/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Rada veřejné vysoké školy je nově zaváděným orgánem, který na vysoké škole, vybavené značnou autonomií a samosprávou, </a:t>
            </a:r>
            <a:r>
              <a:rPr lang="cs-CZ" b="1" i="1" dirty="0">
                <a:solidFill>
                  <a:srgbClr val="0000DC"/>
                </a:solidFill>
              </a:rPr>
              <a:t>má uplatňovat a prosazovat veřejný zájem</a:t>
            </a:r>
            <a:r>
              <a:rPr lang="cs-CZ" i="1" dirty="0">
                <a:solidFill>
                  <a:srgbClr val="0000DC"/>
                </a:solidFill>
              </a:rPr>
              <a:t>. K němu nepochybně patří, aby se s rozsáhlým majetkem, který stát veřejné vysoké škole poskytl, i s dotacemi ze státního rozpočtu nakládalo co nejefektivněji; aby vysoká škola pružně reagovala na celospolečenské i regionální potřeby a aby na ni měli přístup i nadaní studenti ze sociálně slabých vrstev. Rada veřejné vysoké školy </a:t>
            </a:r>
            <a:r>
              <a:rPr lang="cs-CZ" b="1" i="1" dirty="0">
                <a:solidFill>
                  <a:srgbClr val="0000DC"/>
                </a:solidFill>
              </a:rPr>
              <a:t>je proto koncipována především jako orgán iniciativní a konzultativní, nezávislý na vysoké škole a vybavený rozhodovacími kompetencemi v záležitostech, které jsou sice významné, ale nerozhoduje se o nich často</a:t>
            </a:r>
            <a:r>
              <a:rPr lang="cs-CZ" i="1" dirty="0">
                <a:solidFill>
                  <a:srgbClr val="0000DC"/>
                </a:solidFill>
              </a:rPr>
              <a:t>. Z různých možností, jak takovýto orgán konstituovat, bylo za dané situace jako nejjednodušší vybráno </a:t>
            </a:r>
            <a:r>
              <a:rPr lang="cs-CZ" b="1" i="1" dirty="0">
                <a:solidFill>
                  <a:srgbClr val="0000DC"/>
                </a:solidFill>
              </a:rPr>
              <a:t>jmenování ministrem</a:t>
            </a:r>
            <a:r>
              <a:rPr lang="cs-CZ" i="1" dirty="0">
                <a:solidFill>
                  <a:srgbClr val="0000DC"/>
                </a:solidFill>
              </a:rPr>
              <a:t>. V návrhu jsou uvedena základní hlediska, která by měl ministr při jmenování brát v úvahu. Předpokládá se, že do této rady </a:t>
            </a:r>
            <a:r>
              <a:rPr lang="cs-CZ" b="1" i="1" dirty="0">
                <a:solidFill>
                  <a:srgbClr val="0000DC"/>
                </a:solidFill>
              </a:rPr>
              <a:t>budou jmenovány osoby, které mají k vysoké škole nějaký vztah</a:t>
            </a:r>
            <a:r>
              <a:rPr lang="cs-CZ" i="1" dirty="0">
                <a:solidFill>
                  <a:srgbClr val="0000DC"/>
                </a:solidFill>
              </a:rPr>
              <a:t> buď z profesionálního či územního hlediska, jsou obeznámeny s jejím životem a budou případně nápomocny při získávání mimorozpočtových zdrojů pro její rozvoj.</a:t>
            </a:r>
          </a:p>
          <a:p>
            <a:pPr lvl="1"/>
            <a:r>
              <a:rPr lang="cs-CZ" dirty="0"/>
              <a:t>Tomu obecně odpovídají </a:t>
            </a:r>
            <a:r>
              <a:rPr lang="cs-CZ" b="1" dirty="0"/>
              <a:t>zákonné požadavky </a:t>
            </a:r>
            <a:r>
              <a:rPr lang="cs-CZ" dirty="0"/>
              <a:t>(jmenování ministrem školství po projednání s rektorek) + požadavek, že členové </a:t>
            </a:r>
            <a:r>
              <a:rPr lang="cs-CZ" b="1" dirty="0"/>
              <a:t>nesmí být zaměstnanci VŠ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Správní rada veřejné VŠ </a:t>
            </a:r>
            <a:r>
              <a:rPr lang="cs-CZ" dirty="0"/>
              <a:t>(činnost, § 15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Tři okruhy úkolů: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dirty="0">
                <a:solidFill>
                  <a:srgbClr val="0000DC"/>
                </a:solidFill>
              </a:rPr>
              <a:t>Předchozí písemný </a:t>
            </a:r>
            <a:r>
              <a:rPr lang="cs-CZ" b="1" dirty="0">
                <a:solidFill>
                  <a:srgbClr val="0000DC"/>
                </a:solidFill>
              </a:rPr>
              <a:t>souhlas k významným (</a:t>
            </a:r>
            <a:r>
              <a:rPr lang="cs-CZ" b="1" dirty="0" err="1">
                <a:solidFill>
                  <a:srgbClr val="0000DC"/>
                </a:solidFill>
              </a:rPr>
              <a:t>majetko</a:t>
            </a:r>
            <a:r>
              <a:rPr lang="cs-CZ" b="1" dirty="0">
                <a:solidFill>
                  <a:srgbClr val="0000DC"/>
                </a:solidFill>
              </a:rPr>
              <a:t>)právním jednáním 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Správní rada veřejné vysoké školy právní jednání </a:t>
            </a:r>
            <a:r>
              <a:rPr lang="cs-CZ" b="1" i="1" dirty="0"/>
              <a:t>neschválí, jestliže je v rozporu s požadavkem řádného využívání majetku</a:t>
            </a:r>
            <a:r>
              <a:rPr lang="cs-CZ" i="1" dirty="0"/>
              <a:t> veřejné vysoké školy </a:t>
            </a:r>
            <a:r>
              <a:rPr lang="cs-CZ" b="1" i="1" dirty="0"/>
              <a:t>nebo jestliže by jím bylo ohroženo plnění úkolů školy</a:t>
            </a:r>
            <a:r>
              <a:rPr lang="cs-CZ" i="1" dirty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+ vydání souhlasu oznamováno MŠMT a bez souhlasu a oznámení je </a:t>
            </a:r>
            <a:r>
              <a:rPr lang="cs-CZ" b="1" dirty="0"/>
              <a:t>jednání neplatné</a:t>
            </a: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2/ schvalování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nebo projednávání „základních materiálů“ </a:t>
            </a:r>
            <a:r>
              <a:rPr lang="cs-CZ" dirty="0">
                <a:solidFill>
                  <a:srgbClr val="0000DC"/>
                </a:solidFill>
              </a:rPr>
              <a:t>(rozpočtu, strategického záměru, výroční zprávy či zprávy o vnitřním hodnocení kvality)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3/ Vyjadřuje se k dalším věcem, které jí k projednání předloží rektor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pPr lvl="2"/>
            <a:r>
              <a:rPr lang="cs-CZ" i="1" dirty="0"/>
              <a:t>(+ Dává podněty a vyjadřuje stanoviska k činnosti veřejné vysoké školy, která zveřejňuje ve veřejné části internetových stránek veřejné vysoké školy)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b="1" dirty="0"/>
          </a:p>
          <a:p>
            <a:pPr lvl="1"/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Kvestor (§ 16 </a:t>
            </a:r>
            <a:r>
              <a:rPr lang="cs-CZ" b="1" dirty="0" err="1"/>
              <a:t>ZoVŠ</a:t>
            </a:r>
            <a:r>
              <a:rPr lang="cs-CZ" b="1" dirty="0"/>
              <a:t>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(1)Kvestor </a:t>
            </a:r>
            <a:r>
              <a:rPr lang="cs-CZ" b="1" i="1" dirty="0">
                <a:solidFill>
                  <a:srgbClr val="0000DC"/>
                </a:solidFill>
              </a:rPr>
              <a:t>řídí hospodaření a vnitřní správu veřejné vysoké školy </a:t>
            </a:r>
            <a:r>
              <a:rPr lang="cs-CZ" i="1" dirty="0">
                <a:solidFill>
                  <a:srgbClr val="0000DC"/>
                </a:solidFill>
              </a:rPr>
              <a:t>a </a:t>
            </a:r>
            <a:r>
              <a:rPr lang="cs-CZ" b="1" i="1" dirty="0">
                <a:solidFill>
                  <a:srgbClr val="0000DC"/>
                </a:solidFill>
              </a:rPr>
              <a:t>zastupuje ji </a:t>
            </a:r>
            <a:r>
              <a:rPr lang="cs-CZ" i="1" dirty="0">
                <a:solidFill>
                  <a:srgbClr val="0000DC"/>
                </a:solidFill>
              </a:rPr>
              <a:t>v rozsahu stanoveném opatřením rektora.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(2)Kvestora jmenuje a odvolává rektor.</a:t>
            </a:r>
          </a:p>
          <a:p>
            <a:pPr lvl="1"/>
            <a:endParaRPr lang="cs-CZ" b="1" dirty="0"/>
          </a:p>
          <a:p>
            <a:r>
              <a:rPr lang="cs-CZ" b="1" dirty="0"/>
              <a:t>Fakultativně i různé poradní orgány</a:t>
            </a:r>
            <a:endParaRPr lang="cs-CZ" dirty="0"/>
          </a:p>
          <a:p>
            <a:pPr lvl="1"/>
            <a:r>
              <a:rPr lang="cs-CZ" dirty="0"/>
              <a:t>V rámci MU/</a:t>
            </a:r>
            <a:r>
              <a:rPr lang="cs-CZ" dirty="0" err="1"/>
              <a:t>PrF</a:t>
            </a:r>
            <a:r>
              <a:rPr lang="cs-CZ" dirty="0"/>
              <a:t> </a:t>
            </a:r>
            <a:r>
              <a:rPr lang="cs-CZ" b="1" dirty="0"/>
              <a:t>kolegium rektora/děkana</a:t>
            </a:r>
            <a:r>
              <a:rPr lang="cs-CZ" dirty="0"/>
              <a:t> jako stálý poradní orgán </a:t>
            </a:r>
          </a:p>
          <a:p>
            <a:pPr lvl="2"/>
            <a:r>
              <a:rPr lang="cs-CZ" dirty="0"/>
              <a:t>(Zřízený Statutem MU/</a:t>
            </a:r>
            <a:r>
              <a:rPr lang="cs-CZ" dirty="0" err="1"/>
              <a:t>PrF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i další poradní orgány (řada na úrovni MU, viz </a:t>
            </a:r>
            <a:r>
              <a:rPr lang="cs-CZ" dirty="0">
                <a:hlinkClick r:id="rId2"/>
              </a:rPr>
              <a:t>web MU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Součásti</a:t>
            </a:r>
            <a:r>
              <a:rPr lang="cs-CZ" dirty="0"/>
              <a:t> (§ 22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Veřejné VŠ se mohou </a:t>
            </a:r>
            <a:r>
              <a:rPr lang="cs-CZ" dirty="0">
                <a:solidFill>
                  <a:srgbClr val="0000DC"/>
                </a:solidFill>
              </a:rPr>
              <a:t>členit na</a:t>
            </a:r>
            <a:r>
              <a:rPr lang="cs-CZ" b="1" dirty="0">
                <a:solidFill>
                  <a:srgbClr val="0000DC"/>
                </a:solidFill>
              </a:rPr>
              <a:t> součásti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Vysokoškolské </a:t>
            </a:r>
            <a:r>
              <a:rPr lang="cs-CZ" b="1" i="1" dirty="0">
                <a:solidFill>
                  <a:srgbClr val="0000DC"/>
                </a:solidFill>
              </a:rPr>
              <a:t>ústavy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Jiná pracoviště </a:t>
            </a:r>
            <a:r>
              <a:rPr lang="cs-CZ" i="1" dirty="0">
                <a:solidFill>
                  <a:srgbClr val="0000DC"/>
                </a:solidFill>
              </a:rPr>
              <a:t>pro vzdělávací a tvůrčí činnost nebo pro poskytování informačních služeb nebo převod technologií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Účelová zařízení </a:t>
            </a:r>
            <a:r>
              <a:rPr lang="cs-CZ" i="1" dirty="0">
                <a:solidFill>
                  <a:srgbClr val="0000DC"/>
                </a:solidFill>
              </a:rPr>
              <a:t>pro kulturní a sportovní činnost, pro ubytování a stravování zejména členů akademické obce nebo k zajišťování provozu školy</a:t>
            </a:r>
          </a:p>
          <a:p>
            <a:pPr lvl="2"/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Pro ilustraci v rámci MU: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Fakulty – nyní 10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Ústavy – ÚVT, CEITEC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Jiná pracoviště – např. </a:t>
            </a:r>
            <a:r>
              <a:rPr lang="cs-CZ" i="1" dirty="0" err="1">
                <a:solidFill>
                  <a:srgbClr val="0000DC"/>
                </a:solidFill>
              </a:rPr>
              <a:t>Teiresiás</a:t>
            </a:r>
            <a:r>
              <a:rPr lang="cs-CZ" i="1" dirty="0">
                <a:solidFill>
                  <a:srgbClr val="0000DC"/>
                </a:solidFill>
              </a:rPr>
              <a:t>, Univerzitní centrum Telč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Účelová zařízení – např. SKM, Nakladatelství MU</a:t>
            </a:r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2">
              <a:buFont typeface="Wingdings" pitchFamily="2" charset="2"/>
              <a:buChar char="q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Fakulta</a:t>
            </a:r>
            <a:r>
              <a:rPr lang="cs-CZ" dirty="0"/>
              <a:t> (§ 23-33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Uskutečňuje </a:t>
            </a:r>
            <a:r>
              <a:rPr lang="cs-CZ" b="1" dirty="0">
                <a:solidFill>
                  <a:srgbClr val="0000DC"/>
                </a:solidFill>
              </a:rPr>
              <a:t>nejméně jeden </a:t>
            </a:r>
            <a:r>
              <a:rPr lang="cs-CZ" dirty="0">
                <a:solidFill>
                  <a:srgbClr val="0000DC"/>
                </a:solidFill>
              </a:rPr>
              <a:t>akreditovaný studijní program </a:t>
            </a:r>
            <a:r>
              <a:rPr lang="cs-CZ" dirty="0"/>
              <a:t>a </a:t>
            </a:r>
            <a:r>
              <a:rPr lang="cs-CZ" dirty="0">
                <a:solidFill>
                  <a:srgbClr val="0000DC"/>
                </a:solidFill>
              </a:rPr>
              <a:t>vykonává vědeckou, výzkumnou, vývojovou a inovační, uměleckou nebo další tvůrčí činnost</a:t>
            </a:r>
            <a:endParaRPr lang="cs-CZ" dirty="0"/>
          </a:p>
          <a:p>
            <a:pPr lvl="2">
              <a:buFont typeface="Wingdings" pitchFamily="2" charset="2"/>
              <a:buChar char="Ø"/>
            </a:pPr>
            <a:r>
              <a:rPr lang="cs-CZ" dirty="0"/>
              <a:t>O zřízení (zrušení…) rozhoduje akademický senát VŠ na návrh rektora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Pozor, </a:t>
            </a:r>
            <a:r>
              <a:rPr lang="cs-CZ" dirty="0">
                <a:solidFill>
                  <a:srgbClr val="0000DC"/>
                </a:solidFill>
              </a:rPr>
              <a:t>nemá právní subjektivitu </a:t>
            </a:r>
            <a:r>
              <a:rPr lang="cs-CZ" dirty="0"/>
              <a:t>(tu má veřejná VŠ jako celek)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Přesto určitá (vlastní) </a:t>
            </a:r>
            <a:r>
              <a:rPr lang="cs-CZ" b="1" dirty="0">
                <a:solidFill>
                  <a:srgbClr val="0000DC"/>
                </a:solidFill>
              </a:rPr>
              <a:t>samosprávná působnost</a:t>
            </a:r>
            <a:r>
              <a:rPr lang="cs-CZ" dirty="0"/>
              <a:t>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Právo rozhodovat nebo jednat </a:t>
            </a:r>
            <a:r>
              <a:rPr lang="cs-CZ" i="1" dirty="0">
                <a:solidFill>
                  <a:srgbClr val="0000DC"/>
                </a:solidFill>
              </a:rPr>
              <a:t>jménem VŠ ve věcech týkajících se fakulty (§ 24, případně pokud svěří statut VŠ)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Právo vydávat </a:t>
            </a:r>
            <a:r>
              <a:rPr lang="cs-CZ" b="1" i="1" dirty="0">
                <a:solidFill>
                  <a:srgbClr val="0000DC"/>
                </a:solidFill>
              </a:rPr>
              <a:t>vnitřní předpisy fakulty </a:t>
            </a:r>
            <a:r>
              <a:rPr lang="cs-CZ" i="1" dirty="0">
                <a:solidFill>
                  <a:srgbClr val="0000DC"/>
                </a:solidFill>
              </a:rPr>
              <a:t>(§ 33</a:t>
            </a:r>
            <a:r>
              <a:rPr lang="cs-CZ" i="1" dirty="0" smtClean="0">
                <a:solidFill>
                  <a:srgbClr val="0000DC"/>
                </a:solidFill>
              </a:rPr>
              <a:t>)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i="1" dirty="0" smtClean="0">
                <a:solidFill>
                  <a:srgbClr val="0000DC"/>
                </a:solidFill>
              </a:rPr>
              <a:t>Vlastní </a:t>
            </a:r>
            <a:r>
              <a:rPr lang="cs-CZ" b="1" i="1" dirty="0" smtClean="0">
                <a:solidFill>
                  <a:srgbClr val="0000DC"/>
                </a:solidFill>
              </a:rPr>
              <a:t>samosprávné </a:t>
            </a:r>
            <a:r>
              <a:rPr lang="cs-CZ" b="1" i="1" dirty="0">
                <a:solidFill>
                  <a:srgbClr val="0000DC"/>
                </a:solidFill>
              </a:rPr>
              <a:t>orgány</a:t>
            </a:r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Členění na </a:t>
            </a:r>
            <a:r>
              <a:rPr lang="cs-CZ" dirty="0" smtClean="0">
                <a:solidFill>
                  <a:srgbClr val="000000"/>
                </a:solidFill>
              </a:rPr>
              <a:t>fakultní pracoviště (typicky katedry)</a:t>
            </a:r>
          </a:p>
          <a:p>
            <a:pPr lvl="2">
              <a:buClr>
                <a:srgbClr val="0000DC"/>
              </a:buClr>
            </a:pPr>
            <a:r>
              <a:rPr lang="cs-CZ" dirty="0" smtClean="0"/>
              <a:t>(O </a:t>
            </a:r>
            <a:r>
              <a:rPr lang="cs-CZ" dirty="0" smtClean="0"/>
              <a:t>zřízení, sloučení, splynutí, rozdělení nebo zrušení </a:t>
            </a:r>
            <a:r>
              <a:rPr lang="cs-CZ" dirty="0" smtClean="0"/>
              <a:t>rozhoduje fakultní AS na návrh děkana)</a:t>
            </a: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fakulty </a:t>
            </a:r>
            <a:r>
              <a:rPr lang="cs-CZ" dirty="0"/>
              <a:t>(§ 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Vnitřními předpisy fakulty jsou: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Statut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Volební řád akademického senátu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Jednací řád akademického senátu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Jednací řád vědecké rady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Disciplinární řád fakulty pro studenty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Další předpisy, pokud tak stanoví statut fakulty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Obdoba univerzitních vnitřních předpisů, ale rozdíly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Nemusí být schváleny MŠMT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Avšak akademický senát fakulty </a:t>
            </a:r>
            <a:r>
              <a:rPr lang="cs-CZ" dirty="0">
                <a:solidFill>
                  <a:srgbClr val="0000DC"/>
                </a:solidFill>
              </a:rPr>
              <a:t>schvaluje pouze návrh </a:t>
            </a:r>
            <a:r>
              <a:rPr lang="cs-CZ" dirty="0"/>
              <a:t>vnitřního předpisu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Orgány fakulty </a:t>
            </a:r>
            <a:r>
              <a:rPr lang="cs-CZ" dirty="0"/>
              <a:t>(§ 22-32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Samosprávnými akademickými orgány fakulty jsou: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Akademický senát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Děkan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Vědecká rada </a:t>
            </a:r>
            <a:r>
              <a:rPr lang="cs-CZ" i="1" dirty="0">
                <a:solidFill>
                  <a:srgbClr val="0000DC"/>
                </a:solidFill>
              </a:rPr>
              <a:t>nebo umělecká rada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Disciplinární komise fakulty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Dalším orgánem fakulty je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Tajemník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principu </a:t>
            </a:r>
            <a:r>
              <a:rPr lang="cs-CZ" dirty="0">
                <a:solidFill>
                  <a:srgbClr val="0000DC"/>
                </a:solidFill>
              </a:rPr>
              <a:t>obdobné univerzitním orgánům</a:t>
            </a:r>
            <a:endParaRPr lang="cs-CZ" dirty="0"/>
          </a:p>
          <a:p>
            <a:pPr lvl="1"/>
            <a:r>
              <a:rPr lang="cs-CZ" dirty="0"/>
              <a:t>Obdobně </a:t>
            </a:r>
            <a:r>
              <a:rPr lang="cs-CZ" dirty="0">
                <a:solidFill>
                  <a:srgbClr val="0000DC"/>
                </a:solidFill>
              </a:rPr>
              <a:t>akademická obec fakulty 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Ekonomický základ </a:t>
            </a:r>
            <a:r>
              <a:rPr lang="cs-CZ" dirty="0"/>
              <a:t>(§ 18-20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Se </a:t>
            </a:r>
            <a:r>
              <a:rPr lang="cs-CZ" dirty="0">
                <a:solidFill>
                  <a:srgbClr val="0000DC"/>
                </a:solidFill>
              </a:rPr>
              <a:t>samosprávným charakterem </a:t>
            </a:r>
            <a:r>
              <a:rPr lang="cs-CZ" dirty="0"/>
              <a:t>veřejné VŠ souvisí také </a:t>
            </a:r>
            <a:r>
              <a:rPr lang="cs-CZ" b="1" dirty="0">
                <a:solidFill>
                  <a:srgbClr val="0000DC"/>
                </a:solidFill>
              </a:rPr>
              <a:t>ekonomická autonomie </a:t>
            </a:r>
            <a:endParaRPr lang="cs-CZ" dirty="0"/>
          </a:p>
          <a:p>
            <a:pPr lvl="1"/>
            <a:r>
              <a:rPr lang="cs-CZ" dirty="0"/>
              <a:t>Veřejná VŠ má </a:t>
            </a:r>
            <a:r>
              <a:rPr lang="cs-CZ" dirty="0">
                <a:solidFill>
                  <a:srgbClr val="0000DC"/>
                </a:solidFill>
              </a:rPr>
              <a:t>vlastní majetek </a:t>
            </a:r>
            <a:r>
              <a:rPr lang="cs-CZ" dirty="0"/>
              <a:t>(§ 19), na hospodaření s tímto majetkem se současně vztahují </a:t>
            </a:r>
            <a:r>
              <a:rPr lang="cs-CZ" dirty="0">
                <a:solidFill>
                  <a:srgbClr val="0000DC"/>
                </a:solidFill>
              </a:rPr>
              <a:t>určitá omezení </a:t>
            </a:r>
            <a:r>
              <a:rPr lang="cs-CZ" dirty="0"/>
              <a:t>(§ 19, 20)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Zejména omezení „rizikových operací“ (majetek k účelu VŠ, nesmí ručit a zastavovat majetek apod.)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Hospodaří podle </a:t>
            </a:r>
            <a:r>
              <a:rPr lang="cs-CZ" dirty="0">
                <a:solidFill>
                  <a:srgbClr val="0000DC"/>
                </a:solidFill>
              </a:rPr>
              <a:t>rozpočtu</a:t>
            </a:r>
            <a:r>
              <a:rPr lang="cs-CZ" dirty="0"/>
              <a:t> (§ 18)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Příjmy rozpočtu </a:t>
            </a:r>
            <a:r>
              <a:rPr lang="cs-CZ" dirty="0"/>
              <a:t>tvoří zejména: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Příspěvek ze státního rozpočtu </a:t>
            </a:r>
            <a:r>
              <a:rPr lang="cs-CZ" i="1" dirty="0">
                <a:solidFill>
                  <a:srgbClr val="0000DC"/>
                </a:solidFill>
              </a:rPr>
              <a:t>na vzdělávací a vědeckou, výzkumnou, vývojovou, uměleckou nebo další tvůrčí činnost (</a:t>
            </a:r>
            <a:r>
              <a:rPr lang="cs-CZ" b="1" i="1" dirty="0">
                <a:solidFill>
                  <a:srgbClr val="0000DC"/>
                </a:solidFill>
              </a:rPr>
              <a:t>nárokově</a:t>
            </a:r>
            <a:r>
              <a:rPr lang="cs-CZ" i="1" dirty="0">
                <a:solidFill>
                  <a:srgbClr val="0000DC"/>
                </a:solidFill>
              </a:rPr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Podpora výzkumu</a:t>
            </a:r>
            <a:r>
              <a:rPr lang="cs-CZ" i="1" dirty="0">
                <a:solidFill>
                  <a:srgbClr val="0000DC"/>
                </a:solidFill>
              </a:rPr>
              <a:t>, experimentálního vývoje a inovací z veřejných prostředků 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Poplatky spojené se studiem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Dotace ze státního rozpočtu, ze státních fondů a z rozpočtů obcí a krajů</a:t>
            </a:r>
            <a:endParaRPr lang="cs-CZ" b="1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Výnosy z majetku, doplňkové činnosti, dary či dědictví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Soukromá a státní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Soukromá VŠ </a:t>
            </a:r>
            <a:r>
              <a:rPr lang="cs-CZ" dirty="0"/>
              <a:t>(32-43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Právnická osoba (s návazností na EU) je oprávněna působit jako soukromá vysoká škola, pokud jí </a:t>
            </a:r>
            <a:r>
              <a:rPr lang="cs-CZ" dirty="0">
                <a:solidFill>
                  <a:srgbClr val="0000DC"/>
                </a:solidFill>
              </a:rPr>
              <a:t>MŠMT udělilo </a:t>
            </a:r>
            <a:r>
              <a:rPr lang="cs-CZ" b="1" dirty="0">
                <a:solidFill>
                  <a:srgbClr val="0000DC"/>
                </a:solidFill>
              </a:rPr>
              <a:t>státní souhlas </a:t>
            </a:r>
            <a:r>
              <a:rPr lang="cs-CZ" dirty="0"/>
              <a:t>(§ 39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Ten podmíněn splněním </a:t>
            </a:r>
            <a:r>
              <a:rPr lang="cs-CZ" dirty="0">
                <a:solidFill>
                  <a:srgbClr val="0000DC"/>
                </a:solidFill>
              </a:rPr>
              <a:t>určitých podmínek</a:t>
            </a:r>
            <a:r>
              <a:rPr lang="cs-CZ" dirty="0"/>
              <a:t>, zejména: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Souhlasné stanovisko NAÚ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Dostatečné zabezpečení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 předpisy v souladu s právními předpisy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Organizace a činnost (také) upravena </a:t>
            </a:r>
            <a:r>
              <a:rPr lang="cs-CZ" b="1" dirty="0">
                <a:solidFill>
                  <a:srgbClr val="0000DC"/>
                </a:solidFill>
              </a:rPr>
              <a:t>vnitřními předpisy</a:t>
            </a:r>
          </a:p>
          <a:p>
            <a:pPr lvl="2"/>
            <a:r>
              <a:rPr lang="cs-CZ" i="1" dirty="0"/>
              <a:t>(Zejména stanoví, </a:t>
            </a:r>
            <a:r>
              <a:rPr lang="cs-CZ" i="1" dirty="0">
                <a:solidFill>
                  <a:srgbClr val="0000DC"/>
                </a:solidFill>
              </a:rPr>
              <a:t>které orgány </a:t>
            </a:r>
            <a:r>
              <a:rPr lang="cs-CZ" i="1" dirty="0"/>
              <a:t>vykonávají působnost podle </a:t>
            </a:r>
            <a:r>
              <a:rPr lang="cs-CZ" i="1" dirty="0" err="1"/>
              <a:t>ZoVŠ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Povinna zajistit finanční prostředky pro vzdělávací a tvůrčí činnost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Poplatky </a:t>
            </a:r>
            <a:r>
              <a:rPr lang="cs-CZ" dirty="0">
                <a:solidFill>
                  <a:srgbClr val="0000DC"/>
                </a:solidFill>
              </a:rPr>
              <a:t>spojené se studiem ve svém vnitřním předpisu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Možné i určité financování ze státního rozpočtu </a:t>
            </a:r>
            <a:r>
              <a:rPr lang="cs-CZ" dirty="0"/>
              <a:t>(§ 40 odst. </a:t>
            </a:r>
            <a:r>
              <a:rPr lang="cs-CZ" dirty="0" smtClean="0"/>
              <a:t>2-4 – např. sociální stipendia či věda a výzkum)</a:t>
            </a:r>
            <a:endParaRPr lang="cs-CZ" dirty="0"/>
          </a:p>
          <a:p>
            <a:pPr lvl="1"/>
            <a:r>
              <a:rPr lang="cs-CZ" dirty="0"/>
              <a:t>Působnost </a:t>
            </a:r>
            <a:r>
              <a:rPr lang="cs-CZ" dirty="0">
                <a:solidFill>
                  <a:srgbClr val="0000DC"/>
                </a:solidFill>
              </a:rPr>
              <a:t>MŠMT</a:t>
            </a:r>
            <a:r>
              <a:rPr lang="cs-CZ" dirty="0"/>
              <a:t> směrem ke soukromým VŠ, </a:t>
            </a:r>
            <a:r>
              <a:rPr lang="cs-CZ" dirty="0">
                <a:solidFill>
                  <a:srgbClr val="0000DC"/>
                </a:solidFill>
              </a:rPr>
              <a:t>zejména </a:t>
            </a:r>
            <a:r>
              <a:rPr lang="cs-CZ" b="1" dirty="0">
                <a:solidFill>
                  <a:srgbClr val="0000DC"/>
                </a:solidFill>
              </a:rPr>
              <a:t>dozor </a:t>
            </a:r>
            <a:r>
              <a:rPr lang="cs-CZ" dirty="0"/>
              <a:t>(§ 43) – až odnětí souhlasu</a:t>
            </a:r>
          </a:p>
          <a:p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Soukromá a státní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Státní VŠ </a:t>
            </a:r>
            <a:r>
              <a:rPr lang="cs-CZ" dirty="0"/>
              <a:t>(§ 94-95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Státní vysoké školy = </a:t>
            </a:r>
            <a:r>
              <a:rPr lang="cs-CZ" dirty="0">
                <a:solidFill>
                  <a:srgbClr val="0000DC"/>
                </a:solidFill>
              </a:rPr>
              <a:t>vojenské a policejní VŠ</a:t>
            </a:r>
            <a:endParaRPr lang="cs-CZ" dirty="0"/>
          </a:p>
          <a:p>
            <a:pPr lvl="1"/>
            <a:r>
              <a:rPr lang="cs-CZ" dirty="0"/>
              <a:t>Seznam v příloze č. 2  </a:t>
            </a:r>
            <a:r>
              <a:rPr lang="cs-CZ" dirty="0" err="1"/>
              <a:t>ZoVŠ</a:t>
            </a:r>
            <a:r>
              <a:rPr lang="cs-CZ" dirty="0"/>
              <a:t>, zde nyní pouze: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Univerzita obrany v Brně </a:t>
            </a:r>
            <a:r>
              <a:rPr lang="cs-CZ" i="1" dirty="0">
                <a:solidFill>
                  <a:srgbClr val="0000DC"/>
                </a:solidFill>
              </a:rPr>
              <a:t>(jako vojenská VŠ)</a:t>
            </a:r>
            <a:r>
              <a:rPr lang="cs-CZ" dirty="0"/>
              <a:t> = vzdělání pro účely ozbrojených sil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Policejní akademie České republiky v Praze </a:t>
            </a:r>
            <a:r>
              <a:rPr lang="cs-CZ" i="1" dirty="0">
                <a:solidFill>
                  <a:srgbClr val="0000DC"/>
                </a:solidFill>
              </a:rPr>
              <a:t>(jako policejní VŠ)</a:t>
            </a:r>
            <a:r>
              <a:rPr lang="cs-CZ" dirty="0"/>
              <a:t> = vzdělání pro účely bezpečnostních sborů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(Mohou ale studovat nejen příslušníci uvedených)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Orgány jako veřejné VŠ (bez správní rady), ovšem </a:t>
            </a:r>
            <a:r>
              <a:rPr lang="cs-CZ" dirty="0">
                <a:solidFill>
                  <a:srgbClr val="0000DC"/>
                </a:solidFill>
              </a:rPr>
              <a:t>silnější vazba na stát</a:t>
            </a:r>
          </a:p>
          <a:p>
            <a:pPr lvl="2"/>
            <a:r>
              <a:rPr lang="cs-CZ" i="1" dirty="0"/>
              <a:t>(Nejsou právnickými osobami a nemají tak ani ekonomickou autonomii)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Státní správu vůči nim ve valné většině vykonává </a:t>
            </a:r>
            <a:r>
              <a:rPr lang="cs-CZ" dirty="0">
                <a:solidFill>
                  <a:srgbClr val="0000DC"/>
                </a:solidFill>
              </a:rPr>
              <a:t>MO, resp. MV</a:t>
            </a:r>
          </a:p>
          <a:p>
            <a:pPr lvl="1"/>
            <a:r>
              <a:rPr lang="cs-CZ" dirty="0"/>
              <a:t>Financování </a:t>
            </a:r>
            <a:r>
              <a:rPr lang="cs-CZ" dirty="0">
                <a:solidFill>
                  <a:srgbClr val="0000DC"/>
                </a:solidFill>
              </a:rPr>
              <a:t>ze státního rozpočtu </a:t>
            </a:r>
            <a:r>
              <a:rPr lang="cs-CZ" dirty="0"/>
              <a:t>z kapitoly MO, resp. MV</a:t>
            </a:r>
          </a:p>
          <a:p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Vzdělávací činnost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Vysoká škola je jako vzdělávací instituce </a:t>
            </a:r>
            <a:r>
              <a:rPr lang="cs-CZ" b="1" i="1" dirty="0">
                <a:solidFill>
                  <a:srgbClr val="0000DC"/>
                </a:solidFill>
              </a:rPr>
              <a:t>nejvyšším článkem vzdělávací soustavy České republiky</a:t>
            </a:r>
            <a:r>
              <a:rPr lang="cs-CZ" i="1" dirty="0">
                <a:solidFill>
                  <a:srgbClr val="0000DC"/>
                </a:solidFill>
              </a:rPr>
              <a:t>. Vzdělávací činností vysokých škol se rozumí především takové </a:t>
            </a:r>
            <a:r>
              <a:rPr lang="cs-CZ" b="1" i="1" dirty="0">
                <a:solidFill>
                  <a:srgbClr val="0000DC"/>
                </a:solidFill>
              </a:rPr>
              <a:t>aktivity, které přímo směřují k rozvoji znalostí, schopností a postojů studentů a připravují je na život </a:t>
            </a:r>
            <a:r>
              <a:rPr lang="cs-CZ" i="1" dirty="0">
                <a:solidFill>
                  <a:srgbClr val="0000DC"/>
                </a:solidFill>
              </a:rPr>
              <a:t>v budoucím nepředvídatelném, náročném a dynamickém světě. Vzdělávací činnost může nabývat mnoha různých podob, od tradiční výuky pomocí přednášek, seminářů a samostatné přípravy, přes přímé zapojení studentů do tvůrčích činností či odborné praxe, až po formy projektové výuky, on-line vzdělávání a dalších moderních způsobů zvyšování způsobilostí studentů. Klíčovými </a:t>
            </a:r>
            <a:r>
              <a:rPr lang="cs-CZ" b="1" i="1" dirty="0">
                <a:solidFill>
                  <a:srgbClr val="0000DC"/>
                </a:solidFill>
              </a:rPr>
              <a:t>výstupy vzdělávání jsou jak odborné, oborově specifické, znalosti a dovednosti</a:t>
            </a:r>
            <a:r>
              <a:rPr lang="cs-CZ" i="1" dirty="0">
                <a:solidFill>
                  <a:srgbClr val="0000DC"/>
                </a:solidFill>
              </a:rPr>
              <a:t>, tak </a:t>
            </a:r>
            <a:r>
              <a:rPr lang="cs-CZ" b="1" i="1" dirty="0">
                <a:solidFill>
                  <a:srgbClr val="0000DC"/>
                </a:solidFill>
              </a:rPr>
              <a:t>širší soubor přenositelných kompetencí </a:t>
            </a:r>
            <a:r>
              <a:rPr lang="cs-CZ" i="1" dirty="0">
                <a:solidFill>
                  <a:srgbClr val="0000DC"/>
                </a:solidFill>
              </a:rPr>
              <a:t>včetně kreativity, kritického myšlení, měkkých dovedností a připravenosti pro další, celoživotní vzdělávání. </a:t>
            </a:r>
            <a:r>
              <a:rPr lang="cs-CZ" i="1" dirty="0" smtClean="0">
                <a:solidFill>
                  <a:srgbClr val="0000DC"/>
                </a:solidFill>
              </a:rPr>
              <a:t>(…)</a:t>
            </a:r>
            <a:endParaRPr lang="cs-CZ" sz="18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Vysokoškolské vzdělání </a:t>
            </a:r>
          </a:p>
          <a:p>
            <a:pPr lvl="1"/>
            <a:r>
              <a:rPr lang="cs-CZ" dirty="0"/>
              <a:t>Získává se </a:t>
            </a:r>
            <a:r>
              <a:rPr lang="cs-CZ" b="1" dirty="0">
                <a:solidFill>
                  <a:srgbClr val="0000DC"/>
                </a:solidFill>
              </a:rPr>
              <a:t>studiem</a:t>
            </a:r>
            <a:r>
              <a:rPr lang="cs-CZ" dirty="0">
                <a:solidFill>
                  <a:srgbClr val="0000DC"/>
                </a:solidFill>
              </a:rPr>
              <a:t> v rámci akreditovaného </a:t>
            </a:r>
            <a:r>
              <a:rPr lang="cs-CZ" b="1" dirty="0">
                <a:solidFill>
                  <a:srgbClr val="0000DC"/>
                </a:solidFill>
              </a:rPr>
              <a:t>studijního programu </a:t>
            </a:r>
            <a:r>
              <a:rPr lang="cs-CZ" dirty="0">
                <a:solidFill>
                  <a:srgbClr val="0000DC"/>
                </a:solidFill>
              </a:rPr>
              <a:t>podle studijního plánu stanovenou formou studia</a:t>
            </a:r>
            <a:r>
              <a:rPr lang="cs-CZ" dirty="0"/>
              <a:t> (§ 44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Student</a:t>
            </a:r>
            <a:r>
              <a:rPr lang="cs-CZ" dirty="0"/>
              <a:t> = osoba zapsaná ke studiu ve studijním programu (§ 61 </a:t>
            </a:r>
            <a:r>
              <a:rPr lang="cs-CZ" dirty="0" err="1"/>
              <a:t>an</a:t>
            </a:r>
            <a:r>
              <a:rPr lang="cs-CZ" dirty="0"/>
              <a:t>.), </a:t>
            </a:r>
          </a:p>
          <a:p>
            <a:pPr lvl="2"/>
            <a:r>
              <a:rPr lang="cs-CZ" dirty="0"/>
              <a:t>Před tím </a:t>
            </a:r>
            <a:r>
              <a:rPr lang="cs-CZ" dirty="0">
                <a:solidFill>
                  <a:srgbClr val="0000DC"/>
                </a:solidFill>
              </a:rPr>
              <a:t>přijímací řízení </a:t>
            </a:r>
            <a:r>
              <a:rPr lang="cs-CZ" dirty="0"/>
              <a:t>(§ 50) = ověření podmínek (ze zákona i dalších - § 48 a 49 </a:t>
            </a:r>
            <a:r>
              <a:rPr lang="cs-CZ" dirty="0" err="1"/>
              <a:t>ZoVŠ</a:t>
            </a:r>
            <a:r>
              <a:rPr lang="cs-CZ" dirty="0"/>
              <a:t>), výsledkem rozhodnutí do 30 dnů (děkan/rektor) + možnost </a:t>
            </a:r>
            <a:r>
              <a:rPr lang="cs-CZ" dirty="0" smtClean="0"/>
              <a:t>odvolání</a:t>
            </a:r>
            <a:endParaRPr lang="cs-CZ" dirty="0"/>
          </a:p>
          <a:p>
            <a:pPr lvl="2"/>
            <a:endParaRPr lang="cs-CZ" dirty="0"/>
          </a:p>
          <a:p>
            <a:r>
              <a:rPr lang="cs-CZ" dirty="0"/>
              <a:t>Studijní programy:</a:t>
            </a:r>
          </a:p>
          <a:p>
            <a:pPr lvl="1"/>
            <a:r>
              <a:rPr lang="cs-CZ" dirty="0"/>
              <a:t>Různé zaměření (od praktických po teoretické) a délka studia, podléhají </a:t>
            </a:r>
            <a:r>
              <a:rPr lang="cs-CZ" dirty="0">
                <a:solidFill>
                  <a:srgbClr val="0000DC"/>
                </a:solidFill>
              </a:rPr>
              <a:t>akreditaci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Bakalářský</a:t>
            </a:r>
            <a:r>
              <a:rPr lang="cs-CZ" dirty="0"/>
              <a:t> (§ 45)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Magisterský</a:t>
            </a:r>
            <a:r>
              <a:rPr lang="cs-CZ" dirty="0"/>
              <a:t> (§ 46)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Doktorský</a:t>
            </a:r>
            <a:r>
              <a:rPr lang="cs-CZ" dirty="0"/>
              <a:t> (§ 47, 47a)</a:t>
            </a:r>
          </a:p>
          <a:p>
            <a:pPr lvl="1"/>
            <a:r>
              <a:rPr lang="cs-CZ" dirty="0"/>
              <a:t>Pro přehled viz </a:t>
            </a:r>
            <a:r>
              <a:rPr lang="cs-CZ" dirty="0">
                <a:hlinkClick r:id="rId2"/>
              </a:rPr>
              <a:t>Registr VŠ a uskutečňovaných studijních programů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Studium na VŠ</a:t>
            </a:r>
          </a:p>
          <a:p>
            <a:pPr lvl="1"/>
            <a:r>
              <a:rPr lang="cs-CZ" dirty="0"/>
              <a:t>Začíná </a:t>
            </a:r>
            <a:r>
              <a:rPr lang="cs-CZ" dirty="0">
                <a:solidFill>
                  <a:srgbClr val="0000DC"/>
                </a:solidFill>
              </a:rPr>
              <a:t>zápisem</a:t>
            </a:r>
          </a:p>
          <a:p>
            <a:pPr lvl="1"/>
            <a:r>
              <a:rPr lang="cs-CZ" dirty="0"/>
              <a:t>Končí </a:t>
            </a:r>
            <a:r>
              <a:rPr lang="cs-CZ" dirty="0">
                <a:solidFill>
                  <a:srgbClr val="0000DC"/>
                </a:solidFill>
              </a:rPr>
              <a:t>řádně </a:t>
            </a:r>
            <a:r>
              <a:rPr lang="cs-CZ" dirty="0"/>
              <a:t>(§ 55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Anebo </a:t>
            </a:r>
            <a:r>
              <a:rPr lang="cs-CZ" dirty="0">
                <a:solidFill>
                  <a:srgbClr val="0000DC"/>
                </a:solidFill>
              </a:rPr>
              <a:t>neúspěšně</a:t>
            </a:r>
            <a:r>
              <a:rPr lang="cs-CZ" dirty="0"/>
              <a:t> (§ 56)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Zanecháním studia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Nesplní-li student požadavky </a:t>
            </a:r>
            <a:r>
              <a:rPr lang="cs-CZ" i="1" dirty="0">
                <a:solidFill>
                  <a:srgbClr val="0000DC"/>
                </a:solidFill>
              </a:rPr>
              <a:t>vyplývající ze studijního programu podle studijního a zkušebního řádu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Vyloučením</a:t>
            </a:r>
            <a:r>
              <a:rPr lang="cs-CZ" i="1" dirty="0">
                <a:solidFill>
                  <a:srgbClr val="0000DC"/>
                </a:solidFill>
              </a:rPr>
              <a:t> (za disciplinární přestupek nebo za podvodné jednání při přijímacím řízení)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Různé </a:t>
            </a:r>
            <a:r>
              <a:rPr lang="cs-CZ" b="1" i="1" dirty="0">
                <a:solidFill>
                  <a:srgbClr val="0000DC"/>
                </a:solidFill>
              </a:rPr>
              <a:t>nedostatky akreditace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„Novinka“ = </a:t>
            </a:r>
            <a:r>
              <a:rPr lang="cs-CZ" b="1" i="1" dirty="0">
                <a:solidFill>
                  <a:srgbClr val="0000DC"/>
                </a:solidFill>
              </a:rPr>
              <a:t>vyslovením neplatnosti</a:t>
            </a:r>
            <a:r>
              <a:rPr lang="cs-CZ" i="1" dirty="0">
                <a:solidFill>
                  <a:srgbClr val="0000DC"/>
                </a:solidFill>
              </a:rPr>
              <a:t> vykonání státní zkoušky nebo její součásti </a:t>
            </a:r>
            <a:r>
              <a:rPr lang="cs-CZ" dirty="0"/>
              <a:t> </a:t>
            </a:r>
            <a:r>
              <a:rPr lang="cs-CZ" dirty="0" smtClean="0"/>
              <a:t>(§ 47c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ZoVŠ</a:t>
            </a:r>
            <a:r>
              <a:rPr lang="cs-CZ" dirty="0" smtClean="0"/>
              <a:t>) – směřuje zejména na různé podvodné jednání (včetně plagiátorství závěrečných prací)</a:t>
            </a:r>
            <a:endParaRPr lang="cs-CZ" dirty="0"/>
          </a:p>
          <a:p>
            <a:r>
              <a:rPr lang="cs-CZ" dirty="0"/>
              <a:t>Povinnosti studentů </a:t>
            </a:r>
            <a:r>
              <a:rPr lang="cs-CZ" dirty="0" smtClean="0"/>
              <a:t>zejména (§ 63</a:t>
            </a:r>
            <a:r>
              <a:rPr lang="cs-CZ" dirty="0" smtClean="0"/>
              <a:t> </a:t>
            </a:r>
            <a:r>
              <a:rPr lang="cs-CZ" dirty="0" err="1" smtClean="0"/>
              <a:t>ZoVŠ</a:t>
            </a:r>
            <a:r>
              <a:rPr lang="cs-CZ" dirty="0" smtClean="0"/>
              <a:t>):</a:t>
            </a:r>
            <a:endParaRPr lang="cs-CZ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Studijní povinnosti ze studijního programu a studijního a zkušebního řádu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Dodržovat vnitřní předpisy vysoké školy a jejích součástí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Hradit poplatky spojené se studiem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Práva studentů </a:t>
            </a:r>
            <a:r>
              <a:rPr lang="cs-CZ" dirty="0"/>
              <a:t>(§ 62 odst.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a) </a:t>
            </a:r>
            <a:r>
              <a:rPr lang="cs-CZ" sz="1800" b="1" i="1" dirty="0">
                <a:solidFill>
                  <a:srgbClr val="0000DC"/>
                </a:solidFill>
              </a:rPr>
              <a:t>studovat</a:t>
            </a:r>
            <a:r>
              <a:rPr lang="cs-CZ" sz="1800" i="1" dirty="0">
                <a:solidFill>
                  <a:srgbClr val="0000DC"/>
                </a:solidFill>
              </a:rPr>
              <a:t> v rámci jednoho nebo více studijních programů,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b) </a:t>
            </a:r>
            <a:r>
              <a:rPr lang="cs-CZ" sz="1800" b="1" i="1" dirty="0">
                <a:solidFill>
                  <a:srgbClr val="0000DC"/>
                </a:solidFill>
              </a:rPr>
              <a:t>výběru studijních předmětů </a:t>
            </a:r>
            <a:r>
              <a:rPr lang="cs-CZ" sz="1800" i="1" dirty="0">
                <a:solidFill>
                  <a:srgbClr val="0000DC"/>
                </a:solidFill>
              </a:rPr>
              <a:t>a vytvoření studijního plánu podle pravidel studijního programu,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c) </a:t>
            </a:r>
            <a:r>
              <a:rPr lang="cs-CZ" sz="1800" b="1" i="1" dirty="0">
                <a:solidFill>
                  <a:srgbClr val="0000DC"/>
                </a:solidFill>
              </a:rPr>
              <a:t>výběru učitele </a:t>
            </a:r>
            <a:r>
              <a:rPr lang="cs-CZ" sz="1800" i="1" dirty="0">
                <a:solidFill>
                  <a:srgbClr val="0000DC"/>
                </a:solidFill>
              </a:rPr>
              <a:t>určitého studijního předmětu vyučovaného více učiteli,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d) </a:t>
            </a:r>
            <a:r>
              <a:rPr lang="cs-CZ" sz="1800" b="1" i="1" dirty="0">
                <a:solidFill>
                  <a:srgbClr val="0000DC"/>
                </a:solidFill>
              </a:rPr>
              <a:t>konat zkoušky </a:t>
            </a:r>
            <a:r>
              <a:rPr lang="cs-CZ" sz="1800" i="1" dirty="0">
                <a:solidFill>
                  <a:srgbClr val="0000DC"/>
                </a:solidFill>
              </a:rPr>
              <a:t>za podmínek stanovených studijním programem nebo studijním a zkušebním řádem,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e) </a:t>
            </a:r>
            <a:r>
              <a:rPr lang="cs-CZ" sz="1800" b="1" i="1" dirty="0">
                <a:solidFill>
                  <a:srgbClr val="0000DC"/>
                </a:solidFill>
              </a:rPr>
              <a:t>zapsat se do další části </a:t>
            </a:r>
            <a:r>
              <a:rPr lang="cs-CZ" sz="1800" i="1" dirty="0">
                <a:solidFill>
                  <a:srgbClr val="0000DC"/>
                </a:solidFill>
              </a:rPr>
              <a:t>studijního programu, pokud splnil povinnosti stanovené studijním programem nebo studijním a zkušebním řádem,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f) </a:t>
            </a:r>
            <a:r>
              <a:rPr lang="cs-CZ" sz="1800" b="1" i="1" dirty="0">
                <a:solidFill>
                  <a:srgbClr val="0000DC"/>
                </a:solidFill>
              </a:rPr>
              <a:t>navrhovat téma </a:t>
            </a:r>
            <a:r>
              <a:rPr lang="cs-CZ" sz="1800" i="1" dirty="0">
                <a:solidFill>
                  <a:srgbClr val="0000DC"/>
                </a:solidFill>
              </a:rPr>
              <a:t>své bakalářské, diplomové, rigorózní nebo disertační práce,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g) používat zařízení a informační technologie potřebné pro studium ve studijním programu v souladu s pravidly určenými vysokou školou,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h) </a:t>
            </a:r>
            <a:r>
              <a:rPr lang="cs-CZ" sz="1800" b="1" i="1" dirty="0">
                <a:solidFill>
                  <a:srgbClr val="0000DC"/>
                </a:solidFill>
              </a:rPr>
              <a:t>volit a být volen </a:t>
            </a:r>
            <a:r>
              <a:rPr lang="cs-CZ" sz="1800" i="1" dirty="0">
                <a:solidFill>
                  <a:srgbClr val="0000DC"/>
                </a:solidFill>
              </a:rPr>
              <a:t>do akademického senátu, pokud byl akademický senát zřízen,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i) </a:t>
            </a:r>
            <a:r>
              <a:rPr lang="cs-CZ" sz="1800" b="1" i="1" dirty="0">
                <a:solidFill>
                  <a:srgbClr val="0000DC"/>
                </a:solidFill>
              </a:rPr>
              <a:t>na stipendium </a:t>
            </a:r>
            <a:r>
              <a:rPr lang="cs-CZ" sz="1800" i="1" dirty="0">
                <a:solidFill>
                  <a:srgbClr val="0000DC"/>
                </a:solidFill>
              </a:rPr>
              <a:t>z prostředků vysoké školy, splní-li podmínky pro jeho přiznání stanovené ve stipendijním řádu.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Poplatky spojené se studiem</a:t>
            </a:r>
          </a:p>
          <a:p>
            <a:pPr lvl="1"/>
            <a:r>
              <a:rPr lang="cs-CZ" dirty="0"/>
              <a:t>Na veřejných VŠ (§ 58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přijímací řízení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delší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další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cizojazyčné studium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 soukromých VŠ (§ 59)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Vnitřním předpisem, bez zákonných omezení = </a:t>
            </a:r>
            <a:r>
              <a:rPr lang="cs-CZ" b="1" i="1" dirty="0">
                <a:solidFill>
                  <a:srgbClr val="0000DC"/>
                </a:solidFill>
              </a:rPr>
              <a:t>možnost školného</a:t>
            </a:r>
          </a:p>
          <a:p>
            <a:pPr lvl="2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Rozhodování o P/P studentů </a:t>
            </a:r>
            <a:r>
              <a:rPr lang="cs-CZ" dirty="0" smtClean="0"/>
              <a:t>(§ </a:t>
            </a:r>
            <a:r>
              <a:rPr lang="cs-CZ" dirty="0"/>
              <a:t>68 odst.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a) povolení mimořádného opravného termínu zkoušky, pokud takovou možnost připouští studijní a zkušební řád,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b) povolení opakovat část studia…,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c) </a:t>
            </a:r>
            <a:r>
              <a:rPr lang="cs-CZ" sz="1600" b="1" i="1" dirty="0">
                <a:solidFill>
                  <a:srgbClr val="0000DC"/>
                </a:solidFill>
              </a:rPr>
              <a:t>přerušení studia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d) uznání zkoušek nebo splnění jiných studijních povinností a předepsání rozdílových zkoušek,…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e) </a:t>
            </a:r>
            <a:r>
              <a:rPr lang="cs-CZ" sz="1600" b="1" i="1" dirty="0">
                <a:solidFill>
                  <a:srgbClr val="0000DC"/>
                </a:solidFill>
              </a:rPr>
              <a:t>přiznání stipendia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f) vyměření poplatku spojeného se studiem podle § 58 odst. 3 a 4,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g) nesplnění požadavků podle § 56 odst. 1 písm. b),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h) </a:t>
            </a:r>
            <a:r>
              <a:rPr lang="cs-CZ" sz="1600" b="1" i="1" dirty="0">
                <a:solidFill>
                  <a:srgbClr val="0000DC"/>
                </a:solidFill>
              </a:rPr>
              <a:t>disciplinárního přestupku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i) </a:t>
            </a:r>
            <a:r>
              <a:rPr lang="cs-CZ" sz="1600" b="1" i="1" dirty="0">
                <a:solidFill>
                  <a:srgbClr val="0000DC"/>
                </a:solidFill>
              </a:rPr>
              <a:t>vyloučení ze studia </a:t>
            </a:r>
            <a:r>
              <a:rPr lang="cs-CZ" sz="1600" i="1" dirty="0">
                <a:solidFill>
                  <a:srgbClr val="0000DC"/>
                </a:solidFill>
              </a:rPr>
              <a:t>podle § 67.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Obsahuje </a:t>
            </a:r>
            <a:r>
              <a:rPr lang="cs-CZ" b="1" dirty="0">
                <a:solidFill>
                  <a:srgbClr val="0000DC"/>
                </a:solidFill>
              </a:rPr>
              <a:t>zvláštní procesní úpravu </a:t>
            </a:r>
            <a:r>
              <a:rPr lang="cs-CZ" dirty="0"/>
              <a:t>(§ 68 – </a:t>
            </a:r>
            <a:r>
              <a:rPr lang="cs-CZ" dirty="0" smtClean="0"/>
              <a:t>69a, zejm. </a:t>
            </a:r>
            <a:r>
              <a:rPr lang="cs-CZ" dirty="0" smtClean="0"/>
              <a:t>disciplinární přestupky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Jinak ale </a:t>
            </a:r>
            <a:r>
              <a:rPr lang="cs-CZ" dirty="0">
                <a:solidFill>
                  <a:srgbClr val="0000DC"/>
                </a:solidFill>
              </a:rPr>
              <a:t>subsidiarita SŘ </a:t>
            </a:r>
            <a:r>
              <a:rPr lang="cs-CZ" dirty="0"/>
              <a:t>(ne vždy – </a:t>
            </a:r>
            <a:r>
              <a:rPr lang="cs-CZ" i="1" dirty="0"/>
              <a:t>habilitace a jmenování profesorem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Akreditace</a:t>
            </a:r>
            <a:r>
              <a:rPr lang="cs-CZ" dirty="0"/>
              <a:t> studijního programu</a:t>
            </a:r>
          </a:p>
          <a:p>
            <a:pPr lvl="1"/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Oprávnění VŠ </a:t>
            </a:r>
            <a:r>
              <a:rPr lang="cs-CZ" dirty="0">
                <a:solidFill>
                  <a:srgbClr val="0000DC"/>
                </a:solidFill>
              </a:rPr>
              <a:t>uskutečňovat za podmínek stanovených </a:t>
            </a:r>
            <a:r>
              <a:rPr lang="cs-CZ" dirty="0" err="1">
                <a:solidFill>
                  <a:srgbClr val="0000DC"/>
                </a:solidFill>
              </a:rPr>
              <a:t>ZoVŠ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studijní programy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i="1" dirty="0"/>
              <a:t>Dříve: Akreditační komise stanoviska pro MŠMT, které rozhodovalo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Nyní (od 1. 9. 2016) dvě možnosti: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Institucionální akreditace </a:t>
            </a:r>
            <a:r>
              <a:rPr lang="cs-CZ" i="1" dirty="0">
                <a:solidFill>
                  <a:srgbClr val="0000DC"/>
                </a:solidFill>
              </a:rPr>
              <a:t>= sama VŠ, pokud splňuje standardy pro oblast vzdělávání (§ 78a </a:t>
            </a:r>
            <a:r>
              <a:rPr lang="cs-CZ" i="1" dirty="0" err="1">
                <a:solidFill>
                  <a:srgbClr val="0000DC"/>
                </a:solidFill>
              </a:rPr>
              <a:t>ZoVŠ</a:t>
            </a:r>
            <a:r>
              <a:rPr lang="cs-CZ" i="1" dirty="0">
                <a:solidFill>
                  <a:srgbClr val="0000DC"/>
                </a:solidFill>
              </a:rPr>
              <a:t>)                      a má funkční systém zajišťování kvality vzdělávaní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Akreditace studijního </a:t>
            </a:r>
            <a:r>
              <a:rPr lang="cs-CZ" b="1" i="1" dirty="0" smtClean="0">
                <a:solidFill>
                  <a:srgbClr val="0000DC"/>
                </a:solidFill>
              </a:rPr>
              <a:t>programu </a:t>
            </a:r>
            <a:r>
              <a:rPr lang="cs-CZ" i="1" dirty="0" smtClean="0">
                <a:solidFill>
                  <a:srgbClr val="0000DC"/>
                </a:solidFill>
              </a:rPr>
              <a:t>prostřednictvím NAÚ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  <a:p>
            <a:pPr lvl="1"/>
            <a:r>
              <a:rPr lang="cs-CZ" dirty="0"/>
              <a:t>V obou případech </a:t>
            </a:r>
            <a:r>
              <a:rPr lang="cs-CZ" b="1" dirty="0"/>
              <a:t>uděluje na žádost </a:t>
            </a:r>
            <a:r>
              <a:rPr lang="cs-CZ" b="1" dirty="0">
                <a:solidFill>
                  <a:srgbClr val="0000DC"/>
                </a:solidFill>
              </a:rPr>
              <a:t>Národní akreditační úřadu pro vysoké školství </a:t>
            </a:r>
            <a:r>
              <a:rPr lang="cs-CZ" dirty="0"/>
              <a:t>(</a:t>
            </a:r>
            <a:r>
              <a:rPr lang="cs-CZ" b="1" dirty="0"/>
              <a:t>NAÚ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legislativní zkratka </a:t>
            </a:r>
            <a:r>
              <a:rPr lang="cs-CZ" dirty="0" err="1"/>
              <a:t>ZoVŠ</a:t>
            </a:r>
            <a:r>
              <a:rPr lang="cs-CZ" dirty="0"/>
              <a:t> = </a:t>
            </a:r>
            <a:r>
              <a:rPr lang="cs-CZ" i="1" dirty="0"/>
              <a:t>„Akreditační úřad“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Ten </a:t>
            </a:r>
            <a:r>
              <a:rPr lang="cs-CZ" dirty="0">
                <a:solidFill>
                  <a:srgbClr val="0000DC"/>
                </a:solidFill>
              </a:rPr>
              <a:t>nápravná opatření </a:t>
            </a:r>
            <a:r>
              <a:rPr lang="cs-CZ" dirty="0"/>
              <a:t>při nedostatcích (§ 86 </a:t>
            </a:r>
            <a:r>
              <a:rPr lang="cs-CZ" dirty="0" err="1"/>
              <a:t>ZoVŠ</a:t>
            </a:r>
            <a:r>
              <a:rPr lang="cs-CZ" dirty="0"/>
              <a:t>) – </a:t>
            </a:r>
            <a:r>
              <a:rPr lang="cs-CZ" b="1" dirty="0"/>
              <a:t>až odejmutí</a:t>
            </a:r>
            <a:r>
              <a:rPr lang="cs-CZ" dirty="0"/>
              <a:t> </a:t>
            </a:r>
            <a:r>
              <a:rPr lang="cs-CZ" b="1" dirty="0"/>
              <a:t>akreditace</a:t>
            </a:r>
          </a:p>
          <a:p>
            <a:pPr lvl="1"/>
            <a:endParaRPr lang="cs-CZ" dirty="0"/>
          </a:p>
          <a:p>
            <a:pPr lvl="2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Nostrifikace</a:t>
            </a:r>
          </a:p>
          <a:p>
            <a:pPr lvl="1"/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Uznávání vzdělání </a:t>
            </a:r>
          </a:p>
          <a:p>
            <a:pPr lvl="1"/>
            <a:r>
              <a:rPr lang="cs-CZ" dirty="0"/>
              <a:t>§ 89 a násl. </a:t>
            </a:r>
            <a:r>
              <a:rPr lang="cs-CZ" dirty="0" err="1"/>
              <a:t>ZoVŠ</a:t>
            </a:r>
            <a:endParaRPr lang="cs-CZ" dirty="0"/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Na žádost absolventa zahraniční vysoké školy vydá osvědčení o uznání vysokoškolského vzdělání nebo jeho části v České republice</a:t>
            </a:r>
            <a:r>
              <a:rPr lang="cs-CZ" dirty="0"/>
              <a:t> – MŠMT nebo VŠ </a:t>
            </a:r>
            <a:r>
              <a:rPr lang="cs-CZ" i="1" dirty="0"/>
              <a:t>(na základě znalosti úrovně zahraniční vysoké školy nebo na rozsahu znalostí a dovedností osvědčených vysokoškolskou kvalifikací)</a:t>
            </a:r>
          </a:p>
          <a:p>
            <a:pPr lvl="1"/>
            <a:endParaRPr lang="cs-CZ" dirty="0"/>
          </a:p>
          <a:p>
            <a:r>
              <a:rPr lang="cs-CZ" b="1" dirty="0"/>
              <a:t>Uznávání kvalifikace</a:t>
            </a:r>
          </a:p>
          <a:p>
            <a:pPr lvl="1"/>
            <a:r>
              <a:rPr lang="cs-CZ" dirty="0"/>
              <a:t>Pro výkon tzv. </a:t>
            </a:r>
            <a:r>
              <a:rPr lang="cs-CZ" dirty="0">
                <a:solidFill>
                  <a:srgbClr val="0000DC"/>
                </a:solidFill>
              </a:rPr>
              <a:t>regulovaných </a:t>
            </a:r>
            <a:r>
              <a:rPr lang="cs-CZ" dirty="0" smtClean="0">
                <a:solidFill>
                  <a:srgbClr val="0000DC"/>
                </a:solidFill>
              </a:rPr>
              <a:t>povolání </a:t>
            </a:r>
            <a:r>
              <a:rPr lang="cs-CZ" i="1" dirty="0" smtClean="0"/>
              <a:t>(např. advokát)</a:t>
            </a:r>
            <a:endParaRPr lang="cs-CZ" i="1" dirty="0"/>
          </a:p>
          <a:p>
            <a:pPr lvl="2"/>
            <a:r>
              <a:rPr lang="cs-CZ" dirty="0"/>
              <a:t>Viz </a:t>
            </a:r>
            <a:r>
              <a:rPr lang="cs-CZ" dirty="0">
                <a:hlinkClick r:id="rId2"/>
              </a:rPr>
              <a:t>Databáze regulovaných povolání a činností</a:t>
            </a:r>
            <a:r>
              <a:rPr lang="cs-CZ" dirty="0"/>
              <a:t> (MŠMT)</a:t>
            </a:r>
          </a:p>
          <a:p>
            <a:pPr lvl="1"/>
            <a:r>
              <a:rPr lang="cs-CZ" dirty="0"/>
              <a:t>Zákon č. 18/2004 Sb., o uznávání odborné kvalifikace a jiné způsobilosti státních příslušníků členských států Evropské unie a některých příslušníků jiných států a o změně některých zákonů (</a:t>
            </a:r>
            <a:r>
              <a:rPr lang="cs-CZ" i="1" dirty="0"/>
              <a:t>zákon o uznávání odborné kvalifikace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8/ Aktuálně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„Ukrajina“</a:t>
            </a:r>
          </a:p>
          <a:p>
            <a:pPr lvl="1"/>
            <a:r>
              <a:rPr lang="cs-CZ" dirty="0"/>
              <a:t>Zákon </a:t>
            </a:r>
            <a:r>
              <a:rPr lang="cs-CZ" b="1" dirty="0"/>
              <a:t>č. 67/2022</a:t>
            </a:r>
            <a:r>
              <a:rPr lang="cs-CZ" dirty="0"/>
              <a:t>, o opatřeních v oblasti školství v souvislosti s ozbrojeným konfliktem na území Ukrajiny vyvolaným invazí vojsk Ruské federace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V rovině VŠ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Individuální podmínky přijetí ke studiu (bez povinnosti zveřejnění informací v dostatečném předstihu)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Usnadnění prokazování ukončeného vzdělání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Odpuštění poplatku za přijímací řízení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Příznivější přerušení studia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Osvobození poplatku za nostrifikaci</a:t>
            </a:r>
          </a:p>
          <a:p>
            <a:pPr lvl="2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502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8/ Aktuálně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Covid-19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Opatření státní správy </a:t>
            </a:r>
            <a:r>
              <a:rPr lang="cs-CZ" dirty="0"/>
              <a:t>v kontextu vysokých škol</a:t>
            </a:r>
          </a:p>
          <a:p>
            <a:pPr lvl="2"/>
            <a:r>
              <a:rPr lang="cs-CZ" dirty="0"/>
              <a:t>VŠ a studenti adresáty (</a:t>
            </a:r>
            <a:r>
              <a:rPr lang="cs-CZ" dirty="0" smtClean="0"/>
              <a:t>zejména tzv. </a:t>
            </a:r>
            <a:r>
              <a:rPr lang="cs-CZ" b="1" dirty="0"/>
              <a:t>systém ONT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Ale i </a:t>
            </a:r>
            <a:r>
              <a:rPr lang="cs-CZ" dirty="0" smtClean="0">
                <a:solidFill>
                  <a:srgbClr val="0000DC"/>
                </a:solidFill>
              </a:rPr>
              <a:t>opatření </a:t>
            </a:r>
            <a:r>
              <a:rPr lang="cs-CZ" dirty="0">
                <a:solidFill>
                  <a:srgbClr val="0000DC"/>
                </a:solidFill>
              </a:rPr>
              <a:t>VŠ </a:t>
            </a:r>
            <a:r>
              <a:rPr lang="cs-CZ" dirty="0"/>
              <a:t>bez návaznosti na státní </a:t>
            </a:r>
            <a:r>
              <a:rPr lang="cs-CZ" dirty="0" smtClean="0"/>
              <a:t>správu, tj. v rámci vlastní samosprávné působnosti</a:t>
            </a:r>
          </a:p>
          <a:p>
            <a:pPr lvl="2"/>
            <a:r>
              <a:rPr lang="cs-CZ" dirty="0" smtClean="0"/>
              <a:t>K</a:t>
            </a:r>
            <a:r>
              <a:rPr lang="cs-CZ" dirty="0" smtClean="0"/>
              <a:t>onkrétně vlastní </a:t>
            </a:r>
            <a:r>
              <a:rPr lang="cs-CZ" dirty="0"/>
              <a:t>systém </a:t>
            </a:r>
            <a:r>
              <a:rPr lang="cs-CZ" dirty="0" smtClean="0"/>
              <a:t>ONT v rámci MU, </a:t>
            </a:r>
            <a:r>
              <a:rPr lang="cs-CZ" dirty="0"/>
              <a:t>a</a:t>
            </a:r>
            <a:r>
              <a:rPr lang="cs-CZ" dirty="0" smtClean="0"/>
              <a:t>však v praxi zpochybněn právní základ, viz:</a:t>
            </a:r>
            <a:endParaRPr lang="cs-CZ" dirty="0" smtClean="0">
              <a:hlinkClick r:id="rId2"/>
            </a:endParaRPr>
          </a:p>
          <a:p>
            <a:pPr lvl="2"/>
            <a:r>
              <a:rPr lang="cs-CZ" i="1" dirty="0" smtClean="0">
                <a:hlinkClick r:id="rId2"/>
              </a:rPr>
              <a:t>https</a:t>
            </a:r>
            <a:r>
              <a:rPr lang="cs-CZ" i="1" dirty="0">
                <a:hlinkClick r:id="rId2"/>
              </a:rPr>
              <a:t>://www.seznamzpravy.cz/clanek/koronavirus-je-to-segregace-studenti-chteji-kvuli-covid-opatrenim-zalovat-univerzitu-182401</a:t>
            </a:r>
            <a:endParaRPr lang="cs-CZ" i="1" dirty="0"/>
          </a:p>
          <a:p>
            <a:pPr lvl="2"/>
            <a:endParaRPr lang="cs-CZ" dirty="0"/>
          </a:p>
          <a:p>
            <a:pPr lvl="1"/>
            <a:r>
              <a:rPr lang="cs-CZ" dirty="0" smtClean="0"/>
              <a:t>Ale i</a:t>
            </a:r>
            <a:r>
              <a:rPr lang="cs-CZ" dirty="0" smtClean="0"/>
              <a:t> </a:t>
            </a:r>
            <a:r>
              <a:rPr lang="cs-CZ" b="1" dirty="0"/>
              <a:t>novelizace </a:t>
            </a:r>
            <a:r>
              <a:rPr lang="cs-CZ" b="1" dirty="0" err="1"/>
              <a:t>ZoVŠ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zvláštní oprávnění VŠ při mimořádných situacích </a:t>
            </a:r>
            <a:r>
              <a:rPr lang="cs-CZ" dirty="0"/>
              <a:t>(§ 95a-95d)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036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Přezkum státní zkoušky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Klasifikace státní zkoušky je výsledkem hodnocení vědomostí studenta, které náleží pouze zkušební komisi a nepodléhá soudnímu přezkumu; </a:t>
            </a:r>
            <a:r>
              <a:rPr lang="cs-CZ" b="1" i="1" dirty="0">
                <a:solidFill>
                  <a:srgbClr val="0000DC"/>
                </a:solidFill>
              </a:rPr>
              <a:t>soudní přezkum spočívá v přezkumu dodržení podmínek stanovených pro konání státní zkoušky právními či studijními předpisy, nikoli v přezkumu vědomostí uplatněných studentem </a:t>
            </a:r>
            <a:r>
              <a:rPr lang="cs-CZ" i="1" dirty="0">
                <a:solidFill>
                  <a:srgbClr val="0000DC"/>
                </a:solidFill>
              </a:rPr>
              <a:t>při samotném výkonu zkoušky a tomu odpovídajícího ohodnocení ze strany zkoušejících. </a:t>
            </a:r>
            <a:r>
              <a:rPr lang="cs-CZ" dirty="0"/>
              <a:t>(</a:t>
            </a:r>
            <a:r>
              <a:rPr lang="cs-CZ" b="1" dirty="0"/>
              <a:t>9 As 1/2009-141)</a:t>
            </a:r>
          </a:p>
          <a:p>
            <a:pPr lvl="1"/>
            <a:endParaRPr lang="cs-CZ" b="1" dirty="0"/>
          </a:p>
          <a:p>
            <a:pPr lvl="1"/>
            <a:r>
              <a:rPr lang="cs-CZ" dirty="0" smtClean="0"/>
              <a:t>Pouze přezkum procesu (nikoli věcně), </a:t>
            </a:r>
            <a:r>
              <a:rPr lang="cs-CZ" dirty="0"/>
              <a:t>avšak později…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Tvůrčí činnost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Tvůrčí činnosti vysokých škol zahrnují pestrou škálu aktivit směřujících k získávání nových poznatků a k jejich aplikaci pro potřeby společnosti. Pod tvůrčí činnosti spadá zejména </a:t>
            </a:r>
            <a:r>
              <a:rPr lang="cs-CZ" b="1" i="1" dirty="0">
                <a:solidFill>
                  <a:srgbClr val="0000DC"/>
                </a:solidFill>
              </a:rPr>
              <a:t>základní a aplikovaný výzkum, vývoj a inovace, umělecká tvorba a také transfer technologií, syntéza poznatků </a:t>
            </a:r>
            <a:r>
              <a:rPr lang="cs-CZ" i="1" dirty="0">
                <a:solidFill>
                  <a:srgbClr val="0000DC"/>
                </a:solidFill>
              </a:rPr>
              <a:t>napříč disciplínami nebo </a:t>
            </a:r>
            <a:r>
              <a:rPr lang="cs-CZ" b="1" i="1" dirty="0">
                <a:solidFill>
                  <a:srgbClr val="0000DC"/>
                </a:solidFill>
              </a:rPr>
              <a:t>tvorba studijních materiálů a veřejných vzdělávacích zdrojů</a:t>
            </a:r>
            <a:r>
              <a:rPr lang="cs-CZ" i="1" dirty="0">
                <a:solidFill>
                  <a:srgbClr val="0000DC"/>
                </a:solidFill>
              </a:rPr>
              <a:t>. Vysoké školy při posouvání hranic neznámého a kritickém posuzování dosavadních poznatků spolupracují se všemi relevantními partnery a zasluhují se o </a:t>
            </a:r>
            <a:r>
              <a:rPr lang="cs-CZ" b="1" i="1" dirty="0">
                <a:solidFill>
                  <a:srgbClr val="0000DC"/>
                </a:solidFill>
              </a:rPr>
              <a:t>obousměrný přenos vědění mezi akademickou a aplikační sférou</a:t>
            </a:r>
            <a:r>
              <a:rPr lang="cs-CZ" i="1" dirty="0">
                <a:solidFill>
                  <a:srgbClr val="0000DC"/>
                </a:solidFill>
              </a:rPr>
              <a:t>. Jedinečnou hodnotou vysokých škol je zapojení studentů do uvedených činností a výchova nových generací, která je klíčová pro rozvoj české vědy a ostatních tvůrčích odvětví. Význam tvůrčích činností není možné poměřovat jen jejich </a:t>
            </a:r>
            <a:r>
              <a:rPr lang="cs-CZ" b="1" i="1" dirty="0">
                <a:solidFill>
                  <a:srgbClr val="0000DC"/>
                </a:solidFill>
              </a:rPr>
              <a:t>objemem, ale především jejich kvalitou</a:t>
            </a:r>
            <a:r>
              <a:rPr lang="cs-CZ" i="1" dirty="0">
                <a:solidFill>
                  <a:srgbClr val="0000DC"/>
                </a:solidFill>
              </a:rPr>
              <a:t>, tedy přínosem k obecnému rozvoji poznání, relevancí pro společnost, její kulturu a potřeby, a </a:t>
            </a:r>
            <a:r>
              <a:rPr lang="cs-CZ" b="1" i="1" dirty="0">
                <a:solidFill>
                  <a:srgbClr val="0000DC"/>
                </a:solidFill>
              </a:rPr>
              <a:t>mírou srovnatelnosti odborné úrovně se špičkovými světovými pracovišti.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Přezkum nepřijetí ke studiu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I. Při přezkoumání rozhodnutí ve věci přijetí ke studiu na vysoké škole (§ 50 odst. 7 zákona č. 111/1998 Sb., o vysokých školách) není přípustné zrušení rozhodnutí rektorem a vrácení věcí k novému projednání. Zákonodárce v uvedeném ustanovení naopak jednoznačně vyjádřil svoji vůli, aby výsledkem řízení o opravném prostředku bylo (v případě, že je rozhodováno meritorně) potvrzení prvoinstančního rozhodnutí, nebo jeho změna.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II. </a:t>
            </a:r>
            <a:r>
              <a:rPr lang="cs-CZ" sz="1400" b="1" i="1" dirty="0">
                <a:solidFill>
                  <a:srgbClr val="0000DC"/>
                </a:solidFill>
              </a:rPr>
              <a:t>Při přezkoumání rozhodnutí podle § 50 odst. 7 zákona č. 111/1998 Sb., o vysokých školách, musí být v případech, kdy je to namítáno nebo kdy pochybnost o tom v řízení jinak vyjde najevo, provedeno i věcné posouzení, zda uchazeč správně odpověděl na otázky či zkušební úlohy při přijímací zkoušce, včetně případného posouzení, zda zadané otázky či úlohy byly podle současného stavu vědeckého poznání formulovány správně a zda byly logicky a jazykově formulovány dostatečně jednoznačně.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III. Je-li přijímací řízení založeno na hodnocení či testování prováděném externím subjektem, a nikoli vysokou školou, vztahuje se přezkum rektorem (a následně případně i soudní kontrola) i na zkušební otázky a úkoly zadávané v takových externích testovacích řízeních.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IV. </a:t>
            </a:r>
            <a:r>
              <a:rPr lang="cs-CZ" sz="1400" b="1" i="1" dirty="0">
                <a:solidFill>
                  <a:srgbClr val="0000DC"/>
                </a:solidFill>
              </a:rPr>
              <a:t>Zjistí-li rektor, že otázka či úkol nebyly formulovány z vědeckých hledisek správně či nebyly dostatečně jednoznačné, nemůže jít toto pochybení k tíži uchazeče.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V. Pouze je-li součástí přijímacího řízení zkoumání vlastností a schopností exaktně neměřitelných či závislých na vkusu nebo jiných subjektivních úsudcích (např. uměleckého talentu), </a:t>
            </a:r>
            <a:r>
              <a:rPr lang="cs-CZ" sz="1400" i="1" dirty="0" err="1">
                <a:solidFill>
                  <a:srgbClr val="0000DC"/>
                </a:solidFill>
              </a:rPr>
              <a:t>přezkumná</a:t>
            </a:r>
            <a:r>
              <a:rPr lang="cs-CZ" sz="1400" i="1" dirty="0">
                <a:solidFill>
                  <a:srgbClr val="0000DC"/>
                </a:solidFill>
              </a:rPr>
              <a:t> činnost rektora se omezí na kontrolu nestrannosti, objektivity a odbornosti správní úvahy osoby či osob posuzujících uchazeče a toho, zda nevybočily z mezí správního uvážení či je nezneužily. </a:t>
            </a:r>
            <a:r>
              <a:rPr lang="cs-CZ" sz="1400" b="1" dirty="0"/>
              <a:t>(7 As 79/2011-120)</a:t>
            </a:r>
          </a:p>
          <a:p>
            <a:pPr lvl="1"/>
            <a:endParaRPr lang="cs-CZ" sz="1400" dirty="0"/>
          </a:p>
          <a:p>
            <a:pPr lvl="1"/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disciplinárních přestupků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I. Zákon č. 111/1998 Sb., o vysokých školách, neobsahuje vlastní úpravu skutkových podstat disciplinárních přestupků a </a:t>
            </a:r>
            <a:r>
              <a:rPr lang="cs-CZ" b="1" i="1" dirty="0">
                <a:solidFill>
                  <a:srgbClr val="0000DC"/>
                </a:solidFill>
              </a:rPr>
              <a:t>ponechává vysokým školám relativně široký prostor pro úvahu, která jednání budou za disciplinární přestupek považovat</a:t>
            </a:r>
            <a:r>
              <a:rPr lang="cs-CZ" i="1" dirty="0">
                <a:solidFill>
                  <a:srgbClr val="0000DC"/>
                </a:solidFill>
              </a:rPr>
              <a:t>. I proto je třeba klást důraz na formulaci skutkové podstaty disciplinárního přestupku, protože ta je podstatná pro určení skutečností, které je třeba v řízení prokazovat.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II. Úvaha o naplnění materiálního znaku disciplinárního přestupku má místo teprve tehdy, pokud je v řízení prokázáno, že byly naplněny jeho formální znaky. </a:t>
            </a:r>
            <a:r>
              <a:rPr lang="cs-CZ" b="1" dirty="0"/>
              <a:t>(8 As 41/2010-110)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povaha a zrušení diplomu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I. Primárním </a:t>
            </a:r>
            <a:r>
              <a:rPr lang="cs-CZ" sz="1400" b="1" i="1" dirty="0">
                <a:solidFill>
                  <a:srgbClr val="0000DC"/>
                </a:solidFill>
              </a:rPr>
              <a:t>účinkem vydání vysokoškolského diplomu je osvědčení skutečnosti, že adresát úspěšně absolvoval příslušný studijní program</a:t>
            </a:r>
            <a:r>
              <a:rPr lang="cs-CZ" sz="1400" i="1" dirty="0">
                <a:solidFill>
                  <a:srgbClr val="0000DC"/>
                </a:solidFill>
              </a:rPr>
              <a:t>. V tomto ohledu nejde o založení nebo konstatování existence práv, resp. povinností adresáta, a proto se nemůže jednat o správní rozhodnutí v materiálním smyslu.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II. Vysokoškolský diplom je, stejně jako vysvědčení o státní závěrečné zkoušce a dodatek k diplomu, osvědčením ve smyslu části čtvrté správního řádu a rektor veřejné vysoké školy je oprávněn jej zrušit podle § 156 odst. 2 téhož zákona, jestliže byl vydán v rozporu se zákonem č. 111/1998 Sb., o vysokých školách, či jiným právním předpisem. V každém individuálním případě je však třeba vážit souladnost takového postupu s imperativem přiměřenosti, stejně jako ochrany práv absolventa, jichž bylo nabyto v dobré víře.</a:t>
            </a:r>
          </a:p>
          <a:p>
            <a:pPr lvl="1"/>
            <a:r>
              <a:rPr lang="cs-CZ" sz="1400" dirty="0"/>
              <a:t>(Pozor - po novelizaci </a:t>
            </a:r>
            <a:r>
              <a:rPr lang="cs-CZ" sz="1400" dirty="0" smtClean="0"/>
              <a:t>neaktuální, viz § 47c </a:t>
            </a:r>
            <a:r>
              <a:rPr lang="cs-CZ" sz="1400" dirty="0" err="1" smtClean="0"/>
              <a:t>ZoVŠ</a:t>
            </a:r>
            <a:r>
              <a:rPr lang="cs-CZ" sz="1400" dirty="0" smtClean="0"/>
              <a:t>)</a:t>
            </a:r>
            <a:r>
              <a:rPr lang="cs-CZ" sz="1400" i="1" dirty="0">
                <a:solidFill>
                  <a:srgbClr val="0000DC"/>
                </a:solidFill>
              </a:rPr>
              <a:t> III. Ačkoli absentuje zákonná úprava pro zpětné přezkoumání naplnění podmínek úspěšného absolvování vysokoškolského studia, lze i přesto v některých případech dospět k závěru, že vysokoškolský diplom byl vydán v rozporu s právními předpisy. Z povahy věci půjde zejména o situace, kdy nesplnění podmínek úspěšného absolvování studia vyplývá přímo ze studijních záznamů příslušné veřejné vysoké školy (např. kvalifikovaně evidovaný údaj o nesplnění, resp. absence údaje o splnění, konkrétní studijní povinnosti podmiňující úspěšné absolvování studia).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IV. Byla-li diplomová práce obhájena a nelze-li v důsledku absence zákonné úpravy výsledek obhajoby revidovat, nepředstavuje samotné následné zjištění rektora veřejné vysoké školy stran nedostatku původnosti již obhájené práce takovou skutečnost, která by mohla opodstatnit závěr o rozpornosti vydání souvisejícího vysokoškolského diplomu s právními předpisy.</a:t>
            </a:r>
            <a:r>
              <a:rPr lang="cs-CZ" sz="1400" dirty="0"/>
              <a:t> </a:t>
            </a:r>
            <a:r>
              <a:rPr lang="cs-CZ" sz="1400" b="1" dirty="0"/>
              <a:t>(2 As 170/2015-58)</a:t>
            </a:r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na veřejné </a:t>
            </a:r>
            <a:r>
              <a:rPr lang="cs-CZ" dirty="0" smtClean="0"/>
              <a:t>VŠ o </a:t>
            </a:r>
            <a:r>
              <a:rPr lang="cs-CZ" dirty="0" smtClean="0"/>
              <a:t>vyslovení neplatnosti 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K </a:t>
            </a:r>
            <a:r>
              <a:rPr lang="cs-CZ" sz="1800" b="1" i="1" dirty="0" smtClean="0">
                <a:solidFill>
                  <a:srgbClr val="0000DC"/>
                </a:solidFill>
              </a:rPr>
              <a:t>naplnění znaku soustavnosti úmyslného jednání proti dobrým mravům ve smyslu § 47c odst. 2 písm. b) zákona č. 111/1998 Sb., o vysokých školách</a:t>
            </a:r>
            <a:r>
              <a:rPr lang="cs-CZ" sz="1800" i="1" dirty="0" smtClean="0">
                <a:solidFill>
                  <a:srgbClr val="0000DC"/>
                </a:solidFill>
              </a:rPr>
              <a:t>, v jehož důsledku osoba, o jejíž státní zkoušku nebo její součást nebo obhajobu disertační práce jde, nesplní nebo splní jen zdánlivě podmínky nebo předpoklady stanovené zákonem o vysokých školách, studijním programem nebo studijním a zkušebním řádem pro konání a úspěšné vykonání státní zkoušky nebo její součásti nebo obhajoby disertační práce, </a:t>
            </a:r>
            <a:r>
              <a:rPr lang="cs-CZ" sz="1800" b="1" i="1" dirty="0" smtClean="0">
                <a:solidFill>
                  <a:srgbClr val="0000DC"/>
                </a:solidFill>
              </a:rPr>
              <a:t>je potřeba, aby úmyslné jednání probíhalo opakovaně, po delší dobu, nikoli nahodile nebo jednorázově. </a:t>
            </a:r>
            <a:r>
              <a:rPr lang="cs-CZ" sz="1800" i="1" dirty="0" smtClean="0">
                <a:solidFill>
                  <a:srgbClr val="0000DC"/>
                </a:solidFill>
              </a:rPr>
              <a:t>Takového jednání se přitom osoba může dopustit kdykoliv před konáním státní zkoušky či její části nebo obhajoby disertační práce. Z předmětného ustanovení nevyplývá, že by znak soustavnosti mohl být naplněn úmyslným jednáním proti dobrým mravům pouze v průběhu vykonávání konkrétní státní zkoušky či její součásti, příp. obhajoby disertační práce</a:t>
            </a:r>
            <a:r>
              <a:rPr lang="cs-CZ" sz="1800" i="1" dirty="0" smtClean="0">
                <a:solidFill>
                  <a:srgbClr val="0000DC"/>
                </a:solidFill>
              </a:rPr>
              <a:t>. </a:t>
            </a:r>
            <a:r>
              <a:rPr lang="cs-CZ" sz="1800" b="1" dirty="0" smtClean="0"/>
              <a:t>(KS v Ostravě </a:t>
            </a:r>
            <a:r>
              <a:rPr lang="pl-PL" sz="1800" b="1" dirty="0" smtClean="0"/>
              <a:t>64 </a:t>
            </a:r>
            <a:r>
              <a:rPr lang="pl-PL" sz="1800" b="1" dirty="0" smtClean="0"/>
              <a:t>A 18/2018-47</a:t>
            </a:r>
            <a:r>
              <a:rPr lang="cs-CZ" sz="1800" b="1" dirty="0" smtClean="0"/>
              <a:t>)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Obdobně později </a:t>
            </a:r>
            <a:r>
              <a:rPr lang="cs-CZ" sz="1800" b="1" dirty="0" smtClean="0"/>
              <a:t>2 </a:t>
            </a:r>
            <a:r>
              <a:rPr lang="cs-CZ" sz="1800" b="1" dirty="0" smtClean="0"/>
              <a:t>As </a:t>
            </a:r>
            <a:r>
              <a:rPr lang="cs-CZ" sz="1800" b="1" dirty="0" smtClean="0"/>
              <a:t>123/2019-37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Děkuji za </a:t>
            </a:r>
            <a:r>
              <a:rPr lang="cs-CZ" dirty="0" smtClean="0"/>
              <a:t>pozornost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Tzv. třetí role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Vedle vzdělávací a tvůrčí činnosti je neméně důležitou rolí vysokých škol i jejich přímé společenské působení a obecně tzv. „třetí role“. Vysoké školy </a:t>
            </a:r>
            <a:r>
              <a:rPr lang="cs-CZ" b="1" i="1" dirty="0">
                <a:solidFill>
                  <a:srgbClr val="0000DC"/>
                </a:solidFill>
              </a:rPr>
              <a:t>přispívají k šíření poznatků a hodnot ve společnosti </a:t>
            </a:r>
            <a:r>
              <a:rPr lang="cs-CZ" i="1" dirty="0">
                <a:solidFill>
                  <a:srgbClr val="0000DC"/>
                </a:solidFill>
              </a:rPr>
              <a:t>mnoha různými způsoby a samy realizují odbornou činnost v oblasti svého působení. Spolu s dalšími aktéry </a:t>
            </a:r>
            <a:r>
              <a:rPr lang="cs-CZ" b="1" i="1" dirty="0">
                <a:solidFill>
                  <a:srgbClr val="0000DC"/>
                </a:solidFill>
              </a:rPr>
              <a:t>spoluutvářejí prostor k veřejné diskusi a významně přispívají k jeho otevřenosti, kritičnosti, odbornosti a kultivovanosti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sz="36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International Standard Classification of Education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b="1" dirty="0"/>
              <a:t>ISCED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Dále viz </a:t>
            </a:r>
            <a:r>
              <a:rPr lang="cs-CZ" dirty="0">
                <a:hlinkClick r:id="rId2"/>
              </a:rPr>
              <a:t>https://www.czso.cz/csu/czso/klasifikace_vzdelani_cz_isced_2011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7" name="Obrázek 6" descr="Obrázek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0488" y="2195155"/>
            <a:ext cx="7070776" cy="3657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právo a ústavní pořádek</a:t>
            </a:r>
          </a:p>
          <a:p>
            <a:pPr lvl="1"/>
            <a:r>
              <a:rPr lang="cs-CZ" dirty="0"/>
              <a:t>Viz </a:t>
            </a:r>
            <a:r>
              <a:rPr lang="cs-CZ" b="1" dirty="0"/>
              <a:t>předcházející přednáška</a:t>
            </a:r>
          </a:p>
          <a:p>
            <a:pPr lvl="1"/>
            <a:r>
              <a:rPr lang="cs-CZ" dirty="0"/>
              <a:t>V rámci vysokého školství zejm. </a:t>
            </a:r>
            <a:r>
              <a:rPr lang="cs-CZ" b="1" i="1" dirty="0">
                <a:solidFill>
                  <a:srgbClr val="0000DC"/>
                </a:solidFill>
              </a:rPr>
              <a:t>čl. 33 a 15 </a:t>
            </a:r>
            <a:r>
              <a:rPr lang="cs-CZ" b="1" i="1" dirty="0" smtClean="0">
                <a:solidFill>
                  <a:srgbClr val="0000DC"/>
                </a:solidFill>
              </a:rPr>
              <a:t>LZPS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endParaRPr lang="cs-CZ" b="1" i="1" dirty="0">
              <a:solidFill>
                <a:srgbClr val="0000DC"/>
              </a:solidFill>
            </a:endParaRPr>
          </a:p>
          <a:p>
            <a:r>
              <a:rPr lang="cs-CZ" dirty="0"/>
              <a:t>Zákonná úprava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Zákon o vysokých školách </a:t>
            </a:r>
            <a:r>
              <a:rPr lang="cs-CZ" dirty="0">
                <a:solidFill>
                  <a:srgbClr val="0000DC"/>
                </a:solidFill>
              </a:rPr>
              <a:t>a další…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r>
              <a:rPr lang="cs-CZ" dirty="0" smtClean="0"/>
              <a:t>Prováděcí </a:t>
            </a:r>
            <a:r>
              <a:rPr lang="cs-CZ" dirty="0"/>
              <a:t>předpisy</a:t>
            </a:r>
          </a:p>
          <a:p>
            <a:r>
              <a:rPr lang="cs-CZ" dirty="0">
                <a:solidFill>
                  <a:srgbClr val="0000DC"/>
                </a:solidFill>
              </a:rPr>
              <a:t>Vnitřní předpisy </a:t>
            </a:r>
            <a:r>
              <a:rPr lang="cs-CZ" dirty="0" smtClean="0">
                <a:solidFill>
                  <a:srgbClr val="0000DC"/>
                </a:solidFill>
              </a:rPr>
              <a:t>VŠ</a:t>
            </a:r>
            <a:endParaRPr lang="cs-CZ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4058</TotalTime>
  <Words>4961</Words>
  <Application>Microsoft Office PowerPoint</Application>
  <PresentationFormat>Vlastní</PresentationFormat>
  <Paragraphs>790</Paragraphs>
  <Slides>64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5" baseType="lpstr">
      <vt:lpstr>46859 (1)</vt:lpstr>
      <vt:lpstr>Správa školství II (vysoké školství) </vt:lpstr>
      <vt:lpstr>Obsah</vt:lpstr>
      <vt:lpstr>1/ Vysoké školství</vt:lpstr>
      <vt:lpstr>1/ Vysoké školství</vt:lpstr>
      <vt:lpstr>1/ Vysoké školství</vt:lpstr>
      <vt:lpstr>1/ Vysoké školství</vt:lpstr>
      <vt:lpstr>1/ Vysoké školství</vt:lpstr>
      <vt:lpstr>1/ Vysoké školství</vt:lpstr>
      <vt:lpstr>2/ Prameny</vt:lpstr>
      <vt:lpstr>2/ Prameny</vt:lpstr>
      <vt:lpstr>2/ Prameny</vt:lpstr>
      <vt:lpstr>2/ Prameny</vt:lpstr>
      <vt:lpstr>2/ Prameny</vt:lpstr>
      <vt:lpstr>2/ Prameny</vt:lpstr>
      <vt:lpstr>2/ Prameny</vt:lpstr>
      <vt:lpstr>3/ Správa vysokého školství</vt:lpstr>
      <vt:lpstr>3/ Správa vysokého školství</vt:lpstr>
      <vt:lpstr>3/ Správa vysokého školství</vt:lpstr>
      <vt:lpstr>3/ Správa vysokého školství</vt:lpstr>
      <vt:lpstr>3/ Správa vysokého školství</vt:lpstr>
      <vt:lpstr>4/ Vysoké školy obecně</vt:lpstr>
      <vt:lpstr>4/ Vysoké školy obecně</vt:lpstr>
      <vt:lpstr>4/ Vysoké školy obecně</vt:lpstr>
      <vt:lpstr>4/ Vysoké školy obecně</vt:lpstr>
      <vt:lpstr>4/ Vysoké školy obecně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6/ Soukromá a státní VŠ</vt:lpstr>
      <vt:lpstr>6/ Soukromá a státní VŠ</vt:lpstr>
      <vt:lpstr>7/ Studium na VŠ</vt:lpstr>
      <vt:lpstr>7/ Studium na VŠ</vt:lpstr>
      <vt:lpstr>7/ Studium na VŠ</vt:lpstr>
      <vt:lpstr>7/ Studium na VŠ</vt:lpstr>
      <vt:lpstr>7/ Studium na VŠ</vt:lpstr>
      <vt:lpstr>7/ Studium na VŠ</vt:lpstr>
      <vt:lpstr>7/ Studium na VŠ</vt:lpstr>
      <vt:lpstr>8/ Aktuálně</vt:lpstr>
      <vt:lpstr>8/ Aktuálně</vt:lpstr>
      <vt:lpstr>9/ Vybraná judikatura</vt:lpstr>
      <vt:lpstr>9/ Vybraná judikatura</vt:lpstr>
      <vt:lpstr>9/ Vybraná judikatura</vt:lpstr>
      <vt:lpstr>9/ Vybraná judikatura</vt:lpstr>
      <vt:lpstr>9/ Vybraná judikatura</vt:lpstr>
      <vt:lpstr>Správa školství II (vysoké školství)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školství II (vysoké školství)</dc:title>
  <dc:creator>Admin</dc:creator>
  <cp:lastModifiedBy>Admin</cp:lastModifiedBy>
  <cp:revision>231</cp:revision>
  <cp:lastPrinted>1601-01-01T00:00:00Z</cp:lastPrinted>
  <dcterms:created xsi:type="dcterms:W3CDTF">2021-04-05T13:12:47Z</dcterms:created>
  <dcterms:modified xsi:type="dcterms:W3CDTF">2022-03-30T09:03:34Z</dcterms:modified>
</cp:coreProperties>
</file>