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2" r:id="rId2"/>
    <p:sldId id="258" r:id="rId3"/>
    <p:sldId id="260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1" r:id="rId12"/>
    <p:sldId id="272" r:id="rId13"/>
    <p:sldId id="273" r:id="rId14"/>
    <p:sldId id="274" r:id="rId15"/>
    <p:sldId id="275" r:id="rId16"/>
    <p:sldId id="276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78" r:id="rId26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E1B"/>
    <a:srgbClr val="005799"/>
    <a:srgbClr val="C3082B"/>
    <a:srgbClr val="CE0045"/>
    <a:srgbClr val="AECC2A"/>
    <a:srgbClr val="79206E"/>
    <a:srgbClr val="4FB09C"/>
    <a:srgbClr val="0092D2"/>
    <a:srgbClr val="DE6224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43" autoAdjust="0"/>
    <p:restoredTop sz="94684"/>
  </p:normalViewPr>
  <p:slideViewPr>
    <p:cSldViewPr>
      <p:cViewPr varScale="1">
        <p:scale>
          <a:sx n="72" d="100"/>
          <a:sy n="72" d="100"/>
        </p:scale>
        <p:origin x="185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30-5-2022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131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468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7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944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849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2153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104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27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21A2C-3C7C-D545-A329-5793AF5DBC8F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20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F89CE0F4-D61E-F245-9E0B-DF57FF5BF6C3}"/>
              </a:ext>
            </a:extLst>
          </p:cNvPr>
          <p:cNvCxnSpPr>
            <a:cxnSpLocks/>
          </p:cNvCxnSpPr>
          <p:nvPr userDrawn="1"/>
        </p:nvCxnSpPr>
        <p:spPr>
          <a:xfrm>
            <a:off x="0" y="6192699"/>
            <a:ext cx="9144000" cy="0"/>
          </a:xfrm>
          <a:prstGeom prst="line">
            <a:avLst/>
          </a:prstGeom>
          <a:ln w="33020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753899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5401925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A3353373-DBB6-9441-AA55-AFB0973460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021289"/>
            <a:ext cx="6306476" cy="635104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7787EFE2-B57A-A647-A1D4-D248BA5E0F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" b="23744"/>
          <a:stretch/>
        </p:blipFill>
        <p:spPr>
          <a:xfrm>
            <a:off x="0" y="5828"/>
            <a:ext cx="9144000" cy="4608512"/>
          </a:xfrm>
          <a:prstGeom prst="rect">
            <a:avLst/>
          </a:prstGeom>
        </p:spPr>
      </p:pic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00A7F2B5-0FEF-CF40-A2C0-6587C439873A}"/>
              </a:ext>
            </a:extLst>
          </p:cNvPr>
          <p:cNvCxnSpPr>
            <a:cxnSpLocks/>
          </p:cNvCxnSpPr>
          <p:nvPr userDrawn="1"/>
        </p:nvCxnSpPr>
        <p:spPr>
          <a:xfrm>
            <a:off x="0" y="332656"/>
            <a:ext cx="9144000" cy="0"/>
          </a:xfrm>
          <a:prstGeom prst="line">
            <a:avLst/>
          </a:prstGeom>
          <a:ln w="33020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7AFD6B20-220D-074C-808C-874FC4632011}"/>
              </a:ext>
            </a:extLst>
          </p:cNvPr>
          <p:cNvCxnSpPr>
            <a:cxnSpLocks/>
          </p:cNvCxnSpPr>
          <p:nvPr userDrawn="1"/>
        </p:nvCxnSpPr>
        <p:spPr>
          <a:xfrm>
            <a:off x="0" y="4614724"/>
            <a:ext cx="9144000" cy="0"/>
          </a:xfrm>
          <a:prstGeom prst="line">
            <a:avLst/>
          </a:prstGeom>
          <a:ln w="33020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B6BF34D0-9895-7A46-9B58-A427DF1870FD}"/>
              </a:ext>
            </a:extLst>
          </p:cNvPr>
          <p:cNvCxnSpPr>
            <a:cxnSpLocks/>
          </p:cNvCxnSpPr>
          <p:nvPr userDrawn="1"/>
        </p:nvCxnSpPr>
        <p:spPr>
          <a:xfrm>
            <a:off x="735385" y="5828"/>
            <a:ext cx="0" cy="6851410"/>
          </a:xfrm>
          <a:prstGeom prst="line">
            <a:avLst/>
          </a:prstGeom>
          <a:ln w="33020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46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3082B"/>
          </a:solidFill>
          <a:ln>
            <a:solidFill>
              <a:srgbClr val="FFFFF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971600" y="2708920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600" y="3356946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Ondertitel</a:t>
            </a:r>
            <a:r>
              <a:rPr lang="en-US" dirty="0"/>
              <a:t> </a:t>
            </a:r>
            <a:r>
              <a:rPr lang="en-US" dirty="0" err="1"/>
              <a:t>tussenslide</a:t>
            </a:r>
            <a:endParaRPr lang="nl-BE" dirty="0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F63F2635-E640-954C-B8AC-DDFD256ADDA9}"/>
              </a:ext>
            </a:extLst>
          </p:cNvPr>
          <p:cNvCxnSpPr>
            <a:cxnSpLocks/>
          </p:cNvCxnSpPr>
          <p:nvPr userDrawn="1"/>
        </p:nvCxnSpPr>
        <p:spPr>
          <a:xfrm>
            <a:off x="683568" y="0"/>
            <a:ext cx="0" cy="68514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7AA52F23-A63B-FD45-938D-D3893476D43B}"/>
              </a:ext>
            </a:extLst>
          </p:cNvPr>
          <p:cNvCxnSpPr>
            <a:cxnSpLocks/>
          </p:cNvCxnSpPr>
          <p:nvPr userDrawn="1"/>
        </p:nvCxnSpPr>
        <p:spPr>
          <a:xfrm>
            <a:off x="0" y="1844824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1ED024FD-B9DA-CF4B-AF32-87B71247F435}"/>
              </a:ext>
            </a:extLst>
          </p:cNvPr>
          <p:cNvCxnSpPr>
            <a:cxnSpLocks/>
          </p:cNvCxnSpPr>
          <p:nvPr userDrawn="1"/>
        </p:nvCxnSpPr>
        <p:spPr>
          <a:xfrm>
            <a:off x="0" y="4614724"/>
            <a:ext cx="9144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CE35B244-FE5D-0F49-9DCB-E86A4BF5BD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457243"/>
            <a:ext cx="5463899" cy="55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90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30" y="330171"/>
            <a:ext cx="8640960" cy="549844"/>
          </a:xfrm>
          <a:ln>
            <a:noFill/>
          </a:ln>
        </p:spPr>
        <p:txBody>
          <a:bodyPr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0630" y="978243"/>
            <a:ext cx="8640960" cy="5040560"/>
          </a:xfr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2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48082F33-2145-464E-BE0F-CF2BE5DBCC65}"/>
              </a:ext>
            </a:extLst>
          </p:cNvPr>
          <p:cNvCxnSpPr>
            <a:cxnSpLocks/>
          </p:cNvCxnSpPr>
          <p:nvPr userDrawn="1"/>
        </p:nvCxnSpPr>
        <p:spPr>
          <a:xfrm>
            <a:off x="0" y="116632"/>
            <a:ext cx="9144000" cy="0"/>
          </a:xfrm>
          <a:prstGeom prst="line">
            <a:avLst/>
          </a:prstGeom>
          <a:ln w="28575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F3B74D01-5980-DE46-9E74-8FAC4DDA647C}"/>
              </a:ext>
            </a:extLst>
          </p:cNvPr>
          <p:cNvCxnSpPr>
            <a:cxnSpLocks/>
          </p:cNvCxnSpPr>
          <p:nvPr userDrawn="1"/>
        </p:nvCxnSpPr>
        <p:spPr>
          <a:xfrm>
            <a:off x="9525" y="6388806"/>
            <a:ext cx="9144000" cy="0"/>
          </a:xfrm>
          <a:prstGeom prst="line">
            <a:avLst/>
          </a:prstGeom>
          <a:ln w="19050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934089A4-8998-4543-9967-8FCB77CB6F0C}"/>
              </a:ext>
            </a:extLst>
          </p:cNvPr>
          <p:cNvCxnSpPr>
            <a:cxnSpLocks/>
          </p:cNvCxnSpPr>
          <p:nvPr userDrawn="1"/>
        </p:nvCxnSpPr>
        <p:spPr>
          <a:xfrm>
            <a:off x="298004" y="0"/>
            <a:ext cx="0" cy="6858000"/>
          </a:xfrm>
          <a:prstGeom prst="line">
            <a:avLst/>
          </a:prstGeom>
          <a:ln w="19050">
            <a:solidFill>
              <a:srgbClr val="1D1E1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>
            <a:extLst>
              <a:ext uri="{FF2B5EF4-FFF2-40B4-BE49-F238E27FC236}">
                <a16:creationId xmlns:a16="http://schemas.microsoft.com/office/drawing/2014/main" id="{1699E118-631B-4C4E-BBF7-6D4FAC3C50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309320"/>
            <a:ext cx="2880320" cy="29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0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30/05/2022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6" r:id="rId2"/>
    <p:sldLayoutId id="2147483697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9E5EBAE-53D9-AD4B-BCE8-836D661CD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The </a:t>
            </a:r>
            <a:r>
              <a:rPr lang="nl-BE" dirty="0" err="1"/>
              <a:t>proposed</a:t>
            </a:r>
            <a:r>
              <a:rPr lang="nl-BE" dirty="0"/>
              <a:t> </a:t>
            </a:r>
            <a:r>
              <a:rPr lang="nl-BE" dirty="0" err="1"/>
              <a:t>Belgian</a:t>
            </a:r>
            <a:r>
              <a:rPr lang="nl-BE" dirty="0"/>
              <a:t> ‘trust’ (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why</a:t>
            </a:r>
            <a:r>
              <a:rPr lang="nl-BE" dirty="0"/>
              <a:t>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didn’t</a:t>
            </a:r>
            <a:r>
              <a:rPr lang="nl-BE" dirty="0"/>
              <a:t> make </a:t>
            </a:r>
            <a:r>
              <a:rPr lang="nl-BE" dirty="0" err="1"/>
              <a:t>it</a:t>
            </a:r>
            <a:r>
              <a:rPr lang="nl-BE" dirty="0"/>
              <a:t>)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086EBA03-5049-E644-8800-DEDE2C10A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92" y="5401924"/>
            <a:ext cx="6984776" cy="763379"/>
          </a:xfrm>
        </p:spPr>
        <p:txBody>
          <a:bodyPr>
            <a:normAutofit/>
          </a:bodyPr>
          <a:lstStyle/>
          <a:p>
            <a:endParaRPr lang="nl-BE" dirty="0"/>
          </a:p>
          <a:p>
            <a:r>
              <a:rPr lang="nl-BE" dirty="0"/>
              <a:t>Prof. dr. Niels </a:t>
            </a:r>
            <a:r>
              <a:rPr lang="nl-BE" dirty="0" err="1"/>
              <a:t>Appermont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29430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proposal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Draft article 3.40: liability of the ‘settlor’</a:t>
            </a:r>
          </a:p>
          <a:p>
            <a:pPr marL="400050" lvl="1" indent="0">
              <a:buNone/>
            </a:pPr>
            <a:r>
              <a:rPr lang="en-GB" sz="2000" dirty="0"/>
              <a:t>- If the fiduciary patrimony is insufficient to pay all creditors who may attach to the fiduciary patrimony, the ‘settlor’ becomes personally liable</a:t>
            </a:r>
            <a:br>
              <a:rPr lang="en-GB" sz="2000" dirty="0"/>
            </a:br>
            <a:r>
              <a:rPr lang="en-GB" sz="2000" dirty="0"/>
              <a:t>- The ‘trustee’ will not be personally liable</a:t>
            </a:r>
            <a:br>
              <a:rPr lang="en-GB" sz="2000" dirty="0"/>
            </a:br>
            <a:r>
              <a:rPr lang="en-GB" sz="2000" dirty="0"/>
              <a:t>- Inspired by article 2025 of the French Code civil</a:t>
            </a:r>
            <a:br>
              <a:rPr lang="en-GB" sz="2000" dirty="0"/>
            </a:b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Draft article 3.41: the ‘trustee’</a:t>
            </a:r>
            <a:br>
              <a:rPr lang="en-GB" sz="2800" dirty="0"/>
            </a:br>
            <a:r>
              <a:rPr lang="en-GB" sz="2000" dirty="0"/>
              <a:t>- Only certain persons and entities are allowed to fulfil the role of trustee</a:t>
            </a:r>
            <a:br>
              <a:rPr lang="en-GB" sz="2000" dirty="0"/>
            </a:br>
            <a:r>
              <a:rPr lang="en-GB" sz="2000" dirty="0"/>
              <a:t>- Banks, insurance companies, investment funds, attorneys, notaries and bailiffs</a:t>
            </a:r>
            <a:br>
              <a:rPr lang="en-GB" sz="2000" dirty="0"/>
            </a:br>
            <a:r>
              <a:rPr lang="en-GB" sz="2000" dirty="0"/>
              <a:t>- Also inspired by the French Code civil</a:t>
            </a:r>
            <a:br>
              <a:rPr lang="en-GB" sz="2000" dirty="0"/>
            </a:br>
            <a:r>
              <a:rPr lang="en-GB" sz="2000" dirty="0"/>
              <a:t>- Main concern: transparency towards third parties</a:t>
            </a:r>
            <a:br>
              <a:rPr lang="en-GB" sz="2000" dirty="0"/>
            </a:br>
            <a:r>
              <a:rPr lang="en-GB" sz="2000" dirty="0"/>
              <a:t>- Also: solvency concerns?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Draft article 3.42: real subrogation</a:t>
            </a:r>
            <a:br>
              <a:rPr lang="en-GB" sz="2800" dirty="0"/>
            </a:br>
            <a:r>
              <a:rPr lang="en-GB" sz="2000" dirty="0"/>
              <a:t>- Compare to the doctrines of overreaching and ‘tracing’ within the fiduciary patrimony</a:t>
            </a:r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22179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proposal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Draft article 3.43: prohibition of ‘</a:t>
            </a:r>
            <a:r>
              <a:rPr lang="en-GB" sz="2800" dirty="0" err="1"/>
              <a:t>fiducie-liberalité</a:t>
            </a:r>
            <a:r>
              <a:rPr lang="en-GB" sz="2800" dirty="0"/>
              <a:t>’</a:t>
            </a:r>
            <a:br>
              <a:rPr lang="en-GB" sz="2800" dirty="0"/>
            </a:br>
            <a:r>
              <a:rPr lang="en-GB" sz="2000" dirty="0"/>
              <a:t>- Heavily inspired by article 2013 Code civil</a:t>
            </a:r>
            <a:br>
              <a:rPr lang="en-GB" sz="2000" dirty="0"/>
            </a:br>
            <a:r>
              <a:rPr lang="en-GB" sz="2000" dirty="0"/>
              <a:t>- No ‘donation’ or ‘gift’ allowed via a </a:t>
            </a:r>
            <a:r>
              <a:rPr lang="en-GB" sz="2000" dirty="0" err="1"/>
              <a:t>fiducie</a:t>
            </a:r>
            <a:br>
              <a:rPr lang="en-GB" sz="2000" dirty="0"/>
            </a:br>
            <a:r>
              <a:rPr lang="en-GB" sz="2000" dirty="0"/>
              <a:t>- According to the Explanatory Memorandum: tax-related reasons</a:t>
            </a:r>
            <a:br>
              <a:rPr lang="en-GB" sz="2000" dirty="0"/>
            </a:br>
            <a:endParaRPr lang="en-GB" sz="2800" dirty="0"/>
          </a:p>
        </p:txBody>
      </p:sp>
      <p:pic>
        <p:nvPicPr>
          <p:cNvPr id="4098" name="Picture 2" descr="Afbeeldingsresultaat voor confused black guy me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307" y="2420888"/>
            <a:ext cx="4464496" cy="380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70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proposal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Draft article 3.45: solemn contract</a:t>
            </a:r>
            <a:br>
              <a:rPr lang="en-GB" sz="2800" dirty="0"/>
            </a:br>
            <a:r>
              <a:rPr lang="en-GB" sz="2000" dirty="0"/>
              <a:t>- Again, inspired by the French Code civil…</a:t>
            </a:r>
            <a:br>
              <a:rPr lang="en-GB" sz="2000" dirty="0"/>
            </a:br>
            <a:r>
              <a:rPr lang="en-GB" sz="2000" dirty="0"/>
              <a:t>- The </a:t>
            </a:r>
            <a:r>
              <a:rPr lang="en-GB" sz="2000" dirty="0" err="1"/>
              <a:t>fiducie</a:t>
            </a:r>
            <a:r>
              <a:rPr lang="en-GB" sz="2000" dirty="0"/>
              <a:t>-contract must satisfy some minimal requirements</a:t>
            </a:r>
            <a:br>
              <a:rPr lang="en-GB" sz="2000" dirty="0"/>
            </a:br>
            <a:r>
              <a:rPr lang="en-GB" sz="2000" dirty="0"/>
              <a:t>- It may not last for more than 99 years, it has to refer to the identity of the ‘settlor’, ‘trustees(s)’ and ‘beneficiary/</a:t>
            </a:r>
            <a:r>
              <a:rPr lang="en-GB" sz="2000" dirty="0" err="1"/>
              <a:t>ies</a:t>
            </a:r>
            <a:r>
              <a:rPr lang="en-GB" sz="2000" dirty="0"/>
              <a:t>’, it has to refer to the goods which are contained in the fiduciary patrimony and has to state the mission of the ‘trustee’</a:t>
            </a:r>
            <a:br>
              <a:rPr lang="en-GB" sz="2000" dirty="0"/>
            </a:br>
            <a:endParaRPr lang="en-GB" sz="2000" dirty="0"/>
          </a:p>
          <a:p>
            <a:r>
              <a:rPr lang="en-GB" sz="2800" dirty="0"/>
              <a:t>Draft article 3.46: publicity</a:t>
            </a:r>
            <a:br>
              <a:rPr lang="en-GB" sz="2800" dirty="0"/>
            </a:br>
            <a:r>
              <a:rPr lang="en-GB" sz="2000" dirty="0"/>
              <a:t>- The existence of the </a:t>
            </a:r>
            <a:r>
              <a:rPr lang="en-GB" sz="2000" dirty="0" err="1"/>
              <a:t>fiducie</a:t>
            </a:r>
            <a:r>
              <a:rPr lang="en-GB" sz="2000" dirty="0"/>
              <a:t> has to be made public via registration in a national register, at least as far as certain </a:t>
            </a:r>
            <a:r>
              <a:rPr lang="en-GB" sz="2000" dirty="0" err="1"/>
              <a:t>moveables</a:t>
            </a:r>
            <a:r>
              <a:rPr lang="en-GB" sz="2000" dirty="0"/>
              <a:t> are concerned</a:t>
            </a:r>
            <a:br>
              <a:rPr lang="en-GB" sz="2000" dirty="0"/>
            </a:br>
            <a:r>
              <a:rPr lang="en-GB" sz="2000" dirty="0"/>
              <a:t>- Publicity depends on the nature of the goods transferred</a:t>
            </a:r>
            <a:br>
              <a:rPr lang="en-GB" sz="2000" dirty="0"/>
            </a:br>
            <a:r>
              <a:rPr lang="en-GB" sz="2000" dirty="0"/>
              <a:t>- Inspired by art. 1263 Code civil Québec</a:t>
            </a:r>
          </a:p>
          <a:p>
            <a:endParaRPr lang="en-GB" sz="2000" dirty="0"/>
          </a:p>
          <a:p>
            <a:r>
              <a:rPr lang="en-GB" sz="2800" dirty="0"/>
              <a:t>Draft article 3.47: further publicity</a:t>
            </a:r>
            <a:br>
              <a:rPr lang="en-GB" sz="2800" dirty="0"/>
            </a:br>
            <a:r>
              <a:rPr lang="en-GB" sz="2000" dirty="0"/>
              <a:t>- ‘Trustee’ of a </a:t>
            </a:r>
            <a:r>
              <a:rPr lang="en-GB" sz="2000" dirty="0" err="1"/>
              <a:t>fiducie</a:t>
            </a:r>
            <a:r>
              <a:rPr lang="en-GB" sz="2000" dirty="0"/>
              <a:t> is obliged to disclose his/her capacity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45364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proposal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Draft article 3.48: powers of the ‘trustee’</a:t>
            </a:r>
            <a:br>
              <a:rPr lang="en-GB" sz="2800" dirty="0"/>
            </a:br>
            <a:r>
              <a:rPr lang="en-GB" sz="2000" dirty="0"/>
              <a:t>- </a:t>
            </a:r>
            <a:r>
              <a:rPr lang="en-GB" sz="2800" dirty="0"/>
              <a:t> </a:t>
            </a:r>
            <a:r>
              <a:rPr lang="en-GB" sz="2000" dirty="0"/>
              <a:t>Even when the ‘trustee’ acts </a:t>
            </a:r>
            <a:r>
              <a:rPr lang="en-GB" sz="2000" i="1" dirty="0"/>
              <a:t>ultra vires</a:t>
            </a:r>
            <a:r>
              <a:rPr lang="en-GB" sz="2000" dirty="0"/>
              <a:t>, the actions are opposable to the beneficiaries</a:t>
            </a:r>
            <a:br>
              <a:rPr lang="en-GB" sz="2000" dirty="0"/>
            </a:br>
            <a:r>
              <a:rPr lang="en-GB" sz="2000" dirty="0"/>
              <a:t>- Unless it can be proven that the third party with whom the ‘trustee’ acted has (constructive) notice of the specific mission awarded to the ‘trustee’</a:t>
            </a:r>
            <a:br>
              <a:rPr lang="en-GB" sz="2000" dirty="0"/>
            </a:br>
            <a:r>
              <a:rPr lang="en-GB" sz="2000" dirty="0"/>
              <a:t>- Inspired by art. 2023 Code civil</a:t>
            </a:r>
          </a:p>
          <a:p>
            <a:endParaRPr lang="en-GB" sz="2000" dirty="0"/>
          </a:p>
          <a:p>
            <a:r>
              <a:rPr lang="en-GB" sz="2800" dirty="0"/>
              <a:t>Draft article 3.49: breach of contract by ‘trustee’</a:t>
            </a:r>
            <a:br>
              <a:rPr lang="en-GB" sz="2800" dirty="0"/>
            </a:br>
            <a:r>
              <a:rPr lang="en-GB" sz="2000" dirty="0"/>
              <a:t>- ‘Duty of care’</a:t>
            </a:r>
            <a:br>
              <a:rPr lang="en-GB" sz="2000" dirty="0"/>
            </a:br>
            <a:r>
              <a:rPr lang="en-GB" sz="2000" dirty="0"/>
              <a:t>- In case of breach of contract by the ‘trustee’ or when the ‘trustee’ endangers the interests of the beneficiaries, a new ‘temporary administrator’ can be appointed, notwithstanding other remedies awarded by law or by contract</a:t>
            </a:r>
            <a:br>
              <a:rPr lang="en-GB" sz="2000" dirty="0"/>
            </a:br>
            <a:endParaRPr lang="en-GB" sz="20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8718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proposal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Draft article 3.50: termination</a:t>
            </a:r>
            <a:br>
              <a:rPr lang="en-GB" sz="2800" dirty="0"/>
            </a:br>
            <a:r>
              <a:rPr lang="en-GB" sz="2000" dirty="0"/>
              <a:t>- The </a:t>
            </a:r>
            <a:r>
              <a:rPr lang="en-GB" sz="2000" dirty="0" err="1"/>
              <a:t>fiducie</a:t>
            </a:r>
            <a:r>
              <a:rPr lang="en-GB" sz="2000" dirty="0"/>
              <a:t>-contract may terminate because of multiple reasons, in accordance with the common civil law principles of Belgian law: the death of the ‘settlor’; the realisation of the goal of the contract; insolvency of the ‘trustee’; when the ‘beneficiary’ renounces any claim towards the fiduciary patrimony; expiration of the contract</a:t>
            </a:r>
            <a:br>
              <a:rPr lang="en-GB" sz="2000" dirty="0"/>
            </a:br>
            <a:r>
              <a:rPr lang="en-GB" sz="2000" dirty="0"/>
              <a:t>- Again… inspired by article 2029 Code civil</a:t>
            </a:r>
            <a:br>
              <a:rPr lang="en-GB" sz="2000" dirty="0"/>
            </a:br>
            <a:endParaRPr lang="en-GB" sz="2000" dirty="0"/>
          </a:p>
          <a:p>
            <a:r>
              <a:rPr lang="en-GB" sz="2800" dirty="0"/>
              <a:t>Draft article 3.51: revocability?</a:t>
            </a:r>
            <a:br>
              <a:rPr lang="en-GB" sz="2800" dirty="0"/>
            </a:br>
            <a:r>
              <a:rPr lang="en-GB" sz="2000" dirty="0"/>
              <a:t>- Inspired by article 2028 Code civil</a:t>
            </a:r>
            <a:br>
              <a:rPr lang="en-GB" sz="2000" dirty="0"/>
            </a:br>
            <a:r>
              <a:rPr lang="en-GB" sz="2000" dirty="0"/>
              <a:t>- The </a:t>
            </a:r>
            <a:r>
              <a:rPr lang="en-GB" sz="2000" dirty="0" err="1"/>
              <a:t>fiducie</a:t>
            </a:r>
            <a:r>
              <a:rPr lang="en-GB" sz="2000" dirty="0"/>
              <a:t>-contract can be revoked by the ‘settlor’ until the time when the beneficiary implicitly or explicitly accepts his/her interest</a:t>
            </a:r>
            <a:br>
              <a:rPr lang="en-GB" sz="2000" dirty="0"/>
            </a:br>
            <a:r>
              <a:rPr lang="en-GB" sz="2000" dirty="0"/>
              <a:t>- Afterwards, the agreement of the beneficiary is required to revoke the </a:t>
            </a:r>
            <a:r>
              <a:rPr lang="en-GB" sz="2000" dirty="0" err="1"/>
              <a:t>fiducie</a:t>
            </a:r>
            <a:r>
              <a:rPr lang="en-GB" sz="2000" dirty="0"/>
              <a:t> or to change the terms of the contract </a:t>
            </a:r>
            <a:br>
              <a:rPr lang="en-GB" sz="2000" dirty="0"/>
            </a:br>
            <a:endParaRPr lang="en-GB" sz="20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9499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didn’t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fiducie make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6918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err="1"/>
              <a:t>Why</a:t>
            </a:r>
            <a:r>
              <a:rPr lang="nl-NL" sz="3200" dirty="0"/>
              <a:t> </a:t>
            </a:r>
            <a:r>
              <a:rPr lang="nl-NL" sz="3200" dirty="0" err="1"/>
              <a:t>didn’t</a:t>
            </a:r>
            <a:r>
              <a:rPr lang="nl-NL" sz="3200" dirty="0"/>
              <a:t> </a:t>
            </a:r>
            <a:r>
              <a:rPr lang="nl-NL" sz="3200" dirty="0" err="1"/>
              <a:t>the</a:t>
            </a:r>
            <a:r>
              <a:rPr lang="nl-NL" sz="3200" dirty="0"/>
              <a:t> fiducie make </a:t>
            </a:r>
            <a:r>
              <a:rPr lang="nl-NL" sz="3200" dirty="0" err="1"/>
              <a:t>it</a:t>
            </a:r>
            <a:r>
              <a:rPr lang="nl-NL" sz="3200" dirty="0"/>
              <a:t>?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Tax-related fears</a:t>
            </a:r>
          </a:p>
          <a:p>
            <a:pPr marL="0" indent="0">
              <a:buNone/>
            </a:pPr>
            <a:endParaRPr lang="en-GB" sz="2800" dirty="0"/>
          </a:p>
          <a:p>
            <a:pPr lvl="1"/>
            <a:r>
              <a:rPr lang="en-GB" sz="2000" dirty="0"/>
              <a:t>The introduction of a fiducie in the New Civil Code failed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Amendment </a:t>
            </a:r>
            <a:r>
              <a:rPr lang="en-GB" sz="2000" dirty="0" err="1"/>
              <a:t>nr</a:t>
            </a:r>
            <a:r>
              <a:rPr lang="en-GB" sz="2000" dirty="0"/>
              <a:t>. 10, </a:t>
            </a:r>
            <a:r>
              <a:rPr lang="en-GB" sz="2000" i="1" dirty="0"/>
              <a:t>Doc</a:t>
            </a:r>
            <a:r>
              <a:rPr lang="en-GB" sz="2000" dirty="0"/>
              <a:t>. </a:t>
            </a:r>
            <a:r>
              <a:rPr lang="en-GB" sz="2000" i="1" dirty="0"/>
              <a:t>55-0173/002</a:t>
            </a:r>
            <a:endParaRPr lang="en-GB" sz="2000" dirty="0"/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Fear that the fiducie would cause ‘tax-related problems’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However, no less than 4 transparency obligations</a:t>
            </a:r>
            <a:endParaRPr lang="en-GB" sz="12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600" dirty="0"/>
              <a:t>Cayman tax: filing in annual tax return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600" dirty="0"/>
              <a:t>UBO-Register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600" dirty="0"/>
              <a:t>Belgian ‘Crossroads Bank for Enterprises’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600" dirty="0"/>
              <a:t>Mention in </a:t>
            </a:r>
            <a:r>
              <a:rPr lang="en-GB" sz="1600" dirty="0" err="1"/>
              <a:t>Hypothecary</a:t>
            </a:r>
            <a:r>
              <a:rPr lang="en-GB" sz="1600" dirty="0"/>
              <a:t> Register for immoveable property or ‘</a:t>
            </a:r>
            <a:r>
              <a:rPr lang="en-GB" sz="1600" dirty="0" err="1"/>
              <a:t>Registre</a:t>
            </a:r>
            <a:r>
              <a:rPr lang="en-GB" sz="1600" dirty="0"/>
              <a:t> des Gages’ for moveable property</a:t>
            </a:r>
          </a:p>
          <a:p>
            <a:pPr marL="457200" lvl="1" indent="0">
              <a:buNone/>
            </a:pPr>
            <a:endParaRPr lang="en-GB" sz="1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10722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However…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Afbeeldingsresultaat voor kaaimantak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78" y="1034498"/>
            <a:ext cx="9001000" cy="4928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187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Fiducie &amp; </a:t>
            </a:r>
            <a:r>
              <a:rPr lang="nl-NL" sz="2800" b="1" dirty="0" err="1"/>
              <a:t>income</a:t>
            </a:r>
            <a:r>
              <a:rPr lang="nl-NL" sz="2800" b="1" dirty="0"/>
              <a:t> </a:t>
            </a:r>
            <a:r>
              <a:rPr lang="nl-NL" sz="2800" b="1" dirty="0" err="1"/>
              <a:t>taxation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Since 2015: Cayman Tax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In 2013: </a:t>
            </a:r>
            <a:r>
              <a:rPr lang="nl-BE" sz="2400" dirty="0" err="1"/>
              <a:t>duty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declare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existence</a:t>
            </a:r>
            <a:r>
              <a:rPr lang="nl-BE" sz="2400" dirty="0"/>
              <a:t> of ‘</a:t>
            </a:r>
            <a:r>
              <a:rPr lang="nl-BE" sz="2400" dirty="0" err="1"/>
              <a:t>foreign</a:t>
            </a:r>
            <a:r>
              <a:rPr lang="nl-BE" sz="2400" dirty="0"/>
              <a:t> </a:t>
            </a:r>
            <a:r>
              <a:rPr lang="nl-BE" sz="2400" dirty="0" err="1"/>
              <a:t>legal</a:t>
            </a:r>
            <a:r>
              <a:rPr lang="nl-BE" sz="2400" dirty="0"/>
              <a:t> </a:t>
            </a:r>
            <a:r>
              <a:rPr lang="nl-BE" sz="2400" dirty="0" err="1"/>
              <a:t>constructs</a:t>
            </a:r>
            <a:r>
              <a:rPr lang="nl-BE" sz="2400" dirty="0"/>
              <a:t>’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Belgian</a:t>
            </a:r>
            <a:r>
              <a:rPr lang="nl-BE" sz="2400" dirty="0"/>
              <a:t> </a:t>
            </a:r>
            <a:r>
              <a:rPr lang="nl-BE" sz="2400" dirty="0" err="1"/>
              <a:t>tax</a:t>
            </a:r>
            <a:r>
              <a:rPr lang="nl-BE" sz="2400" dirty="0"/>
              <a:t> </a:t>
            </a:r>
            <a:r>
              <a:rPr lang="nl-BE" sz="2400" dirty="0" err="1"/>
              <a:t>authorities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Specific Belgian tax regime, akin to a CFC-regime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Introduced to end the use of ‘floating wealth’-structures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Applies</a:t>
            </a:r>
            <a:r>
              <a:rPr lang="nl-BE" sz="2400" dirty="0"/>
              <a:t> </a:t>
            </a:r>
            <a:r>
              <a:rPr lang="nl-BE" sz="2400" dirty="0" err="1"/>
              <a:t>when</a:t>
            </a:r>
            <a:r>
              <a:rPr lang="nl-BE" sz="2400" dirty="0"/>
              <a:t> a </a:t>
            </a:r>
            <a:r>
              <a:rPr lang="nl-BE" sz="2400" dirty="0" err="1"/>
              <a:t>Belgian</a:t>
            </a:r>
            <a:r>
              <a:rPr lang="nl-BE" sz="2400" dirty="0"/>
              <a:t> ‘</a:t>
            </a:r>
            <a:r>
              <a:rPr lang="nl-BE" sz="2400" dirty="0" err="1"/>
              <a:t>founder</a:t>
            </a:r>
            <a:r>
              <a:rPr lang="nl-BE" sz="2400" dirty="0"/>
              <a:t>’ </a:t>
            </a:r>
            <a:r>
              <a:rPr lang="nl-BE" sz="2400" dirty="0" err="1"/>
              <a:t>can</a:t>
            </a:r>
            <a:r>
              <a:rPr lang="nl-BE" sz="2400" dirty="0"/>
              <a:t> </a:t>
            </a:r>
            <a:r>
              <a:rPr lang="nl-BE" sz="2400" dirty="0" err="1"/>
              <a:t>be</a:t>
            </a:r>
            <a:r>
              <a:rPr lang="nl-BE" sz="2400" dirty="0"/>
              <a:t> </a:t>
            </a:r>
            <a:r>
              <a:rPr lang="nl-BE" sz="2400" dirty="0" err="1"/>
              <a:t>linked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a ‘</a:t>
            </a:r>
            <a:r>
              <a:rPr lang="nl-BE" sz="2400" dirty="0" err="1"/>
              <a:t>legal</a:t>
            </a:r>
            <a:r>
              <a:rPr lang="nl-BE" sz="2400" dirty="0"/>
              <a:t> construct’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/>
              <a:t>Conceived as an ‘anti-abuse’-regime, but nowhere made explicit in the law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/>
              <a:t>E.g. ‘Abuse’ is not required for the application of the Cayman Tax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December 2017 </a:t>
            </a:r>
            <a:r>
              <a:rPr lang="nl-BE" sz="2400" dirty="0" err="1"/>
              <a:t>amendment</a:t>
            </a:r>
            <a:r>
              <a:rPr lang="nl-BE" sz="2400" dirty="0"/>
              <a:t>: ‘</a:t>
            </a:r>
            <a:r>
              <a:rPr lang="nl-BE" sz="2400" dirty="0" err="1"/>
              <a:t>fight</a:t>
            </a:r>
            <a:r>
              <a:rPr lang="nl-BE" sz="2400" dirty="0"/>
              <a:t> </a:t>
            </a:r>
            <a:r>
              <a:rPr lang="nl-BE" sz="2400" dirty="0" err="1"/>
              <a:t>against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use</a:t>
            </a:r>
            <a:r>
              <a:rPr lang="nl-BE" sz="2400" dirty="0"/>
              <a:t> of </a:t>
            </a:r>
            <a:r>
              <a:rPr lang="nl-BE" sz="2400" dirty="0" err="1"/>
              <a:t>legal</a:t>
            </a:r>
            <a:r>
              <a:rPr lang="nl-BE" sz="2400" dirty="0"/>
              <a:t> </a:t>
            </a:r>
            <a:r>
              <a:rPr lang="nl-BE" sz="2400" dirty="0" err="1"/>
              <a:t>constructs</a:t>
            </a:r>
            <a:r>
              <a:rPr lang="nl-BE" sz="2400" dirty="0"/>
              <a:t>’</a:t>
            </a: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63687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Fiducie &amp; </a:t>
            </a:r>
            <a:r>
              <a:rPr lang="nl-NL" sz="2800" b="1" dirty="0" err="1"/>
              <a:t>income</a:t>
            </a:r>
            <a:r>
              <a:rPr lang="nl-NL" sz="2800" b="1" dirty="0"/>
              <a:t> </a:t>
            </a:r>
            <a:r>
              <a:rPr lang="nl-NL" sz="2800" b="1" dirty="0" err="1"/>
              <a:t>taxation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Trusts as ‘</a:t>
            </a:r>
            <a:r>
              <a:rPr lang="nl-BE" dirty="0" err="1"/>
              <a:t>legal</a:t>
            </a:r>
            <a:r>
              <a:rPr lang="nl-BE" dirty="0"/>
              <a:t> construct type A’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Art. 2, §1, 13°, a) BITC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Definition of </a:t>
            </a:r>
            <a:r>
              <a:rPr lang="nl-BE" sz="2400" dirty="0" err="1"/>
              <a:t>legal</a:t>
            </a:r>
            <a:r>
              <a:rPr lang="nl-BE" sz="2400" dirty="0"/>
              <a:t> construct </a:t>
            </a:r>
            <a:r>
              <a:rPr lang="nl-BE" sz="2400" dirty="0" err="1"/>
              <a:t>based</a:t>
            </a:r>
            <a:r>
              <a:rPr lang="nl-BE" sz="2400" dirty="0"/>
              <a:t> on art. 122 of </a:t>
            </a:r>
            <a:r>
              <a:rPr lang="nl-BE" sz="2400" dirty="0" err="1"/>
              <a:t>the</a:t>
            </a:r>
            <a:r>
              <a:rPr lang="nl-BE" sz="2400" dirty="0"/>
              <a:t> PIL Code; </a:t>
            </a:r>
            <a:r>
              <a:rPr lang="nl-BE" sz="2400" dirty="0" err="1"/>
              <a:t>description</a:t>
            </a:r>
            <a:r>
              <a:rPr lang="nl-BE" sz="2400" dirty="0"/>
              <a:t> of </a:t>
            </a:r>
            <a:r>
              <a:rPr lang="nl-BE" sz="2400" dirty="0" err="1"/>
              <a:t>the</a:t>
            </a:r>
            <a:r>
              <a:rPr lang="nl-BE" sz="2400" dirty="0"/>
              <a:t> trust concept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Slight</a:t>
            </a:r>
            <a:r>
              <a:rPr lang="nl-BE" sz="2400" dirty="0"/>
              <a:t> changes in order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use</a:t>
            </a:r>
            <a:r>
              <a:rPr lang="nl-BE" sz="2400" dirty="0"/>
              <a:t> ‘system-</a:t>
            </a:r>
            <a:r>
              <a:rPr lang="nl-BE" sz="2400" dirty="0" err="1"/>
              <a:t>neutral</a:t>
            </a:r>
            <a:r>
              <a:rPr lang="nl-BE" sz="2400" dirty="0"/>
              <a:t>’ </a:t>
            </a:r>
            <a:r>
              <a:rPr lang="nl-BE" sz="2400" dirty="0" err="1"/>
              <a:t>language</a:t>
            </a:r>
            <a:r>
              <a:rPr lang="nl-BE" sz="2400" dirty="0"/>
              <a:t>, in order </a:t>
            </a:r>
            <a:r>
              <a:rPr lang="nl-BE" sz="2400" dirty="0" err="1"/>
              <a:t>to</a:t>
            </a:r>
            <a:r>
              <a:rPr lang="nl-BE" sz="2400" dirty="0"/>
              <a:t> target ‘</a:t>
            </a:r>
            <a:r>
              <a:rPr lang="nl-BE" sz="2400" dirty="0" err="1"/>
              <a:t>fiduciary</a:t>
            </a:r>
            <a:r>
              <a:rPr lang="nl-BE" sz="2400" dirty="0"/>
              <a:t> </a:t>
            </a:r>
            <a:r>
              <a:rPr lang="nl-BE" sz="2400" dirty="0" err="1"/>
              <a:t>legal</a:t>
            </a:r>
            <a:r>
              <a:rPr lang="nl-BE" sz="2400" dirty="0"/>
              <a:t> </a:t>
            </a:r>
            <a:r>
              <a:rPr lang="nl-BE" sz="2400" dirty="0" err="1"/>
              <a:t>constructs</a:t>
            </a:r>
            <a:r>
              <a:rPr lang="nl-BE" sz="2400" dirty="0"/>
              <a:t>’ in </a:t>
            </a:r>
            <a:r>
              <a:rPr lang="nl-BE" sz="2400" dirty="0" err="1"/>
              <a:t>general</a:t>
            </a: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Definition does </a:t>
            </a:r>
            <a:r>
              <a:rPr lang="nl-BE" sz="2400" dirty="0" err="1"/>
              <a:t>not</a:t>
            </a:r>
            <a:r>
              <a:rPr lang="nl-BE" sz="2400" dirty="0"/>
              <a:t> state </a:t>
            </a:r>
            <a:r>
              <a:rPr lang="nl-BE" sz="2400" dirty="0" err="1"/>
              <a:t>that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legal</a:t>
            </a:r>
            <a:r>
              <a:rPr lang="nl-BE" sz="2400" dirty="0"/>
              <a:t> construct </a:t>
            </a:r>
            <a:r>
              <a:rPr lang="nl-BE" sz="2400" dirty="0" err="1"/>
              <a:t>should</a:t>
            </a:r>
            <a:r>
              <a:rPr lang="nl-BE" sz="2400" dirty="0"/>
              <a:t> </a:t>
            </a:r>
            <a:r>
              <a:rPr lang="nl-BE" sz="2400" dirty="0" err="1"/>
              <a:t>be</a:t>
            </a:r>
            <a:r>
              <a:rPr lang="nl-BE" sz="2400" dirty="0"/>
              <a:t> ‘</a:t>
            </a:r>
            <a:r>
              <a:rPr lang="nl-BE" sz="2400" dirty="0" err="1"/>
              <a:t>foreign</a:t>
            </a:r>
            <a:r>
              <a:rPr lang="nl-BE" sz="2400" dirty="0"/>
              <a:t>’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 err="1"/>
              <a:t>Problematic</a:t>
            </a:r>
            <a:r>
              <a:rPr lang="nl-BE" sz="2000" dirty="0"/>
              <a:t> in </a:t>
            </a:r>
            <a:r>
              <a:rPr lang="nl-BE" sz="2000" dirty="0" err="1"/>
              <a:t>the</a:t>
            </a:r>
            <a:r>
              <a:rPr lang="nl-BE" sz="2000" dirty="0"/>
              <a:t> light of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possible</a:t>
            </a:r>
            <a:r>
              <a:rPr lang="nl-BE" sz="2000" dirty="0"/>
              <a:t> </a:t>
            </a:r>
            <a:r>
              <a:rPr lang="nl-BE" sz="2000" dirty="0" err="1"/>
              <a:t>introduction</a:t>
            </a:r>
            <a:r>
              <a:rPr lang="nl-BE" sz="2000" dirty="0"/>
              <a:t> of a </a:t>
            </a:r>
            <a:r>
              <a:rPr lang="nl-BE" sz="2000" dirty="0" err="1"/>
              <a:t>Belgian</a:t>
            </a:r>
            <a:r>
              <a:rPr lang="nl-BE" sz="2000" dirty="0"/>
              <a:t> </a:t>
            </a:r>
            <a:r>
              <a:rPr lang="nl-BE" sz="2000" i="1" dirty="0"/>
              <a:t>fiducie</a:t>
            </a:r>
            <a:r>
              <a:rPr lang="nl-BE" sz="2000" dirty="0"/>
              <a:t>…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9030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Some</a:t>
            </a:r>
            <a:r>
              <a:rPr lang="nl-NL" dirty="0"/>
              <a:t> background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Fiducie &amp; </a:t>
            </a:r>
            <a:r>
              <a:rPr lang="nl-NL" sz="2800" b="1" dirty="0" err="1"/>
              <a:t>income</a:t>
            </a:r>
            <a:r>
              <a:rPr lang="nl-NL" sz="2800" b="1" dirty="0"/>
              <a:t> </a:t>
            </a:r>
            <a:r>
              <a:rPr lang="nl-NL" sz="2800" b="1" dirty="0" err="1"/>
              <a:t>taxation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 err="1"/>
              <a:t>Definitions</a:t>
            </a:r>
            <a:r>
              <a:rPr lang="nl-BE" dirty="0"/>
              <a:t> of </a:t>
            </a:r>
            <a:r>
              <a:rPr lang="nl-BE" dirty="0" err="1"/>
              <a:t>the</a:t>
            </a:r>
            <a:r>
              <a:rPr lang="nl-BE" dirty="0"/>
              <a:t> concept of ‘</a:t>
            </a:r>
            <a:r>
              <a:rPr lang="nl-BE" dirty="0" err="1"/>
              <a:t>founder</a:t>
            </a:r>
            <a:r>
              <a:rPr lang="nl-BE" dirty="0"/>
              <a:t>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The ‘</a:t>
            </a:r>
            <a:r>
              <a:rPr lang="nl-BE" sz="2400" dirty="0" err="1"/>
              <a:t>actual</a:t>
            </a:r>
            <a:r>
              <a:rPr lang="nl-BE" sz="2400" dirty="0"/>
              <a:t> </a:t>
            </a:r>
            <a:r>
              <a:rPr lang="nl-BE" sz="2400" dirty="0" err="1"/>
              <a:t>founders</a:t>
            </a:r>
            <a:r>
              <a:rPr lang="nl-BE" sz="2400" dirty="0"/>
              <a:t>’ (art. 2, §1, 14° BITC)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The </a:t>
            </a:r>
            <a:r>
              <a:rPr lang="nl-BE" sz="2000" dirty="0" err="1"/>
              <a:t>natural</a:t>
            </a:r>
            <a:r>
              <a:rPr lang="nl-BE" sz="2000" dirty="0"/>
              <a:t> person or </a:t>
            </a:r>
            <a:r>
              <a:rPr lang="nl-BE" sz="2000" dirty="0" err="1"/>
              <a:t>legal</a:t>
            </a:r>
            <a:r>
              <a:rPr lang="nl-BE" sz="2000" dirty="0"/>
              <a:t> person </a:t>
            </a:r>
            <a:r>
              <a:rPr lang="nl-BE" sz="2000" dirty="0" err="1"/>
              <a:t>taxed</a:t>
            </a:r>
            <a:r>
              <a:rPr lang="nl-BE" sz="2000" dirty="0"/>
              <a:t> in ‘</a:t>
            </a:r>
            <a:r>
              <a:rPr lang="nl-BE" sz="2000" dirty="0" err="1"/>
              <a:t>legal</a:t>
            </a:r>
            <a:r>
              <a:rPr lang="nl-BE" sz="2000" dirty="0"/>
              <a:t> persons </a:t>
            </a:r>
            <a:r>
              <a:rPr lang="nl-BE" sz="2000" dirty="0" err="1"/>
              <a:t>tax</a:t>
            </a:r>
            <a:r>
              <a:rPr lang="nl-BE" sz="2000" dirty="0"/>
              <a:t>’ </a:t>
            </a:r>
            <a:r>
              <a:rPr lang="nl-BE" sz="2000" dirty="0" err="1"/>
              <a:t>who</a:t>
            </a:r>
            <a:r>
              <a:rPr lang="nl-BE" sz="2000" dirty="0"/>
              <a:t> </a:t>
            </a:r>
            <a:r>
              <a:rPr lang="nl-BE" sz="2000" dirty="0" err="1"/>
              <a:t>founded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construct, </a:t>
            </a:r>
            <a:r>
              <a:rPr lang="nl-BE" sz="2000" dirty="0" err="1"/>
              <a:t>outside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scope of a professional </a:t>
            </a:r>
            <a:r>
              <a:rPr lang="nl-BE" sz="2000" dirty="0" err="1"/>
              <a:t>activity</a:t>
            </a:r>
            <a:endParaRPr lang="nl-BE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The </a:t>
            </a:r>
            <a:r>
              <a:rPr lang="nl-BE" sz="2000" dirty="0" err="1"/>
              <a:t>natural</a:t>
            </a:r>
            <a:r>
              <a:rPr lang="nl-BE" sz="2000" dirty="0"/>
              <a:t> person or </a:t>
            </a:r>
            <a:r>
              <a:rPr lang="nl-BE" sz="2000" dirty="0" err="1"/>
              <a:t>legal</a:t>
            </a:r>
            <a:r>
              <a:rPr lang="nl-BE" sz="2000" dirty="0"/>
              <a:t> person </a:t>
            </a:r>
            <a:r>
              <a:rPr lang="nl-BE" sz="2000" dirty="0" err="1"/>
              <a:t>taxed</a:t>
            </a:r>
            <a:r>
              <a:rPr lang="nl-BE" sz="2000" dirty="0"/>
              <a:t> in ‘</a:t>
            </a:r>
            <a:r>
              <a:rPr lang="nl-BE" sz="2000" dirty="0" err="1"/>
              <a:t>legal</a:t>
            </a:r>
            <a:r>
              <a:rPr lang="nl-BE" sz="2000" dirty="0"/>
              <a:t> persons </a:t>
            </a:r>
            <a:r>
              <a:rPr lang="nl-BE" sz="2000" dirty="0" err="1"/>
              <a:t>tax</a:t>
            </a:r>
            <a:r>
              <a:rPr lang="nl-BE" sz="2000" dirty="0"/>
              <a:t>’ on </a:t>
            </a:r>
            <a:r>
              <a:rPr lang="nl-BE" sz="2000" dirty="0" err="1"/>
              <a:t>whose</a:t>
            </a:r>
            <a:r>
              <a:rPr lang="nl-BE" sz="2000" dirty="0"/>
              <a:t> </a:t>
            </a:r>
            <a:r>
              <a:rPr lang="nl-BE" sz="2000" dirty="0" err="1"/>
              <a:t>behalf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construct was </a:t>
            </a:r>
            <a:r>
              <a:rPr lang="nl-BE" sz="2000" dirty="0" err="1"/>
              <a:t>founded</a:t>
            </a:r>
            <a:r>
              <a:rPr lang="nl-BE" sz="2000" dirty="0"/>
              <a:t> </a:t>
            </a:r>
            <a:r>
              <a:rPr lang="nl-BE" sz="2000" dirty="0" err="1"/>
              <a:t>and</a:t>
            </a:r>
            <a:r>
              <a:rPr lang="nl-BE" sz="2000" dirty="0"/>
              <a:t> </a:t>
            </a:r>
            <a:r>
              <a:rPr lang="nl-BE" sz="2000" dirty="0" err="1"/>
              <a:t>who</a:t>
            </a:r>
            <a:r>
              <a:rPr lang="nl-BE" sz="2000" dirty="0"/>
              <a:t> </a:t>
            </a:r>
            <a:r>
              <a:rPr lang="nl-BE" sz="2000" dirty="0" err="1"/>
              <a:t>inserted</a:t>
            </a:r>
            <a:r>
              <a:rPr lang="nl-BE" sz="2000" dirty="0"/>
              <a:t> </a:t>
            </a:r>
            <a:r>
              <a:rPr lang="nl-BE" sz="2000" dirty="0" err="1"/>
              <a:t>goods</a:t>
            </a:r>
            <a:r>
              <a:rPr lang="nl-BE" sz="2000" dirty="0"/>
              <a:t> or </a:t>
            </a:r>
            <a:r>
              <a:rPr lang="nl-BE" sz="2000" dirty="0" err="1"/>
              <a:t>rights</a:t>
            </a:r>
            <a:r>
              <a:rPr lang="nl-BE" sz="2000" dirty="0"/>
              <a:t> </a:t>
            </a:r>
            <a:r>
              <a:rPr lang="nl-BE" sz="2000" dirty="0" err="1"/>
              <a:t>into</a:t>
            </a:r>
            <a:r>
              <a:rPr lang="nl-BE" sz="2000" dirty="0"/>
              <a:t> </a:t>
            </a:r>
            <a:r>
              <a:rPr lang="nl-BE" sz="2000" dirty="0" err="1"/>
              <a:t>it</a:t>
            </a:r>
            <a:endParaRPr lang="nl-B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The </a:t>
            </a:r>
            <a:r>
              <a:rPr lang="nl-BE" sz="2400" dirty="0" err="1"/>
              <a:t>founder-heirs</a:t>
            </a:r>
            <a:r>
              <a:rPr lang="nl-BE" sz="2400" dirty="0"/>
              <a:t> (art. 2, §1, 14° BITC)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The </a:t>
            </a:r>
            <a:r>
              <a:rPr lang="nl-BE" sz="2000" dirty="0" err="1"/>
              <a:t>natural</a:t>
            </a:r>
            <a:r>
              <a:rPr lang="nl-BE" sz="2000" dirty="0"/>
              <a:t> persons </a:t>
            </a:r>
            <a:r>
              <a:rPr lang="nl-BE" sz="2000" dirty="0" err="1"/>
              <a:t>who</a:t>
            </a:r>
            <a:r>
              <a:rPr lang="nl-BE" sz="2000" dirty="0"/>
              <a:t> are </a:t>
            </a:r>
            <a:r>
              <a:rPr lang="nl-BE" sz="2000" dirty="0" err="1"/>
              <a:t>the</a:t>
            </a:r>
            <a:r>
              <a:rPr lang="nl-BE" sz="2000" dirty="0"/>
              <a:t> direct or indirect </a:t>
            </a:r>
            <a:r>
              <a:rPr lang="nl-BE" sz="2000" dirty="0" err="1"/>
              <a:t>heirs</a:t>
            </a:r>
            <a:r>
              <a:rPr lang="nl-BE" sz="2000" dirty="0"/>
              <a:t> of </a:t>
            </a:r>
            <a:r>
              <a:rPr lang="nl-BE" sz="2000" dirty="0" err="1"/>
              <a:t>the</a:t>
            </a:r>
            <a:r>
              <a:rPr lang="nl-BE" sz="2000" dirty="0"/>
              <a:t> ‘</a:t>
            </a:r>
            <a:r>
              <a:rPr lang="nl-BE" sz="2000" dirty="0" err="1"/>
              <a:t>actual</a:t>
            </a:r>
            <a:r>
              <a:rPr lang="nl-BE" sz="2000" dirty="0"/>
              <a:t> </a:t>
            </a:r>
            <a:r>
              <a:rPr lang="nl-BE" sz="2000" dirty="0" err="1"/>
              <a:t>founders</a:t>
            </a:r>
            <a:r>
              <a:rPr lang="nl-BE" sz="2000" dirty="0"/>
              <a:t>’, </a:t>
            </a:r>
            <a:r>
              <a:rPr lang="nl-BE" sz="2000" dirty="0" err="1"/>
              <a:t>unless</a:t>
            </a:r>
            <a:r>
              <a:rPr lang="nl-BE" sz="2000" dirty="0"/>
              <a:t> </a:t>
            </a:r>
            <a:r>
              <a:rPr lang="nl-BE" sz="2000" dirty="0" err="1"/>
              <a:t>they</a:t>
            </a:r>
            <a:r>
              <a:rPr lang="nl-BE" sz="2000" dirty="0"/>
              <a:t> </a:t>
            </a:r>
            <a:r>
              <a:rPr lang="nl-BE" sz="2000" dirty="0" err="1"/>
              <a:t>demonstrate</a:t>
            </a:r>
            <a:r>
              <a:rPr lang="nl-BE" sz="2000" dirty="0"/>
              <a:t> </a:t>
            </a:r>
            <a:r>
              <a:rPr lang="nl-BE" sz="2000" dirty="0" err="1"/>
              <a:t>that</a:t>
            </a:r>
            <a:r>
              <a:rPr lang="nl-BE" sz="2000" dirty="0"/>
              <a:t> </a:t>
            </a:r>
            <a:r>
              <a:rPr lang="nl-BE" sz="2000" dirty="0" err="1"/>
              <a:t>they</a:t>
            </a:r>
            <a:r>
              <a:rPr lang="nl-BE" sz="2000" dirty="0"/>
              <a:t> </a:t>
            </a:r>
            <a:r>
              <a:rPr lang="nl-BE" sz="2000" dirty="0" err="1"/>
              <a:t>will</a:t>
            </a:r>
            <a:r>
              <a:rPr lang="nl-BE" sz="2000" dirty="0"/>
              <a:t> never </a:t>
            </a:r>
            <a:r>
              <a:rPr lang="nl-BE" sz="2000" dirty="0" err="1"/>
              <a:t>receive</a:t>
            </a:r>
            <a:r>
              <a:rPr lang="nl-BE" sz="2000" dirty="0"/>
              <a:t> </a:t>
            </a:r>
            <a:r>
              <a:rPr lang="nl-BE" sz="2000" dirty="0" err="1"/>
              <a:t>any</a:t>
            </a:r>
            <a:r>
              <a:rPr lang="nl-BE" sz="2000" dirty="0"/>
              <a:t> advantage </a:t>
            </a:r>
            <a:r>
              <a:rPr lang="nl-BE" sz="2000" dirty="0" err="1"/>
              <a:t>from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construct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Founder-holders</a:t>
            </a:r>
            <a:r>
              <a:rPr lang="nl-BE" sz="2400" dirty="0"/>
              <a:t> (art. 2, §1, 14° BITC)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 err="1"/>
              <a:t>Holders</a:t>
            </a:r>
            <a:r>
              <a:rPr lang="nl-BE" sz="2000" dirty="0"/>
              <a:t> of </a:t>
            </a:r>
            <a:r>
              <a:rPr lang="nl-BE" sz="2000" dirty="0" err="1"/>
              <a:t>legal</a:t>
            </a:r>
            <a:r>
              <a:rPr lang="nl-BE" sz="2000" dirty="0"/>
              <a:t> or </a:t>
            </a:r>
            <a:r>
              <a:rPr lang="nl-BE" sz="2000" dirty="0" err="1"/>
              <a:t>economic</a:t>
            </a:r>
            <a:r>
              <a:rPr lang="nl-BE" sz="2000" dirty="0"/>
              <a:t> </a:t>
            </a:r>
            <a:r>
              <a:rPr lang="nl-BE" sz="2000" dirty="0" err="1"/>
              <a:t>rights</a:t>
            </a:r>
            <a:r>
              <a:rPr lang="nl-BE" sz="2000" dirty="0"/>
              <a:t> of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construct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Application </a:t>
            </a:r>
            <a:r>
              <a:rPr lang="nl-BE" sz="2000" dirty="0" err="1"/>
              <a:t>to</a:t>
            </a:r>
            <a:r>
              <a:rPr lang="nl-BE" sz="2000" dirty="0"/>
              <a:t> trusts?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2400" dirty="0"/>
          </a:p>
          <a:p>
            <a:pPr lvl="1"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01802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Fiducie &amp; </a:t>
            </a:r>
            <a:r>
              <a:rPr lang="nl-NL" sz="2800" b="1" dirty="0" err="1"/>
              <a:t>income</a:t>
            </a:r>
            <a:r>
              <a:rPr lang="nl-NL" sz="2800" b="1" dirty="0"/>
              <a:t> </a:t>
            </a:r>
            <a:r>
              <a:rPr lang="nl-NL" sz="2800" b="1" dirty="0" err="1"/>
              <a:t>taxation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Application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Cayman</a:t>
            </a:r>
            <a:r>
              <a:rPr lang="nl-BE" dirty="0"/>
              <a:t> Tax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‘Look-</a:t>
            </a:r>
            <a:r>
              <a:rPr lang="nl-BE" sz="2400" dirty="0" err="1"/>
              <a:t>through</a:t>
            </a:r>
            <a:r>
              <a:rPr lang="nl-BE" sz="2400" dirty="0"/>
              <a:t> taxation’ (art. 5/1, §1 BITC)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Income</a:t>
            </a:r>
            <a:r>
              <a:rPr lang="nl-BE" sz="2400" dirty="0"/>
              <a:t> </a:t>
            </a:r>
            <a:r>
              <a:rPr lang="nl-BE" sz="2400" dirty="0" err="1"/>
              <a:t>acquired</a:t>
            </a:r>
            <a:r>
              <a:rPr lang="nl-BE" sz="2400" dirty="0"/>
              <a:t> </a:t>
            </a:r>
            <a:r>
              <a:rPr lang="nl-BE" sz="2400" dirty="0" err="1"/>
              <a:t>by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trust are </a:t>
            </a:r>
            <a:r>
              <a:rPr lang="nl-BE" sz="2400" dirty="0" err="1"/>
              <a:t>taxed</a:t>
            </a:r>
            <a:r>
              <a:rPr lang="nl-BE" sz="2400" dirty="0"/>
              <a:t> in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head</a:t>
            </a:r>
            <a:r>
              <a:rPr lang="nl-BE" sz="2400" dirty="0"/>
              <a:t> of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founder</a:t>
            </a:r>
            <a:r>
              <a:rPr lang="nl-BE" sz="2400" dirty="0"/>
              <a:t>(s), in </a:t>
            </a:r>
            <a:r>
              <a:rPr lang="nl-BE" sz="2400" dirty="0" err="1"/>
              <a:t>accordance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their</a:t>
            </a:r>
            <a:r>
              <a:rPr lang="nl-BE" sz="2400" dirty="0"/>
              <a:t> interest in </a:t>
            </a:r>
            <a:r>
              <a:rPr lang="nl-BE" sz="2400" dirty="0" err="1"/>
              <a:t>the</a:t>
            </a:r>
            <a:r>
              <a:rPr lang="nl-BE" sz="2400" dirty="0"/>
              <a:t> construct or </a:t>
            </a:r>
            <a:r>
              <a:rPr lang="nl-BE" sz="2400" dirty="0" err="1"/>
              <a:t>by</a:t>
            </a:r>
            <a:r>
              <a:rPr lang="nl-BE" sz="2400" dirty="0"/>
              <a:t> </a:t>
            </a:r>
            <a:r>
              <a:rPr lang="nl-BE" sz="2400" dirty="0" err="1"/>
              <a:t>equal</a:t>
            </a:r>
            <a:r>
              <a:rPr lang="nl-BE" sz="2400" dirty="0"/>
              <a:t> </a:t>
            </a:r>
            <a:r>
              <a:rPr lang="nl-BE" sz="2400" dirty="0" err="1"/>
              <a:t>parts</a:t>
            </a: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Applies</a:t>
            </a:r>
            <a:r>
              <a:rPr lang="nl-BE" sz="2400" dirty="0"/>
              <a:t> </a:t>
            </a:r>
            <a:r>
              <a:rPr lang="nl-BE" sz="2400" dirty="0" err="1"/>
              <a:t>only</a:t>
            </a:r>
            <a:r>
              <a:rPr lang="nl-BE" sz="2400" dirty="0"/>
              <a:t> </a:t>
            </a:r>
            <a:r>
              <a:rPr lang="nl-BE" sz="2400" dirty="0" err="1"/>
              <a:t>if</a:t>
            </a:r>
            <a:r>
              <a:rPr lang="nl-BE" sz="2400" dirty="0"/>
              <a:t> relevant </a:t>
            </a:r>
            <a:r>
              <a:rPr lang="nl-BE" sz="2400" dirty="0" err="1"/>
              <a:t>income</a:t>
            </a:r>
            <a:r>
              <a:rPr lang="nl-BE" sz="2400" dirty="0"/>
              <a:t> is </a:t>
            </a:r>
            <a:r>
              <a:rPr lang="nl-BE" sz="2400" dirty="0" err="1"/>
              <a:t>not</a:t>
            </a:r>
            <a:r>
              <a:rPr lang="nl-BE" sz="2400" dirty="0"/>
              <a:t> </a:t>
            </a:r>
            <a:r>
              <a:rPr lang="nl-BE" sz="2400" dirty="0" err="1"/>
              <a:t>distributed</a:t>
            </a:r>
            <a:r>
              <a:rPr lang="nl-BE" sz="2400" dirty="0"/>
              <a:t> </a:t>
            </a:r>
            <a:r>
              <a:rPr lang="nl-BE" sz="2400" dirty="0" err="1"/>
              <a:t>within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same</a:t>
            </a:r>
            <a:r>
              <a:rPr lang="nl-BE" sz="2400" dirty="0"/>
              <a:t> </a:t>
            </a:r>
            <a:r>
              <a:rPr lang="nl-BE" sz="2400" dirty="0" err="1"/>
              <a:t>fiscal</a:t>
            </a:r>
            <a:r>
              <a:rPr lang="nl-BE" sz="2400" dirty="0"/>
              <a:t> </a:t>
            </a:r>
            <a:r>
              <a:rPr lang="nl-BE" sz="2400" dirty="0" err="1"/>
              <a:t>year</a:t>
            </a:r>
            <a:r>
              <a:rPr lang="nl-BE" sz="2400" dirty="0"/>
              <a:t> as </a:t>
            </a:r>
            <a:r>
              <a:rPr lang="nl-BE" sz="2400" dirty="0" err="1"/>
              <a:t>it</a:t>
            </a:r>
            <a:r>
              <a:rPr lang="nl-BE" sz="2400" dirty="0"/>
              <a:t> was </a:t>
            </a:r>
            <a:r>
              <a:rPr lang="nl-BE" sz="2400" dirty="0" err="1"/>
              <a:t>received</a:t>
            </a:r>
            <a:r>
              <a:rPr lang="nl-BE" sz="2400" dirty="0"/>
              <a:t> </a:t>
            </a:r>
            <a:r>
              <a:rPr lang="nl-BE" sz="2400" dirty="0" err="1"/>
              <a:t>by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trust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In </a:t>
            </a:r>
            <a:r>
              <a:rPr lang="nl-BE" sz="2000" dirty="0" err="1"/>
              <a:t>which</a:t>
            </a:r>
            <a:r>
              <a:rPr lang="nl-BE" sz="2000" dirty="0"/>
              <a:t> case </a:t>
            </a:r>
            <a:r>
              <a:rPr lang="nl-BE" sz="2000" dirty="0" err="1"/>
              <a:t>it</a:t>
            </a:r>
            <a:r>
              <a:rPr lang="nl-BE" sz="2000" dirty="0"/>
              <a:t> is </a:t>
            </a:r>
            <a:r>
              <a:rPr lang="nl-BE" sz="2000" dirty="0" err="1"/>
              <a:t>taxed</a:t>
            </a:r>
            <a:r>
              <a:rPr lang="nl-BE" sz="2000" dirty="0"/>
              <a:t> as a dividend in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head</a:t>
            </a:r>
            <a:r>
              <a:rPr lang="nl-BE" sz="2000" dirty="0"/>
              <a:t> of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founder</a:t>
            </a:r>
            <a:endParaRPr lang="nl-B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Total </a:t>
            </a:r>
            <a:r>
              <a:rPr lang="nl-BE" sz="2400" dirty="0" err="1"/>
              <a:t>fiscal</a:t>
            </a:r>
            <a:r>
              <a:rPr lang="nl-BE" sz="2400" dirty="0"/>
              <a:t> </a:t>
            </a:r>
            <a:r>
              <a:rPr lang="nl-BE" sz="2400" dirty="0" err="1"/>
              <a:t>transparancy</a:t>
            </a:r>
            <a:r>
              <a:rPr lang="nl-BE" sz="2400" dirty="0"/>
              <a:t>: types of </a:t>
            </a:r>
            <a:r>
              <a:rPr lang="nl-BE" sz="2400" dirty="0" err="1"/>
              <a:t>income</a:t>
            </a:r>
            <a:r>
              <a:rPr lang="nl-BE" sz="2400" dirty="0"/>
              <a:t> </a:t>
            </a:r>
            <a:r>
              <a:rPr lang="nl-BE" sz="2400" dirty="0" err="1"/>
              <a:t>received</a:t>
            </a:r>
            <a:r>
              <a:rPr lang="nl-BE" sz="2400" dirty="0"/>
              <a:t> </a:t>
            </a:r>
            <a:r>
              <a:rPr lang="nl-BE" sz="2400" dirty="0" err="1"/>
              <a:t>by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trust, </a:t>
            </a:r>
            <a:r>
              <a:rPr lang="nl-BE" sz="2400" dirty="0" err="1"/>
              <a:t>retain</a:t>
            </a:r>
            <a:r>
              <a:rPr lang="nl-BE" sz="2400" dirty="0"/>
              <a:t> </a:t>
            </a:r>
            <a:r>
              <a:rPr lang="nl-BE" sz="2400" dirty="0" err="1"/>
              <a:t>their</a:t>
            </a:r>
            <a:r>
              <a:rPr lang="nl-BE" sz="2400" dirty="0"/>
              <a:t> </a:t>
            </a:r>
            <a:r>
              <a:rPr lang="nl-BE" sz="2400" dirty="0" err="1"/>
              <a:t>tax</a:t>
            </a:r>
            <a:r>
              <a:rPr lang="nl-BE" sz="2400" dirty="0"/>
              <a:t> </a:t>
            </a:r>
            <a:r>
              <a:rPr lang="nl-BE" sz="2400" dirty="0" err="1"/>
              <a:t>qualification</a:t>
            </a:r>
            <a:r>
              <a:rPr lang="nl-BE" sz="2400" dirty="0"/>
              <a:t> in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head</a:t>
            </a:r>
            <a:r>
              <a:rPr lang="nl-BE" sz="2400" dirty="0"/>
              <a:t> of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founder</a:t>
            </a:r>
            <a:endParaRPr lang="nl-BE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E.g. </a:t>
            </a:r>
            <a:r>
              <a:rPr lang="nl-BE" sz="2000" dirty="0" err="1"/>
              <a:t>income</a:t>
            </a:r>
            <a:r>
              <a:rPr lang="nl-BE" sz="2000" dirty="0"/>
              <a:t> </a:t>
            </a:r>
            <a:r>
              <a:rPr lang="nl-BE" sz="2000" dirty="0" err="1"/>
              <a:t>received</a:t>
            </a:r>
            <a:r>
              <a:rPr lang="nl-BE" sz="2000" dirty="0"/>
              <a:t> </a:t>
            </a:r>
            <a:r>
              <a:rPr lang="nl-BE" sz="2000" dirty="0" err="1"/>
              <a:t>from</a:t>
            </a:r>
            <a:r>
              <a:rPr lang="nl-BE" sz="2000" dirty="0"/>
              <a:t> </a:t>
            </a:r>
            <a:r>
              <a:rPr lang="nl-BE" sz="2000" dirty="0" err="1"/>
              <a:t>immoveables</a:t>
            </a:r>
            <a:r>
              <a:rPr lang="nl-BE" sz="2000" dirty="0"/>
              <a:t>, </a:t>
            </a:r>
            <a:r>
              <a:rPr lang="nl-BE" sz="2000" dirty="0" err="1"/>
              <a:t>income</a:t>
            </a:r>
            <a:r>
              <a:rPr lang="nl-BE" sz="2000" dirty="0"/>
              <a:t> </a:t>
            </a:r>
            <a:r>
              <a:rPr lang="nl-BE" sz="2000" dirty="0" err="1"/>
              <a:t>received</a:t>
            </a:r>
            <a:r>
              <a:rPr lang="nl-BE" sz="2000" dirty="0"/>
              <a:t> </a:t>
            </a:r>
            <a:r>
              <a:rPr lang="nl-BE" sz="2000" dirty="0" err="1"/>
              <a:t>from</a:t>
            </a:r>
            <a:r>
              <a:rPr lang="nl-BE" sz="2000" dirty="0"/>
              <a:t> </a:t>
            </a:r>
            <a:r>
              <a:rPr lang="nl-BE" sz="2000" dirty="0" err="1"/>
              <a:t>moveables</a:t>
            </a:r>
            <a:r>
              <a:rPr lang="nl-BE" sz="2000" dirty="0"/>
              <a:t>, diverse </a:t>
            </a:r>
            <a:r>
              <a:rPr lang="nl-BE" sz="2000" dirty="0" err="1"/>
              <a:t>income</a:t>
            </a:r>
            <a:r>
              <a:rPr lang="nl-BE" sz="2000" dirty="0"/>
              <a:t> (incl. </a:t>
            </a:r>
            <a:r>
              <a:rPr lang="nl-BE" sz="2000" dirty="0" err="1"/>
              <a:t>tax</a:t>
            </a:r>
            <a:r>
              <a:rPr lang="nl-BE" sz="2000" dirty="0"/>
              <a:t> </a:t>
            </a:r>
            <a:r>
              <a:rPr lang="nl-BE" sz="2000" dirty="0" err="1"/>
              <a:t>exemption</a:t>
            </a:r>
            <a:r>
              <a:rPr lang="nl-BE" sz="2000" dirty="0"/>
              <a:t> </a:t>
            </a:r>
            <a:r>
              <a:rPr lang="nl-BE" sz="2000" dirty="0" err="1"/>
              <a:t>for</a:t>
            </a:r>
            <a:r>
              <a:rPr lang="nl-BE" sz="2000" dirty="0"/>
              <a:t> </a:t>
            </a:r>
            <a:r>
              <a:rPr lang="nl-BE" sz="2000" dirty="0" err="1"/>
              <a:t>certain</a:t>
            </a:r>
            <a:r>
              <a:rPr lang="nl-BE" sz="2000" dirty="0"/>
              <a:t> </a:t>
            </a:r>
            <a:r>
              <a:rPr lang="nl-BE" sz="2000" dirty="0" err="1"/>
              <a:t>capital</a:t>
            </a:r>
            <a:r>
              <a:rPr lang="nl-BE" sz="2000" dirty="0"/>
              <a:t> </a:t>
            </a:r>
            <a:r>
              <a:rPr lang="nl-BE" sz="2000" dirty="0" err="1"/>
              <a:t>gains</a:t>
            </a:r>
            <a:r>
              <a:rPr lang="nl-BE" sz="2000" dirty="0"/>
              <a:t>), …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5368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Fiducie &amp; </a:t>
            </a:r>
            <a:r>
              <a:rPr lang="nl-NL" sz="2800" b="1" dirty="0" err="1"/>
              <a:t>income</a:t>
            </a:r>
            <a:r>
              <a:rPr lang="nl-NL" sz="2800" b="1" dirty="0"/>
              <a:t> </a:t>
            </a:r>
            <a:r>
              <a:rPr lang="nl-NL" sz="2800" b="1" dirty="0" err="1"/>
              <a:t>taxation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Application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Cayman</a:t>
            </a:r>
            <a:r>
              <a:rPr lang="nl-BE" dirty="0"/>
              <a:t> Tax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Taxation at </a:t>
            </a:r>
            <a:r>
              <a:rPr lang="nl-BE" sz="2400" dirty="0" err="1"/>
              <a:t>the</a:t>
            </a:r>
            <a:r>
              <a:rPr lang="nl-BE" sz="2400" dirty="0"/>
              <a:t> moment of </a:t>
            </a:r>
            <a:r>
              <a:rPr lang="nl-BE" sz="2400" dirty="0" err="1"/>
              <a:t>distribution</a:t>
            </a:r>
            <a:r>
              <a:rPr lang="nl-BE" sz="2400" dirty="0"/>
              <a:t> (art. 18 BITC)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Qualification</a:t>
            </a:r>
            <a:r>
              <a:rPr lang="nl-BE" sz="2400" dirty="0"/>
              <a:t> as dividend, no matter </a:t>
            </a:r>
            <a:r>
              <a:rPr lang="nl-BE" sz="2400" dirty="0" err="1"/>
              <a:t>the</a:t>
            </a:r>
            <a:r>
              <a:rPr lang="nl-BE" sz="2400" dirty="0"/>
              <a:t> content of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distribution</a:t>
            </a:r>
            <a:r>
              <a:rPr lang="nl-BE" sz="2400" dirty="0"/>
              <a:t>: 30% </a:t>
            </a:r>
            <a:r>
              <a:rPr lang="nl-BE" sz="2400" dirty="0" err="1"/>
              <a:t>tax</a:t>
            </a:r>
            <a:r>
              <a:rPr lang="nl-BE" sz="2400" dirty="0"/>
              <a:t> </a:t>
            </a:r>
            <a:r>
              <a:rPr lang="nl-BE" sz="2400" dirty="0" err="1"/>
              <a:t>rate</a:t>
            </a: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Priority-rule </a:t>
            </a:r>
            <a:r>
              <a:rPr lang="nl-BE" sz="2400" i="1" dirty="0"/>
              <a:t>vis-à-vis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transparant </a:t>
            </a:r>
            <a:r>
              <a:rPr lang="nl-BE" sz="2400" dirty="0" err="1"/>
              <a:t>taxation</a:t>
            </a:r>
            <a:r>
              <a:rPr lang="nl-BE" sz="2400" dirty="0"/>
              <a:t> (</a:t>
            </a:r>
            <a:r>
              <a:rPr lang="nl-BE" sz="2400" dirty="0" err="1"/>
              <a:t>for</a:t>
            </a:r>
            <a:r>
              <a:rPr lang="nl-BE" sz="2400" dirty="0"/>
              <a:t> </a:t>
            </a:r>
            <a:r>
              <a:rPr lang="nl-BE" sz="2400" dirty="0" err="1"/>
              <a:t>founder</a:t>
            </a:r>
            <a:r>
              <a:rPr lang="nl-BE" sz="24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Art. 22 BITC: prevention of double taxation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No </a:t>
            </a:r>
            <a:r>
              <a:rPr lang="nl-BE" sz="2000" dirty="0" err="1"/>
              <a:t>tax</a:t>
            </a:r>
            <a:r>
              <a:rPr lang="nl-BE" sz="2000" dirty="0"/>
              <a:t> </a:t>
            </a:r>
            <a:r>
              <a:rPr lang="nl-BE" sz="2000" dirty="0" err="1"/>
              <a:t>if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distribution</a:t>
            </a:r>
            <a:r>
              <a:rPr lang="nl-BE" sz="2000" dirty="0"/>
              <a:t> </a:t>
            </a:r>
            <a:r>
              <a:rPr lang="nl-BE" sz="2000" dirty="0" err="1"/>
              <a:t>by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construct has </a:t>
            </a:r>
            <a:r>
              <a:rPr lang="nl-BE" sz="2000" dirty="0" err="1"/>
              <a:t>already</a:t>
            </a:r>
            <a:r>
              <a:rPr lang="nl-BE" sz="2000" dirty="0"/>
              <a:t> ‘</a:t>
            </a:r>
            <a:r>
              <a:rPr lang="nl-BE" sz="2000" dirty="0" err="1"/>
              <a:t>undergone</a:t>
            </a:r>
            <a:r>
              <a:rPr lang="nl-BE" sz="2000" dirty="0"/>
              <a:t> </a:t>
            </a:r>
            <a:r>
              <a:rPr lang="nl-BE" sz="2000" dirty="0" err="1"/>
              <a:t>its</a:t>
            </a:r>
            <a:r>
              <a:rPr lang="nl-BE" sz="2000" dirty="0"/>
              <a:t> </a:t>
            </a:r>
            <a:r>
              <a:rPr lang="nl-BE" sz="2000" dirty="0" err="1"/>
              <a:t>tax</a:t>
            </a:r>
            <a:r>
              <a:rPr lang="nl-BE" sz="2000" dirty="0"/>
              <a:t> regime in Belgium’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E.g. </a:t>
            </a:r>
            <a:r>
              <a:rPr lang="nl-BE" sz="2000" dirty="0" err="1"/>
              <a:t>distribution</a:t>
            </a:r>
            <a:r>
              <a:rPr lang="nl-BE" sz="2000" dirty="0"/>
              <a:t> of </a:t>
            </a:r>
            <a:r>
              <a:rPr lang="nl-BE" sz="2000" dirty="0" err="1"/>
              <a:t>income</a:t>
            </a:r>
            <a:r>
              <a:rPr lang="nl-BE" sz="2000" dirty="0"/>
              <a:t> </a:t>
            </a:r>
            <a:r>
              <a:rPr lang="nl-BE" sz="2000" dirty="0" err="1"/>
              <a:t>which</a:t>
            </a:r>
            <a:r>
              <a:rPr lang="nl-BE" sz="2000" dirty="0"/>
              <a:t> </a:t>
            </a:r>
            <a:r>
              <a:rPr lang="nl-BE" sz="2000" dirty="0" err="1"/>
              <a:t>underwent</a:t>
            </a:r>
            <a:r>
              <a:rPr lang="nl-BE" sz="2000" dirty="0"/>
              <a:t> transparant taxation in a </a:t>
            </a:r>
            <a:r>
              <a:rPr lang="nl-BE" sz="2000" dirty="0" err="1"/>
              <a:t>previous</a:t>
            </a:r>
            <a:r>
              <a:rPr lang="nl-BE" sz="2000" dirty="0"/>
              <a:t> </a:t>
            </a:r>
            <a:r>
              <a:rPr lang="nl-BE" sz="2000" dirty="0" err="1"/>
              <a:t>fiscal</a:t>
            </a:r>
            <a:r>
              <a:rPr lang="nl-BE" sz="2000" dirty="0"/>
              <a:t> </a:t>
            </a:r>
            <a:r>
              <a:rPr lang="nl-BE" sz="2000" dirty="0" err="1"/>
              <a:t>year</a:t>
            </a:r>
            <a:endParaRPr lang="nl-BE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FIFO-rule, </a:t>
            </a:r>
            <a:r>
              <a:rPr lang="nl-BE" sz="2000" dirty="0" err="1"/>
              <a:t>oldest</a:t>
            </a:r>
            <a:r>
              <a:rPr lang="nl-BE" sz="2000" dirty="0"/>
              <a:t> </a:t>
            </a:r>
            <a:r>
              <a:rPr lang="nl-BE" sz="2000" dirty="0" err="1"/>
              <a:t>income</a:t>
            </a:r>
            <a:r>
              <a:rPr lang="nl-BE" sz="2000" dirty="0"/>
              <a:t> of </a:t>
            </a:r>
            <a:r>
              <a:rPr lang="nl-BE" sz="2000" dirty="0" err="1"/>
              <a:t>legal</a:t>
            </a:r>
            <a:r>
              <a:rPr lang="nl-BE" sz="2000" dirty="0"/>
              <a:t> construct </a:t>
            </a:r>
            <a:r>
              <a:rPr lang="nl-BE" sz="2000" dirty="0" err="1"/>
              <a:t>deemed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be</a:t>
            </a:r>
            <a:r>
              <a:rPr lang="nl-BE" sz="2000" dirty="0"/>
              <a:t> </a:t>
            </a:r>
            <a:r>
              <a:rPr lang="nl-BE" sz="2000" dirty="0" err="1"/>
              <a:t>distributed</a:t>
            </a:r>
            <a:r>
              <a:rPr lang="nl-BE" sz="2000" dirty="0"/>
              <a:t> first (</a:t>
            </a:r>
            <a:r>
              <a:rPr lang="nl-BE" sz="2000" dirty="0" err="1"/>
              <a:t>targeting</a:t>
            </a:r>
            <a:r>
              <a:rPr lang="nl-BE" sz="2000" dirty="0"/>
              <a:t> ‘</a:t>
            </a:r>
            <a:r>
              <a:rPr lang="nl-BE" sz="2000" dirty="0" err="1"/>
              <a:t>historical</a:t>
            </a:r>
            <a:r>
              <a:rPr lang="nl-BE" sz="2000" dirty="0"/>
              <a:t> reserves’)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No </a:t>
            </a:r>
            <a:r>
              <a:rPr lang="nl-BE" sz="2000" dirty="0" err="1"/>
              <a:t>tax</a:t>
            </a:r>
            <a:r>
              <a:rPr lang="nl-BE" sz="2000" dirty="0"/>
              <a:t> </a:t>
            </a:r>
            <a:r>
              <a:rPr lang="nl-BE" sz="2000" dirty="0" err="1"/>
              <a:t>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degree</a:t>
            </a:r>
            <a:r>
              <a:rPr lang="nl-BE" sz="2000" dirty="0"/>
              <a:t> </a:t>
            </a:r>
            <a:r>
              <a:rPr lang="nl-BE" sz="2000" dirty="0" err="1"/>
              <a:t>that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distribution</a:t>
            </a:r>
            <a:r>
              <a:rPr lang="nl-BE" sz="2000" dirty="0"/>
              <a:t> </a:t>
            </a:r>
            <a:r>
              <a:rPr lang="nl-BE" sz="2000" dirty="0" err="1"/>
              <a:t>consists</a:t>
            </a:r>
            <a:r>
              <a:rPr lang="nl-BE" sz="2000" dirty="0"/>
              <a:t> of assets </a:t>
            </a:r>
            <a:r>
              <a:rPr lang="nl-BE" sz="2000" dirty="0" err="1"/>
              <a:t>which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founder</a:t>
            </a:r>
            <a:r>
              <a:rPr lang="nl-BE" sz="2000" dirty="0"/>
              <a:t> ‘</a:t>
            </a:r>
            <a:r>
              <a:rPr lang="nl-BE" sz="2000" dirty="0" err="1"/>
              <a:t>inserted</a:t>
            </a:r>
            <a:r>
              <a:rPr lang="nl-BE" sz="2000" dirty="0"/>
              <a:t>’ </a:t>
            </a:r>
            <a:r>
              <a:rPr lang="nl-BE" sz="2000" dirty="0" err="1"/>
              <a:t>into</a:t>
            </a:r>
            <a:r>
              <a:rPr lang="nl-BE" sz="2000" dirty="0"/>
              <a:t> </a:t>
            </a:r>
            <a:r>
              <a:rPr lang="nl-BE" sz="2000" dirty="0" err="1"/>
              <a:t>the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construct (last out + </a:t>
            </a:r>
            <a:r>
              <a:rPr lang="nl-BE" sz="2000" dirty="0" err="1"/>
              <a:t>BoP</a:t>
            </a:r>
            <a:r>
              <a:rPr lang="nl-BE" sz="2000" dirty="0"/>
              <a:t> on </a:t>
            </a:r>
            <a:r>
              <a:rPr lang="nl-BE" sz="2000" dirty="0" err="1"/>
              <a:t>taxpayer</a:t>
            </a:r>
            <a:r>
              <a:rPr lang="nl-BE" sz="20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/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96039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Fiducie &amp; </a:t>
            </a:r>
            <a:r>
              <a:rPr lang="nl-NL" sz="2800" b="1" dirty="0" err="1"/>
              <a:t>income</a:t>
            </a:r>
            <a:r>
              <a:rPr lang="nl-NL" sz="2800" b="1" dirty="0"/>
              <a:t> </a:t>
            </a:r>
            <a:r>
              <a:rPr lang="nl-NL" sz="2800" b="1" dirty="0" err="1"/>
              <a:t>taxation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Application of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Cayman</a:t>
            </a:r>
            <a:r>
              <a:rPr lang="nl-BE" dirty="0"/>
              <a:t> Tax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Special ‘</a:t>
            </a:r>
            <a:r>
              <a:rPr lang="nl-BE" sz="2400" dirty="0" err="1"/>
              <a:t>Cayman</a:t>
            </a:r>
            <a:r>
              <a:rPr lang="nl-BE" sz="2400" dirty="0"/>
              <a:t> exit </a:t>
            </a:r>
            <a:r>
              <a:rPr lang="nl-BE" sz="2400" dirty="0" err="1"/>
              <a:t>tax</a:t>
            </a:r>
            <a:r>
              <a:rPr lang="nl-BE" sz="2400" dirty="0"/>
              <a:t>’ (art. 5/1, §2 BITC) </a:t>
            </a:r>
            <a:endParaRPr lang="nl-B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In order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facilitate</a:t>
            </a:r>
            <a:r>
              <a:rPr lang="nl-BE" sz="2400" dirty="0"/>
              <a:t> ‘</a:t>
            </a:r>
            <a:r>
              <a:rPr lang="nl-BE" sz="2400" dirty="0" err="1"/>
              <a:t>repatriation</a:t>
            </a:r>
            <a:r>
              <a:rPr lang="nl-BE" sz="2400" dirty="0"/>
              <a:t>’ of </a:t>
            </a:r>
            <a:r>
              <a:rPr lang="nl-BE" sz="2400" dirty="0" err="1"/>
              <a:t>historical</a:t>
            </a:r>
            <a:r>
              <a:rPr lang="nl-BE" sz="2400" dirty="0"/>
              <a:t> reserves of </a:t>
            </a:r>
            <a:r>
              <a:rPr lang="nl-BE" sz="2400" dirty="0" err="1"/>
              <a:t>legal</a:t>
            </a:r>
            <a:r>
              <a:rPr lang="nl-BE" sz="2400" dirty="0"/>
              <a:t> </a:t>
            </a:r>
            <a:r>
              <a:rPr lang="nl-BE" sz="2400" dirty="0" err="1"/>
              <a:t>constructs</a:t>
            </a: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When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tax</a:t>
            </a:r>
            <a:r>
              <a:rPr lang="nl-BE" sz="2400" dirty="0"/>
              <a:t> is </a:t>
            </a:r>
            <a:r>
              <a:rPr lang="nl-BE" sz="2400" dirty="0" err="1"/>
              <a:t>triggered</a:t>
            </a:r>
            <a:r>
              <a:rPr lang="nl-BE" sz="2400" dirty="0"/>
              <a:t>, </a:t>
            </a:r>
            <a:r>
              <a:rPr lang="nl-BE" sz="2400" dirty="0" err="1"/>
              <a:t>all</a:t>
            </a:r>
            <a:r>
              <a:rPr lang="nl-BE" sz="2400" dirty="0"/>
              <a:t> </a:t>
            </a:r>
            <a:r>
              <a:rPr lang="nl-BE" sz="2400" dirty="0" err="1"/>
              <a:t>historical</a:t>
            </a:r>
            <a:r>
              <a:rPr lang="nl-BE" sz="2400" dirty="0"/>
              <a:t> reserves of </a:t>
            </a:r>
            <a:r>
              <a:rPr lang="nl-BE" sz="2400" dirty="0" err="1"/>
              <a:t>the</a:t>
            </a:r>
            <a:r>
              <a:rPr lang="nl-BE" sz="2400" dirty="0"/>
              <a:t> trust </a:t>
            </a:r>
            <a:r>
              <a:rPr lang="nl-BE" sz="2400" dirty="0" err="1"/>
              <a:t>which</a:t>
            </a:r>
            <a:r>
              <a:rPr lang="nl-BE" sz="2400" dirty="0"/>
              <a:t> has </a:t>
            </a:r>
            <a:r>
              <a:rPr lang="nl-BE" sz="2400" dirty="0" err="1"/>
              <a:t>not</a:t>
            </a:r>
            <a:r>
              <a:rPr lang="nl-BE" sz="2400" dirty="0"/>
              <a:t> </a:t>
            </a:r>
            <a:r>
              <a:rPr lang="nl-BE" sz="2400" dirty="0" err="1"/>
              <a:t>yet</a:t>
            </a:r>
            <a:r>
              <a:rPr lang="nl-BE" sz="2400" dirty="0"/>
              <a:t> been </a:t>
            </a:r>
            <a:r>
              <a:rPr lang="nl-BE" sz="2400" dirty="0" err="1"/>
              <a:t>taxed</a:t>
            </a:r>
            <a:r>
              <a:rPr lang="nl-BE" sz="2400" dirty="0"/>
              <a:t> in Belgium </a:t>
            </a:r>
            <a:r>
              <a:rPr lang="nl-BE" sz="2400" dirty="0" err="1"/>
              <a:t>will</a:t>
            </a:r>
            <a:r>
              <a:rPr lang="nl-BE" sz="2400" dirty="0"/>
              <a:t> </a:t>
            </a:r>
            <a:r>
              <a:rPr lang="nl-BE" sz="2400" dirty="0" err="1"/>
              <a:t>be</a:t>
            </a:r>
            <a:r>
              <a:rPr lang="nl-BE" sz="2400" dirty="0"/>
              <a:t> </a:t>
            </a:r>
            <a:r>
              <a:rPr lang="nl-BE" sz="2400" dirty="0" err="1"/>
              <a:t>deemed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have been </a:t>
            </a:r>
            <a:r>
              <a:rPr lang="nl-BE" sz="2400" dirty="0" err="1"/>
              <a:t>distributed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persons </a:t>
            </a:r>
            <a:r>
              <a:rPr lang="nl-BE" sz="2400" dirty="0" err="1"/>
              <a:t>who</a:t>
            </a:r>
            <a:r>
              <a:rPr lang="nl-BE" sz="2400" dirty="0"/>
              <a:t> are </a:t>
            </a:r>
            <a:r>
              <a:rPr lang="nl-BE" sz="2400" dirty="0" err="1"/>
              <a:t>deemed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be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founders</a:t>
            </a:r>
            <a:endParaRPr lang="nl-BE" sz="24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Trigger 1: </a:t>
            </a:r>
            <a:r>
              <a:rPr lang="nl-BE" sz="2000" dirty="0" err="1"/>
              <a:t>when</a:t>
            </a:r>
            <a:r>
              <a:rPr lang="nl-BE" sz="2000" dirty="0"/>
              <a:t> ‘shares, </a:t>
            </a:r>
            <a:r>
              <a:rPr lang="nl-BE" sz="2000" dirty="0" err="1"/>
              <a:t>economic</a:t>
            </a:r>
            <a:r>
              <a:rPr lang="nl-BE" sz="2000" dirty="0"/>
              <a:t> </a:t>
            </a:r>
            <a:r>
              <a:rPr lang="nl-BE" sz="2000" dirty="0" err="1"/>
              <a:t>rights</a:t>
            </a:r>
            <a:r>
              <a:rPr lang="nl-BE" sz="2000" dirty="0"/>
              <a:t> or </a:t>
            </a:r>
            <a:r>
              <a:rPr lang="nl-BE" sz="2000" dirty="0" err="1"/>
              <a:t>the</a:t>
            </a:r>
            <a:r>
              <a:rPr lang="nl-BE" sz="2000" dirty="0"/>
              <a:t> assets’ of a </a:t>
            </a:r>
            <a:r>
              <a:rPr lang="nl-BE" sz="2000" dirty="0" err="1"/>
              <a:t>legal</a:t>
            </a:r>
            <a:r>
              <a:rPr lang="nl-BE" sz="2000" dirty="0"/>
              <a:t> construct are ‘</a:t>
            </a:r>
            <a:r>
              <a:rPr lang="nl-BE" sz="2000" dirty="0" err="1"/>
              <a:t>inserted</a:t>
            </a:r>
            <a:r>
              <a:rPr lang="nl-BE" sz="2000" dirty="0"/>
              <a:t>’ </a:t>
            </a:r>
            <a:r>
              <a:rPr lang="nl-BE" sz="2000" dirty="0" err="1"/>
              <a:t>into</a:t>
            </a:r>
            <a:r>
              <a:rPr lang="nl-BE" sz="2000" dirty="0"/>
              <a:t> </a:t>
            </a:r>
            <a:r>
              <a:rPr lang="nl-BE" sz="2000" dirty="0" err="1"/>
              <a:t>another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</a:t>
            </a:r>
            <a:r>
              <a:rPr lang="nl-BE" sz="2000" dirty="0" err="1"/>
              <a:t>structure</a:t>
            </a:r>
            <a:r>
              <a:rPr lang="nl-BE" sz="2000" dirty="0"/>
              <a:t>; </a:t>
            </a:r>
            <a:r>
              <a:rPr lang="nl-BE" sz="2000" dirty="0" err="1"/>
              <a:t>mere</a:t>
            </a:r>
            <a:r>
              <a:rPr lang="nl-BE" sz="2000" dirty="0"/>
              <a:t> </a:t>
            </a:r>
            <a:r>
              <a:rPr lang="nl-BE" sz="2000" dirty="0" err="1"/>
              <a:t>creation</a:t>
            </a:r>
            <a:r>
              <a:rPr lang="nl-BE" sz="2000" dirty="0"/>
              <a:t> of </a:t>
            </a:r>
            <a:r>
              <a:rPr lang="nl-BE" sz="2000" dirty="0" err="1"/>
              <a:t>an</a:t>
            </a:r>
            <a:r>
              <a:rPr lang="nl-BE" sz="2000" dirty="0"/>
              <a:t> </a:t>
            </a:r>
            <a:r>
              <a:rPr lang="nl-BE" sz="2000" dirty="0" err="1"/>
              <a:t>additional</a:t>
            </a:r>
            <a:r>
              <a:rPr lang="nl-BE" sz="2000" dirty="0"/>
              <a:t> </a:t>
            </a:r>
            <a:r>
              <a:rPr lang="nl-BE" sz="2000" dirty="0" err="1"/>
              <a:t>legal</a:t>
            </a:r>
            <a:r>
              <a:rPr lang="nl-BE" sz="2000" dirty="0"/>
              <a:t> </a:t>
            </a:r>
            <a:r>
              <a:rPr lang="nl-BE" sz="2000" dirty="0" err="1"/>
              <a:t>structure</a:t>
            </a:r>
            <a:r>
              <a:rPr lang="nl-BE" sz="2000" dirty="0"/>
              <a:t> </a:t>
            </a:r>
            <a:r>
              <a:rPr lang="nl-BE" sz="2000" dirty="0" err="1"/>
              <a:t>suffices</a:t>
            </a:r>
            <a:endParaRPr lang="nl-BE" sz="2000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nl-BE" sz="2000" dirty="0"/>
              <a:t>Trigger 2: transfer of ‘</a:t>
            </a:r>
            <a:r>
              <a:rPr lang="nl-BE" sz="2000" dirty="0" err="1"/>
              <a:t>the</a:t>
            </a:r>
            <a:r>
              <a:rPr lang="nl-BE" sz="2000" dirty="0"/>
              <a:t> assets’ of a </a:t>
            </a:r>
            <a:r>
              <a:rPr lang="nl-BE" sz="2000" dirty="0" err="1"/>
              <a:t>legal</a:t>
            </a:r>
            <a:r>
              <a:rPr lang="nl-BE" sz="2000" dirty="0"/>
              <a:t> construct </a:t>
            </a:r>
            <a:r>
              <a:rPr lang="nl-BE" sz="2000" dirty="0" err="1"/>
              <a:t>to</a:t>
            </a:r>
            <a:r>
              <a:rPr lang="nl-BE" sz="2000" dirty="0"/>
              <a:t> a non-</a:t>
            </a:r>
            <a:r>
              <a:rPr lang="nl-BE" sz="2000" dirty="0" err="1"/>
              <a:t>qualifying</a:t>
            </a:r>
            <a:r>
              <a:rPr lang="nl-BE" sz="2000" dirty="0"/>
              <a:t> </a:t>
            </a:r>
            <a:r>
              <a:rPr lang="nl-BE" sz="2000" dirty="0" err="1"/>
              <a:t>jurisdiction</a:t>
            </a:r>
            <a:endParaRPr lang="nl-BE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Newly</a:t>
            </a:r>
            <a:r>
              <a:rPr lang="nl-BE" sz="2400" dirty="0"/>
              <a:t> </a:t>
            </a:r>
            <a:r>
              <a:rPr lang="nl-BE" sz="2400" dirty="0" err="1"/>
              <a:t>realized</a:t>
            </a:r>
            <a:r>
              <a:rPr lang="nl-BE" sz="2400" dirty="0"/>
              <a:t> </a:t>
            </a:r>
            <a:r>
              <a:rPr lang="nl-BE" sz="2400" dirty="0" err="1"/>
              <a:t>capital</a:t>
            </a:r>
            <a:r>
              <a:rPr lang="nl-BE" sz="2400" dirty="0"/>
              <a:t> </a:t>
            </a:r>
            <a:r>
              <a:rPr lang="nl-BE" sz="2400" dirty="0" err="1"/>
              <a:t>gains</a:t>
            </a:r>
            <a:r>
              <a:rPr lang="nl-BE" sz="2400" dirty="0"/>
              <a:t>? </a:t>
            </a:r>
            <a:r>
              <a:rPr lang="nl-BE" sz="2400" dirty="0" err="1"/>
              <a:t>Partial</a:t>
            </a:r>
            <a:r>
              <a:rPr lang="nl-BE" sz="2400" dirty="0"/>
              <a:t> transfers?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69456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 err="1"/>
              <a:t>Some</a:t>
            </a:r>
            <a:r>
              <a:rPr lang="nl-NL" sz="2800" b="1" dirty="0"/>
              <a:t> </a:t>
            </a:r>
            <a:r>
              <a:rPr lang="nl-NL" sz="2800" b="1" dirty="0" err="1"/>
              <a:t>questions</a:t>
            </a:r>
            <a:endParaRPr lang="nl-NL" sz="2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BE" dirty="0" err="1"/>
              <a:t>Why</a:t>
            </a:r>
            <a:r>
              <a:rPr lang="nl-BE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So</a:t>
            </a:r>
            <a:r>
              <a:rPr lang="nl-BE" sz="2400" dirty="0"/>
              <a:t> </a:t>
            </a:r>
            <a:r>
              <a:rPr lang="nl-BE" sz="2400" dirty="0" err="1"/>
              <a:t>many</a:t>
            </a:r>
            <a:r>
              <a:rPr lang="nl-BE" sz="2400" dirty="0"/>
              <a:t> </a:t>
            </a:r>
            <a:r>
              <a:rPr lang="nl-BE" sz="2400" dirty="0" err="1"/>
              <a:t>tax</a:t>
            </a:r>
            <a:r>
              <a:rPr lang="nl-BE" sz="2400" dirty="0"/>
              <a:t> </a:t>
            </a:r>
            <a:r>
              <a:rPr lang="nl-BE" sz="2400" dirty="0" err="1"/>
              <a:t>avoidance</a:t>
            </a:r>
            <a:r>
              <a:rPr lang="nl-BE" sz="2400" dirty="0"/>
              <a:t>/</a:t>
            </a:r>
            <a:r>
              <a:rPr lang="nl-BE" sz="2400" dirty="0" err="1"/>
              <a:t>evasion</a:t>
            </a:r>
            <a:r>
              <a:rPr lang="nl-BE" sz="2400" dirty="0"/>
              <a:t> concerns?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Not</a:t>
            </a:r>
            <a:r>
              <a:rPr lang="nl-BE" sz="2400" dirty="0"/>
              <a:t> </a:t>
            </a:r>
            <a:r>
              <a:rPr lang="nl-BE" sz="2400" dirty="0" err="1"/>
              <a:t>include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fiducie in </a:t>
            </a:r>
            <a:r>
              <a:rPr lang="nl-BE" sz="2400" dirty="0" err="1"/>
              <a:t>the</a:t>
            </a:r>
            <a:r>
              <a:rPr lang="nl-BE" sz="2400" dirty="0"/>
              <a:t> (2019) Code of Companies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Associations</a:t>
            </a:r>
            <a:r>
              <a:rPr lang="nl-BE" sz="2400" dirty="0"/>
              <a:t>, </a:t>
            </a:r>
            <a:r>
              <a:rPr lang="nl-BE" sz="2400" dirty="0" err="1"/>
              <a:t>which</a:t>
            </a:r>
            <a:r>
              <a:rPr lang="nl-BE" sz="2400" dirty="0"/>
              <a:t> </a:t>
            </a:r>
            <a:r>
              <a:rPr lang="nl-BE" sz="2400" dirty="0" err="1"/>
              <a:t>includes</a:t>
            </a:r>
            <a:r>
              <a:rPr lang="nl-BE" sz="2400" dirty="0"/>
              <a:t> e.g. partnerships </a:t>
            </a:r>
            <a:r>
              <a:rPr lang="nl-BE" sz="2400" dirty="0" err="1"/>
              <a:t>and</a:t>
            </a:r>
            <a:r>
              <a:rPr lang="nl-BE" sz="2400" dirty="0"/>
              <a:t> </a:t>
            </a:r>
            <a:r>
              <a:rPr lang="nl-BE" sz="2400" dirty="0" err="1"/>
              <a:t>other</a:t>
            </a:r>
            <a:r>
              <a:rPr lang="nl-BE" sz="2400" dirty="0"/>
              <a:t> low-</a:t>
            </a:r>
            <a:r>
              <a:rPr lang="nl-BE" sz="2400" dirty="0" err="1"/>
              <a:t>threshold</a:t>
            </a:r>
            <a:r>
              <a:rPr lang="nl-BE" sz="2400" dirty="0"/>
              <a:t> company </a:t>
            </a:r>
            <a:r>
              <a:rPr lang="nl-BE" sz="2400" dirty="0" err="1"/>
              <a:t>forms</a:t>
            </a:r>
            <a:r>
              <a:rPr lang="nl-BE" sz="2400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Such</a:t>
            </a:r>
            <a:r>
              <a:rPr lang="nl-BE" sz="2400" dirty="0"/>
              <a:t> </a:t>
            </a:r>
            <a:r>
              <a:rPr lang="nl-BE" sz="2400" dirty="0" err="1"/>
              <a:t>restrictions</a:t>
            </a:r>
            <a:r>
              <a:rPr lang="nl-BE" sz="2400" dirty="0"/>
              <a:t> on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use</a:t>
            </a:r>
            <a:r>
              <a:rPr lang="nl-BE" sz="2400" dirty="0"/>
              <a:t> of </a:t>
            </a:r>
            <a:r>
              <a:rPr lang="nl-BE" sz="2400" dirty="0" err="1"/>
              <a:t>the</a:t>
            </a:r>
            <a:r>
              <a:rPr lang="nl-BE" sz="2400" dirty="0"/>
              <a:t> fiducie?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/>
              <a:t>No </a:t>
            </a:r>
            <a:r>
              <a:rPr lang="nl-BE" sz="2400" dirty="0" err="1"/>
              <a:t>amendments</a:t>
            </a:r>
            <a:r>
              <a:rPr lang="nl-BE" sz="2400" dirty="0"/>
              <a:t> </a:t>
            </a:r>
            <a:r>
              <a:rPr lang="nl-BE" sz="2400" dirty="0" err="1"/>
              <a:t>to</a:t>
            </a:r>
            <a:r>
              <a:rPr lang="nl-BE" sz="2400" dirty="0"/>
              <a:t> </a:t>
            </a:r>
            <a:r>
              <a:rPr lang="nl-BE" sz="2400" dirty="0" err="1"/>
              <a:t>the</a:t>
            </a:r>
            <a:r>
              <a:rPr lang="nl-BE" sz="2400" dirty="0"/>
              <a:t> </a:t>
            </a:r>
            <a:r>
              <a:rPr lang="nl-BE" sz="2400" dirty="0" err="1"/>
              <a:t>Cayman</a:t>
            </a:r>
            <a:r>
              <a:rPr lang="nl-BE" sz="2400" dirty="0"/>
              <a:t> Tax (! </a:t>
            </a:r>
            <a:r>
              <a:rPr lang="nl-BE" sz="2400" dirty="0" err="1"/>
              <a:t>Panayi</a:t>
            </a:r>
            <a:r>
              <a:rPr lang="nl-BE" sz="2400" dirty="0"/>
              <a:t>-case CJEU) 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nl-BE" sz="2400" dirty="0" err="1"/>
              <a:t>Not</a:t>
            </a:r>
            <a:r>
              <a:rPr lang="nl-BE" sz="2400" dirty="0"/>
              <a:t> </a:t>
            </a:r>
            <a:r>
              <a:rPr lang="nl-BE" sz="2400" dirty="0" err="1"/>
              <a:t>try</a:t>
            </a:r>
            <a:r>
              <a:rPr lang="nl-BE" sz="2400" dirty="0"/>
              <a:t> </a:t>
            </a:r>
            <a:r>
              <a:rPr lang="nl-BE" sz="2400" dirty="0" err="1"/>
              <a:t>again</a:t>
            </a:r>
            <a:r>
              <a:rPr lang="nl-BE" sz="2400" dirty="0"/>
              <a:t>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27704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115616" y="1196752"/>
            <a:ext cx="6984776" cy="630982"/>
          </a:xfrm>
        </p:spPr>
        <p:txBody>
          <a:bodyPr/>
          <a:lstStyle/>
          <a:p>
            <a:r>
              <a:rPr lang="nl-NL" dirty="0" err="1"/>
              <a:t>Thank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attention!</a:t>
            </a:r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>
          <a:xfrm>
            <a:off x="1115616" y="1916832"/>
            <a:ext cx="6984776" cy="2448272"/>
          </a:xfrm>
        </p:spPr>
        <p:txBody>
          <a:bodyPr>
            <a:normAutofit/>
          </a:bodyPr>
          <a:lstStyle/>
          <a:p>
            <a:r>
              <a:rPr lang="nl-NL" dirty="0"/>
              <a:t>Prof. dr. Niels </a:t>
            </a:r>
            <a:r>
              <a:rPr lang="nl-NL" dirty="0" err="1"/>
              <a:t>Appermont</a:t>
            </a:r>
            <a:endParaRPr lang="nl-NL" dirty="0"/>
          </a:p>
          <a:p>
            <a:r>
              <a:rPr lang="nl-NL" dirty="0" err="1"/>
              <a:t>Law</a:t>
            </a:r>
            <a:r>
              <a:rPr lang="nl-NL" dirty="0"/>
              <a:t>, Tax &amp; Business Unit</a:t>
            </a:r>
          </a:p>
          <a:p>
            <a:r>
              <a:rPr lang="nl-NL" dirty="0" err="1"/>
              <a:t>Faculty</a:t>
            </a:r>
            <a:r>
              <a:rPr lang="nl-NL" dirty="0"/>
              <a:t> of </a:t>
            </a:r>
            <a:r>
              <a:rPr lang="nl-NL" dirty="0" err="1"/>
              <a:t>Law</a:t>
            </a:r>
            <a:br>
              <a:rPr lang="nl-NL" dirty="0"/>
            </a:br>
            <a:br>
              <a:rPr lang="nl-NL" dirty="0"/>
            </a:br>
            <a:r>
              <a:rPr lang="nl-NL" dirty="0"/>
              <a:t>niels.appermont@uhasselt.be</a:t>
            </a:r>
          </a:p>
        </p:txBody>
      </p:sp>
    </p:spTree>
    <p:extLst>
      <p:ext uri="{BB962C8B-B14F-4D97-AF65-F5344CB8AC3E}">
        <p14:creationId xmlns:p14="http://schemas.microsoft.com/office/powerpoint/2010/main" val="213058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err="1"/>
              <a:t>Some</a:t>
            </a:r>
            <a:r>
              <a:rPr lang="nl-NL" sz="3200" dirty="0"/>
              <a:t> background…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 descr="Afbeeldingsresultaat voor universiteit hassel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5243"/>
            <a:ext cx="693754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0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err="1"/>
              <a:t>Some</a:t>
            </a:r>
            <a:r>
              <a:rPr lang="nl-NL" sz="3200" dirty="0"/>
              <a:t> background…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2050" name="Picture 2" descr="Afbeeldingsresultaat voor universiteit hasselt oude gevangen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187" y="907201"/>
            <a:ext cx="6853846" cy="547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067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err="1"/>
              <a:t>Some</a:t>
            </a:r>
            <a:r>
              <a:rPr lang="nl-NL" sz="3200" dirty="0"/>
              <a:t> background…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3074" name="Picture 2" descr="Afbeeldingsresultaat voor universiteit hasselt oude gevangeni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107" y="859105"/>
            <a:ext cx="5468005" cy="546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708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err="1"/>
              <a:t>Some</a:t>
            </a:r>
            <a:r>
              <a:rPr lang="nl-NL" sz="3200" dirty="0"/>
              <a:t> background…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640960" cy="5040560"/>
          </a:xfrm>
        </p:spPr>
        <p:txBody>
          <a:bodyPr/>
          <a:lstStyle/>
          <a:p>
            <a:r>
              <a:rPr lang="en-GB" sz="2800" dirty="0"/>
              <a:t>Belgium is currently (still) in the midst of fundamental legal reforms</a:t>
            </a:r>
          </a:p>
          <a:p>
            <a:endParaRPr lang="en-GB" sz="2800" dirty="0"/>
          </a:p>
          <a:p>
            <a:r>
              <a:rPr lang="en-GB" sz="2800" dirty="0"/>
              <a:t>Code Napoléon </a:t>
            </a:r>
            <a:r>
              <a:rPr lang="en-GB" sz="2800" dirty="0">
                <a:sym typeface="Wingdings" panose="05000000000000000000" pitchFamily="2" charset="2"/>
              </a:rPr>
              <a:t> New Civil Code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Significant changes to Belgian property law</a:t>
            </a:r>
          </a:p>
          <a:p>
            <a:pPr marL="857250" lvl="2" indent="0">
              <a:buNone/>
            </a:pPr>
            <a:r>
              <a:rPr lang="en-GB" sz="2000" dirty="0"/>
              <a:t>Draft Bill, approved by Council of Ministers on 4 May 2018</a:t>
            </a:r>
          </a:p>
          <a:p>
            <a:pPr marL="857250" lvl="2" indent="0">
              <a:buNone/>
            </a:pPr>
            <a:r>
              <a:rPr lang="en-GB" sz="2000" dirty="0"/>
              <a:t>Entered info force on 1 September 2021</a:t>
            </a:r>
          </a:p>
          <a:p>
            <a:pPr marL="857250" lvl="2" indent="0">
              <a:buNone/>
            </a:pPr>
            <a:r>
              <a:rPr lang="en-GB" sz="2000" dirty="0"/>
              <a:t>Draft Bill on law of obligations approved on 22 March 2022</a:t>
            </a:r>
            <a:endParaRPr lang="en-GB" sz="2800" dirty="0"/>
          </a:p>
          <a:p>
            <a:r>
              <a:rPr lang="en-GB" sz="2800" dirty="0"/>
              <a:t>Guiding principles</a:t>
            </a:r>
          </a:p>
          <a:p>
            <a:pPr marL="914400" lvl="2" indent="0">
              <a:buNone/>
            </a:pPr>
            <a:r>
              <a:rPr lang="en-GB" sz="2000" dirty="0"/>
              <a:t>Integrated approach in one Code; </a:t>
            </a:r>
            <a:r>
              <a:rPr lang="en-GB" sz="2000" dirty="0" err="1"/>
              <a:t>instrumentalisation</a:t>
            </a:r>
            <a:r>
              <a:rPr lang="en-GB" sz="2000" dirty="0"/>
              <a:t>; modernisation; flexibility; </a:t>
            </a:r>
            <a:r>
              <a:rPr lang="en-GB" sz="2000" u="sng" dirty="0"/>
              <a:t>comparative law approach</a:t>
            </a:r>
          </a:p>
        </p:txBody>
      </p:sp>
    </p:spTree>
    <p:extLst>
      <p:ext uri="{BB962C8B-B14F-4D97-AF65-F5344CB8AC3E}">
        <p14:creationId xmlns:p14="http://schemas.microsoft.com/office/powerpoint/2010/main" val="386681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err="1"/>
              <a:t>Some</a:t>
            </a:r>
            <a:r>
              <a:rPr lang="nl-NL" sz="3200" dirty="0"/>
              <a:t> background…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Arguably one of the most innovative ideas: the introduction of a Belgian ‘trust’: the </a:t>
            </a:r>
            <a:r>
              <a:rPr lang="en-GB" sz="2800" i="1" dirty="0" err="1"/>
              <a:t>fiducie</a:t>
            </a:r>
            <a:endParaRPr lang="en-GB" sz="2800" i="1" dirty="0"/>
          </a:p>
          <a:p>
            <a:endParaRPr lang="en-GB" sz="2800" i="1" u="sng" dirty="0"/>
          </a:p>
          <a:p>
            <a:r>
              <a:rPr lang="en-GB" sz="2800" dirty="0"/>
              <a:t>Currently, Belgian law does not know ‘a trust’; however….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/>
              <a:t>Trusts are recognized by the Belgian Code of Private International Law 2004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/>
              <a:t>Belgian law already knows some ‘trust-like figures’: third-party accounts, </a:t>
            </a:r>
            <a:r>
              <a:rPr lang="en-GB" sz="2000" dirty="0" err="1"/>
              <a:t>fideïcommis</a:t>
            </a:r>
            <a:r>
              <a:rPr lang="en-GB" sz="2000" dirty="0"/>
              <a:t> de </a:t>
            </a:r>
            <a:r>
              <a:rPr lang="en-GB" sz="2000" dirty="0" err="1"/>
              <a:t>residuo</a:t>
            </a:r>
            <a:r>
              <a:rPr lang="en-GB" sz="2000" dirty="0"/>
              <a:t>, certification of securities, the civil society, …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/>
              <a:t>Belgium has also introduced a special tax regime for trusts and similar legal concepts, the so-called Cayman-Tax (multiple amendments)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/>
              <a:t>The first proposal to introduce a type of ‘</a:t>
            </a:r>
            <a:r>
              <a:rPr lang="en-GB" sz="2000" dirty="0" err="1"/>
              <a:t>bewind</a:t>
            </a:r>
            <a:r>
              <a:rPr lang="en-GB" sz="2000" dirty="0"/>
              <a:t>’ in Belgian law already dates back to the 1960ies.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000" dirty="0"/>
              <a:t>Proposal heavily inspired by the French </a:t>
            </a:r>
            <a:r>
              <a:rPr lang="en-GB" sz="2000" i="1" dirty="0"/>
              <a:t>fiducies</a:t>
            </a:r>
            <a:r>
              <a:rPr lang="en-GB" sz="2000" dirty="0"/>
              <a:t>, introduced in 2007</a:t>
            </a:r>
          </a:p>
          <a:p>
            <a:endParaRPr lang="en-GB" sz="2000" u="sng" dirty="0"/>
          </a:p>
        </p:txBody>
      </p:sp>
    </p:spTree>
    <p:extLst>
      <p:ext uri="{BB962C8B-B14F-4D97-AF65-F5344CB8AC3E}">
        <p14:creationId xmlns:p14="http://schemas.microsoft.com/office/powerpoint/2010/main" val="278369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proposal</a:t>
            </a:r>
            <a:endParaRPr lang="nl-NL" dirty="0"/>
          </a:p>
        </p:txBody>
      </p:sp>
      <p:sp>
        <p:nvSpPr>
          <p:cNvPr id="4" name="Sub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 </a:t>
            </a:r>
            <a:r>
              <a:rPr lang="nl-NL" i="1" dirty="0"/>
              <a:t>fiducie</a:t>
            </a:r>
            <a:r>
              <a:rPr lang="nl-NL" dirty="0"/>
              <a:t> </a:t>
            </a:r>
            <a:r>
              <a:rPr lang="nl-NL" i="1" dirty="0"/>
              <a:t>à la </a:t>
            </a:r>
            <a:r>
              <a:rPr lang="nl-NL" i="1" dirty="0" err="1"/>
              <a:t>belge</a:t>
            </a:r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5233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/>
              <a:t>The </a:t>
            </a:r>
            <a:r>
              <a:rPr lang="nl-NL" sz="3200" dirty="0" err="1"/>
              <a:t>proposal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870070" cy="5040560"/>
          </a:xfrm>
        </p:spPr>
        <p:txBody>
          <a:bodyPr/>
          <a:lstStyle/>
          <a:p>
            <a:r>
              <a:rPr lang="en-GB" sz="2800" dirty="0"/>
              <a:t>Draft article 3.38: definition</a:t>
            </a:r>
            <a:endParaRPr lang="en-GB" sz="2000" dirty="0"/>
          </a:p>
          <a:p>
            <a:pPr marL="0" indent="0" algn="just">
              <a:buNone/>
            </a:pPr>
            <a:endParaRPr lang="en-GB" sz="2000" dirty="0"/>
          </a:p>
          <a:p>
            <a:pPr marL="0" indent="0" algn="just">
              <a:buNone/>
            </a:pPr>
            <a:r>
              <a:rPr lang="en-GB" sz="2000" dirty="0"/>
              <a:t>“de fiducie </a:t>
            </a:r>
            <a:r>
              <a:rPr lang="en-GB" sz="2000" dirty="0" err="1"/>
              <a:t>ontstaat</a:t>
            </a:r>
            <a:r>
              <a:rPr lang="en-GB" sz="2000" dirty="0"/>
              <a:t> door </a:t>
            </a:r>
            <a:r>
              <a:rPr lang="en-GB" sz="2000" dirty="0" err="1"/>
              <a:t>een</a:t>
            </a:r>
            <a:r>
              <a:rPr lang="en-GB" sz="2000" dirty="0"/>
              <a:t> contract </a:t>
            </a:r>
            <a:r>
              <a:rPr lang="en-GB" sz="2000" dirty="0" err="1"/>
              <a:t>wanneer</a:t>
            </a:r>
            <a:r>
              <a:rPr lang="en-GB" sz="2000" dirty="0"/>
              <a:t> </a:t>
            </a:r>
            <a:r>
              <a:rPr lang="en-GB" sz="2000" dirty="0" err="1"/>
              <a:t>één</a:t>
            </a:r>
            <a:r>
              <a:rPr lang="en-GB" sz="2000" dirty="0"/>
              <a:t> of </a:t>
            </a:r>
            <a:r>
              <a:rPr lang="en-GB" sz="2000" dirty="0" err="1"/>
              <a:t>meer</a:t>
            </a:r>
            <a:r>
              <a:rPr lang="en-GB" sz="2000" dirty="0"/>
              <a:t> </a:t>
            </a:r>
            <a:r>
              <a:rPr lang="en-GB" sz="2000" dirty="0" err="1"/>
              <a:t>personen</a:t>
            </a:r>
            <a:r>
              <a:rPr lang="en-GB" sz="2000" dirty="0"/>
              <a:t> </a:t>
            </a:r>
            <a:r>
              <a:rPr lang="en-GB" sz="2000" dirty="0" err="1"/>
              <a:t>goederen</a:t>
            </a:r>
            <a:r>
              <a:rPr lang="en-GB" sz="2000" dirty="0"/>
              <a:t>, of </a:t>
            </a:r>
            <a:r>
              <a:rPr lang="en-GB" sz="2000" dirty="0" err="1"/>
              <a:t>een</a:t>
            </a:r>
            <a:r>
              <a:rPr lang="en-GB" sz="2000" dirty="0"/>
              <a:t> </a:t>
            </a:r>
            <a:r>
              <a:rPr lang="en-GB" sz="2000" dirty="0" err="1"/>
              <a:t>geheel</a:t>
            </a:r>
            <a:r>
              <a:rPr lang="en-GB" sz="2000" dirty="0"/>
              <a:t> van </a:t>
            </a:r>
            <a:r>
              <a:rPr lang="en-GB" sz="2000" dirty="0" err="1"/>
              <a:t>goederen</a:t>
            </a:r>
            <a:r>
              <a:rPr lang="en-GB" sz="2000" dirty="0"/>
              <a:t>, </a:t>
            </a:r>
            <a:r>
              <a:rPr lang="en-GB" sz="2000" dirty="0" err="1"/>
              <a:t>overdragen</a:t>
            </a:r>
            <a:r>
              <a:rPr lang="en-GB" sz="2000" dirty="0"/>
              <a:t> </a:t>
            </a:r>
            <a:r>
              <a:rPr lang="en-GB" sz="2000" dirty="0" err="1"/>
              <a:t>aan</a:t>
            </a:r>
            <a:r>
              <a:rPr lang="en-GB" sz="2000" dirty="0"/>
              <a:t> </a:t>
            </a:r>
            <a:r>
              <a:rPr lang="en-GB" sz="2000" dirty="0" err="1"/>
              <a:t>één</a:t>
            </a:r>
            <a:r>
              <a:rPr lang="en-GB" sz="2000" dirty="0"/>
              <a:t> of </a:t>
            </a:r>
            <a:r>
              <a:rPr lang="en-GB" sz="2000" dirty="0" err="1"/>
              <a:t>meer</a:t>
            </a:r>
            <a:r>
              <a:rPr lang="en-GB" sz="2000" dirty="0"/>
              <a:t> </a:t>
            </a:r>
            <a:r>
              <a:rPr lang="en-GB" sz="2000" dirty="0" err="1"/>
              <a:t>bewindvoerders</a:t>
            </a:r>
            <a:r>
              <a:rPr lang="en-GB" sz="2000" dirty="0"/>
              <a:t> die </a:t>
            </a:r>
            <a:r>
              <a:rPr lang="en-GB" sz="2000" dirty="0" err="1"/>
              <a:t>deze</a:t>
            </a:r>
            <a:r>
              <a:rPr lang="en-GB" sz="2000" dirty="0"/>
              <a:t> </a:t>
            </a:r>
            <a:r>
              <a:rPr lang="en-GB" sz="2000" dirty="0" err="1"/>
              <a:t>goederen</a:t>
            </a:r>
            <a:r>
              <a:rPr lang="en-GB" sz="2000" dirty="0"/>
              <a:t> </a:t>
            </a:r>
            <a:r>
              <a:rPr lang="en-GB" sz="2000" dirty="0" err="1"/>
              <a:t>gescheiden</a:t>
            </a:r>
            <a:r>
              <a:rPr lang="en-GB" sz="2000" dirty="0"/>
              <a:t> </a:t>
            </a:r>
            <a:r>
              <a:rPr lang="en-GB" sz="2000" dirty="0" err="1"/>
              <a:t>houden</a:t>
            </a:r>
            <a:r>
              <a:rPr lang="en-GB" sz="2000" dirty="0"/>
              <a:t> van </a:t>
            </a:r>
            <a:r>
              <a:rPr lang="en-GB" sz="2000" dirty="0" err="1"/>
              <a:t>hun</a:t>
            </a:r>
            <a:r>
              <a:rPr lang="en-GB" sz="2000" dirty="0"/>
              <a:t> </a:t>
            </a:r>
            <a:r>
              <a:rPr lang="en-GB" sz="2000" dirty="0" err="1"/>
              <a:t>persoonlijke</a:t>
            </a:r>
            <a:r>
              <a:rPr lang="en-GB" sz="2000" dirty="0"/>
              <a:t> </a:t>
            </a:r>
            <a:r>
              <a:rPr lang="en-GB" sz="2000" dirty="0" err="1"/>
              <a:t>vermogen</a:t>
            </a:r>
            <a:r>
              <a:rPr lang="en-GB" sz="2000" dirty="0"/>
              <a:t> </a:t>
            </a:r>
            <a:r>
              <a:rPr lang="en-GB" sz="2000" dirty="0" err="1"/>
              <a:t>en</a:t>
            </a:r>
            <a:r>
              <a:rPr lang="en-GB" sz="2000" dirty="0"/>
              <a:t> </a:t>
            </a:r>
            <a:r>
              <a:rPr lang="en-GB" sz="2000" dirty="0" err="1"/>
              <a:t>handelen</a:t>
            </a:r>
            <a:r>
              <a:rPr lang="en-GB" sz="2000" dirty="0"/>
              <a:t> in </a:t>
            </a:r>
            <a:r>
              <a:rPr lang="en-GB" sz="2000" dirty="0" err="1"/>
              <a:t>overeenstemming</a:t>
            </a:r>
            <a:r>
              <a:rPr lang="en-GB" sz="2000" dirty="0"/>
              <a:t> met </a:t>
            </a:r>
            <a:r>
              <a:rPr lang="en-GB" sz="2000" dirty="0" err="1"/>
              <a:t>een</a:t>
            </a:r>
            <a:r>
              <a:rPr lang="en-GB" sz="2000" dirty="0"/>
              <a:t> </a:t>
            </a:r>
            <a:r>
              <a:rPr lang="en-GB" sz="2000" dirty="0" err="1"/>
              <a:t>bepaald</a:t>
            </a:r>
            <a:r>
              <a:rPr lang="en-GB" sz="2000" dirty="0"/>
              <a:t> </a:t>
            </a:r>
            <a:r>
              <a:rPr lang="en-GB" sz="2000" dirty="0" err="1"/>
              <a:t>doel</a:t>
            </a:r>
            <a:r>
              <a:rPr lang="en-GB" sz="2000" dirty="0"/>
              <a:t> in het </a:t>
            </a:r>
            <a:r>
              <a:rPr lang="en-GB" sz="2000" dirty="0" err="1"/>
              <a:t>belang</a:t>
            </a:r>
            <a:r>
              <a:rPr lang="en-GB" sz="2000" dirty="0"/>
              <a:t> het </a:t>
            </a:r>
            <a:r>
              <a:rPr lang="en-GB" sz="2000" dirty="0" err="1"/>
              <a:t>één</a:t>
            </a:r>
            <a:r>
              <a:rPr lang="en-GB" sz="2000" dirty="0"/>
              <a:t> of </a:t>
            </a:r>
            <a:r>
              <a:rPr lang="en-GB" sz="2000" dirty="0" err="1"/>
              <a:t>meerdere</a:t>
            </a:r>
            <a:r>
              <a:rPr lang="en-GB" sz="2000" dirty="0"/>
              <a:t> </a:t>
            </a:r>
            <a:r>
              <a:rPr lang="en-GB" sz="2000" dirty="0" err="1"/>
              <a:t>begunstigden</a:t>
            </a:r>
            <a:r>
              <a:rPr lang="en-GB" sz="2000" dirty="0"/>
              <a:t>”</a:t>
            </a:r>
          </a:p>
          <a:p>
            <a:pPr marL="0" indent="0">
              <a:buNone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Draft article 3.39: the fiduciary patrimony</a:t>
            </a:r>
            <a:br>
              <a:rPr lang="en-GB" sz="2000" dirty="0"/>
            </a:br>
            <a:r>
              <a:rPr lang="en-GB" sz="2000" dirty="0"/>
              <a:t>- Fiduciary goods are separated from the patrimony of the ‘trustee’</a:t>
            </a:r>
            <a:br>
              <a:rPr lang="en-GB" sz="2000" dirty="0"/>
            </a:br>
            <a:r>
              <a:rPr lang="en-GB" sz="2000" dirty="0"/>
              <a:t>- Only ‘</a:t>
            </a:r>
            <a:r>
              <a:rPr lang="en-GB" sz="2000" dirty="0" err="1"/>
              <a:t>fiducie</a:t>
            </a:r>
            <a:r>
              <a:rPr lang="en-GB" sz="2000" dirty="0"/>
              <a:t>-creditors’ may attach to these goods</a:t>
            </a:r>
            <a:br>
              <a:rPr lang="en-GB" sz="2000" dirty="0"/>
            </a:br>
            <a:r>
              <a:rPr lang="en-GB" sz="2000" dirty="0"/>
              <a:t>- However, a number of exceptions exist</a:t>
            </a:r>
            <a:br>
              <a:rPr lang="en-GB" sz="2000" dirty="0"/>
            </a:br>
            <a:r>
              <a:rPr lang="en-GB" sz="2000" dirty="0"/>
              <a:t>- The fiduciary patrimony is not affected by bankruptcy of the ‘trustee’</a:t>
            </a:r>
            <a:br>
              <a:rPr lang="en-GB" sz="2000" dirty="0"/>
            </a:br>
            <a:r>
              <a:rPr lang="en-GB" sz="2000" dirty="0"/>
              <a:t>- If insufficient, the fiduciary patrimony will be divided among the beneficiaries in accordance with their interest in the fiduciary patrimony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3524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1962</Words>
  <Application>Microsoft Office PowerPoint</Application>
  <PresentationFormat>Předvádění na obrazovce (4:3)</PresentationFormat>
  <Paragraphs>151</Paragraphs>
  <Slides>25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Wingdings</vt:lpstr>
      <vt:lpstr>Office Theme</vt:lpstr>
      <vt:lpstr>The proposed Belgian ‘trust’ (and why it didn’t make it)</vt:lpstr>
      <vt:lpstr>Some background</vt:lpstr>
      <vt:lpstr>Some background…</vt:lpstr>
      <vt:lpstr>Some background…</vt:lpstr>
      <vt:lpstr>Some background…</vt:lpstr>
      <vt:lpstr>Some background…</vt:lpstr>
      <vt:lpstr>Some background…</vt:lpstr>
      <vt:lpstr>The proposal</vt:lpstr>
      <vt:lpstr>The proposal</vt:lpstr>
      <vt:lpstr>The proposal</vt:lpstr>
      <vt:lpstr>The proposal</vt:lpstr>
      <vt:lpstr>The proposal</vt:lpstr>
      <vt:lpstr>The proposal</vt:lpstr>
      <vt:lpstr>The proposal</vt:lpstr>
      <vt:lpstr>Why didn’t the fiducie make it?</vt:lpstr>
      <vt:lpstr>Why didn’t the fiducie make it?</vt:lpstr>
      <vt:lpstr>However…</vt:lpstr>
      <vt:lpstr>Fiducie &amp; income taxation</vt:lpstr>
      <vt:lpstr>Fiducie &amp; income taxation</vt:lpstr>
      <vt:lpstr>Fiducie &amp; income taxation</vt:lpstr>
      <vt:lpstr>Fiducie &amp; income taxation</vt:lpstr>
      <vt:lpstr>Fiducie &amp; income taxation</vt:lpstr>
      <vt:lpstr>Fiducie &amp; income taxation</vt:lpstr>
      <vt:lpstr>Some questions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VRANCKEN Ingrid</dc:creator>
  <cp:lastModifiedBy>Kateřina Ronovská</cp:lastModifiedBy>
  <cp:revision>129</cp:revision>
  <cp:lastPrinted>2016-12-19T08:56:06Z</cp:lastPrinted>
  <dcterms:created xsi:type="dcterms:W3CDTF">2009-12-01T15:52:26Z</dcterms:created>
  <dcterms:modified xsi:type="dcterms:W3CDTF">2022-05-30T10:13:03Z</dcterms:modified>
</cp:coreProperties>
</file>