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72" r:id="rId3"/>
    <p:sldId id="484" r:id="rId4"/>
    <p:sldId id="563" r:id="rId5"/>
    <p:sldId id="485" r:id="rId6"/>
    <p:sldId id="486" r:id="rId7"/>
    <p:sldId id="556" r:id="rId8"/>
    <p:sldId id="487" r:id="rId9"/>
    <p:sldId id="490" r:id="rId10"/>
    <p:sldId id="489" r:id="rId11"/>
    <p:sldId id="488" r:id="rId12"/>
    <p:sldId id="474" r:id="rId13"/>
    <p:sldId id="475" r:id="rId14"/>
    <p:sldId id="505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90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91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9" y="1125540"/>
            <a:ext cx="2271183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452" y="1125540"/>
            <a:ext cx="805048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951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004C0-74A6-496B-BB25-4C9E6ED48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4491E8-F236-4750-8C1F-A5D8DEBCE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30564C-7BCF-4A61-AFC3-4978A437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B94-81C0-40F9-9309-E02450C98E2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4FE11D-DF2C-40FA-95E3-66C444733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199169-33A3-493F-85C4-A6A0667E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6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30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50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5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34534"/>
            <a:ext cx="10788649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159" y="2019301"/>
            <a:ext cx="517154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451" y="2915729"/>
            <a:ext cx="5165709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7493" y="2019301"/>
            <a:ext cx="517060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7285" y="2938735"/>
            <a:ext cx="5170817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32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1324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3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2" y="1134535"/>
            <a:ext cx="10788649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5" y="2019300"/>
            <a:ext cx="6701367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1" y="2019300"/>
            <a:ext cx="3662512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5087508"/>
            <a:ext cx="7315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134533"/>
            <a:ext cx="73152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654247"/>
            <a:ext cx="73152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38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453" y="1125539"/>
            <a:ext cx="1078218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3" y="2017713"/>
            <a:ext cx="1077642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8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0FD24-2F66-4203-A4B1-9445A39EFA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Ústav soukromého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F038B3-A836-4241-88C9-53784A0FA4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Prof. JUDr. Kateřina Ronovská, Ph.D.</a:t>
            </a:r>
          </a:p>
        </p:txBody>
      </p:sp>
    </p:spTree>
    <p:extLst>
      <p:ext uri="{BB962C8B-B14F-4D97-AF65-F5344CB8AC3E}">
        <p14:creationId xmlns:p14="http://schemas.microsoft.com/office/powerpoint/2010/main" val="3144576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zrušení/zánik/přeměny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Zrušit lze neplní-li dlouhodobě svůj účel + § 172 OZ</a:t>
            </a:r>
          </a:p>
          <a:p>
            <a:r>
              <a:rPr lang="cs-CZ" dirty="0"/>
              <a:t>Může zrušit zakladatel, pokud si vyhradí právo (popř. správní rada)</a:t>
            </a:r>
          </a:p>
          <a:p>
            <a:r>
              <a:rPr lang="cs-CZ" dirty="0"/>
              <a:t>Majetkové poměry zakladatelů se neobnovují</a:t>
            </a:r>
          </a:p>
          <a:p>
            <a:r>
              <a:rPr lang="cs-CZ" dirty="0"/>
              <a:t>Omezení u VP ústavů co se týče dispozice s likvidačním zůstatkem</a:t>
            </a:r>
          </a:p>
          <a:p>
            <a:r>
              <a:rPr lang="cs-CZ" dirty="0"/>
              <a:t>Zřejmě lze fúze (přes § 181)</a:t>
            </a:r>
          </a:p>
          <a:p>
            <a:r>
              <a:rPr lang="cs-CZ" dirty="0"/>
              <a:t>- Nelze změna právní formy (jen na ústav ze spolku, OPS) </a:t>
            </a:r>
          </a:p>
          <a:p>
            <a:r>
              <a:rPr lang="cs-CZ" dirty="0"/>
              <a:t>Rozdělení? </a:t>
            </a:r>
          </a:p>
          <a:p>
            <a:r>
              <a:rPr lang="cs-CZ" dirty="0"/>
              <a:t>Zánik výmazem z veřejného rejstříku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prospěšná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Zachována plná právní kontinuita existujících OPS – nadále se řídí „dosavadními předpisy“</a:t>
            </a:r>
          </a:p>
          <a:p>
            <a:r>
              <a:rPr lang="cs-CZ" dirty="0"/>
              <a:t>- Zrušen zákon č. 248/1995 Sb., o obecně prospěšných společnostech (již nebude možno novelizovat)</a:t>
            </a:r>
          </a:p>
          <a:p>
            <a:r>
              <a:rPr lang="cs-CZ" dirty="0"/>
              <a:t>- Nové nebude možno zakládat, existující „dožijí“</a:t>
            </a:r>
          </a:p>
          <a:p>
            <a:r>
              <a:rPr lang="cs-CZ" dirty="0"/>
              <a:t>§ 3050: možnost přeměny na ústav, nadaci, nadační fond</a:t>
            </a:r>
          </a:p>
          <a:p>
            <a:r>
              <a:rPr lang="cs-CZ" dirty="0"/>
              <a:t>- Ustanovení o přeměně právnických osob OZ se použijí „obdobně“ pro přeměnu OPS na ZÚ, N, NF</a:t>
            </a:r>
          </a:p>
          <a:p>
            <a:r>
              <a:rPr lang="cs-CZ" dirty="0">
                <a:solidFill>
                  <a:srgbClr val="FF0000"/>
                </a:solidFill>
              </a:rPr>
              <a:t>- aktuální judikatura k OPS: 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3478/2016 ze dne 28.6. 2018</a:t>
            </a:r>
          </a:p>
          <a:p>
            <a:r>
              <a:rPr lang="cs-CZ" dirty="0">
                <a:solidFill>
                  <a:srgbClr val="FF0000"/>
                </a:solidFill>
              </a:rPr>
              <a:t>(viz prezentace „spolkové právo“)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vs. OPS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VÝHODY: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+/-Fundační základ(vždy nutný majetkový vklad), </a:t>
            </a:r>
          </a:p>
          <a:p>
            <a:pPr>
              <a:buNone/>
            </a:pPr>
            <a:r>
              <a:rPr lang="cs-CZ" dirty="0"/>
              <a:t>+ Jednodušší pravidla pro fungování, aktuální</a:t>
            </a:r>
          </a:p>
          <a:p>
            <a:pPr>
              <a:buNone/>
            </a:pPr>
            <a:r>
              <a:rPr lang="cs-CZ" dirty="0"/>
              <a:t>+ Širší účel: provozování činnost užitečné společensky nebo hospodářsky</a:t>
            </a:r>
          </a:p>
          <a:p>
            <a:pPr>
              <a:buNone/>
            </a:pPr>
            <a:r>
              <a:rPr lang="cs-CZ" dirty="0"/>
              <a:t>+/- Silné postavení zakladatele i za trvání existence ústavu(odlišuje ústav od ostatních fundací) </a:t>
            </a:r>
          </a:p>
          <a:p>
            <a:pPr>
              <a:buNone/>
            </a:pPr>
            <a:r>
              <a:rPr lang="cs-CZ" dirty="0"/>
              <a:t>+ Není povinnost mít dozorčí radu</a:t>
            </a:r>
          </a:p>
          <a:p>
            <a:pPr>
              <a:buNone/>
            </a:pPr>
            <a:r>
              <a:rPr lang="cs-CZ" dirty="0"/>
              <a:t>+ Podnikání přímé i „nepřímé“ (zejména formou majetkové účasti na podnikání jiných osob)</a:t>
            </a:r>
          </a:p>
          <a:p>
            <a:pPr>
              <a:buNone/>
            </a:pPr>
            <a:r>
              <a:rPr lang="cs-CZ" dirty="0"/>
              <a:t>+/- Možnost budoucí změny úpravy, pokud se ukáže, že nutno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vs. OPS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NEVÝHODY:</a:t>
            </a:r>
          </a:p>
          <a:p>
            <a:pPr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„ústav“ (spíše psychologický prvek)</a:t>
            </a:r>
          </a:p>
          <a:p>
            <a:pPr>
              <a:buFontTx/>
              <a:buChar char="-"/>
            </a:pPr>
            <a:r>
              <a:rPr lang="cs-CZ" dirty="0"/>
              <a:t>administrativní náročnost transformace (transakční náklady)</a:t>
            </a:r>
          </a:p>
          <a:p>
            <a:pPr>
              <a:buFontTx/>
              <a:buChar char="-"/>
            </a:pPr>
            <a:r>
              <a:rPr lang="cs-CZ" dirty="0"/>
              <a:t>Nový, neznámý, nevyzkoušený Nejasnost rozsahu využití nadační „obdobně“ nadací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2096" y="332656"/>
            <a:ext cx="7290054" cy="1499616"/>
          </a:xfrm>
        </p:spPr>
        <p:txBody>
          <a:bodyPr/>
          <a:lstStyle/>
          <a:p>
            <a:r>
              <a:rPr lang="cs-CZ" dirty="0"/>
              <a:t>Co vyšlo k ústavům?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2097" y="1628800"/>
            <a:ext cx="7290055" cy="4968552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Ronovská, K. In Petrov/Výtisk/Beran a kol. Občanský zákoník, Komentář, C.H. Beck, 2017, s. 419 a násl.</a:t>
            </a:r>
          </a:p>
          <a:p>
            <a:r>
              <a:rPr lang="cs-CZ" dirty="0" err="1"/>
              <a:t>Hurdík</a:t>
            </a:r>
            <a:r>
              <a:rPr lang="cs-CZ" dirty="0"/>
              <a:t>, J. In: Lavický a kol. </a:t>
            </a:r>
            <a:r>
              <a:rPr lang="cs-CZ" i="1" dirty="0"/>
              <a:t>Komentář: Obecná část. § 1–654</a:t>
            </a:r>
            <a:r>
              <a:rPr lang="cs-CZ" dirty="0"/>
              <a:t>. Praha: C. H. Beck. 2014, str. 1594 a násl.</a:t>
            </a:r>
          </a:p>
          <a:p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Ronovská, K., Pět důvodů, proč nepožadovat u zakladatelských právních jednání u nadačních fondů a ústavů formu notářského zápisu. Bulletin advokacie. Praha: Česká advokátní komora. 2014, č. 11 s. 48–50.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Duba, J,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Šveřepová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K.: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Ústav – nedostatky právní úpravy v praxi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Bulletin advokacie 10/2015, s. 53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Eliáš, K.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In: Eliáš, K. a kol.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Občanské právo pro každého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2. vydání. Praha: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Wolters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Kluwer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2014, str. 142 a násl., 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Forejtová, M.,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Šlejharová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M., Právní úprava ústavu v občanském zákoníku a její nedostatky, Soukromé právo, 9/2016, WK, 2016, str. 17 a násl.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Holejšovský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P. K usnesení  VS v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Praza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7Cmo 295/2015, Právní rozhledy č. 11/2016, str. 416.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Deverová, L. In: Švestka, J., Dvořák, J., Fiala, J.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Občanský zákoník: Komentář. Svazek I. P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raha: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Wolters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Kluwer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2014, str. 919 a násl. 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Ronovská, K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fundace z Venuše a korporace z Marsu? Několik úvah nad pronikáním korporačních prvků do nadačního práva.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In: Ronovská, K. a kol.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Metamorfózy nadačního práva v Evropě a České republice na počátku 21. století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Brno: Masarykova univerzita. 2015, str. 32 a násl., 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12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2097" y="2084832"/>
            <a:ext cx="7290055" cy="4536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SPECIFIKA</a:t>
            </a:r>
            <a:r>
              <a:rPr lang="cs-CZ" b="1" u="sng" dirty="0"/>
              <a:t>: účel, postavení zakladatele, vnitřní organizační struktura</a:t>
            </a:r>
          </a:p>
          <a:p>
            <a:r>
              <a:rPr lang="cs-CZ" dirty="0"/>
              <a:t>- Ústav veřejného x soukromého práva</a:t>
            </a:r>
          </a:p>
          <a:p>
            <a:pPr>
              <a:buNone/>
            </a:pPr>
            <a:r>
              <a:rPr lang="cs-CZ" sz="2000" dirty="0"/>
              <a:t>- „souhrn prostředků, jež majíce sloužiti určitému společnému účelu tvořící technickou jednotku“ (Matějka, 1929, str. 77)</a:t>
            </a:r>
          </a:p>
          <a:p>
            <a:pPr>
              <a:buNone/>
            </a:pPr>
            <a:r>
              <a:rPr lang="cs-CZ" sz="2000" dirty="0"/>
              <a:t>- Historicky využívány k podpoře chudých, nemocných, vzdělání, vědy</a:t>
            </a:r>
          </a:p>
          <a:p>
            <a:pPr>
              <a:buNone/>
            </a:pPr>
            <a:r>
              <a:rPr lang="cs-CZ" sz="2000" dirty="0"/>
              <a:t>- Vážný 1559: „</a:t>
            </a:r>
            <a:r>
              <a:rPr lang="cs-CZ" sz="2000" i="1" dirty="0"/>
              <a:t>ústav není než druh nadace</a:t>
            </a:r>
            <a:r>
              <a:rPr lang="cs-CZ" sz="2000" dirty="0"/>
              <a:t>“</a:t>
            </a:r>
          </a:p>
          <a:p>
            <a:pPr>
              <a:buNone/>
            </a:pPr>
            <a:r>
              <a:rPr lang="cs-CZ" sz="2000" dirty="0"/>
              <a:t>- Předchůdci („konkurenti“): příspěvkové organizace – obecně prospěšné společnosti</a:t>
            </a:r>
          </a:p>
          <a:p>
            <a:r>
              <a:rPr lang="cs-CZ" dirty="0"/>
              <a:t>- majetkový substrát (fundační charakter), povinný vklad</a:t>
            </a:r>
          </a:p>
          <a:p>
            <a:r>
              <a:rPr lang="cs-CZ" dirty="0"/>
              <a:t>- ústavy veřejného práva - </a:t>
            </a:r>
            <a:r>
              <a:rPr lang="cs-CZ" dirty="0" err="1"/>
              <a:t>v.v.i</a:t>
            </a:r>
            <a:r>
              <a:rPr lang="cs-CZ" dirty="0"/>
              <a:t>., ČT, ČTK, Národní galerie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5561" y="2050502"/>
            <a:ext cx="7290055" cy="422452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- Zvláštní typ právnické osoby soukromého práva (§405 a násl.)</a:t>
            </a:r>
          </a:p>
          <a:p>
            <a:r>
              <a:rPr lang="cs-CZ" dirty="0"/>
              <a:t>- </a:t>
            </a:r>
            <a:r>
              <a:rPr lang="cs-CZ" u="sng" dirty="0"/>
              <a:t>Hybridní forma ex lege </a:t>
            </a:r>
          </a:p>
          <a:p>
            <a:r>
              <a:rPr lang="cs-CZ" dirty="0"/>
              <a:t>Blíže Ronovská, K. Ústav soukromého práva: na pomezí mezi fundací a korporací, Právní rozhledy č. 6/2017. str. 191</a:t>
            </a:r>
          </a:p>
          <a:p>
            <a:r>
              <a:rPr lang="cs-CZ" u="sng" dirty="0"/>
              <a:t>- Systematické zařazení</a:t>
            </a:r>
            <a:r>
              <a:rPr lang="cs-CZ" dirty="0"/>
              <a:t>: Oddíl 4, § 405  a násl. – odůvodněno „kombinací věcného základnu s osobním prvkem“</a:t>
            </a:r>
          </a:p>
          <a:p>
            <a:r>
              <a:rPr lang="cs-CZ" u="sng" dirty="0"/>
              <a:t>- Účel: </a:t>
            </a:r>
            <a:r>
              <a:rPr lang="cs-CZ" dirty="0"/>
              <a:t>provozování činnosti užitečné společensky nebo hospodářky s využitím své osobní a majetkové složky.</a:t>
            </a:r>
          </a:p>
          <a:p>
            <a:r>
              <a:rPr lang="cs-CZ" u="sng" dirty="0"/>
              <a:t>- Činnost, </a:t>
            </a:r>
            <a:r>
              <a:rPr lang="cs-CZ" dirty="0"/>
              <a:t>jejíž výsledky jsou každému rovnocenně dostupné za podmínek předem stanovených</a:t>
            </a:r>
          </a:p>
          <a:p>
            <a:r>
              <a:rPr lang="cs-CZ" dirty="0"/>
              <a:t>- Provozuje-li závod nebo jinou </a:t>
            </a:r>
            <a:r>
              <a:rPr lang="cs-CZ" u="sng" dirty="0"/>
              <a:t>vedlejší činnost</a:t>
            </a:r>
            <a:r>
              <a:rPr lang="cs-CZ" dirty="0"/>
              <a:t>, nesmí být provoz na újmu jakosti, rozsahu a dostupnosti služeb poskytovaných v rámci hlavní činnosti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3712" y="2780928"/>
            <a:ext cx="4608512" cy="2320280"/>
          </a:xfrm>
          <a:prstGeom prst="rect">
            <a:avLst/>
          </a:prstGeom>
        </p:spPr>
      </p:pic>
      <p:sp>
        <p:nvSpPr>
          <p:cNvPr id="4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- Specifické postavení zakladatele ústavu</a:t>
            </a:r>
          </a:p>
          <a:p>
            <a:r>
              <a:rPr lang="cs-CZ" dirty="0"/>
              <a:t>(stojí mimo ústav, ex lege nadán řadou pravomocí, vč. zrušení)</a:t>
            </a:r>
          </a:p>
          <a:p>
            <a:r>
              <a:rPr lang="cs-CZ" dirty="0"/>
              <a:t>- </a:t>
            </a:r>
            <a:r>
              <a:rPr lang="cs-CZ" u="sng" dirty="0"/>
              <a:t>svoboda ustavování, svébytnost úpravy, </a:t>
            </a:r>
            <a:r>
              <a:rPr lang="cs-CZ" u="sng" dirty="0" err="1"/>
              <a:t>dispozitivita</a:t>
            </a:r>
            <a:r>
              <a:rPr lang="cs-CZ" u="sng" dirty="0"/>
              <a:t> úpravy</a:t>
            </a:r>
          </a:p>
          <a:p>
            <a:r>
              <a:rPr lang="cs-CZ" dirty="0"/>
              <a:t>- Stručná úprava – základní parametry (název, účel, min. obsah zakladatelského právního jednání, vznik, orgány, zrušení, zánik..)</a:t>
            </a:r>
          </a:p>
          <a:p>
            <a:r>
              <a:rPr lang="cs-CZ" dirty="0"/>
              <a:t>- Na právní poměry ústavu se použije </a:t>
            </a:r>
            <a:r>
              <a:rPr lang="cs-CZ" u="sng" dirty="0"/>
              <a:t>„obdobně</a:t>
            </a:r>
            <a:r>
              <a:rPr lang="cs-CZ" dirty="0"/>
              <a:t>“  ustanovení o nadaci (problematické )</a:t>
            </a:r>
          </a:p>
          <a:p>
            <a:r>
              <a:rPr lang="cs-CZ" dirty="0"/>
              <a:t>Spíše vykládat jako „přiměřeně“ </a:t>
            </a:r>
          </a:p>
          <a:p>
            <a:r>
              <a:rPr lang="cs-CZ" dirty="0">
                <a:solidFill>
                  <a:srgbClr val="FF0000"/>
                </a:solidFill>
              </a:rPr>
              <a:t>Tématu nově viz 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4197/2015!! – FORMA PROSTÁ PÍSEMNÁ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Založení/vznik ústavu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Zakladatelské právní jednání </a:t>
            </a:r>
            <a:r>
              <a:rPr lang="cs-CZ" dirty="0" err="1"/>
              <a:t>inter</a:t>
            </a:r>
            <a:r>
              <a:rPr lang="cs-CZ" dirty="0"/>
              <a:t> </a:t>
            </a:r>
            <a:r>
              <a:rPr lang="cs-CZ" dirty="0" err="1"/>
              <a:t>vivos</a:t>
            </a:r>
            <a:r>
              <a:rPr lang="cs-CZ" dirty="0"/>
              <a:t>/</a:t>
            </a:r>
            <a:r>
              <a:rPr lang="cs-CZ" dirty="0" err="1"/>
              <a:t>mortis</a:t>
            </a:r>
            <a:r>
              <a:rPr lang="cs-CZ" dirty="0"/>
              <a:t> causa</a:t>
            </a:r>
          </a:p>
          <a:p>
            <a:r>
              <a:rPr lang="cs-CZ" dirty="0"/>
              <a:t>FO, PO (ne stát?)</a:t>
            </a:r>
          </a:p>
          <a:p>
            <a:r>
              <a:rPr lang="cs-CZ" u="sng" dirty="0"/>
              <a:t>Forma:</a:t>
            </a:r>
            <a:r>
              <a:rPr lang="cs-CZ" dirty="0"/>
              <a:t> písemná forma x NZ? (nejednotnost judikatury)</a:t>
            </a:r>
          </a:p>
          <a:p>
            <a:r>
              <a:rPr lang="cs-CZ" dirty="0"/>
              <a:t>(mladší VS Praha 7 </a:t>
            </a:r>
            <a:r>
              <a:rPr lang="cs-CZ" dirty="0" err="1"/>
              <a:t>Cmo</a:t>
            </a:r>
            <a:r>
              <a:rPr lang="cs-CZ" dirty="0"/>
              <a:t> 295/2015 x starší 7 </a:t>
            </a:r>
            <a:r>
              <a:rPr lang="cs-CZ" dirty="0" err="1"/>
              <a:t>Cmo</a:t>
            </a:r>
            <a:r>
              <a:rPr lang="cs-CZ" dirty="0"/>
              <a:t> 448/2014)</a:t>
            </a:r>
          </a:p>
          <a:p>
            <a:r>
              <a:rPr lang="cs-CZ" u="sng" dirty="0"/>
              <a:t>Obsah </a:t>
            </a:r>
            <a:r>
              <a:rPr lang="cs-CZ" dirty="0"/>
              <a:t>min.:</a:t>
            </a:r>
          </a:p>
          <a:p>
            <a:pPr>
              <a:buFontTx/>
              <a:buChar char="-"/>
            </a:pPr>
            <a:r>
              <a:rPr lang="cs-CZ" dirty="0"/>
              <a:t>název, sídlo</a:t>
            </a:r>
          </a:p>
          <a:p>
            <a:pPr>
              <a:buFontTx/>
              <a:buChar char="-"/>
            </a:pPr>
            <a:r>
              <a:rPr lang="cs-CZ" dirty="0"/>
              <a:t>Účel vymezením předmětu činnosti, podnikání</a:t>
            </a:r>
          </a:p>
          <a:p>
            <a:pPr>
              <a:buFontTx/>
              <a:buChar char="-"/>
            </a:pPr>
            <a:r>
              <a:rPr lang="cs-CZ" u="sng" dirty="0"/>
              <a:t>Výše vkladu </a:t>
            </a:r>
            <a:r>
              <a:rPr lang="cs-CZ" dirty="0"/>
              <a:t>(může být vklad O,- Kč)??? – NE!!</a:t>
            </a:r>
          </a:p>
          <a:p>
            <a:pPr>
              <a:buFontTx/>
              <a:buChar char="-"/>
            </a:pPr>
            <a:r>
              <a:rPr lang="cs-CZ" dirty="0"/>
              <a:t>Počet členů SR a jména a bydliště prvních členů</a:t>
            </a:r>
          </a:p>
          <a:p>
            <a:pPr>
              <a:buFontTx/>
              <a:buChar char="-"/>
            </a:pPr>
            <a:r>
              <a:rPr lang="cs-CZ" dirty="0"/>
              <a:t>Podrobnosti o organizaci ústavu</a:t>
            </a:r>
          </a:p>
          <a:p>
            <a:r>
              <a:rPr lang="cs-CZ" dirty="0"/>
              <a:t>Vznik – konstitutivní zápis do rejstříku ústavů (§35 </a:t>
            </a:r>
            <a:r>
              <a:rPr lang="cs-CZ" dirty="0" err="1"/>
              <a:t>VeřRej</a:t>
            </a:r>
            <a:r>
              <a:rPr lang="cs-CZ" dirty="0"/>
              <a:t>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Silné postavení zakladatele ústavu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zákon explicitně vymezuje široká oprávnění zakladatele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nepřevoditelnost pozici zakladatele (stejně jako u fundací) –osobní právo 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X Usnesení Vrchního soudu v Olomouci ze dne 18. 10. 2016, sen. zn. 8 </a:t>
            </a:r>
            <a:r>
              <a:rPr lang="cs-CZ" i="1" dirty="0" err="1">
                <a:solidFill>
                  <a:srgbClr val="FF0000"/>
                </a:solidFill>
              </a:rPr>
              <a:t>Cmo</a:t>
            </a:r>
            <a:r>
              <a:rPr lang="cs-CZ" i="1" dirty="0">
                <a:solidFill>
                  <a:srgbClr val="FF0000"/>
                </a:solidFill>
              </a:rPr>
              <a:t> 285/2016) </a:t>
            </a:r>
            <a:r>
              <a:rPr lang="cs-CZ" i="1" dirty="0"/>
              <a:t>– převoditelnost zakladatelských práv(argumentace převoditelností práv OPS, ale tam explicitně vyjádřeno v zákoně) – nedoporučeno k publikaci do Sbírky rozhodnutí a stanovisek 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 </a:t>
            </a:r>
            <a:r>
              <a:rPr lang="cs-CZ" dirty="0"/>
              <a:t>delegace některých oprávnění na orgány či 3 osoby – možná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změna účelu? zpětvzetí?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59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u="sng" dirty="0"/>
              <a:t>Obligatorně:</a:t>
            </a:r>
          </a:p>
          <a:p>
            <a:r>
              <a:rPr lang="cs-CZ" dirty="0"/>
              <a:t>Správní rada – výsadní postavení při správě majetku, jmenuje a odvolává zakladatel (nebo určí jiný způsob), dis. sama sebe, dis. 3 </a:t>
            </a:r>
            <a:r>
              <a:rPr lang="cs-CZ" dirty="0" err="1"/>
              <a:t>leté</a:t>
            </a:r>
            <a:r>
              <a:rPr lang="cs-CZ" dirty="0"/>
              <a:t> funkční období, </a:t>
            </a:r>
            <a:r>
              <a:rPr lang="cs-CZ" dirty="0" err="1"/>
              <a:t>neslučitelsnost</a:t>
            </a:r>
            <a:r>
              <a:rPr lang="cs-CZ" dirty="0"/>
              <a:t> </a:t>
            </a:r>
            <a:r>
              <a:rPr lang="cs-CZ" dirty="0" err="1"/>
              <a:t>fcí</a:t>
            </a:r>
            <a:r>
              <a:rPr lang="cs-CZ" dirty="0"/>
              <a:t>,</a:t>
            </a:r>
          </a:p>
          <a:p>
            <a:r>
              <a:rPr lang="cs-CZ" dirty="0"/>
              <a:t>Ředitel – statutární orgán (zbytková působnost)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Fakultativně:</a:t>
            </a:r>
          </a:p>
          <a:p>
            <a:pPr>
              <a:buNone/>
            </a:pPr>
            <a:r>
              <a:rPr lang="cs-CZ" dirty="0"/>
              <a:t>Dozorčí rada a</a:t>
            </a:r>
            <a:r>
              <a:rPr lang="cs-CZ" b="1" dirty="0"/>
              <a:t> </a:t>
            </a:r>
            <a:r>
              <a:rPr lang="cs-CZ" dirty="0"/>
              <a:t>další orgány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Odměňování: obvyklá odměna u ředitele, ostatní čestné funkce (dispozitivní) – VŽDY VYMEZIT V ZL!!!!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Reportní povinnost/audit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vést účetnictví</a:t>
            </a:r>
          </a:p>
          <a:p>
            <a:r>
              <a:rPr lang="cs-CZ" dirty="0"/>
              <a:t>Povinnost vypracovat a zveřejnit výroční zprávu ve sbírce listin RS</a:t>
            </a:r>
          </a:p>
          <a:p>
            <a:r>
              <a:rPr lang="cs-CZ" dirty="0"/>
              <a:t>Povinnost auditu při výši čistého obratu nad 10 mil. Kč, nebo pokud tak stanoví ZPJ nebo statut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0</TotalTime>
  <Words>1246</Words>
  <Application>Microsoft Office PowerPoint</Application>
  <PresentationFormat>Širokoúhlá obrazovka</PresentationFormat>
  <Paragraphs>103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Wingdings</vt:lpstr>
      <vt:lpstr>Motiv1</vt:lpstr>
      <vt:lpstr>Ústav soukromého práva</vt:lpstr>
      <vt:lpstr>Ústav soukromého práva</vt:lpstr>
      <vt:lpstr>Ústav v OZ- základní charakteristika I.</vt:lpstr>
      <vt:lpstr>Prezentace aplikace PowerPoint</vt:lpstr>
      <vt:lpstr>Ústav v OZ- základní charakteristika II.</vt:lpstr>
      <vt:lpstr>Založení/vznik ústavu </vt:lpstr>
      <vt:lpstr>Silné postavení zakladatele ústavu</vt:lpstr>
      <vt:lpstr>Organizační struktura</vt:lpstr>
      <vt:lpstr>Reportní povinnost/audit</vt:lpstr>
      <vt:lpstr>Ústav zrušení/zánik/přeměny</vt:lpstr>
      <vt:lpstr>Obecně prospěšná společnost</vt:lpstr>
      <vt:lpstr>Ústav vs. OPS</vt:lpstr>
      <vt:lpstr>Ústav vs. OPS</vt:lpstr>
      <vt:lpstr>Co vyšlo k ústavům?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Hewlett-Packard Company</dc:creator>
  <cp:lastModifiedBy>Kateřina Ronovská</cp:lastModifiedBy>
  <cp:revision>4</cp:revision>
  <dcterms:created xsi:type="dcterms:W3CDTF">2021-03-29T07:51:47Z</dcterms:created>
  <dcterms:modified xsi:type="dcterms:W3CDTF">2022-04-11T09:59:39Z</dcterms:modified>
</cp:coreProperties>
</file>