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8" r:id="rId2"/>
    <p:sldId id="275" r:id="rId3"/>
    <p:sldId id="276" r:id="rId4"/>
    <p:sldId id="269" r:id="rId5"/>
    <p:sldId id="270" r:id="rId6"/>
    <p:sldId id="271" r:id="rId7"/>
    <p:sldId id="274" r:id="rId8"/>
    <p:sldId id="272" r:id="rId9"/>
    <p:sldId id="273" r:id="rId1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5939E31-D38F-4938-8E40-628802D09B7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56E84B3-5028-49FF-B4D0-4D1F5FDB7EE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24E17E8-4C3C-4558-A6CC-2737E3035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03C084C-2D8A-426F-804B-03E8398DA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02849DC-59D9-4AA9-8DA8-4DF26F436B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E041E91-B14C-410C-AD82-D828C8DDF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61E7DB2A-1A24-409A-8819-98FF72A46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20EBB8B-2B3F-4EB4-8549-1C51E1367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5A29DC58-BDB4-4A92-88DE-65D2469B3A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276AE2F-6660-47FD-BC5C-AD005D05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0391500C-1FCA-49AC-95F7-C275DC0B1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18F725D-8EF2-44E1-AABA-B2CB37C10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F7ED8352-3BD6-4788-A2AE-ECF58F3CF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4A99DD4-D2A0-4CA8-9717-E1E8B1ADD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3B967F-B077-4CB3-8786-5E2F33588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AAA3EE-C22C-4948-B2CA-F9FC920A2B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888AD-6F89-4CF5-98F4-7872C638C6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EAFF3-3E37-444A-B4DD-16F5AEC9CF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427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B6754E-6E69-415A-BC63-D73408E265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D2A42-CA22-4595-BD92-B3C0F78DFB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9A58D-3423-48BA-B335-D89A8DF0134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829E-6652-4640-B8D8-BA8A0D87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3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7F97C6-C22D-44A2-8642-79A5A521D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8DAB8D-60D4-4B76-82A7-956EAB8960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7C3DB-C02A-456E-B2B9-271D0F528C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B9C9C-6E52-4D6D-938A-D9555507C7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546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0A7919-8378-45AE-9BA0-3C015D478B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E4AC0D-AD23-4C16-9593-555634486C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49A31-9A10-41EC-B63A-31324A7CE9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1E65-9C18-448E-9916-FCE47B272B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4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07E971-3BCA-45B8-B872-32DB49BD7A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A88693-1830-48E4-9E59-2700316C2E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E522FB-C9BA-44F3-B813-552A73BE36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A56A-9470-4F51-A18B-4C5FCD20CF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048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F669D9-7608-4635-970B-CD94212A73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23C33-5E0E-486F-A325-6A7DF90C8C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11B4-AB65-4991-8F83-01803067A4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74C4-B1B6-4E38-94EA-C8CD37556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6CD830-67BB-4F4E-83A1-7998B05DCD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E1347A-4CB0-436A-804C-4CE468080F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9E09D7C-AF7D-4F54-86BC-630350E12D7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C060A-D7BF-4059-B069-C2D1C88D06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47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2246CD-C881-456B-9D45-BC01C2A3F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D19D297-137E-4061-A516-62600983C9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799C390-195A-4588-A771-FD6EA98D7C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56EA-96F7-4FB2-B7BF-58870FA44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1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28B3DD-9606-4326-835A-940B7635BD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0DAEDE-98D9-44BC-9F3C-64CCB8A7CE2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3BCADF-CFB0-4CA6-A51C-82F8D88BE7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7813-F5C2-4042-9992-FE8FC61388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83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D578F8B-B80D-4E72-82A6-AC0BB8AA16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580BF1-D323-49FB-BE6F-EF0167A996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987A89-AFB3-4C8E-AA60-43CB8D8A905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8DAE9-FAB9-48BA-9B20-8EA165E1E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693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B8AF02-8D6F-4C89-B01B-6EC0325ED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D8315C9-97B0-4C13-90D8-D980651296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0E02D22-EAD9-4D0E-9D6A-5D6350A3EBB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2260-CD27-4E89-B6B9-EE1348F386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8B3DEF-2666-4763-AE16-0CA10A2278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FF2A12-0CC8-4EF9-814C-572120FE3C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11E1FA-81DE-4BDD-B555-23F1E511247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3FD5-63DF-41E9-B89B-9A25676370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2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5EAF4AD-517F-4BBF-8278-B728D3435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8E8FF7C-8933-493F-A553-BADFF487B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41AA5AF-2C9B-4301-947A-AF7EA12B4B5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0BA2AF7-CE9B-484A-BB90-A92EED0CDAA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B7F9FC-FDD8-4E4F-BCEA-6A1970788E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C716974-0F99-4048-8498-10382AD599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64D86E8E-6440-4B22-8425-8B67B75E9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341438"/>
            <a:ext cx="7772400" cy="3887787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>
                <a:solidFill>
                  <a:srgbClr val="CC0000"/>
                </a:solidFill>
              </a:rPr>
              <a:t>Výklad</a:t>
            </a:r>
            <a:r>
              <a:rPr lang="cs-CZ" altLang="cs-CZ" b="1"/>
              <a:t> mezinárodních smluv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953ABF1-7529-466F-A398-981A98355AA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3A899-E243-41C4-A77D-D51C46F70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Metody </a:t>
            </a:r>
            <a:r>
              <a:rPr lang="pl-PL" dirty="0" err="1"/>
              <a:t>výkladu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4739F-F9DE-4508-9257-BA46979C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8013" cy="51125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/>
              <a:t>jazykový </a:t>
            </a:r>
            <a:r>
              <a:rPr lang="pl-PL" dirty="0"/>
              <a:t>(„</a:t>
            </a:r>
            <a:r>
              <a:rPr lang="pl-PL" dirty="0" err="1"/>
              <a:t>gramatický</a:t>
            </a:r>
            <a:r>
              <a:rPr lang="pl-PL" dirty="0"/>
              <a:t>”)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systematický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/>
              <a:t>historický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teleologický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err="1"/>
              <a:t>logický</a:t>
            </a:r>
            <a:r>
              <a:rPr lang="pl-PL"/>
              <a:t>)</a:t>
            </a:r>
            <a:endParaRPr lang="pl-PL">
              <a:solidFill>
                <a:schemeClr val="bg1"/>
              </a:solidFill>
            </a:endParaRPr>
          </a:p>
          <a:p>
            <a:pPr marL="0" indent="0"/>
            <a:r>
              <a:rPr lang="pl-PL" sz="1200">
                <a:solidFill>
                  <a:schemeClr val="bg1"/>
                </a:solidFill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i="1"/>
              <a:t>Nutnost logického výkladu - býv. čl. 52 původní Ústavy ČR: „Mezinárodní smlouva nabývá platnosti vyhlášením ve Sbírce mezinárodních smluv” (= nesmysl) </a:t>
            </a:r>
          </a:p>
        </p:txBody>
      </p:sp>
    </p:spTree>
    <p:extLst>
      <p:ext uri="{BB962C8B-B14F-4D97-AF65-F5344CB8AC3E}">
        <p14:creationId xmlns:p14="http://schemas.microsoft.com/office/powerpoint/2010/main" val="71093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66435-EC7C-44B6-809A-EF44DDD55F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/>
              <a:t>Obecná pravidla výkladu 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91904-9F70-4420-B947-B73E7CBA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/>
              <a:t>Český právník je povinen při výkladu mez.smluv inkorporovaných do vnitrostátního práva (podle čl. 10 Ústavy) používat metody výkladu mez.smluv ve Vídeňské úmluvě.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i="1"/>
              <a:t>Výklad smluv je autonomní.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7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A6CF16AB-E49B-4162-9E1C-92D7E6748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/>
              <a:t>Výklad mezinárodních smluv – 31</a:t>
            </a:r>
            <a:br>
              <a:rPr lang="cs-CZ" altLang="cs-CZ" sz="4000"/>
            </a:br>
            <a:r>
              <a:rPr lang="cs-CZ" altLang="cs-CZ" sz="2800" b="1"/>
              <a:t>Obecné pravidlo výkladu</a:t>
            </a:r>
            <a:endParaRPr lang="cs-CZ" altLang="cs-CZ" sz="28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37E6E76-BA96-489E-B712-8163C0569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50" y="1557338"/>
            <a:ext cx="8229600" cy="5111750"/>
          </a:xfrm>
          <a:solidFill>
            <a:srgbClr val="FFFF99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PRAVIDLA VÍDEŇSKÉ ÚMLUVY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/>
              <a:t>Článek 31 - Smlouva musí být vykládána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(1) v dobré víře,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(2) v souladu s obvyklým významem, který je dáván výrazům ve smlouvě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(3) v jejich celkové souvislosti, a rovněž            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(4) s přihlédnutím k předmětu a účelu smlouvy.</a:t>
            </a:r>
            <a:r>
              <a:rPr lang="cs-CZ" altLang="cs-CZ" sz="16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Pro účely výkladu smlouvy se kromě textu, včetně preambule a příloh, </a:t>
            </a:r>
            <a:r>
              <a:rPr lang="cs-CZ" altLang="cs-CZ" sz="1600" b="1"/>
              <a:t>celkovou souvislostí</a:t>
            </a:r>
            <a:r>
              <a:rPr lang="cs-CZ" altLang="cs-CZ" sz="1600"/>
              <a:t> rozumí: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dohoda vztahující se ke smlouvě, k níž došlo mezi všemi stranami v souvislosti s uzavřením smlouvy;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listina vyhotovená jednou nebo více stranami v souvislosti s uzavřením smlouvy a přijatá ostatními stranami jakožto listina vztahující se ke smlouvě.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Spolu s celkovou souvislostí bude brán zřetel: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každou pozdější dohodu, týkající se výkladu smlouvy nebo provádění jejích ustanovení, k níž došlo mezi stranami;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jakoukoliv pozdější praxi při provádění smlouvy, která založila dohodu stran, týkající se jejího výkladu;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každé příslušné pravidlo mezinárodního práva použitelné ve vztazích mezi stranami.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Výraz bude chápán </a:t>
            </a:r>
            <a:r>
              <a:rPr lang="cs-CZ" altLang="cs-CZ" sz="1600" b="1"/>
              <a:t>ve zvláštním smyslu,</a:t>
            </a:r>
            <a:r>
              <a:rPr lang="cs-CZ" altLang="cs-CZ" sz="1600"/>
              <a:t> potvrdí-li se, že to bylo úmyslem stran.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939666F9-CAB4-4E5B-BBEC-37EBAD1B9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04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32</a:t>
            </a:r>
            <a:br>
              <a:rPr lang="cs-CZ" altLang="cs-CZ"/>
            </a:br>
            <a:r>
              <a:rPr lang="cs-CZ" altLang="cs-CZ" sz="3200" b="1"/>
              <a:t>Doplňkové prostředky výkladu</a:t>
            </a:r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6AB9DA5-5250-4FE3-BD06-C03FE4F1B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2349500"/>
            <a:ext cx="8229600" cy="3987800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Článek 32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Doplňkových prostředků výkladu, včetně </a:t>
            </a:r>
            <a:r>
              <a:rPr lang="cs-CZ" altLang="cs-CZ" sz="2400" b="1" i="1"/>
              <a:t>přípravných materiálů </a:t>
            </a:r>
            <a:r>
              <a:rPr lang="cs-CZ" altLang="cs-CZ" sz="2400"/>
              <a:t>na smlouvě a </a:t>
            </a:r>
            <a:r>
              <a:rPr lang="cs-CZ" altLang="cs-CZ" sz="2400" b="1" i="1"/>
              <a:t>okolností, za nichž byla smlouva uzavřena,</a:t>
            </a:r>
            <a:r>
              <a:rPr lang="cs-CZ" altLang="cs-CZ" sz="2400"/>
              <a:t> lze použít buď pro potvrzení významu, který vyplývá z použití článku 31, nebo pro </a:t>
            </a:r>
            <a:r>
              <a:rPr lang="cs-CZ" altLang="cs-CZ" sz="2400" i="1"/>
              <a:t>určení významu, </a:t>
            </a:r>
            <a:r>
              <a:rPr lang="cs-CZ" altLang="cs-CZ" sz="2400"/>
              <a:t>když výklad provedený podle článku 31: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buď ponechává význam nejednoznačným nebo nejasným; nebo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vede k výsledku, který je zřejmě protismyslný nebo nerozumný.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2F2BEA70-A371-49E7-8C13-37A3F4554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33</a:t>
            </a:r>
            <a:br>
              <a:rPr lang="cs-CZ" altLang="cs-CZ"/>
            </a:br>
            <a:r>
              <a:rPr lang="cs-CZ" altLang="cs-CZ" sz="3600"/>
              <a:t>Rozdílné jazyky I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1D83CC7-D585-4E39-9BE9-472C3B67C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752975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CC0000"/>
                </a:solidFill>
              </a:rPr>
              <a:t>Článek 33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Výklad smluv, jejichž původní vyhotovení je ve dvou nebo více jazycích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Byla-li smlouva původně vyhotovena (autentifikována) ve dvou nebo více jazycích, má její text stejnou platnost v každém z těchto jazyků, pokud smlouva nestanoví nebo se strany nedohodnou, že v případě rozdílnosti je rozhodující určitý text.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Znění smlouvy v jiném jazyce, než v jednom z těch, v němž byl text původně vyhotoven, bude považováno za původní text jen v případě, že to stanoví smlouva nebo se strany na tom dohodly.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Předpokládá se, že výrazy použité ve smlouvě mají v každém z původních textů </a:t>
            </a:r>
            <a:r>
              <a:rPr lang="cs-CZ" altLang="cs-CZ" sz="2400" b="1"/>
              <a:t>stejný význam.</a:t>
            </a:r>
            <a:r>
              <a:rPr lang="cs-CZ" altLang="cs-CZ" sz="240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6414337C-03B8-40D2-8FA9-97B8E752A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33</a:t>
            </a:r>
            <a:br>
              <a:rPr lang="cs-CZ" altLang="cs-CZ"/>
            </a:br>
            <a:r>
              <a:rPr lang="cs-CZ" altLang="cs-CZ" sz="3200"/>
              <a:t>Rozdílné jazyky II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0D8A8A8-61D7-4565-9B1E-F6AC044A0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4248150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Dojde-li při porovnání původních textů k rozdílnostem ve významu, které nemohou být odstraněny použitím článků 31 a 32, přijme se, s výjimkou případu, kdy určitý text je podle odstavce 1 rozhodující, ten </a:t>
            </a:r>
            <a:r>
              <a:rPr lang="cs-CZ" altLang="cs-CZ" sz="2400" b="1" dirty="0"/>
              <a:t>význam, který se zřetelem k předmětu a účelu smlouvy tyto texty nejlépe sbližuje.</a:t>
            </a:r>
            <a:r>
              <a:rPr lang="cs-CZ" altLang="cs-CZ" sz="1800" b="1" dirty="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dirty="0"/>
              <a:t>Tedy: jak </a:t>
            </a:r>
            <a:r>
              <a:rPr lang="pl-PL" sz="2800" dirty="0" err="1"/>
              <a:t>vlastně</a:t>
            </a:r>
            <a:r>
              <a:rPr lang="pl-PL" sz="2800" dirty="0"/>
              <a:t> </a:t>
            </a:r>
            <a:r>
              <a:rPr lang="pl-PL" sz="2800" dirty="0" err="1"/>
              <a:t>interpretovat</a:t>
            </a:r>
            <a:r>
              <a:rPr lang="pl-PL" sz="2800" dirty="0"/>
              <a:t> </a:t>
            </a:r>
            <a:r>
              <a:rPr lang="pl-PL" sz="2800" dirty="0" err="1"/>
              <a:t>ustanovení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, </a:t>
            </a:r>
            <a:r>
              <a:rPr lang="pl-PL" sz="2800" dirty="0" err="1"/>
              <a:t>jejíž</a:t>
            </a:r>
            <a:r>
              <a:rPr lang="pl-PL" sz="2800" dirty="0"/>
              <a:t> </a:t>
            </a:r>
            <a:r>
              <a:rPr lang="pl-PL" sz="2800" dirty="0" err="1"/>
              <a:t>text</a:t>
            </a:r>
            <a:r>
              <a:rPr lang="pl-PL" sz="2800" dirty="0"/>
              <a:t> je </a:t>
            </a:r>
            <a:r>
              <a:rPr lang="pl-PL" sz="2800" dirty="0" err="1"/>
              <a:t>autentický</a:t>
            </a:r>
            <a:r>
              <a:rPr lang="pl-PL" sz="2800" dirty="0"/>
              <a:t> </a:t>
            </a:r>
            <a:r>
              <a:rPr lang="pl-PL" sz="2800" dirty="0" err="1"/>
              <a:t>ve</a:t>
            </a:r>
            <a:r>
              <a:rPr lang="pl-PL" sz="2800" dirty="0"/>
              <a:t> </a:t>
            </a:r>
            <a:r>
              <a:rPr lang="pl-PL" sz="2800" dirty="0" err="1"/>
              <a:t>dvou</a:t>
            </a:r>
            <a:r>
              <a:rPr lang="pl-PL" sz="2800" dirty="0"/>
              <a:t> </a:t>
            </a:r>
            <a:r>
              <a:rPr lang="pl-PL" sz="2800" dirty="0" err="1"/>
              <a:t>jazycích</a:t>
            </a:r>
            <a:r>
              <a:rPr lang="pl-PL" sz="2800" dirty="0"/>
              <a:t>, a </a:t>
            </a:r>
            <a:r>
              <a:rPr lang="pl-PL" sz="2800" dirty="0" err="1"/>
              <a:t>obě</a:t>
            </a:r>
            <a:r>
              <a:rPr lang="pl-PL" sz="2800" dirty="0"/>
              <a:t> </a:t>
            </a:r>
            <a:r>
              <a:rPr lang="pl-PL" sz="2800" dirty="0" err="1"/>
              <a:t>jazyková</a:t>
            </a:r>
            <a:r>
              <a:rPr lang="pl-PL" sz="2800" dirty="0"/>
              <a:t> </a:t>
            </a:r>
            <a:r>
              <a:rPr lang="pl-PL" sz="2800" dirty="0" err="1"/>
              <a:t>znění</a:t>
            </a:r>
            <a:r>
              <a:rPr lang="pl-PL" sz="2800" dirty="0"/>
              <a:t> si </a:t>
            </a:r>
            <a:r>
              <a:rPr lang="pl-PL" sz="2800" dirty="0" err="1"/>
              <a:t>odporují</a:t>
            </a:r>
            <a:r>
              <a:rPr lang="pl-PL" sz="2800" dirty="0"/>
              <a:t>?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AF77198D-ACAE-4AD4-A088-88A46B05B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Subjekty výkladu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D53A7FF-8DEB-4F23-BDFE-AE92A6824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Mezinárodní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smluvní strany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pověřený orgán, bylo-li to dohodnuto (MSD)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Vnitrostátní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orgán státu, který smlouvu aplikuje, tj. vláda, soud, správní orgán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event. orgán, který smluvu schválil (autentický výklad) – chybí praxe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funkce MZV: poradní (u soudů)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8895865-67C7-4A07-8A3C-6936F426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</p:spPr>
        <p:txBody>
          <a:bodyPr/>
          <a:lstStyle/>
          <a:p>
            <a:pPr eaLnBrk="1" hangingPunct="1"/>
            <a:r>
              <a:rPr lang="cs-CZ" altLang="cs-CZ"/>
              <a:t>Interpretační prohlášení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DDDF95A2-2548-4C0C-90D7-F907B994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8013" cy="4351337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= výklad provedený předem, nikoli až při aplikaci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skrytá výhrada?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626</Words>
  <Application>Microsoft Office PowerPoint</Application>
  <PresentationFormat>Předvádění na obrazovce (4:3)</PresentationFormat>
  <Paragraphs>59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DejaVu Sans</vt:lpstr>
      <vt:lpstr>Times New Roman</vt:lpstr>
      <vt:lpstr>WenQuanYi Micro Hei</vt:lpstr>
      <vt:lpstr>Motiv systému Office</vt:lpstr>
      <vt:lpstr>Výklad mezinárodních smluv</vt:lpstr>
      <vt:lpstr>Metody výkladu</vt:lpstr>
      <vt:lpstr>Obecná pravidla výkladu MS</vt:lpstr>
      <vt:lpstr>Výklad mezinárodních smluv – 31 Obecné pravidlo výkladu</vt:lpstr>
      <vt:lpstr>Výklad – čl. 32 Doplňkové prostředky výkladu</vt:lpstr>
      <vt:lpstr>Výklad – čl. 33 Rozdílné jazyky I</vt:lpstr>
      <vt:lpstr>Výklad – čl. 33 Rozdílné jazyky II</vt:lpstr>
      <vt:lpstr>Subjekty výkladu</vt:lpstr>
      <vt:lpstr>Interpretační prohlášení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 mezinárodním smlouvám</dc:title>
  <dc:creator>tyc</dc:creator>
  <cp:lastModifiedBy>Tyc Vladimir</cp:lastModifiedBy>
  <cp:revision>18</cp:revision>
  <cp:lastPrinted>1601-01-01T00:00:00Z</cp:lastPrinted>
  <dcterms:created xsi:type="dcterms:W3CDTF">2012-03-27T21:57:14Z</dcterms:created>
  <dcterms:modified xsi:type="dcterms:W3CDTF">2022-03-30T19:28:19Z</dcterms:modified>
</cp:coreProperties>
</file>