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61" r:id="rId5"/>
    <p:sldId id="275" r:id="rId6"/>
    <p:sldId id="269" r:id="rId7"/>
    <p:sldId id="270" r:id="rId8"/>
    <p:sldId id="271" r:id="rId9"/>
    <p:sldId id="259" r:id="rId10"/>
    <p:sldId id="272" r:id="rId11"/>
    <p:sldId id="273" r:id="rId12"/>
    <p:sldId id="276" r:id="rId13"/>
    <p:sldId id="274" r:id="rId14"/>
    <p:sldId id="277" r:id="rId15"/>
    <p:sldId id="262" r:id="rId16"/>
    <p:sldId id="265"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27.03.2022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83045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27.03.2022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404054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27.03.2022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36895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490D481-4336-4014-B473-7666D5036585}" type="datetimeFigureOut">
              <a:rPr lang="cs-CZ" smtClean="0"/>
              <a:t>27.03.2022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6228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490D481-4336-4014-B473-7666D5036585}" type="datetimeFigureOut">
              <a:rPr lang="cs-CZ" smtClean="0"/>
              <a:t>27.03.2022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2964795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490D481-4336-4014-B473-7666D5036585}" type="datetimeFigureOut">
              <a:rPr lang="cs-CZ" smtClean="0"/>
              <a:t>27.03.2022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83009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490D481-4336-4014-B473-7666D5036585}" type="datetimeFigureOut">
              <a:rPr lang="cs-CZ" smtClean="0"/>
              <a:t>27.03.2022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316889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490D481-4336-4014-B473-7666D5036585}" type="datetimeFigureOut">
              <a:rPr lang="cs-CZ" smtClean="0"/>
              <a:t>27.03.2022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71568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490D481-4336-4014-B473-7666D5036585}" type="datetimeFigureOut">
              <a:rPr lang="cs-CZ" smtClean="0"/>
              <a:t>27.03.2022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964278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490D481-4336-4014-B473-7666D5036585}" type="datetimeFigureOut">
              <a:rPr lang="cs-CZ" smtClean="0"/>
              <a:t>27.03.2022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189817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490D481-4336-4014-B473-7666D5036585}" type="datetimeFigureOut">
              <a:rPr lang="cs-CZ" smtClean="0"/>
              <a:t>27.03.2022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3BD8F4-E1CE-42F7-B972-E42B521F361E}" type="slidenum">
              <a:rPr lang="cs-CZ" smtClean="0"/>
              <a:t>‹#›</a:t>
            </a:fld>
            <a:endParaRPr lang="cs-CZ"/>
          </a:p>
        </p:txBody>
      </p:sp>
    </p:spTree>
    <p:extLst>
      <p:ext uri="{BB962C8B-B14F-4D97-AF65-F5344CB8AC3E}">
        <p14:creationId xmlns:p14="http://schemas.microsoft.com/office/powerpoint/2010/main" val="4117464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0D481-4336-4014-B473-7666D5036585}" type="datetimeFigureOut">
              <a:rPr lang="cs-CZ" smtClean="0"/>
              <a:t>27.03.2022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BD8F4-E1CE-42F7-B972-E42B521F361E}" type="slidenum">
              <a:rPr lang="cs-CZ" smtClean="0"/>
              <a:t>‹#›</a:t>
            </a:fld>
            <a:endParaRPr lang="cs-CZ"/>
          </a:p>
        </p:txBody>
      </p:sp>
    </p:spTree>
    <p:extLst>
      <p:ext uri="{BB962C8B-B14F-4D97-AF65-F5344CB8AC3E}">
        <p14:creationId xmlns:p14="http://schemas.microsoft.com/office/powerpoint/2010/main" val="1701845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3009690"/>
          </a:xfrm>
        </p:spPr>
        <p:txBody>
          <a:bodyPr/>
          <a:lstStyle/>
          <a:p>
            <a:r>
              <a:rPr lang="cs-CZ" b="1" dirty="0" smtClean="0">
                <a:latin typeface="Bookman Old Style" panose="02050604050505020204" pitchFamily="18" charset="0"/>
              </a:rPr>
              <a:t>Forma </a:t>
            </a:r>
            <a:r>
              <a:rPr lang="cs-CZ" b="1" dirty="0">
                <a:latin typeface="Bookman Old Style" panose="02050604050505020204" pitchFamily="18" charset="0"/>
              </a:rPr>
              <a:t>uzavření </a:t>
            </a:r>
            <a:r>
              <a:rPr lang="cs-CZ" b="1" dirty="0" smtClean="0">
                <a:latin typeface="Bookman Old Style" panose="02050604050505020204" pitchFamily="18" charset="0"/>
              </a:rPr>
              <a:t>manželství</a:t>
            </a:r>
            <a:br>
              <a:rPr lang="cs-CZ" b="1" dirty="0" smtClean="0">
                <a:latin typeface="Bookman Old Style" panose="02050604050505020204" pitchFamily="18" charset="0"/>
              </a:rPr>
            </a:br>
            <a:r>
              <a:rPr lang="cs-CZ" b="1" dirty="0" smtClean="0">
                <a:latin typeface="Bookman Old Style" panose="02050604050505020204" pitchFamily="18" charset="0"/>
              </a:rPr>
              <a:t>a </a:t>
            </a:r>
            <a:r>
              <a:rPr lang="cs-CZ" b="1" dirty="0">
                <a:latin typeface="Bookman Old Style" panose="02050604050505020204" pitchFamily="18" charset="0"/>
              </a:rPr>
              <a:t>její nedostatky</a:t>
            </a:r>
          </a:p>
        </p:txBody>
      </p:sp>
      <p:sp>
        <p:nvSpPr>
          <p:cNvPr id="5" name="Podnadpis 4"/>
          <p:cNvSpPr>
            <a:spLocks noGrp="1"/>
          </p:cNvSpPr>
          <p:nvPr>
            <p:ph type="subTitle" idx="1"/>
          </p:nvPr>
        </p:nvSpPr>
        <p:spPr>
          <a:xfrm>
            <a:off x="1524000" y="4572000"/>
            <a:ext cx="9144000" cy="685800"/>
          </a:xfrm>
        </p:spPr>
        <p:txBody>
          <a:bodyPr/>
          <a:lstStyle/>
          <a:p>
            <a:endParaRPr lang="cs-CZ" dirty="0"/>
          </a:p>
        </p:txBody>
      </p:sp>
    </p:spTree>
    <p:extLst>
      <p:ext uri="{BB962C8B-B14F-4D97-AF65-F5344CB8AC3E}">
        <p14:creationId xmlns:p14="http://schemas.microsoft.com/office/powerpoint/2010/main" val="633325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98408"/>
            <a:ext cx="10515600" cy="819509"/>
          </a:xfrm>
        </p:spPr>
        <p:txBody>
          <a:bodyPr>
            <a:normAutofit/>
          </a:bodyPr>
          <a:lstStyle/>
          <a:p>
            <a:pPr algn="ctr"/>
            <a:r>
              <a:rPr lang="cs-CZ" b="1" dirty="0" smtClean="0">
                <a:latin typeface="Bookman Old Style" panose="02050604050505020204" pitchFamily="18" charset="0"/>
              </a:rPr>
              <a:t>Mimořádná forma</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267419" y="1164566"/>
            <a:ext cx="11516264" cy="5520906"/>
          </a:xfrm>
        </p:spPr>
        <p:txBody>
          <a:bodyPr>
            <a:normAutofit fontScale="85000" lnSpcReduction="10000"/>
          </a:bodyPr>
          <a:lstStyle/>
          <a:p>
            <a:r>
              <a:rPr lang="cs-CZ" dirty="0" smtClean="0">
                <a:latin typeface="Bookman Old Style" panose="02050604050505020204" pitchFamily="18" charset="0"/>
              </a:rPr>
              <a:t>CIC kán. 1116, CCEO kán. 832</a:t>
            </a:r>
          </a:p>
          <a:p>
            <a:r>
              <a:rPr lang="cs-CZ" dirty="0" smtClean="0">
                <a:latin typeface="Bookman Old Style" panose="02050604050505020204" pitchFamily="18" charset="0"/>
              </a:rPr>
              <a:t>nebezpečí smrti pro alespoň</a:t>
            </a:r>
            <a:r>
              <a:rPr lang="cs-CZ" dirty="0">
                <a:latin typeface="Bookman Old Style" panose="02050604050505020204" pitchFamily="18" charset="0"/>
              </a:rPr>
              <a:t> </a:t>
            </a:r>
            <a:r>
              <a:rPr lang="cs-CZ" dirty="0" smtClean="0">
                <a:latin typeface="Bookman Old Style" panose="02050604050505020204" pitchFamily="18" charset="0"/>
              </a:rPr>
              <a:t>jednoho z </a:t>
            </a:r>
            <a:r>
              <a:rPr lang="cs-CZ" dirty="0" err="1" smtClean="0">
                <a:latin typeface="Bookman Old Style" panose="02050604050505020204" pitchFamily="18" charset="0"/>
              </a:rPr>
              <a:t>nupturientů</a:t>
            </a:r>
            <a:r>
              <a:rPr lang="cs-CZ" dirty="0" smtClean="0">
                <a:latin typeface="Bookman Old Style" panose="02050604050505020204" pitchFamily="18" charset="0"/>
              </a:rPr>
              <a:t> </a:t>
            </a:r>
          </a:p>
          <a:p>
            <a:r>
              <a:rPr lang="cs-CZ" dirty="0" smtClean="0">
                <a:latin typeface="Bookman Old Style" panose="02050604050505020204" pitchFamily="18" charset="0"/>
              </a:rPr>
              <a:t>nedosažitelnost kompetentního asistujícího – předpoklad trvání alespoň jeden měsíc</a:t>
            </a:r>
          </a:p>
          <a:p>
            <a:r>
              <a:rPr lang="cs-CZ" dirty="0" smtClean="0">
                <a:latin typeface="Bookman Old Style" panose="02050604050505020204" pitchFamily="18" charset="0"/>
              </a:rPr>
              <a:t>manželství lze platně uzavřít bez asistujícího, tedy pouze před dvěma svědky</a:t>
            </a:r>
          </a:p>
          <a:p>
            <a:r>
              <a:rPr lang="cs-CZ" dirty="0" smtClean="0">
                <a:latin typeface="Bookman Old Style" panose="02050604050505020204" pitchFamily="18" charset="0"/>
              </a:rPr>
              <a:t>eventuálně přítomný kněz nebo jáhen (CCEO: jen kněz) má předsedat liturgii, má mimořádná dispenzační oprávnění</a:t>
            </a:r>
          </a:p>
          <a:p>
            <a:r>
              <a:rPr lang="cs-CZ" dirty="0" smtClean="0">
                <a:latin typeface="Bookman Old Style" panose="02050604050505020204" pitchFamily="18" charset="0"/>
              </a:rPr>
              <a:t>taková manželství mají být co nejdříve oznámena faráři místa sňatku pro jejich zápis v matrice oddaných (kán.</a:t>
            </a:r>
            <a:r>
              <a:rPr lang="la-Latn" dirty="0">
                <a:latin typeface="Bookman Old Style" panose="02050604050505020204" pitchFamily="18" charset="0"/>
              </a:rPr>
              <a:t> </a:t>
            </a:r>
            <a:r>
              <a:rPr lang="cs-CZ" dirty="0" smtClean="0">
                <a:latin typeface="Bookman Old Style" panose="02050604050505020204" pitchFamily="18" charset="0"/>
              </a:rPr>
              <a:t>1121), ve východních církvích si manželé mají co nejdříve vyžádat kněžské požehnání (CCEO kán.</a:t>
            </a:r>
            <a:r>
              <a:rPr lang="la-Latn" dirty="0">
                <a:latin typeface="Bookman Old Style" panose="02050604050505020204" pitchFamily="18" charset="0"/>
              </a:rPr>
              <a:t> </a:t>
            </a:r>
            <a:r>
              <a:rPr lang="cs-CZ" dirty="0" smtClean="0">
                <a:latin typeface="Bookman Old Style" panose="02050604050505020204" pitchFamily="18" charset="0"/>
              </a:rPr>
              <a:t>832 §</a:t>
            </a:r>
            <a:r>
              <a:rPr lang="la-Latn" dirty="0">
                <a:latin typeface="Bookman Old Style" panose="02050604050505020204" pitchFamily="18" charset="0"/>
              </a:rPr>
              <a:t> </a:t>
            </a:r>
            <a:r>
              <a:rPr lang="cs-CZ" dirty="0" smtClean="0">
                <a:latin typeface="Bookman Old Style" panose="02050604050505020204" pitchFamily="18" charset="0"/>
              </a:rPr>
              <a:t>3)</a:t>
            </a:r>
          </a:p>
          <a:p>
            <a:r>
              <a:rPr lang="cs-CZ" i="1" dirty="0" smtClean="0">
                <a:latin typeface="Bookman Old Style" panose="02050604050505020204" pitchFamily="18" charset="0"/>
              </a:rPr>
              <a:t>taková manželství nemohou být uznána za platná </a:t>
            </a:r>
            <a:r>
              <a:rPr lang="cs-CZ" i="1" dirty="0" smtClean="0">
                <a:latin typeface="Bookman Old Style" panose="02050604050505020204" pitchFamily="18" charset="0"/>
              </a:rPr>
              <a:t>před státem ani </a:t>
            </a:r>
            <a:r>
              <a:rPr lang="cs-CZ" i="1" dirty="0" smtClean="0">
                <a:latin typeface="Bookman Old Style" panose="02050604050505020204" pitchFamily="18" charset="0"/>
              </a:rPr>
              <a:t>v</a:t>
            </a:r>
            <a:r>
              <a:rPr lang="la-Latn" i="1" dirty="0">
                <a:latin typeface="Bookman Old Style" panose="02050604050505020204" pitchFamily="18" charset="0"/>
              </a:rPr>
              <a:t> </a:t>
            </a:r>
            <a:r>
              <a:rPr lang="cs-CZ" i="1" dirty="0" smtClean="0">
                <a:latin typeface="Bookman Old Style" panose="02050604050505020204" pitchFamily="18" charset="0"/>
              </a:rPr>
              <a:t>České republice, ani ve Slovenské republice – v obou případech stát vyžaduje uzavření manželství před duchovním (ČR: §</a:t>
            </a:r>
            <a:r>
              <a:rPr lang="la-Latn" i="1" dirty="0">
                <a:latin typeface="Bookman Old Style" panose="02050604050505020204" pitchFamily="18" charset="0"/>
              </a:rPr>
              <a:t> </a:t>
            </a:r>
            <a:r>
              <a:rPr lang="cs-CZ" i="1" dirty="0" smtClean="0">
                <a:latin typeface="Bookman Old Style" panose="02050604050505020204" pitchFamily="18" charset="0"/>
              </a:rPr>
              <a:t>657 odst.</a:t>
            </a:r>
            <a:r>
              <a:rPr lang="la-Latn" i="1" dirty="0">
                <a:latin typeface="Bookman Old Style" panose="02050604050505020204" pitchFamily="18" charset="0"/>
              </a:rPr>
              <a:t> </a:t>
            </a:r>
            <a:r>
              <a:rPr lang="cs-CZ" i="1" dirty="0" smtClean="0">
                <a:latin typeface="Bookman Old Style" panose="02050604050505020204" pitchFamily="18" charset="0"/>
              </a:rPr>
              <a:t>2 zákona č. 89/2012 Sb., občanský zákoník; SR: §</a:t>
            </a:r>
            <a:r>
              <a:rPr lang="la-Latn" i="1" dirty="0">
                <a:latin typeface="Bookman Old Style" panose="02050604050505020204" pitchFamily="18" charset="0"/>
              </a:rPr>
              <a:t> </a:t>
            </a:r>
            <a:r>
              <a:rPr lang="cs-CZ" i="1" dirty="0" smtClean="0">
                <a:latin typeface="Bookman Old Style" panose="02050604050505020204" pitchFamily="18" charset="0"/>
              </a:rPr>
              <a:t>2 a §</a:t>
            </a:r>
            <a:r>
              <a:rPr lang="la-Latn" i="1" dirty="0">
                <a:latin typeface="Bookman Old Style" panose="02050604050505020204" pitchFamily="18" charset="0"/>
              </a:rPr>
              <a:t> </a:t>
            </a:r>
            <a:r>
              <a:rPr lang="cs-CZ" i="1" dirty="0" smtClean="0">
                <a:latin typeface="Bookman Old Style" panose="02050604050505020204" pitchFamily="18" charset="0"/>
              </a:rPr>
              <a:t>5 zákona č.</a:t>
            </a:r>
            <a:r>
              <a:rPr lang="la-Latn" i="1" dirty="0">
                <a:latin typeface="Bookman Old Style" panose="02050604050505020204" pitchFamily="18" charset="0"/>
              </a:rPr>
              <a:t> </a:t>
            </a:r>
            <a:r>
              <a:rPr lang="cs-CZ" i="1" dirty="0" smtClean="0">
                <a:latin typeface="Bookman Old Style" panose="02050604050505020204" pitchFamily="18" charset="0"/>
              </a:rPr>
              <a:t>36/2012 </a:t>
            </a:r>
            <a:r>
              <a:rPr lang="cs-CZ" i="1" dirty="0" err="1" smtClean="0">
                <a:latin typeface="Bookman Old Style" panose="02050604050505020204" pitchFamily="18" charset="0"/>
              </a:rPr>
              <a:t>Z.z</a:t>
            </a:r>
            <a:r>
              <a:rPr lang="cs-CZ" i="1" dirty="0" smtClean="0">
                <a:latin typeface="Bookman Old Style" panose="02050604050505020204" pitchFamily="18" charset="0"/>
              </a:rPr>
              <a:t>., o rodině)</a:t>
            </a:r>
          </a:p>
          <a:p>
            <a:endParaRPr lang="cs-CZ" i="1" dirty="0">
              <a:latin typeface="Bookman Old Style" panose="02050604050505020204" pitchFamily="18" charset="0"/>
            </a:endParaRPr>
          </a:p>
        </p:txBody>
      </p:sp>
    </p:spTree>
    <p:extLst>
      <p:ext uri="{BB962C8B-B14F-4D97-AF65-F5344CB8AC3E}">
        <p14:creationId xmlns:p14="http://schemas.microsoft.com/office/powerpoint/2010/main" val="180827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98408"/>
            <a:ext cx="10515600" cy="819509"/>
          </a:xfrm>
        </p:spPr>
        <p:txBody>
          <a:bodyPr>
            <a:normAutofit/>
          </a:bodyPr>
          <a:lstStyle/>
          <a:p>
            <a:pPr algn="ctr"/>
            <a:r>
              <a:rPr lang="cs-CZ" b="1" dirty="0" smtClean="0">
                <a:latin typeface="Bookman Old Style" panose="02050604050505020204" pitchFamily="18" charset="0"/>
              </a:rPr>
              <a:t>Tajná forma</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10550" y="1164565"/>
            <a:ext cx="11628407" cy="5589917"/>
          </a:xfrm>
        </p:spPr>
        <p:txBody>
          <a:bodyPr>
            <a:normAutofit fontScale="92500" lnSpcReduction="10000"/>
          </a:bodyPr>
          <a:lstStyle/>
          <a:p>
            <a:r>
              <a:rPr lang="cs-CZ" dirty="0" smtClean="0">
                <a:latin typeface="Bookman Old Style" panose="02050604050505020204" pitchFamily="18" charset="0"/>
              </a:rPr>
              <a:t>CIC kán. 1130 – 1133, CCEO kán. 840</a:t>
            </a:r>
          </a:p>
          <a:p>
            <a:r>
              <a:rPr lang="cs-CZ" dirty="0" smtClean="0">
                <a:latin typeface="Bookman Old Style" panose="02050604050505020204" pitchFamily="18" charset="0"/>
              </a:rPr>
              <a:t>závažného a naléhavého důvodu </a:t>
            </a:r>
            <a:r>
              <a:rPr lang="cs-CZ" i="1" dirty="0" smtClean="0">
                <a:latin typeface="Bookman Old Style" panose="02050604050505020204" pitchFamily="18" charset="0"/>
              </a:rPr>
              <a:t>(ex </a:t>
            </a:r>
            <a:r>
              <a:rPr lang="cs-CZ" i="1" dirty="0" err="1" smtClean="0">
                <a:latin typeface="Bookman Old Style" panose="02050604050505020204" pitchFamily="18" charset="0"/>
              </a:rPr>
              <a:t>gravi</a:t>
            </a:r>
            <a:r>
              <a:rPr lang="cs-CZ" i="1" dirty="0" smtClean="0">
                <a:latin typeface="Bookman Old Style" panose="02050604050505020204" pitchFamily="18" charset="0"/>
              </a:rPr>
              <a:t> et urgente causa)</a:t>
            </a:r>
            <a:r>
              <a:rPr lang="cs-CZ" dirty="0" smtClean="0">
                <a:latin typeface="Bookman Old Style" panose="02050604050505020204" pitchFamily="18" charset="0"/>
              </a:rPr>
              <a:t> s</a:t>
            </a:r>
            <a:r>
              <a:rPr lang="la-Latn" dirty="0">
                <a:latin typeface="Bookman Old Style" panose="02050604050505020204" pitchFamily="18" charset="0"/>
              </a:rPr>
              <a:t> </a:t>
            </a:r>
            <a:r>
              <a:rPr lang="cs-CZ" dirty="0" smtClean="0">
                <a:latin typeface="Bookman Old Style" panose="02050604050505020204" pitchFamily="18" charset="0"/>
              </a:rPr>
              <a:t>dovolením místního ordináře</a:t>
            </a:r>
          </a:p>
          <a:p>
            <a:r>
              <a:rPr lang="cs-CZ" dirty="0" smtClean="0">
                <a:latin typeface="Bookman Old Style" panose="02050604050505020204" pitchFamily="18" charset="0"/>
              </a:rPr>
              <a:t>utajení předsňatkového řízení i samotného vykonání sňatku (místní ordinář, asistující, manželé i svědci)</a:t>
            </a:r>
          </a:p>
          <a:p>
            <a:r>
              <a:rPr lang="cs-CZ" dirty="0" smtClean="0">
                <a:latin typeface="Bookman Old Style" panose="02050604050505020204" pitchFamily="18" charset="0"/>
              </a:rPr>
              <a:t>povinnost mlčenlivosti je v případě místního ordináře pouze relativní: padá v případě závažného pohoršení </a:t>
            </a:r>
            <a:r>
              <a:rPr lang="cs-CZ" i="1" dirty="0" smtClean="0">
                <a:latin typeface="Bookman Old Style" panose="02050604050505020204" pitchFamily="18" charset="0"/>
              </a:rPr>
              <a:t>(</a:t>
            </a:r>
            <a:r>
              <a:rPr lang="cs-CZ" i="1" dirty="0" err="1" smtClean="0">
                <a:latin typeface="Bookman Old Style" panose="02050604050505020204" pitchFamily="18" charset="0"/>
              </a:rPr>
              <a:t>grave</a:t>
            </a:r>
            <a:r>
              <a:rPr lang="cs-CZ" i="1" dirty="0" smtClean="0">
                <a:latin typeface="Bookman Old Style" panose="02050604050505020204" pitchFamily="18" charset="0"/>
              </a:rPr>
              <a:t> </a:t>
            </a:r>
            <a:r>
              <a:rPr lang="cs-CZ" i="1" dirty="0" err="1" smtClean="0">
                <a:latin typeface="Bookman Old Style" panose="02050604050505020204" pitchFamily="18" charset="0"/>
              </a:rPr>
              <a:t>scandalum</a:t>
            </a:r>
            <a:r>
              <a:rPr lang="cs-CZ" i="1" dirty="0" smtClean="0">
                <a:latin typeface="Bookman Old Style" panose="02050604050505020204" pitchFamily="18" charset="0"/>
              </a:rPr>
              <a:t>)</a:t>
            </a:r>
            <a:r>
              <a:rPr lang="cs-CZ" dirty="0" smtClean="0">
                <a:latin typeface="Bookman Old Style" panose="02050604050505020204" pitchFamily="18" charset="0"/>
              </a:rPr>
              <a:t> nebo velkého poškození posvátnosti manželství </a:t>
            </a:r>
            <a:r>
              <a:rPr lang="cs-CZ" i="1" dirty="0" smtClean="0">
                <a:latin typeface="Bookman Old Style" panose="02050604050505020204" pitchFamily="18" charset="0"/>
              </a:rPr>
              <a:t>(gravis </a:t>
            </a:r>
            <a:r>
              <a:rPr lang="cs-CZ" i="1" dirty="0" err="1" smtClean="0">
                <a:latin typeface="Bookman Old Style" panose="02050604050505020204" pitchFamily="18" charset="0"/>
              </a:rPr>
              <a:t>erga</a:t>
            </a:r>
            <a:r>
              <a:rPr lang="cs-CZ" i="1" dirty="0" smtClean="0">
                <a:latin typeface="Bookman Old Style" panose="02050604050505020204" pitchFamily="18" charset="0"/>
              </a:rPr>
              <a:t> matrimonii </a:t>
            </a:r>
            <a:r>
              <a:rPr lang="cs-CZ" i="1" dirty="0" err="1" smtClean="0">
                <a:latin typeface="Bookman Old Style" panose="02050604050505020204" pitchFamily="18" charset="0"/>
              </a:rPr>
              <a:t>sanctitatem</a:t>
            </a:r>
            <a:r>
              <a:rPr lang="cs-CZ" i="1" dirty="0" smtClean="0">
                <a:latin typeface="Bookman Old Style" panose="02050604050505020204" pitchFamily="18" charset="0"/>
              </a:rPr>
              <a:t> </a:t>
            </a:r>
            <a:r>
              <a:rPr lang="cs-CZ" i="1" dirty="0" err="1" smtClean="0">
                <a:latin typeface="Bookman Old Style" panose="02050604050505020204" pitchFamily="18" charset="0"/>
              </a:rPr>
              <a:t>iniuria</a:t>
            </a:r>
            <a:r>
              <a:rPr lang="cs-CZ" i="1" dirty="0" smtClean="0">
                <a:latin typeface="Bookman Old Style" panose="02050604050505020204" pitchFamily="18" charset="0"/>
              </a:rPr>
              <a:t>)</a:t>
            </a:r>
            <a:r>
              <a:rPr lang="cs-CZ" dirty="0" smtClean="0">
                <a:latin typeface="Bookman Old Style" panose="02050604050505020204" pitchFamily="18" charset="0"/>
              </a:rPr>
              <a:t> – to musí strany vědět před sňatkem</a:t>
            </a:r>
          </a:p>
          <a:p>
            <a:r>
              <a:rPr lang="cs-CZ" dirty="0" smtClean="0">
                <a:latin typeface="Bookman Old Style" panose="02050604050505020204" pitchFamily="18" charset="0"/>
              </a:rPr>
              <a:t>záznam o uzavření manželství veden pouze v tajném archivu kurie</a:t>
            </a:r>
          </a:p>
          <a:p>
            <a:r>
              <a:rPr lang="cs-CZ" i="1" dirty="0" smtClean="0">
                <a:latin typeface="Bookman Old Style" panose="02050604050505020204" pitchFamily="18" charset="0"/>
              </a:rPr>
              <a:t>taková manželství teoreticky mohou být uznána za platná v</a:t>
            </a:r>
            <a:r>
              <a:rPr lang="la-Latn" i="1" dirty="0">
                <a:latin typeface="Bookman Old Style" panose="02050604050505020204" pitchFamily="18" charset="0"/>
              </a:rPr>
              <a:t> </a:t>
            </a:r>
            <a:r>
              <a:rPr lang="cs-CZ" i="1" dirty="0" smtClean="0">
                <a:latin typeface="Bookman Old Style" panose="02050604050505020204" pitchFamily="18" charset="0"/>
              </a:rPr>
              <a:t>České republice i ve Slovenské republice, ale zpravidla je utajení potřebné i</a:t>
            </a:r>
            <a:r>
              <a:rPr lang="la-Latn" dirty="0">
                <a:latin typeface="Bookman Old Style" panose="02050604050505020204" pitchFamily="18" charset="0"/>
              </a:rPr>
              <a:t> </a:t>
            </a:r>
            <a:r>
              <a:rPr lang="cs-CZ" i="1" dirty="0" smtClean="0">
                <a:latin typeface="Bookman Old Style" panose="02050604050505020204" pitchFamily="18" charset="0"/>
              </a:rPr>
              <a:t>před státními orgány, proto nevznikne ani není oznámeno náležitým způsobem, viz snímky </a:t>
            </a:r>
            <a:r>
              <a:rPr lang="cs-CZ" dirty="0" smtClean="0">
                <a:latin typeface="Bookman Old Style" panose="02050604050505020204" pitchFamily="18" charset="0"/>
              </a:rPr>
              <a:t>Právní příprava na manželství </a:t>
            </a:r>
            <a:r>
              <a:rPr lang="cs-CZ" i="1" dirty="0" smtClean="0">
                <a:latin typeface="Bookman Old Style" panose="02050604050505020204" pitchFamily="18" charset="0"/>
              </a:rPr>
              <a:t>a </a:t>
            </a:r>
            <a:r>
              <a:rPr lang="cs-CZ" dirty="0" smtClean="0">
                <a:latin typeface="Bookman Old Style" panose="02050604050505020204" pitchFamily="18" charset="0"/>
              </a:rPr>
              <a:t>Posňatkové řízení</a:t>
            </a:r>
          </a:p>
          <a:p>
            <a:endParaRPr lang="cs-CZ" i="1" dirty="0">
              <a:latin typeface="Bookman Old Style" panose="02050604050505020204" pitchFamily="18" charset="0"/>
            </a:endParaRPr>
          </a:p>
        </p:txBody>
      </p:sp>
    </p:spTree>
    <p:extLst>
      <p:ext uri="{BB962C8B-B14F-4D97-AF65-F5344CB8AC3E}">
        <p14:creationId xmlns:p14="http://schemas.microsoft.com/office/powerpoint/2010/main" val="3449791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0549" y="250167"/>
            <a:ext cx="11300605" cy="819509"/>
          </a:xfrm>
        </p:spPr>
        <p:txBody>
          <a:bodyPr>
            <a:normAutofit/>
          </a:bodyPr>
          <a:lstStyle/>
          <a:p>
            <a:pPr algn="ctr"/>
            <a:r>
              <a:rPr lang="cs-CZ" b="1" dirty="0" smtClean="0">
                <a:latin typeface="Bookman Old Style" panose="02050604050505020204" pitchFamily="18" charset="0"/>
              </a:rPr>
              <a:t>Dispens od kanonické formy</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10550" y="1164566"/>
            <a:ext cx="11628407" cy="5339752"/>
          </a:xfrm>
        </p:spPr>
        <p:txBody>
          <a:bodyPr>
            <a:normAutofit/>
          </a:bodyPr>
          <a:lstStyle/>
          <a:p>
            <a:r>
              <a:rPr lang="cs-CZ" dirty="0" smtClean="0">
                <a:latin typeface="Bookman Old Style" panose="02050604050505020204" pitchFamily="18" charset="0"/>
              </a:rPr>
              <a:t>CIC kán. 1127 a 1129, CCEO kán. 834 a 835</a:t>
            </a:r>
          </a:p>
          <a:p>
            <a:r>
              <a:rPr lang="cs-CZ" dirty="0" smtClean="0">
                <a:latin typeface="Bookman Old Style" panose="02050604050505020204" pitchFamily="18" charset="0"/>
              </a:rPr>
              <a:t>CIC:</a:t>
            </a:r>
          </a:p>
          <a:p>
            <a:pPr lvl="1"/>
            <a:r>
              <a:rPr lang="cs-CZ" b="1" dirty="0" smtClean="0">
                <a:latin typeface="Bookman Old Style" panose="02050604050505020204" pitchFamily="18" charset="0"/>
              </a:rPr>
              <a:t>místní ordinář: </a:t>
            </a:r>
            <a:r>
              <a:rPr lang="cs-CZ" dirty="0" smtClean="0">
                <a:latin typeface="Bookman Old Style" panose="02050604050505020204" pitchFamily="18" charset="0"/>
              </a:rPr>
              <a:t>smíšené manželství (kán. 1127) anebo manželství s nepokřtěnou osobou (kán. 1129),</a:t>
            </a:r>
          </a:p>
          <a:p>
            <a:pPr lvl="1"/>
            <a:r>
              <a:rPr lang="cs-CZ" dirty="0" smtClean="0">
                <a:latin typeface="Bookman Old Style" panose="02050604050505020204" pitchFamily="18" charset="0"/>
              </a:rPr>
              <a:t>jinak pouze </a:t>
            </a:r>
            <a:r>
              <a:rPr lang="cs-CZ" b="1" dirty="0" smtClean="0">
                <a:latin typeface="Bookman Old Style" panose="02050604050505020204" pitchFamily="18" charset="0"/>
              </a:rPr>
              <a:t>Apoštolský stolec</a:t>
            </a:r>
          </a:p>
          <a:p>
            <a:r>
              <a:rPr lang="cs-CZ" dirty="0" smtClean="0">
                <a:latin typeface="Bookman Old Style" panose="02050604050505020204" pitchFamily="18" charset="0"/>
              </a:rPr>
              <a:t>CCEO (kán. 835):</a:t>
            </a:r>
          </a:p>
          <a:p>
            <a:pPr lvl="1"/>
            <a:r>
              <a:rPr lang="cs-CZ" b="1" dirty="0" smtClean="0">
                <a:latin typeface="Bookman Old Style" panose="02050604050505020204" pitchFamily="18" charset="0"/>
              </a:rPr>
              <a:t>patriarcha (a </a:t>
            </a:r>
            <a:r>
              <a:rPr lang="cs-CZ" b="1" smtClean="0">
                <a:latin typeface="Bookman Old Style" panose="02050604050505020204" pitchFamily="18" charset="0"/>
              </a:rPr>
              <a:t>také vrchní </a:t>
            </a:r>
            <a:r>
              <a:rPr lang="cs-CZ" b="1" dirty="0" smtClean="0">
                <a:latin typeface="Bookman Old Style" panose="02050604050505020204" pitchFamily="18" charset="0"/>
              </a:rPr>
              <a:t>arcibiskup, viz kán. 152): </a:t>
            </a:r>
            <a:r>
              <a:rPr lang="cs-CZ" dirty="0" smtClean="0">
                <a:latin typeface="Bookman Old Style" panose="02050604050505020204" pitchFamily="18" charset="0"/>
              </a:rPr>
              <a:t>z velmi vážného důvodu </a:t>
            </a:r>
            <a:r>
              <a:rPr lang="cs-CZ" i="1" dirty="0" smtClean="0">
                <a:latin typeface="Bookman Old Style" panose="02050604050505020204" pitchFamily="18" charset="0"/>
              </a:rPr>
              <a:t>(</a:t>
            </a:r>
            <a:r>
              <a:rPr lang="cs-CZ" i="1" dirty="0" err="1" smtClean="0">
                <a:latin typeface="Bookman Old Style" panose="02050604050505020204" pitchFamily="18" charset="0"/>
              </a:rPr>
              <a:t>gravissima</a:t>
            </a:r>
            <a:r>
              <a:rPr lang="cs-CZ" i="1" dirty="0" smtClean="0">
                <a:latin typeface="Bookman Old Style" panose="02050604050505020204" pitchFamily="18" charset="0"/>
              </a:rPr>
              <a:t> de causa)</a:t>
            </a:r>
          </a:p>
          <a:p>
            <a:pPr lvl="1"/>
            <a:r>
              <a:rPr lang="cs-CZ" dirty="0" smtClean="0">
                <a:latin typeface="Bookman Old Style" panose="02050604050505020204" pitchFamily="18" charset="0"/>
              </a:rPr>
              <a:t>jinak pouze </a:t>
            </a:r>
            <a:r>
              <a:rPr lang="cs-CZ" b="1" dirty="0" smtClean="0">
                <a:latin typeface="Bookman Old Style" panose="02050604050505020204" pitchFamily="18" charset="0"/>
              </a:rPr>
              <a:t>Apoštolský stolec</a:t>
            </a:r>
            <a:endParaRPr lang="cs-CZ" dirty="0" smtClean="0">
              <a:latin typeface="Bookman Old Style" panose="02050604050505020204" pitchFamily="18" charset="0"/>
            </a:endParaRPr>
          </a:p>
          <a:p>
            <a:r>
              <a:rPr lang="cs-CZ" b="1" dirty="0" smtClean="0">
                <a:latin typeface="Bookman Old Style" panose="02050604050505020204" pitchFamily="18" charset="0"/>
              </a:rPr>
              <a:t>dispens daná právem:</a:t>
            </a:r>
            <a:r>
              <a:rPr lang="cs-CZ" dirty="0" smtClean="0">
                <a:latin typeface="Bookman Old Style" panose="02050604050505020204" pitchFamily="18" charset="0"/>
              </a:rPr>
              <a:t> smíšené manželství s východním nekatolickým křesťanem – vyžaduje se však kněžské požehnání (CIC kán. 1127 § 1, CCEO kán. 834 § 2)</a:t>
            </a:r>
          </a:p>
          <a:p>
            <a:endParaRPr lang="cs-CZ" i="1" dirty="0">
              <a:latin typeface="Bookman Old Style" panose="02050604050505020204" pitchFamily="18" charset="0"/>
            </a:endParaRPr>
          </a:p>
        </p:txBody>
      </p:sp>
    </p:spTree>
    <p:extLst>
      <p:ext uri="{BB962C8B-B14F-4D97-AF65-F5344CB8AC3E}">
        <p14:creationId xmlns:p14="http://schemas.microsoft.com/office/powerpoint/2010/main" val="1968532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0549" y="250167"/>
            <a:ext cx="11300605" cy="819509"/>
          </a:xfrm>
        </p:spPr>
        <p:txBody>
          <a:bodyPr>
            <a:normAutofit/>
          </a:bodyPr>
          <a:lstStyle/>
          <a:p>
            <a:pPr algn="ctr"/>
            <a:r>
              <a:rPr lang="cs-CZ" b="1" dirty="0" smtClean="0">
                <a:latin typeface="Bookman Old Style" panose="02050604050505020204" pitchFamily="18" charset="0"/>
              </a:rPr>
              <a:t>Dispens od kanonické formy</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10550" y="1164565"/>
            <a:ext cx="11628407" cy="5460521"/>
          </a:xfrm>
        </p:spPr>
        <p:txBody>
          <a:bodyPr>
            <a:normAutofit fontScale="92500" lnSpcReduction="10000"/>
          </a:bodyPr>
          <a:lstStyle/>
          <a:p>
            <a:pPr marL="0" indent="0">
              <a:buNone/>
            </a:pPr>
            <a:r>
              <a:rPr lang="cs-CZ" u="sng" dirty="0" smtClean="0">
                <a:latin typeface="Bookman Old Style" panose="02050604050505020204" pitchFamily="18" charset="0"/>
              </a:rPr>
              <a:t>Partikulární právo: Směrnice ČBK o smíšených manželstvích z r. 1999</a:t>
            </a:r>
          </a:p>
          <a:p>
            <a:pPr marL="0" indent="0">
              <a:buNone/>
            </a:pPr>
            <a:r>
              <a:rPr lang="cs-CZ" dirty="0"/>
              <a:t>1</a:t>
            </a:r>
            <a:r>
              <a:rPr lang="cs-CZ" dirty="0" smtClean="0"/>
              <a:t>. </a:t>
            </a:r>
            <a:r>
              <a:rPr lang="cs-CZ" dirty="0"/>
              <a:t>Za vážné obtíže, které brání zachování kanonické formy, se pokládá:</a:t>
            </a:r>
          </a:p>
          <a:p>
            <a:pPr marL="514350" indent="-514350">
              <a:buFont typeface="+mj-lt"/>
              <a:buAutoNum type="alphaLcParenR"/>
            </a:pPr>
            <a:r>
              <a:rPr lang="cs-CZ" dirty="0" smtClean="0"/>
              <a:t>jestliže </a:t>
            </a:r>
            <a:r>
              <a:rPr lang="cs-CZ" dirty="0"/>
              <a:t>nekatolická strana zásadně odmítá uzavřít sňatek kanonickou formou a </a:t>
            </a:r>
            <a:r>
              <a:rPr lang="cs-CZ" dirty="0" smtClean="0"/>
              <a:t>katolická strana </a:t>
            </a:r>
            <a:r>
              <a:rPr lang="cs-CZ" dirty="0"/>
              <a:t>je pevně rozhodnuta manželství uzavřít</a:t>
            </a:r>
          </a:p>
          <a:p>
            <a:pPr marL="514350" indent="-514350">
              <a:buFont typeface="+mj-lt"/>
              <a:buAutoNum type="alphaLcParenR"/>
            </a:pPr>
            <a:r>
              <a:rPr lang="cs-CZ" dirty="0" smtClean="0"/>
              <a:t>jestliže </a:t>
            </a:r>
            <a:r>
              <a:rPr lang="cs-CZ" dirty="0"/>
              <a:t>kanonickou formu odmítá nekatolická strana, která žije křesťansky výrazně </a:t>
            </a:r>
            <a:r>
              <a:rPr lang="cs-CZ" dirty="0" smtClean="0"/>
              <a:t>lépe než </a:t>
            </a:r>
            <a:r>
              <a:rPr lang="cs-CZ" dirty="0"/>
              <a:t>strana katolická</a:t>
            </a:r>
          </a:p>
          <a:p>
            <a:pPr marL="514350" indent="-514350">
              <a:buFont typeface="+mj-lt"/>
              <a:buAutoNum type="alphaLcParenR"/>
            </a:pPr>
            <a:r>
              <a:rPr lang="cs-CZ" dirty="0" smtClean="0"/>
              <a:t>pokud </a:t>
            </a:r>
            <a:r>
              <a:rPr lang="cs-CZ" dirty="0"/>
              <a:t>by dodržení kanonické formy mohlo způsobit velmi vážný rozkol v rodině </a:t>
            </a:r>
            <a:r>
              <a:rPr lang="cs-CZ" dirty="0" smtClean="0"/>
              <a:t>některého ze snoubenců</a:t>
            </a:r>
            <a:endParaRPr lang="cs-CZ" dirty="0"/>
          </a:p>
          <a:p>
            <a:pPr marL="514350" indent="-514350">
              <a:buFont typeface="+mj-lt"/>
              <a:buAutoNum type="alphaLcParenR"/>
            </a:pPr>
            <a:r>
              <a:rPr lang="cs-CZ" dirty="0" smtClean="0"/>
              <a:t>jestliže </a:t>
            </a:r>
            <a:r>
              <a:rPr lang="cs-CZ" dirty="0"/>
              <a:t>nekatolická strana má ve své církvi nebo náboženském společenství </a:t>
            </a:r>
            <a:r>
              <a:rPr lang="cs-CZ" dirty="0" smtClean="0"/>
              <a:t>zvláštní postavení </a:t>
            </a:r>
            <a:r>
              <a:rPr lang="cs-CZ" dirty="0"/>
              <a:t>(duchovní, člen rady, staršovstva a pod.).</a:t>
            </a:r>
          </a:p>
          <a:p>
            <a:pPr marL="0" indent="0">
              <a:buNone/>
            </a:pPr>
            <a:r>
              <a:rPr lang="cs-CZ" dirty="0"/>
              <a:t>2. Snoubenci jsou povinni se oba účastnit základní přípravy na manželství </a:t>
            </a:r>
            <a:r>
              <a:rPr lang="cs-CZ" dirty="0" smtClean="0"/>
              <a:t>u katolického duchovního</a:t>
            </a:r>
            <a:r>
              <a:rPr lang="cs-CZ" dirty="0"/>
              <a:t>, kde jsou mimo jiné poučeni o účelu a </a:t>
            </a:r>
            <a:r>
              <a:rPr lang="cs-CZ" dirty="0" smtClean="0"/>
              <a:t>podstatných vlastnostech </a:t>
            </a:r>
            <a:r>
              <a:rPr lang="cs-CZ" dirty="0"/>
              <a:t>manželství, i </a:t>
            </a:r>
            <a:r>
              <a:rPr lang="cs-CZ" dirty="0" smtClean="0"/>
              <a:t>když se eventuálně </a:t>
            </a:r>
            <a:r>
              <a:rPr lang="cs-CZ" dirty="0"/>
              <a:t>účastní i přípravy u nekatolického duchovního (část přípravy by se mohla </a:t>
            </a:r>
            <a:r>
              <a:rPr lang="cs-CZ" dirty="0" smtClean="0"/>
              <a:t>konat společně</a:t>
            </a:r>
            <a:r>
              <a:rPr lang="cs-CZ" dirty="0"/>
              <a:t>).</a:t>
            </a:r>
            <a:endParaRPr lang="cs-CZ" dirty="0" smtClean="0">
              <a:latin typeface="Bookman Old Style" panose="02050604050505020204" pitchFamily="18" charset="0"/>
            </a:endParaRPr>
          </a:p>
        </p:txBody>
      </p:sp>
    </p:spTree>
    <p:extLst>
      <p:ext uri="{BB962C8B-B14F-4D97-AF65-F5344CB8AC3E}">
        <p14:creationId xmlns:p14="http://schemas.microsoft.com/office/powerpoint/2010/main" val="2206937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0549" y="250167"/>
            <a:ext cx="11300605" cy="819509"/>
          </a:xfrm>
        </p:spPr>
        <p:txBody>
          <a:bodyPr>
            <a:normAutofit/>
          </a:bodyPr>
          <a:lstStyle/>
          <a:p>
            <a:pPr algn="ctr"/>
            <a:r>
              <a:rPr lang="cs-CZ" b="1" dirty="0" smtClean="0">
                <a:latin typeface="Bookman Old Style" panose="02050604050505020204" pitchFamily="18" charset="0"/>
              </a:rPr>
              <a:t>Dispens od kanonické formy</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10550" y="1164565"/>
            <a:ext cx="11628407" cy="5460521"/>
          </a:xfrm>
        </p:spPr>
        <p:txBody>
          <a:bodyPr>
            <a:normAutofit fontScale="85000" lnSpcReduction="20000"/>
          </a:bodyPr>
          <a:lstStyle/>
          <a:p>
            <a:pPr marL="0" indent="0">
              <a:buNone/>
            </a:pPr>
            <a:r>
              <a:rPr lang="cs-CZ" u="sng" dirty="0" smtClean="0">
                <a:latin typeface="Bookman Old Style" panose="02050604050505020204" pitchFamily="18" charset="0"/>
              </a:rPr>
              <a:t>Partikulární právo: Směrnice ČBK o smíšených manželstvích z r. 1999</a:t>
            </a:r>
          </a:p>
          <a:p>
            <a:pPr marL="0" indent="0">
              <a:buNone/>
            </a:pPr>
            <a:r>
              <a:rPr lang="cs-CZ" dirty="0"/>
              <a:t>3. Ustanovení o sepsání protokolu, předepsaném prohlášení a předkládaných </a:t>
            </a:r>
            <a:r>
              <a:rPr lang="cs-CZ" dirty="0" smtClean="0"/>
              <a:t>dokladech snoubenců </a:t>
            </a:r>
            <a:r>
              <a:rPr lang="cs-CZ" dirty="0"/>
              <a:t>jsou stejná jako při církevních oddavkách (vyjma povinnosti vůči matričnímu </a:t>
            </a:r>
            <a:r>
              <a:rPr lang="cs-CZ" dirty="0" smtClean="0"/>
              <a:t>úřadu - </a:t>
            </a:r>
            <a:r>
              <a:rPr lang="cs-CZ" dirty="0"/>
              <a:t>tuto povinnost má v tomto případě úřad, před kterým se manželství uzavírá). Dispens </a:t>
            </a:r>
            <a:r>
              <a:rPr lang="cs-CZ" dirty="0" smtClean="0"/>
              <a:t>od formy </a:t>
            </a:r>
            <a:r>
              <a:rPr lang="cs-CZ" dirty="0"/>
              <a:t>žádá farář bydliště katolické strany.42 Koná-li se příprava a sepisuje-li se protokol jinde</a:t>
            </a:r>
            <a:r>
              <a:rPr lang="cs-CZ" dirty="0" smtClean="0"/>
              <a:t>, žádá </a:t>
            </a:r>
            <a:r>
              <a:rPr lang="cs-CZ" dirty="0"/>
              <a:t>o dispens farář, který snoubence připravuje, a to vlastního ordináře katolické strany.</a:t>
            </a:r>
          </a:p>
          <a:p>
            <a:pPr marL="0" indent="0">
              <a:buNone/>
            </a:pPr>
            <a:r>
              <a:rPr lang="cs-CZ" dirty="0"/>
              <a:t>4. Manželství musí být uzavřeno buď předepsaným způsobem v nekatolické církvi, </a:t>
            </a:r>
            <a:r>
              <a:rPr lang="cs-CZ" dirty="0" smtClean="0"/>
              <a:t>nebo na </a:t>
            </a:r>
            <a:r>
              <a:rPr lang="cs-CZ" dirty="0"/>
              <a:t>matričním úřadě. Farář trvalého bydliště katolické strany oznámí věřícím, že sňatek byl </a:t>
            </a:r>
            <a:r>
              <a:rPr lang="cs-CZ" dirty="0" smtClean="0"/>
              <a:t>uzavřen s </a:t>
            </a:r>
            <a:r>
              <a:rPr lang="cs-CZ" dirty="0"/>
              <a:t>dispenzí od kanonické formy a že proto je před církví platný.</a:t>
            </a:r>
          </a:p>
          <a:p>
            <a:pPr marL="0" indent="0">
              <a:buNone/>
            </a:pPr>
            <a:r>
              <a:rPr lang="cs-CZ" dirty="0"/>
              <a:t>5. Katolický manžel je po sňatku povinen neprodleně předložit potvrzení o </a:t>
            </a:r>
            <a:r>
              <a:rPr lang="cs-CZ" dirty="0" smtClean="0"/>
              <a:t>uzavření manželství </a:t>
            </a:r>
            <a:r>
              <a:rPr lang="cs-CZ" dirty="0"/>
              <a:t>faráři, u kterého se na sňatek připravoval. Ten manželství zapíše do knihy </a:t>
            </a:r>
            <a:r>
              <a:rPr lang="cs-CZ" dirty="0" smtClean="0"/>
              <a:t>oddaných s </a:t>
            </a:r>
            <a:r>
              <a:rPr lang="cs-CZ" dirty="0"/>
              <a:t>poznámkou o dispenzi a učiní záznam v knize pokřtěných. Pokud byl katolík pokřtěn jinde</a:t>
            </a:r>
            <a:r>
              <a:rPr lang="cs-CZ" dirty="0" smtClean="0"/>
              <a:t>, odešle </a:t>
            </a:r>
            <a:r>
              <a:rPr lang="cs-CZ" dirty="0"/>
              <a:t>farář hlášení o uzavření sňatku dle kán. 1122, §2 CIC obvyklým způsobem.</a:t>
            </a:r>
          </a:p>
          <a:p>
            <a:pPr marL="0" indent="0">
              <a:buNone/>
            </a:pPr>
            <a:r>
              <a:rPr lang="cs-CZ" dirty="0"/>
              <a:t>6. Dispens se uděluje pro jednotlivé případy konkrétních manželství. Není možné ji </a:t>
            </a:r>
            <a:r>
              <a:rPr lang="cs-CZ" dirty="0" smtClean="0"/>
              <a:t>udělit obecně </a:t>
            </a:r>
            <a:r>
              <a:rPr lang="cs-CZ" dirty="0"/>
              <a:t>pro všechny případy.</a:t>
            </a:r>
          </a:p>
          <a:p>
            <a:pPr marL="0" indent="0">
              <a:buNone/>
            </a:pPr>
            <a:r>
              <a:rPr lang="cs-CZ" dirty="0"/>
              <a:t>7. Ordinář katolické strany je oprávněn udělit dispens i z jiného závažného důvodu.</a:t>
            </a:r>
            <a:endParaRPr lang="cs-CZ" dirty="0" smtClean="0">
              <a:latin typeface="Bookman Old Style" panose="02050604050505020204" pitchFamily="18" charset="0"/>
            </a:endParaRPr>
          </a:p>
        </p:txBody>
      </p:sp>
    </p:spTree>
    <p:extLst>
      <p:ext uri="{BB962C8B-B14F-4D97-AF65-F5344CB8AC3E}">
        <p14:creationId xmlns:p14="http://schemas.microsoft.com/office/powerpoint/2010/main" val="2113501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02958"/>
          </a:xfrm>
        </p:spPr>
        <p:txBody>
          <a:bodyPr>
            <a:normAutofit/>
          </a:bodyPr>
          <a:lstStyle/>
          <a:p>
            <a:pPr algn="ctr"/>
            <a:r>
              <a:rPr lang="cs-CZ" b="1" dirty="0" smtClean="0">
                <a:latin typeface="Bookman Old Style" panose="02050604050505020204" pitchFamily="18" charset="0"/>
              </a:rPr>
              <a:t>Právní příprava na manželství</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838200" y="1380226"/>
            <a:ext cx="10515600" cy="5262114"/>
          </a:xfrm>
        </p:spPr>
        <p:txBody>
          <a:bodyPr>
            <a:normAutofit/>
          </a:bodyPr>
          <a:lstStyle/>
          <a:p>
            <a:pPr marL="0" indent="0">
              <a:buNone/>
            </a:pPr>
            <a:r>
              <a:rPr lang="cs-CZ" b="1" i="1" dirty="0" smtClean="0">
                <a:latin typeface="Bookman Old Style" panose="02050604050505020204" pitchFamily="18" charset="0"/>
              </a:rPr>
              <a:t>Církevní dokumenty:</a:t>
            </a:r>
          </a:p>
          <a:p>
            <a:r>
              <a:rPr lang="cs-CZ" dirty="0" smtClean="0">
                <a:latin typeface="Bookman Old Style" panose="02050604050505020204" pitchFamily="18" charset="0"/>
              </a:rPr>
              <a:t>snubní protokol, eventuálně s přílohami (arcidiecéze OL: příloha ohledně osobnostní přípravy</a:t>
            </a:r>
            <a:r>
              <a:rPr lang="cs-CZ" dirty="0" smtClean="0">
                <a:latin typeface="Bookman Old Style" panose="02050604050505020204" pitchFamily="18" charset="0"/>
              </a:rPr>
              <a:t>),</a:t>
            </a:r>
            <a:endParaRPr lang="cs-CZ" dirty="0" smtClean="0">
              <a:latin typeface="Bookman Old Style" panose="02050604050505020204" pitchFamily="18" charset="0"/>
            </a:endParaRPr>
          </a:p>
          <a:p>
            <a:r>
              <a:rPr lang="cs-CZ" dirty="0" smtClean="0">
                <a:latin typeface="Bookman Old Style" panose="02050604050505020204" pitchFamily="18" charset="0"/>
              </a:rPr>
              <a:t>vyžádání potřebných dispenzí od místního ordináře – zaznamená se do snubního </a:t>
            </a:r>
            <a:r>
              <a:rPr lang="cs-CZ" dirty="0" smtClean="0">
                <a:latin typeface="Bookman Old Style" panose="02050604050505020204" pitchFamily="18" charset="0"/>
              </a:rPr>
              <a:t>protokolu,</a:t>
            </a:r>
            <a:endParaRPr lang="cs-CZ" dirty="0" smtClean="0">
              <a:latin typeface="Bookman Old Style" panose="02050604050505020204" pitchFamily="18" charset="0"/>
            </a:endParaRPr>
          </a:p>
          <a:p>
            <a:r>
              <a:rPr lang="cs-CZ" dirty="0" smtClean="0">
                <a:latin typeface="Bookman Old Style" panose="02050604050505020204" pitchFamily="18" charset="0"/>
              </a:rPr>
              <a:t>vyžádání delegace pro asistujícího, licence pro místo sňatku – také </a:t>
            </a:r>
            <a:r>
              <a:rPr lang="cs-CZ" dirty="0">
                <a:latin typeface="Bookman Old Style" panose="02050604050505020204" pitchFamily="18" charset="0"/>
              </a:rPr>
              <a:t>se zaznamená </a:t>
            </a:r>
            <a:r>
              <a:rPr lang="cs-CZ" dirty="0" smtClean="0">
                <a:latin typeface="Bookman Old Style" panose="02050604050505020204" pitchFamily="18" charset="0"/>
              </a:rPr>
              <a:t>do snubního </a:t>
            </a:r>
            <a:r>
              <a:rPr lang="cs-CZ" dirty="0" smtClean="0">
                <a:latin typeface="Bookman Old Style" panose="02050604050505020204" pitchFamily="18" charset="0"/>
              </a:rPr>
              <a:t>protokolu.</a:t>
            </a:r>
            <a:endParaRPr lang="cs-CZ" sz="2400" i="1" dirty="0" smtClean="0">
              <a:latin typeface="Bookman Old Style" panose="02050604050505020204" pitchFamily="18" charset="0"/>
            </a:endParaRPr>
          </a:p>
          <a:p>
            <a:pPr marL="0" indent="0">
              <a:buNone/>
            </a:pPr>
            <a:r>
              <a:rPr lang="cs-CZ" b="1" i="1" dirty="0" smtClean="0">
                <a:latin typeface="Bookman Old Style" panose="02050604050505020204" pitchFamily="18" charset="0"/>
              </a:rPr>
              <a:t>Státní dokumenty (na matrice):</a:t>
            </a:r>
          </a:p>
          <a:p>
            <a:r>
              <a:rPr lang="cs-CZ" dirty="0" smtClean="0">
                <a:latin typeface="Bookman Old Style" panose="02050604050505020204" pitchFamily="18" charset="0"/>
              </a:rPr>
              <a:t>státní dotazník pro uzavření </a:t>
            </a:r>
            <a:r>
              <a:rPr lang="cs-CZ" dirty="0" smtClean="0">
                <a:latin typeface="Bookman Old Style" panose="02050604050505020204" pitchFamily="18" charset="0"/>
              </a:rPr>
              <a:t>manželství,</a:t>
            </a:r>
            <a:endParaRPr lang="cs-CZ" dirty="0" smtClean="0">
              <a:latin typeface="Bookman Old Style" panose="02050604050505020204" pitchFamily="18" charset="0"/>
            </a:endParaRPr>
          </a:p>
          <a:p>
            <a:r>
              <a:rPr lang="cs-CZ" dirty="0" smtClean="0">
                <a:latin typeface="Bookman Old Style" panose="02050604050505020204" pitchFamily="18" charset="0"/>
              </a:rPr>
              <a:t>žádost o osvědčení pro církevní </a:t>
            </a:r>
            <a:r>
              <a:rPr lang="cs-CZ" dirty="0" smtClean="0">
                <a:latin typeface="Bookman Old Style" panose="02050604050505020204" pitchFamily="18" charset="0"/>
              </a:rPr>
              <a:t>sňatek,</a:t>
            </a:r>
            <a:endParaRPr lang="cs-CZ" dirty="0" smtClean="0">
              <a:latin typeface="Bookman Old Style" panose="02050604050505020204" pitchFamily="18" charset="0"/>
            </a:endParaRPr>
          </a:p>
          <a:p>
            <a:r>
              <a:rPr lang="cs-CZ" dirty="0" smtClean="0">
                <a:latin typeface="Bookman Old Style" panose="02050604050505020204" pitchFamily="18" charset="0"/>
              </a:rPr>
              <a:t>státní protokol o uzavření </a:t>
            </a:r>
            <a:r>
              <a:rPr lang="cs-CZ" dirty="0" smtClean="0">
                <a:latin typeface="Bookman Old Style" panose="02050604050505020204" pitchFamily="18" charset="0"/>
              </a:rPr>
              <a:t>manželství.</a:t>
            </a:r>
            <a:endParaRPr lang="cs-CZ" dirty="0">
              <a:latin typeface="Bookman Old Style" panose="02050604050505020204" pitchFamily="18" charset="0"/>
            </a:endParaRPr>
          </a:p>
        </p:txBody>
      </p:sp>
    </p:spTree>
    <p:extLst>
      <p:ext uri="{BB962C8B-B14F-4D97-AF65-F5344CB8AC3E}">
        <p14:creationId xmlns:p14="http://schemas.microsoft.com/office/powerpoint/2010/main" val="538954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793631"/>
          </a:xfrm>
        </p:spPr>
        <p:txBody>
          <a:bodyPr>
            <a:normAutofit/>
          </a:bodyPr>
          <a:lstStyle/>
          <a:p>
            <a:pPr algn="ctr"/>
            <a:r>
              <a:rPr lang="cs-CZ" b="1" dirty="0" smtClean="0">
                <a:latin typeface="Bookman Old Style" panose="02050604050505020204" pitchFamily="18" charset="0"/>
              </a:rPr>
              <a:t>Posňatkové řízení</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01926" y="793631"/>
            <a:ext cx="11464504" cy="5848709"/>
          </a:xfrm>
        </p:spPr>
        <p:txBody>
          <a:bodyPr>
            <a:normAutofit fontScale="92500"/>
          </a:bodyPr>
          <a:lstStyle/>
          <a:p>
            <a:pPr marL="0" indent="0">
              <a:buNone/>
            </a:pPr>
            <a:r>
              <a:rPr lang="cs-CZ" b="1" i="1" dirty="0" smtClean="0">
                <a:latin typeface="Bookman Old Style" panose="02050604050505020204" pitchFamily="18" charset="0"/>
              </a:rPr>
              <a:t>Církevní:</a:t>
            </a:r>
          </a:p>
          <a:p>
            <a:r>
              <a:rPr lang="cs-CZ" dirty="0" smtClean="0">
                <a:latin typeface="Bookman Old Style" panose="02050604050505020204" pitchFamily="18" charset="0"/>
              </a:rPr>
              <a:t>zápis do matriky </a:t>
            </a:r>
            <a:r>
              <a:rPr lang="cs-CZ" dirty="0" smtClean="0">
                <a:latin typeface="Bookman Old Style" panose="02050604050505020204" pitchFamily="18" charset="0"/>
              </a:rPr>
              <a:t>oddaných,</a:t>
            </a:r>
            <a:endParaRPr lang="cs-CZ" dirty="0" smtClean="0">
              <a:latin typeface="Bookman Old Style" panose="02050604050505020204" pitchFamily="18" charset="0"/>
            </a:endParaRPr>
          </a:p>
          <a:p>
            <a:r>
              <a:rPr lang="cs-CZ" dirty="0" smtClean="0">
                <a:latin typeface="Bookman Old Style" panose="02050604050505020204" pitchFamily="18" charset="0"/>
              </a:rPr>
              <a:t>zápisy do křestních matrik </a:t>
            </a:r>
            <a:r>
              <a:rPr lang="cs-CZ" i="1" dirty="0" smtClean="0">
                <a:latin typeface="Bookman Old Style" panose="02050604050505020204" pitchFamily="18" charset="0"/>
              </a:rPr>
              <a:t>(ne </a:t>
            </a:r>
            <a:r>
              <a:rPr lang="cs-CZ" i="1" dirty="0" err="1" smtClean="0">
                <a:latin typeface="Bookman Old Style" panose="02050604050505020204" pitchFamily="18" charset="0"/>
              </a:rPr>
              <a:t>temere</a:t>
            </a:r>
            <a:r>
              <a:rPr lang="cs-CZ" i="1" dirty="0" smtClean="0">
                <a:latin typeface="Bookman Old Style" panose="02050604050505020204" pitchFamily="18" charset="0"/>
              </a:rPr>
              <a:t>) – </a:t>
            </a:r>
            <a:r>
              <a:rPr lang="cs-CZ" dirty="0" smtClean="0">
                <a:latin typeface="Bookman Old Style" panose="02050604050505020204" pitchFamily="18" charset="0"/>
              </a:rPr>
              <a:t>poslat s </a:t>
            </a:r>
            <a:r>
              <a:rPr lang="cs-CZ" dirty="0" smtClean="0">
                <a:latin typeface="Bookman Old Style" panose="02050604050505020204" pitchFamily="18" charset="0"/>
              </a:rPr>
              <a:t>číslem jednacím, </a:t>
            </a:r>
            <a:r>
              <a:rPr lang="cs-CZ" dirty="0" smtClean="0">
                <a:latin typeface="Bookman Old Style" panose="02050604050505020204" pitchFamily="18" charset="0"/>
              </a:rPr>
              <a:t>odpověď s </a:t>
            </a:r>
            <a:r>
              <a:rPr lang="cs-CZ" dirty="0">
                <a:latin typeface="Bookman Old Style" panose="02050604050505020204" pitchFamily="18" charset="0"/>
              </a:rPr>
              <a:t>číslem jednacím.</a:t>
            </a:r>
            <a:endParaRPr lang="cs-CZ" dirty="0" smtClean="0">
              <a:latin typeface="Bookman Old Style" panose="02050604050505020204" pitchFamily="18" charset="0"/>
            </a:endParaRPr>
          </a:p>
          <a:p>
            <a:pPr marL="0" indent="0">
              <a:buNone/>
            </a:pPr>
            <a:r>
              <a:rPr lang="cs-CZ" b="1" i="1" dirty="0" smtClean="0">
                <a:latin typeface="Bookman Old Style" panose="02050604050505020204" pitchFamily="18" charset="0"/>
              </a:rPr>
              <a:t>Státní:</a:t>
            </a:r>
            <a:endParaRPr lang="cs-CZ" dirty="0" smtClean="0">
              <a:latin typeface="Bookman Old Style" panose="02050604050505020204" pitchFamily="18" charset="0"/>
            </a:endParaRPr>
          </a:p>
          <a:p>
            <a:r>
              <a:rPr lang="cs-CZ" dirty="0" smtClean="0">
                <a:latin typeface="Bookman Old Style" panose="02050604050505020204" pitchFamily="18" charset="0"/>
              </a:rPr>
              <a:t>vyplnění státního protokolu o uzavření </a:t>
            </a:r>
            <a:r>
              <a:rPr lang="cs-CZ" dirty="0" smtClean="0">
                <a:latin typeface="Bookman Old Style" panose="02050604050505020204" pitchFamily="18" charset="0"/>
              </a:rPr>
              <a:t>manželství,</a:t>
            </a:r>
            <a:endParaRPr lang="cs-CZ" dirty="0" smtClean="0">
              <a:latin typeface="Bookman Old Style" panose="02050604050505020204" pitchFamily="18" charset="0"/>
            </a:endParaRPr>
          </a:p>
          <a:p>
            <a:r>
              <a:rPr lang="cs-CZ" dirty="0" smtClean="0">
                <a:latin typeface="Bookman Old Style" panose="02050604050505020204" pitchFamily="18" charset="0"/>
              </a:rPr>
              <a:t>odevzdání do 3 pracovních dní na státní </a:t>
            </a:r>
            <a:r>
              <a:rPr lang="cs-CZ" dirty="0" smtClean="0">
                <a:latin typeface="Bookman Old Style" panose="02050604050505020204" pitchFamily="18" charset="0"/>
              </a:rPr>
              <a:t>matriku,</a:t>
            </a:r>
            <a:endParaRPr lang="cs-CZ" dirty="0" smtClean="0">
              <a:latin typeface="Bookman Old Style" panose="02050604050505020204" pitchFamily="18" charset="0"/>
            </a:endParaRPr>
          </a:p>
          <a:p>
            <a:r>
              <a:rPr lang="cs-CZ" dirty="0" smtClean="0">
                <a:latin typeface="Bookman Old Style" panose="02050604050505020204" pitchFamily="18" charset="0"/>
              </a:rPr>
              <a:t>úprava </a:t>
            </a:r>
            <a:r>
              <a:rPr lang="cs-CZ" dirty="0" smtClean="0">
                <a:latin typeface="Bookman Old Style" panose="02050604050505020204" pitchFamily="18" charset="0"/>
              </a:rPr>
              <a:t>občanských průkazů </a:t>
            </a:r>
            <a:r>
              <a:rPr lang="cs-CZ" u="sng" dirty="0" smtClean="0">
                <a:latin typeface="Bookman Old Style" panose="02050604050505020204" pitchFamily="18" charset="0"/>
              </a:rPr>
              <a:t>občanů ČR</a:t>
            </a:r>
            <a:r>
              <a:rPr lang="cs-CZ" dirty="0" smtClean="0">
                <a:latin typeface="Bookman Old Style" panose="02050604050505020204" pitchFamily="18" charset="0"/>
              </a:rPr>
              <a:t>, pokud </a:t>
            </a:r>
            <a:r>
              <a:rPr lang="cs-CZ" dirty="0">
                <a:latin typeface="Bookman Old Style" panose="02050604050505020204" pitchFamily="18" charset="0"/>
              </a:rPr>
              <a:t>nastane změna údajů uvedených na občanském </a:t>
            </a:r>
            <a:r>
              <a:rPr lang="cs-CZ" dirty="0" smtClean="0">
                <a:latin typeface="Bookman Old Style" panose="02050604050505020204" pitchFamily="18" charset="0"/>
              </a:rPr>
              <a:t>průkazu, tedy je </a:t>
            </a:r>
            <a:r>
              <a:rPr lang="cs-CZ" dirty="0" smtClean="0">
                <a:latin typeface="Bookman Old Style" panose="02050604050505020204" pitchFamily="18" charset="0"/>
              </a:rPr>
              <a:t>v</a:t>
            </a:r>
            <a:r>
              <a:rPr lang="la-Latn" dirty="0">
                <a:latin typeface="Bookman Old Style" panose="02050604050505020204" pitchFamily="18" charset="0"/>
              </a:rPr>
              <a:t> </a:t>
            </a:r>
            <a:r>
              <a:rPr lang="cs-CZ" dirty="0" smtClean="0">
                <a:latin typeface="Bookman Old Style" panose="02050604050505020204" pitchFamily="18" charset="0"/>
              </a:rPr>
              <a:t>nich uveden rodinný stav </a:t>
            </a:r>
            <a:r>
              <a:rPr lang="cs-CZ" dirty="0" smtClean="0">
                <a:latin typeface="Bookman Old Style" panose="02050604050505020204" pitchFamily="18" charset="0"/>
              </a:rPr>
              <a:t>nebo pokud se mění </a:t>
            </a:r>
            <a:r>
              <a:rPr lang="cs-CZ" smtClean="0">
                <a:latin typeface="Bookman Old Style" panose="02050604050505020204" pitchFamily="18" charset="0"/>
              </a:rPr>
              <a:t>příjmení (</a:t>
            </a:r>
            <a:r>
              <a:rPr lang="cs-CZ" dirty="0" smtClean="0">
                <a:latin typeface="Bookman Old Style" panose="02050604050505020204" pitchFamily="18" charset="0"/>
              </a:rPr>
              <a:t>odstřižení </a:t>
            </a:r>
            <a:r>
              <a:rPr lang="cs-CZ" dirty="0" smtClean="0">
                <a:latin typeface="Bookman Old Style" panose="02050604050505020204" pitchFamily="18" charset="0"/>
              </a:rPr>
              <a:t>rohu B</a:t>
            </a:r>
            <a:r>
              <a:rPr lang="cs-CZ" dirty="0" smtClean="0">
                <a:latin typeface="Bookman Old Style" panose="02050604050505020204" pitchFamily="18" charset="0"/>
              </a:rPr>
              <a:t>),</a:t>
            </a:r>
            <a:endParaRPr lang="cs-CZ" dirty="0" smtClean="0">
              <a:latin typeface="Bookman Old Style" panose="02050604050505020204" pitchFamily="18" charset="0"/>
            </a:endParaRPr>
          </a:p>
          <a:p>
            <a:r>
              <a:rPr lang="cs-CZ" dirty="0">
                <a:latin typeface="Bookman Old Style" panose="02050604050505020204" pitchFamily="18" charset="0"/>
              </a:rPr>
              <a:t>na základě státního protokolu o uzavření manželství vydá matriční úřad státní potvrzení o uzavření manželství, následně je možno vyřídit (nakolik nutno) nové doklady, zvl. občanský </a:t>
            </a:r>
            <a:r>
              <a:rPr lang="cs-CZ" dirty="0" smtClean="0">
                <a:latin typeface="Bookman Old Style" panose="02050604050505020204" pitchFamily="18" charset="0"/>
              </a:rPr>
              <a:t>průkaz.</a:t>
            </a:r>
            <a:endParaRPr lang="cs-CZ" dirty="0">
              <a:latin typeface="Bookman Old Style" panose="02050604050505020204" pitchFamily="18" charset="0"/>
            </a:endParaRPr>
          </a:p>
        </p:txBody>
      </p:sp>
    </p:spTree>
    <p:extLst>
      <p:ext uri="{BB962C8B-B14F-4D97-AF65-F5344CB8AC3E}">
        <p14:creationId xmlns:p14="http://schemas.microsoft.com/office/powerpoint/2010/main" val="153903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latin typeface="Bookman Old Style" panose="02050604050505020204" pitchFamily="18" charset="0"/>
              </a:rPr>
              <a:t>Stanovení současné formy uzavření manželství v historii</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612475" y="1825624"/>
            <a:ext cx="10741325" cy="4661439"/>
          </a:xfrm>
        </p:spPr>
        <p:txBody>
          <a:bodyPr>
            <a:normAutofit lnSpcReduction="10000"/>
          </a:bodyPr>
          <a:lstStyle/>
          <a:p>
            <a:r>
              <a:rPr lang="cs-CZ" sz="3200" b="1" i="1" dirty="0" smtClean="0">
                <a:latin typeface="Bookman Old Style" panose="02050604050505020204" pitchFamily="18" charset="0"/>
              </a:rPr>
              <a:t>Tridentský koncil:</a:t>
            </a:r>
            <a:r>
              <a:rPr lang="cs-CZ" sz="3200" dirty="0" smtClean="0">
                <a:latin typeface="Bookman Old Style" panose="02050604050505020204" pitchFamily="18" charset="0"/>
              </a:rPr>
              <a:t> Dekret </a:t>
            </a:r>
            <a:r>
              <a:rPr lang="cs-CZ" sz="3200" i="1" dirty="0" err="1" smtClean="0">
                <a:latin typeface="Bookman Old Style" panose="02050604050505020204" pitchFamily="18" charset="0"/>
              </a:rPr>
              <a:t>Tametsi</a:t>
            </a:r>
            <a:r>
              <a:rPr lang="cs-CZ" sz="3200" dirty="0" smtClean="0">
                <a:latin typeface="Bookman Old Style" panose="02050604050505020204" pitchFamily="18" charset="0"/>
              </a:rPr>
              <a:t> z 11. 11. 1563, účinnost 30 dní od vyhlášení v konkrétní farnosti (3</a:t>
            </a:r>
            <a:r>
              <a:rPr lang="cs-CZ" sz="3200" dirty="0"/>
              <a:t> </a:t>
            </a:r>
            <a:r>
              <a:rPr lang="cs-CZ" sz="3200" dirty="0" smtClean="0">
                <a:latin typeface="Bookman Old Style" panose="02050604050505020204" pitchFamily="18" charset="0"/>
              </a:rPr>
              <a:t>neděle/zasvěcené svátky po sobě) – stanovení kanonické formy k platnosti</a:t>
            </a:r>
          </a:p>
          <a:p>
            <a:r>
              <a:rPr lang="cs-CZ" sz="3200" b="1" i="1" dirty="0" smtClean="0">
                <a:latin typeface="Bookman Old Style" panose="02050604050505020204" pitchFamily="18" charset="0"/>
              </a:rPr>
              <a:t>Začátek 20. stol.: </a:t>
            </a:r>
            <a:r>
              <a:rPr lang="cs-CZ" sz="3200" dirty="0" smtClean="0">
                <a:latin typeface="Bookman Old Style" panose="02050604050505020204" pitchFamily="18" charset="0"/>
              </a:rPr>
              <a:t>Dekret Kongregace koncilu </a:t>
            </a:r>
            <a:r>
              <a:rPr lang="cs-CZ" sz="3200" i="1" dirty="0" smtClean="0">
                <a:latin typeface="Bookman Old Style" panose="02050604050505020204" pitchFamily="18" charset="0"/>
              </a:rPr>
              <a:t>Ne </a:t>
            </a:r>
            <a:r>
              <a:rPr lang="cs-CZ" sz="3200" i="1" dirty="0" err="1" smtClean="0">
                <a:latin typeface="Bookman Old Style" panose="02050604050505020204" pitchFamily="18" charset="0"/>
              </a:rPr>
              <a:t>temere</a:t>
            </a:r>
            <a:r>
              <a:rPr lang="cs-CZ" sz="3200" dirty="0" smtClean="0">
                <a:latin typeface="Bookman Old Style" panose="02050604050505020204" pitchFamily="18" charset="0"/>
              </a:rPr>
              <a:t>  z 2. 8. 1907 – závaznost kanonické formy pro všechny katolíky s výhradou dosavadních partikulárních úprav, pozice faráře při sňatku</a:t>
            </a:r>
          </a:p>
          <a:p>
            <a:r>
              <a:rPr lang="cs-CZ" sz="3200" b="1" i="1" dirty="0" smtClean="0">
                <a:latin typeface="Bookman Old Style" panose="02050604050505020204" pitchFamily="18" charset="0"/>
              </a:rPr>
              <a:t>CIC/1917: </a:t>
            </a:r>
            <a:r>
              <a:rPr lang="cs-CZ" sz="3200" dirty="0" smtClean="0">
                <a:latin typeface="Bookman Old Style" panose="02050604050505020204" pitchFamily="18" charset="0"/>
              </a:rPr>
              <a:t>závaznost kanonické formy pro všechny katolíky bez výjimky</a:t>
            </a:r>
            <a:endParaRPr lang="cs-CZ" sz="3200" dirty="0">
              <a:latin typeface="Bookman Old Style" panose="02050604050505020204" pitchFamily="18" charset="0"/>
            </a:endParaRPr>
          </a:p>
        </p:txBody>
      </p:sp>
    </p:spTree>
    <p:extLst>
      <p:ext uri="{BB962C8B-B14F-4D97-AF65-F5344CB8AC3E}">
        <p14:creationId xmlns:p14="http://schemas.microsoft.com/office/powerpoint/2010/main" val="154440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1515" y="677041"/>
            <a:ext cx="11168009" cy="701731"/>
          </a:xfrm>
        </p:spPr>
        <p:txBody>
          <a:bodyPr wrap="square">
            <a:spAutoFit/>
          </a:bodyPr>
          <a:lstStyle/>
          <a:p>
            <a:pPr algn="ctr"/>
            <a:r>
              <a:rPr lang="cs-CZ" b="1" dirty="0" smtClean="0">
                <a:latin typeface="Bookman Old Style" panose="02050604050505020204" pitchFamily="18" charset="0"/>
              </a:rPr>
              <a:t>Typy kanonické formy</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838200" y="1825624"/>
            <a:ext cx="10515600" cy="4764957"/>
          </a:xfrm>
        </p:spPr>
        <p:txBody>
          <a:bodyPr>
            <a:normAutofit/>
          </a:bodyPr>
          <a:lstStyle/>
          <a:p>
            <a:r>
              <a:rPr lang="cs-CZ" dirty="0" smtClean="0">
                <a:latin typeface="Bookman Old Style" panose="02050604050505020204" pitchFamily="18" charset="0"/>
              </a:rPr>
              <a:t>řádná forma </a:t>
            </a:r>
            <a:r>
              <a:rPr lang="cs-CZ" dirty="0">
                <a:latin typeface="Bookman Old Style" panose="02050604050505020204" pitchFamily="18" charset="0"/>
              </a:rPr>
              <a:t>– za běžných okolností, vyžaduje se dodržení všech obvyklých </a:t>
            </a:r>
            <a:r>
              <a:rPr lang="cs-CZ" dirty="0" smtClean="0">
                <a:latin typeface="Bookman Old Style" panose="02050604050505020204" pitchFamily="18" charset="0"/>
              </a:rPr>
              <a:t>předpisů:</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přítomnost </a:t>
            </a:r>
            <a:r>
              <a:rPr lang="cs-CZ" dirty="0" err="1">
                <a:latin typeface="Bookman Old Style" panose="02050604050505020204" pitchFamily="18" charset="0"/>
              </a:rPr>
              <a:t>nupturientů</a:t>
            </a:r>
            <a:r>
              <a:rPr lang="cs-CZ" dirty="0">
                <a:latin typeface="Bookman Old Style" panose="02050604050505020204" pitchFamily="18" charset="0"/>
              </a:rPr>
              <a:t>, příp. řádně pověřeného zástupce místo </a:t>
            </a:r>
            <a:r>
              <a:rPr lang="cs-CZ" dirty="0" smtClean="0">
                <a:latin typeface="Bookman Old Style" panose="02050604050505020204" pitchFamily="18" charset="0"/>
              </a:rPr>
              <a:t>nupturienta,</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přítomnost </a:t>
            </a:r>
            <a:r>
              <a:rPr lang="cs-CZ" dirty="0">
                <a:latin typeface="Bookman Old Style" panose="02050604050505020204" pitchFamily="18" charset="0"/>
              </a:rPr>
              <a:t>dvou </a:t>
            </a:r>
            <a:r>
              <a:rPr lang="cs-CZ" dirty="0" smtClean="0">
                <a:latin typeface="Bookman Old Style" panose="02050604050505020204" pitchFamily="18" charset="0"/>
              </a:rPr>
              <a:t>svědků,</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přítomnost </a:t>
            </a:r>
            <a:r>
              <a:rPr lang="cs-CZ" dirty="0">
                <a:latin typeface="Bookman Old Style" panose="02050604050505020204" pitchFamily="18" charset="0"/>
              </a:rPr>
              <a:t>asistujícího (též nazývaného „oddávající“), který má potřebné církevní pověření, tj. v tomto případě </a:t>
            </a:r>
            <a:r>
              <a:rPr lang="cs-CZ" dirty="0" smtClean="0">
                <a:latin typeface="Bookman Old Style" panose="02050604050505020204" pitchFamily="18" charset="0"/>
              </a:rPr>
              <a:t>jurisdikci,</a:t>
            </a:r>
            <a:endParaRPr lang="cs-CZ" dirty="0" smtClean="0">
              <a:latin typeface="Bookman Old Style" panose="02050604050505020204" pitchFamily="18" charset="0"/>
            </a:endParaRPr>
          </a:p>
          <a:p>
            <a:r>
              <a:rPr lang="cs-CZ" dirty="0" smtClean="0">
                <a:latin typeface="Bookman Old Style" panose="02050604050505020204" pitchFamily="18" charset="0"/>
              </a:rPr>
              <a:t>mimořádná forma </a:t>
            </a:r>
            <a:r>
              <a:rPr lang="cs-CZ" dirty="0">
                <a:latin typeface="Bookman Old Style" panose="02050604050505020204" pitchFamily="18" charset="0"/>
              </a:rPr>
              <a:t>– v nouzových okolnostech, předpisy ohledně formy jsou </a:t>
            </a:r>
            <a:r>
              <a:rPr lang="cs-CZ" dirty="0" smtClean="0">
                <a:latin typeface="Bookman Old Style" panose="02050604050505020204" pitchFamily="18" charset="0"/>
              </a:rPr>
              <a:t>zmírněny,</a:t>
            </a:r>
            <a:endParaRPr lang="cs-CZ" dirty="0" smtClean="0">
              <a:latin typeface="Bookman Old Style" panose="02050604050505020204" pitchFamily="18" charset="0"/>
            </a:endParaRPr>
          </a:p>
          <a:p>
            <a:r>
              <a:rPr lang="cs-CZ" dirty="0">
                <a:latin typeface="Bookman Old Style" panose="02050604050505020204" pitchFamily="18" charset="0"/>
              </a:rPr>
              <a:t>tajná forma – ve zcela </a:t>
            </a:r>
            <a:r>
              <a:rPr lang="cs-CZ" dirty="0" smtClean="0">
                <a:latin typeface="Bookman Old Style" panose="02050604050505020204" pitchFamily="18" charset="0"/>
              </a:rPr>
              <a:t>výjimečných </a:t>
            </a:r>
            <a:r>
              <a:rPr lang="cs-CZ" dirty="0">
                <a:latin typeface="Bookman Old Style" panose="02050604050505020204" pitchFamily="18" charset="0"/>
              </a:rPr>
              <a:t>případech, vyžaduje se naplnění přísnějších </a:t>
            </a:r>
            <a:r>
              <a:rPr lang="cs-CZ" dirty="0" smtClean="0">
                <a:latin typeface="Bookman Old Style" panose="02050604050505020204" pitchFamily="18" charset="0"/>
              </a:rPr>
              <a:t>předpisů.</a:t>
            </a:r>
            <a:endParaRPr lang="cs-CZ" dirty="0">
              <a:latin typeface="Bookman Old Style" panose="02050604050505020204" pitchFamily="18" charset="0"/>
            </a:endParaRPr>
          </a:p>
        </p:txBody>
      </p:sp>
    </p:spTree>
    <p:extLst>
      <p:ext uri="{BB962C8B-B14F-4D97-AF65-F5344CB8AC3E}">
        <p14:creationId xmlns:p14="http://schemas.microsoft.com/office/powerpoint/2010/main" val="2436251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9788" y="215661"/>
            <a:ext cx="10515600" cy="681488"/>
          </a:xfrm>
        </p:spPr>
        <p:txBody>
          <a:bodyPr>
            <a:normAutofit fontScale="90000"/>
          </a:bodyPr>
          <a:lstStyle/>
          <a:p>
            <a:pPr algn="ctr"/>
            <a:r>
              <a:rPr lang="cs-CZ" b="1" dirty="0" smtClean="0">
                <a:latin typeface="Bookman Old Style" panose="02050604050505020204" pitchFamily="18" charset="0"/>
              </a:rPr>
              <a:t>Kanonické určení řádné formy</a:t>
            </a:r>
            <a:endParaRPr lang="cs-CZ" sz="3600" b="1" dirty="0">
              <a:latin typeface="Bookman Old Style" panose="02050604050505020204" pitchFamily="18" charset="0"/>
            </a:endParaRPr>
          </a:p>
        </p:txBody>
      </p:sp>
      <p:sp>
        <p:nvSpPr>
          <p:cNvPr id="3" name="Zástupný symbol pro text 2"/>
          <p:cNvSpPr>
            <a:spLocks noGrp="1"/>
          </p:cNvSpPr>
          <p:nvPr>
            <p:ph type="body" idx="1"/>
          </p:nvPr>
        </p:nvSpPr>
        <p:spPr>
          <a:xfrm>
            <a:off x="839788" y="836762"/>
            <a:ext cx="5157787" cy="414068"/>
          </a:xfrm>
        </p:spPr>
        <p:txBody>
          <a:bodyPr>
            <a:normAutofit lnSpcReduction="10000"/>
          </a:bodyPr>
          <a:lstStyle/>
          <a:p>
            <a:r>
              <a:rPr lang="cs-CZ" dirty="0" smtClean="0"/>
              <a:t>Codex iuris canonici, can. 1108</a:t>
            </a:r>
            <a:endParaRPr lang="cs-CZ" dirty="0"/>
          </a:p>
        </p:txBody>
      </p:sp>
      <p:sp>
        <p:nvSpPr>
          <p:cNvPr id="4" name="Zástupný symbol pro obsah 3"/>
          <p:cNvSpPr>
            <a:spLocks noGrp="1"/>
          </p:cNvSpPr>
          <p:nvPr>
            <p:ph sz="half" idx="2"/>
          </p:nvPr>
        </p:nvSpPr>
        <p:spPr>
          <a:xfrm>
            <a:off x="370936" y="1319842"/>
            <a:ext cx="5626639" cy="5227607"/>
          </a:xfrm>
        </p:spPr>
        <p:txBody>
          <a:bodyPr>
            <a:normAutofit fontScale="77500" lnSpcReduction="20000"/>
          </a:bodyPr>
          <a:lstStyle/>
          <a:p>
            <a:pPr marL="0" indent="0">
              <a:buNone/>
            </a:pPr>
            <a:r>
              <a:rPr lang="la-Latn" dirty="0" smtClean="0">
                <a:latin typeface="Bookman Old Style" panose="02050604050505020204" pitchFamily="18" charset="0"/>
              </a:rPr>
              <a:t>§ 1. Ea tantum matrimonia valida sunt, quae contrahuntur coram loci Ordinario aut parocho aut sacerdote vel diacono ab alterutro delegato qui assistant, necnon coram duobus testibus, secundum tamen regulas expressas in canonibus qui sequuntur, et salvis exceptionibus de quibus in cann. 144, 1112, § 1, 1116 et 1127, §§ 1-2.</a:t>
            </a:r>
          </a:p>
          <a:p>
            <a:pPr marL="0" indent="0">
              <a:buNone/>
            </a:pPr>
            <a:r>
              <a:rPr lang="la-Latn" dirty="0" smtClean="0">
                <a:latin typeface="Bookman Old Style" panose="02050604050505020204" pitchFamily="18" charset="0"/>
              </a:rPr>
              <a:t>§ 2. Assistens matrimonio intellegitur tantum qui praesens exquirit manifestationem contrahentium consensus eamque nomine Ecclesiae recipit.</a:t>
            </a:r>
          </a:p>
          <a:p>
            <a:pPr marL="0" indent="0">
              <a:buNone/>
            </a:pPr>
            <a:r>
              <a:rPr lang="la-Latn" i="1" dirty="0" smtClean="0">
                <a:latin typeface="Bookman Old Style" panose="02050604050505020204" pitchFamily="18" charset="0"/>
              </a:rPr>
              <a:t>§ 3. Solus sacerdos valide assistit matrimonio inter partes orientales vel inter partem latinam et partem orientalem sive catholicam sive non catholicam.</a:t>
            </a:r>
            <a:endParaRPr lang="la-Latn" i="1" dirty="0">
              <a:latin typeface="Bookman Old Style" panose="02050604050505020204" pitchFamily="18" charset="0"/>
            </a:endParaRPr>
          </a:p>
        </p:txBody>
      </p:sp>
      <p:sp>
        <p:nvSpPr>
          <p:cNvPr id="5" name="Zástupný symbol pro text 4"/>
          <p:cNvSpPr>
            <a:spLocks noGrp="1"/>
          </p:cNvSpPr>
          <p:nvPr>
            <p:ph type="body" sz="quarter" idx="3"/>
          </p:nvPr>
        </p:nvSpPr>
        <p:spPr>
          <a:xfrm>
            <a:off x="6172200" y="897149"/>
            <a:ext cx="5183188" cy="353681"/>
          </a:xfrm>
        </p:spPr>
        <p:txBody>
          <a:bodyPr>
            <a:normAutofit fontScale="92500" lnSpcReduction="20000"/>
          </a:bodyPr>
          <a:lstStyle/>
          <a:p>
            <a:pPr algn="ctr"/>
            <a:r>
              <a:rPr lang="cs-CZ" dirty="0" smtClean="0"/>
              <a:t>Kodex kanonického práva, kán. 1108</a:t>
            </a:r>
            <a:endParaRPr lang="cs-CZ" dirty="0"/>
          </a:p>
        </p:txBody>
      </p:sp>
      <p:sp>
        <p:nvSpPr>
          <p:cNvPr id="6" name="Zástupný symbol pro obsah 5"/>
          <p:cNvSpPr>
            <a:spLocks noGrp="1"/>
          </p:cNvSpPr>
          <p:nvPr>
            <p:ph sz="quarter" idx="4"/>
          </p:nvPr>
        </p:nvSpPr>
        <p:spPr>
          <a:xfrm>
            <a:off x="6172199" y="1319843"/>
            <a:ext cx="5482087" cy="5227606"/>
          </a:xfrm>
        </p:spPr>
        <p:txBody>
          <a:bodyPr>
            <a:normAutofit fontScale="77500" lnSpcReduction="20000"/>
          </a:bodyPr>
          <a:lstStyle/>
          <a:p>
            <a:pPr marL="0" indent="0">
              <a:buNone/>
            </a:pPr>
            <a:r>
              <a:rPr lang="cs-CZ" dirty="0" smtClean="0">
                <a:latin typeface="Bookman Old Style" panose="02050604050505020204" pitchFamily="18" charset="0"/>
              </a:rPr>
              <a:t>§ 1. Platná jsou pouze ta manželství, která se uzavírají před oddávajícím místním ordinářem nebo farářem anebo před knězem nebo jáhnem od některého z nich pověřeným a před dvěma svědky, podle norem vyjádřených v následujících kánonech a při zachování výjimek podle kán. 144, 1112 § 1, 1116 a 1127 § 1–2.</a:t>
            </a:r>
          </a:p>
          <a:p>
            <a:pPr marL="0" indent="0">
              <a:spcBef>
                <a:spcPts val="0"/>
              </a:spcBef>
              <a:buNone/>
            </a:pPr>
            <a:endParaRPr lang="cs-CZ" dirty="0" smtClean="0">
              <a:latin typeface="Bookman Old Style" panose="02050604050505020204" pitchFamily="18" charset="0"/>
            </a:endParaRPr>
          </a:p>
          <a:p>
            <a:pPr marL="0" indent="0">
              <a:buNone/>
            </a:pPr>
            <a:r>
              <a:rPr lang="cs-CZ" dirty="0" smtClean="0">
                <a:latin typeface="Bookman Old Style" panose="02050604050505020204" pitchFamily="18" charset="0"/>
              </a:rPr>
              <a:t>§ 2. Oddávajícím se rozumí ten, kdo je přítomen a vyžaduje projevení souhlasu těch, kteří uzavírají manželství, a přijímá je jménem církve.</a:t>
            </a:r>
          </a:p>
          <a:p>
            <a:pPr marL="0" indent="0">
              <a:buNone/>
            </a:pPr>
            <a:r>
              <a:rPr lang="cs-CZ" i="1" dirty="0" smtClean="0">
                <a:latin typeface="Bookman Old Style" panose="02050604050505020204" pitchFamily="18" charset="0"/>
              </a:rPr>
              <a:t>§ 3. Pouze kněz či biskup platně asistuje při uzavírání manželství mezi dvěma východními stranami nebo mezi stranou latinskou a stranou východní katolickou nebo nekatolickou.</a:t>
            </a:r>
          </a:p>
        </p:txBody>
      </p:sp>
    </p:spTree>
    <p:extLst>
      <p:ext uri="{BB962C8B-B14F-4D97-AF65-F5344CB8AC3E}">
        <p14:creationId xmlns:p14="http://schemas.microsoft.com/office/powerpoint/2010/main" val="200143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9788" y="215661"/>
            <a:ext cx="10515600" cy="681488"/>
          </a:xfrm>
        </p:spPr>
        <p:txBody>
          <a:bodyPr>
            <a:normAutofit fontScale="90000"/>
          </a:bodyPr>
          <a:lstStyle/>
          <a:p>
            <a:pPr algn="ctr"/>
            <a:r>
              <a:rPr lang="cs-CZ" b="1" dirty="0" smtClean="0">
                <a:latin typeface="Bookman Old Style" panose="02050604050505020204" pitchFamily="18" charset="0"/>
              </a:rPr>
              <a:t>Kanonické určení řádné formy</a:t>
            </a:r>
            <a:endParaRPr lang="cs-CZ" sz="3600" b="1" dirty="0">
              <a:latin typeface="Bookman Old Style" panose="02050604050505020204" pitchFamily="18" charset="0"/>
            </a:endParaRPr>
          </a:p>
        </p:txBody>
      </p:sp>
      <p:sp>
        <p:nvSpPr>
          <p:cNvPr id="3" name="Zástupný symbol pro text 2"/>
          <p:cNvSpPr>
            <a:spLocks noGrp="1"/>
          </p:cNvSpPr>
          <p:nvPr>
            <p:ph type="body" idx="1"/>
          </p:nvPr>
        </p:nvSpPr>
        <p:spPr>
          <a:xfrm>
            <a:off x="448574" y="836762"/>
            <a:ext cx="5549001" cy="414068"/>
          </a:xfrm>
        </p:spPr>
        <p:txBody>
          <a:bodyPr>
            <a:normAutofit fontScale="85000" lnSpcReduction="10000"/>
          </a:bodyPr>
          <a:lstStyle/>
          <a:p>
            <a:r>
              <a:rPr lang="cs-CZ" dirty="0" smtClean="0"/>
              <a:t>Codex canonum Ecclesiarum </a:t>
            </a:r>
            <a:r>
              <a:rPr lang="cs-CZ" dirty="0" err="1" smtClean="0"/>
              <a:t>orientalium</a:t>
            </a:r>
            <a:r>
              <a:rPr lang="cs-CZ" dirty="0" smtClean="0"/>
              <a:t>, can. 828</a:t>
            </a:r>
            <a:endParaRPr lang="cs-CZ" dirty="0"/>
          </a:p>
        </p:txBody>
      </p:sp>
      <p:sp>
        <p:nvSpPr>
          <p:cNvPr id="4" name="Zástupný symbol pro obsah 3"/>
          <p:cNvSpPr>
            <a:spLocks noGrp="1"/>
          </p:cNvSpPr>
          <p:nvPr>
            <p:ph sz="half" idx="2"/>
          </p:nvPr>
        </p:nvSpPr>
        <p:spPr>
          <a:xfrm>
            <a:off x="370936" y="1319842"/>
            <a:ext cx="5503653" cy="5227607"/>
          </a:xfrm>
        </p:spPr>
        <p:txBody>
          <a:bodyPr>
            <a:normAutofit fontScale="92500" lnSpcReduction="10000"/>
          </a:bodyPr>
          <a:lstStyle/>
          <a:p>
            <a:pPr marL="0" indent="0">
              <a:buNone/>
            </a:pPr>
            <a:r>
              <a:rPr lang="la-Latn" dirty="0" smtClean="0">
                <a:latin typeface="Bookman Old Style" panose="02050604050505020204" pitchFamily="18" charset="0"/>
              </a:rPr>
              <a:t>§ 1. </a:t>
            </a:r>
            <a:r>
              <a:rPr lang="la-Latn" dirty="0">
                <a:latin typeface="Bookman Old Style" panose="02050604050505020204" pitchFamily="18" charset="0"/>
              </a:rPr>
              <a:t>Ea tantum matrimonia valida sunt, quae celebrantur ritu sacro coram Hierarcha loci vel parocho loci vel sacerdote, cui ab alterutro collata est facultas matrimonium benedicendi, et duobus saltem testibus secundum tamen praescripta canonum, qui sequuntur, et salvis exceptionibus, de quibus in cann. 832 et 834, </a:t>
            </a:r>
            <a:r>
              <a:rPr lang="la-Latn" dirty="0" smtClean="0">
                <a:latin typeface="Bookman Old Style" panose="02050604050505020204" pitchFamily="18" charset="0"/>
              </a:rPr>
              <a:t>§</a:t>
            </a:r>
            <a:r>
              <a:rPr lang="cs-CZ" dirty="0" smtClean="0">
                <a:latin typeface="Bookman Old Style" panose="02050604050505020204" pitchFamily="18" charset="0"/>
              </a:rPr>
              <a:t> </a:t>
            </a:r>
            <a:r>
              <a:rPr lang="la-Latn" dirty="0" smtClean="0">
                <a:latin typeface="Bookman Old Style" panose="02050604050505020204" pitchFamily="18" charset="0"/>
              </a:rPr>
              <a:t>2</a:t>
            </a:r>
            <a:r>
              <a:rPr lang="la-Latn" dirty="0">
                <a:latin typeface="Bookman Old Style" panose="02050604050505020204" pitchFamily="18" charset="0"/>
              </a:rPr>
              <a:t>.</a:t>
            </a:r>
            <a:endParaRPr lang="la-Latn" dirty="0" smtClean="0">
              <a:latin typeface="Bookman Old Style" panose="02050604050505020204" pitchFamily="18" charset="0"/>
            </a:endParaRPr>
          </a:p>
          <a:p>
            <a:pPr marL="0" indent="0">
              <a:buNone/>
            </a:pPr>
            <a:r>
              <a:rPr lang="la-Latn" dirty="0" smtClean="0">
                <a:latin typeface="Bookman Old Style" panose="02050604050505020204" pitchFamily="18" charset="0"/>
              </a:rPr>
              <a:t>§ 2. </a:t>
            </a:r>
            <a:r>
              <a:rPr lang="la-Latn" dirty="0">
                <a:latin typeface="Bookman Old Style" panose="02050604050505020204" pitchFamily="18" charset="0"/>
              </a:rPr>
              <a:t>Sacer hic censetur ritus ipso interventu sacerdotis assistentis et benedicentis</a:t>
            </a:r>
            <a:r>
              <a:rPr lang="la-Latn" dirty="0" smtClean="0">
                <a:latin typeface="Bookman Old Style" panose="02050604050505020204" pitchFamily="18" charset="0"/>
              </a:rPr>
              <a:t>.</a:t>
            </a:r>
          </a:p>
        </p:txBody>
      </p:sp>
      <p:sp>
        <p:nvSpPr>
          <p:cNvPr id="5" name="Zástupný symbol pro text 4"/>
          <p:cNvSpPr>
            <a:spLocks noGrp="1"/>
          </p:cNvSpPr>
          <p:nvPr>
            <p:ph type="body" sz="quarter" idx="3"/>
          </p:nvPr>
        </p:nvSpPr>
        <p:spPr>
          <a:xfrm>
            <a:off x="6172200" y="897149"/>
            <a:ext cx="5183188" cy="353681"/>
          </a:xfrm>
        </p:spPr>
        <p:txBody>
          <a:bodyPr>
            <a:normAutofit fontScale="85000" lnSpcReduction="10000"/>
          </a:bodyPr>
          <a:lstStyle/>
          <a:p>
            <a:r>
              <a:rPr lang="sk-SK" dirty="0" smtClean="0"/>
              <a:t>Kódex východných katolíckych cirkví, kán. 828</a:t>
            </a:r>
            <a:endParaRPr lang="sk-SK" dirty="0"/>
          </a:p>
        </p:txBody>
      </p:sp>
      <p:sp>
        <p:nvSpPr>
          <p:cNvPr id="6" name="Zástupný symbol pro obsah 5"/>
          <p:cNvSpPr>
            <a:spLocks noGrp="1"/>
          </p:cNvSpPr>
          <p:nvPr>
            <p:ph sz="quarter" idx="4"/>
          </p:nvPr>
        </p:nvSpPr>
        <p:spPr>
          <a:xfrm>
            <a:off x="5997575" y="1319842"/>
            <a:ext cx="5656711" cy="5365630"/>
          </a:xfrm>
        </p:spPr>
        <p:txBody>
          <a:bodyPr>
            <a:normAutofit fontScale="92500" lnSpcReduction="20000"/>
          </a:bodyPr>
          <a:lstStyle/>
          <a:p>
            <a:pPr marL="0" indent="0">
              <a:lnSpc>
                <a:spcPct val="100000"/>
              </a:lnSpc>
              <a:buNone/>
            </a:pPr>
            <a:r>
              <a:rPr lang="sk-SK" dirty="0" smtClean="0">
                <a:latin typeface="Bookman Old Style" panose="02050604050505020204" pitchFamily="18" charset="0"/>
              </a:rPr>
              <a:t>§ 1. Iba tie manželstvá sú platné, ktoré sa slávia podľa posvätného obradu pred miestnym hierarchom alebo miestnym farárom, alebo pred kňazom, ktorého delegoval jeden z nich a</a:t>
            </a:r>
            <a:r>
              <a:rPr lang="la-Latn" dirty="0">
                <a:latin typeface="Bookman Old Style" panose="02050604050505020204" pitchFamily="18" charset="0"/>
              </a:rPr>
              <a:t> </a:t>
            </a:r>
            <a:r>
              <a:rPr lang="sk-SK" dirty="0" smtClean="0">
                <a:latin typeface="Bookman Old Style" panose="02050604050505020204" pitchFamily="18" charset="0"/>
              </a:rPr>
              <a:t>aspoň dvoma svedkami, ale podľa pravidiel vyjadrených v</a:t>
            </a:r>
            <a:r>
              <a:rPr lang="la-Latn" dirty="0">
                <a:latin typeface="Bookman Old Style" panose="02050604050505020204" pitchFamily="18" charset="0"/>
              </a:rPr>
              <a:t> </a:t>
            </a:r>
            <a:r>
              <a:rPr lang="sk-SK" dirty="0" smtClean="0">
                <a:latin typeface="Bookman Old Style" panose="02050604050505020204" pitchFamily="18" charset="0"/>
              </a:rPr>
              <a:t>nasledujúcich kánonoch a pri neporušení výnimiek, o ktorých sa hovorí v kán. 832 a 834 § 2.</a:t>
            </a:r>
          </a:p>
          <a:p>
            <a:pPr marL="0" indent="0">
              <a:spcBef>
                <a:spcPts val="0"/>
              </a:spcBef>
              <a:buNone/>
            </a:pPr>
            <a:endParaRPr lang="sk-SK" dirty="0" smtClean="0">
              <a:latin typeface="Bookman Old Style" panose="02050604050505020204" pitchFamily="18" charset="0"/>
            </a:endParaRPr>
          </a:p>
          <a:p>
            <a:pPr marL="0" indent="0">
              <a:lnSpc>
                <a:spcPct val="100000"/>
              </a:lnSpc>
              <a:buNone/>
            </a:pPr>
            <a:r>
              <a:rPr lang="sk-SK" dirty="0" smtClean="0">
                <a:latin typeface="Bookman Old Style" panose="02050604050505020204" pitchFamily="18" charset="0"/>
              </a:rPr>
              <a:t>§ 2. Za posvätný je tento obrad považovaný samotnou účasťou kňaza požehnávajúceho a</a:t>
            </a:r>
            <a:r>
              <a:rPr lang="la-Latn" dirty="0">
                <a:latin typeface="Bookman Old Style" panose="02050604050505020204" pitchFamily="18" charset="0"/>
              </a:rPr>
              <a:t> </a:t>
            </a:r>
            <a:r>
              <a:rPr lang="sk-SK" dirty="0" smtClean="0">
                <a:latin typeface="Bookman Old Style" panose="02050604050505020204" pitchFamily="18" charset="0"/>
              </a:rPr>
              <a:t>asistujúceho.</a:t>
            </a:r>
            <a:endParaRPr lang="sk-SK" i="1" dirty="0" smtClean="0">
              <a:latin typeface="Bookman Old Style" panose="02050604050505020204" pitchFamily="18" charset="0"/>
            </a:endParaRPr>
          </a:p>
        </p:txBody>
      </p:sp>
    </p:spTree>
    <p:extLst>
      <p:ext uri="{BB962C8B-B14F-4D97-AF65-F5344CB8AC3E}">
        <p14:creationId xmlns:p14="http://schemas.microsoft.com/office/powerpoint/2010/main" val="3598112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30430"/>
          </a:xfrm>
        </p:spPr>
        <p:txBody>
          <a:bodyPr/>
          <a:lstStyle/>
          <a:p>
            <a:pPr algn="ctr"/>
            <a:r>
              <a:rPr lang="cs-CZ" b="1" dirty="0" smtClean="0">
                <a:latin typeface="Bookman Old Style" panose="02050604050505020204" pitchFamily="18" charset="0"/>
              </a:rPr>
              <a:t>Úloha </a:t>
            </a:r>
            <a:r>
              <a:rPr lang="cs-CZ" b="1" dirty="0" err="1" smtClean="0">
                <a:latin typeface="Bookman Old Style" panose="02050604050505020204" pitchFamily="18" charset="0"/>
              </a:rPr>
              <a:t>nupturientů</a:t>
            </a:r>
            <a:r>
              <a:rPr lang="cs-CZ" b="1" dirty="0" smtClean="0">
                <a:latin typeface="Bookman Old Style" panose="02050604050505020204" pitchFamily="18" charset="0"/>
              </a:rPr>
              <a:t> a svědků</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743309" y="1406106"/>
            <a:ext cx="10515600" cy="5124090"/>
          </a:xfrm>
        </p:spPr>
        <p:txBody>
          <a:bodyPr/>
          <a:lstStyle/>
          <a:p>
            <a:r>
              <a:rPr lang="cs-CZ" b="1" i="1" dirty="0" err="1" smtClean="0">
                <a:latin typeface="Bookman Old Style" panose="02050604050505020204" pitchFamily="18" charset="0"/>
              </a:rPr>
              <a:t>Nupturienti</a:t>
            </a:r>
            <a:r>
              <a:rPr lang="cs-CZ" b="1" i="1" dirty="0" smtClean="0">
                <a:latin typeface="Bookman Old Style" panose="02050604050505020204" pitchFamily="18" charset="0"/>
              </a:rPr>
              <a:t> (kán. 1104): </a:t>
            </a:r>
          </a:p>
          <a:p>
            <a:pPr lvl="1">
              <a:buFont typeface="Bookman Old Style" panose="02050604050505020204" pitchFamily="18" charset="0"/>
              <a:buChar char="–"/>
            </a:pPr>
            <a:r>
              <a:rPr lang="cs-CZ" dirty="0">
                <a:latin typeface="Bookman Old Style" panose="02050604050505020204" pitchFamily="18" charset="0"/>
              </a:rPr>
              <a:t>přítomnost osobně nebo v zastoupení,</a:t>
            </a:r>
          </a:p>
          <a:p>
            <a:pPr lvl="1">
              <a:buFont typeface="Bookman Old Style" panose="02050604050505020204" pitchFamily="18" charset="0"/>
              <a:buChar char="–"/>
            </a:pPr>
            <a:r>
              <a:rPr lang="cs-CZ" dirty="0">
                <a:latin typeface="Bookman Old Style" panose="02050604050505020204" pitchFamily="18" charset="0"/>
              </a:rPr>
              <a:t>vyjádření souhlasu slovy nebo rovnocennými znameními.</a:t>
            </a:r>
          </a:p>
          <a:p>
            <a:r>
              <a:rPr lang="cs-CZ" b="1" i="1" dirty="0" smtClean="0">
                <a:latin typeface="Bookman Old Style" panose="02050604050505020204" pitchFamily="18" charset="0"/>
              </a:rPr>
              <a:t>Svědci (není právně určeno):</a:t>
            </a:r>
          </a:p>
          <a:p>
            <a:pPr lvl="1">
              <a:buFont typeface="Bookman Old Style" panose="02050604050505020204" pitchFamily="18" charset="0"/>
              <a:buChar char="–"/>
            </a:pPr>
            <a:r>
              <a:rPr lang="cs-CZ" dirty="0">
                <a:latin typeface="Bookman Old Style" panose="02050604050505020204" pitchFamily="18" charset="0"/>
              </a:rPr>
              <a:t>zajistit veřejnost, tj. právní prokazatelnost uzavření </a:t>
            </a:r>
            <a:r>
              <a:rPr lang="cs-CZ" dirty="0" smtClean="0">
                <a:latin typeface="Bookman Old Style" panose="02050604050505020204" pitchFamily="18" charset="0"/>
              </a:rPr>
              <a:t>manželství,</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a:latin typeface="Bookman Old Style" panose="02050604050505020204" pitchFamily="18" charset="0"/>
              </a:rPr>
              <a:t>schopni pochopit obřad, vnímat jej a následně dosvědčit jeho </a:t>
            </a:r>
            <a:r>
              <a:rPr lang="cs-CZ" dirty="0" smtClean="0">
                <a:latin typeface="Bookman Old Style" panose="02050604050505020204" pitchFamily="18" charset="0"/>
              </a:rPr>
              <a:t>konání,</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a:latin typeface="Bookman Old Style" panose="02050604050505020204" pitchFamily="18" charset="0"/>
              </a:rPr>
              <a:t>žádné formální požadavky na svědky: věkovou hranici, vztah </a:t>
            </a:r>
            <a:r>
              <a:rPr lang="cs-CZ" dirty="0" smtClean="0">
                <a:latin typeface="Bookman Old Style" panose="02050604050505020204" pitchFamily="18" charset="0"/>
              </a:rPr>
              <a:t>k</a:t>
            </a:r>
            <a:r>
              <a:rPr lang="la-Latn" dirty="0">
                <a:latin typeface="Bookman Old Style" panose="02050604050505020204" pitchFamily="18" charset="0"/>
              </a:rPr>
              <a:t> </a:t>
            </a:r>
            <a:r>
              <a:rPr lang="cs-CZ" dirty="0" err="1" smtClean="0">
                <a:latin typeface="Bookman Old Style" panose="02050604050505020204" pitchFamily="18" charset="0"/>
              </a:rPr>
              <a:t>nupturientům</a:t>
            </a:r>
            <a:r>
              <a:rPr lang="cs-CZ" dirty="0">
                <a:latin typeface="Bookman Old Style" panose="02050604050505020204" pitchFamily="18" charset="0"/>
              </a:rPr>
              <a:t>, církevní postavení či náboženskou </a:t>
            </a:r>
            <a:r>
              <a:rPr lang="cs-CZ" dirty="0" smtClean="0">
                <a:latin typeface="Bookman Old Style" panose="02050604050505020204" pitchFamily="18" charset="0"/>
              </a:rPr>
              <a:t>příslušnost,</a:t>
            </a:r>
            <a:endParaRPr lang="cs-CZ" dirty="0" smtClean="0">
              <a:latin typeface="Bookman Old Style" panose="02050604050505020204" pitchFamily="18" charset="0"/>
            </a:endParaRPr>
          </a:p>
          <a:p>
            <a:pPr lvl="1">
              <a:buFont typeface="Bookman Old Style" panose="02050604050505020204" pitchFamily="18" charset="0"/>
              <a:buChar char="–"/>
            </a:pPr>
            <a:r>
              <a:rPr lang="cs-CZ" i="1" dirty="0" smtClean="0">
                <a:latin typeface="Bookman Old Style" panose="02050604050505020204" pitchFamily="18" charset="0"/>
              </a:rPr>
              <a:t>ani český občanský zákoník nezná právně formulované požadavky na </a:t>
            </a:r>
            <a:r>
              <a:rPr lang="cs-CZ" i="1" dirty="0" smtClean="0">
                <a:latin typeface="Bookman Old Style" panose="02050604050505020204" pitchFamily="18" charset="0"/>
              </a:rPr>
              <a:t>svědky,</a:t>
            </a:r>
            <a:endParaRPr lang="cs-CZ" i="1" dirty="0" smtClean="0">
              <a:latin typeface="Bookman Old Style" panose="02050604050505020204" pitchFamily="18" charset="0"/>
            </a:endParaRPr>
          </a:p>
          <a:p>
            <a:pPr lvl="1">
              <a:buFont typeface="Bookman Old Style" panose="02050604050505020204" pitchFamily="18" charset="0"/>
              <a:buChar char="–"/>
            </a:pPr>
            <a:r>
              <a:rPr lang="cs-CZ" i="1" dirty="0" smtClean="0">
                <a:latin typeface="Bookman Old Style" panose="02050604050505020204" pitchFamily="18" charset="0"/>
              </a:rPr>
              <a:t>slovenské právo požaduje u svědka </a:t>
            </a:r>
            <a:r>
              <a:rPr lang="cs-CZ" i="1" dirty="0" smtClean="0">
                <a:latin typeface="Bookman Old Style" panose="02050604050505020204" pitchFamily="18" charset="0"/>
              </a:rPr>
              <a:t>zletilost.</a:t>
            </a:r>
            <a:endParaRPr lang="cs-CZ" b="1" i="1" dirty="0" smtClean="0">
              <a:latin typeface="Bookman Old Style" panose="02050604050505020204" pitchFamily="18" charset="0"/>
            </a:endParaRPr>
          </a:p>
          <a:p>
            <a:pPr lvl="1">
              <a:buFont typeface="Bookman Old Style" panose="02050604050505020204" pitchFamily="18" charset="0"/>
              <a:buChar char="–"/>
            </a:pPr>
            <a:endParaRPr lang="cs-CZ" dirty="0">
              <a:latin typeface="Bookman Old Style" panose="02050604050505020204" pitchFamily="18" charset="0"/>
            </a:endParaRPr>
          </a:p>
          <a:p>
            <a:pPr lvl="1">
              <a:buFont typeface="Bookman Old Style" panose="02050604050505020204" pitchFamily="18" charset="0"/>
              <a:buChar char="–"/>
            </a:pPr>
            <a:endParaRPr lang="cs-CZ" dirty="0">
              <a:latin typeface="Bookman Old Style" panose="02050604050505020204" pitchFamily="18" charset="0"/>
            </a:endParaRPr>
          </a:p>
        </p:txBody>
      </p:sp>
    </p:spTree>
    <p:extLst>
      <p:ext uri="{BB962C8B-B14F-4D97-AF65-F5344CB8AC3E}">
        <p14:creationId xmlns:p14="http://schemas.microsoft.com/office/powerpoint/2010/main" val="951537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77638"/>
            <a:ext cx="10515600" cy="733245"/>
          </a:xfrm>
        </p:spPr>
        <p:txBody>
          <a:bodyPr/>
          <a:lstStyle/>
          <a:p>
            <a:pPr algn="ctr"/>
            <a:r>
              <a:rPr lang="cs-CZ" b="1" dirty="0" smtClean="0">
                <a:latin typeface="Bookman Old Style" panose="02050604050505020204" pitchFamily="18" charset="0"/>
              </a:rPr>
              <a:t>Asistující (oddávající)</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379561" y="931653"/>
            <a:ext cx="11369615" cy="5771072"/>
          </a:xfrm>
        </p:spPr>
        <p:txBody>
          <a:bodyPr>
            <a:normAutofit fontScale="77500" lnSpcReduction="20000"/>
          </a:bodyPr>
          <a:lstStyle/>
          <a:p>
            <a:pPr marL="0" indent="0">
              <a:buNone/>
            </a:pPr>
            <a:r>
              <a:rPr lang="cs-CZ" b="1" dirty="0">
                <a:latin typeface="Bookman Old Style" panose="02050604050505020204" pitchFamily="18" charset="0"/>
                <a:ea typeface="Times New Roman" panose="02020603050405020304" pitchFamily="18" charset="0"/>
              </a:rPr>
              <a:t>Kán. 1109</a:t>
            </a:r>
            <a:r>
              <a:rPr lang="cs-CZ" dirty="0">
                <a:latin typeface="Bookman Old Style" panose="02050604050505020204" pitchFamily="18" charset="0"/>
                <a:ea typeface="Times New Roman" panose="02020603050405020304" pitchFamily="18" charset="0"/>
              </a:rPr>
              <a:t> – Místní ordinář a farář, pokud není rozsudkem nebo rozhodnutím exkomunikován nebo stižen interdiktem nebo suspendován z úřadu nebo za takového úředně prohlášen, z důvodu svého úřadu a v mezích svého území oddává platně </a:t>
            </a:r>
            <a:r>
              <a:rPr lang="cs-CZ" strike="sngStrike" dirty="0">
                <a:latin typeface="Bookman Old Style" panose="02050604050505020204" pitchFamily="18" charset="0"/>
                <a:ea typeface="Times New Roman" panose="02020603050405020304" pitchFamily="18" charset="0"/>
              </a:rPr>
              <a:t>nejen své podřízené ale i nepodřízené, pokud alespoň jeden je latinského obřadu</a:t>
            </a:r>
            <a:r>
              <a:rPr lang="cs-CZ" dirty="0">
                <a:latin typeface="Bookman Old Style" panose="02050604050505020204" pitchFamily="18" charset="0"/>
                <a:ea typeface="Times New Roman" panose="02020603050405020304" pitchFamily="18" charset="0"/>
              </a:rPr>
              <a:t> </a:t>
            </a:r>
            <a:r>
              <a:rPr lang="cs-CZ" i="1" dirty="0">
                <a:latin typeface="Bookman Old Style" panose="02050604050505020204" pitchFamily="18" charset="0"/>
                <a:ea typeface="Times New Roman" panose="02020603050405020304" pitchFamily="18" charset="0"/>
              </a:rPr>
              <a:t>nejen své podřízené, ale také nepodřízené, pokud alespoň jedna ze stran je včleněna do latinské církve</a:t>
            </a:r>
            <a:r>
              <a:rPr lang="cs-CZ" dirty="0">
                <a:latin typeface="Bookman Old Style" panose="02050604050505020204" pitchFamily="18" charset="0"/>
                <a:ea typeface="Times New Roman" panose="02020603050405020304" pitchFamily="18" charset="0"/>
              </a:rPr>
              <a:t>.</a:t>
            </a:r>
            <a:endParaRPr lang="cs-CZ" dirty="0" smtClean="0">
              <a:latin typeface="Bookman Old Style" panose="02050604050505020204" pitchFamily="18" charset="0"/>
            </a:endParaRPr>
          </a:p>
          <a:p>
            <a:pPr marL="0" indent="0">
              <a:buNone/>
            </a:pPr>
            <a:r>
              <a:rPr lang="cs-CZ" dirty="0">
                <a:latin typeface="Bookman Old Style" panose="02050604050505020204" pitchFamily="18" charset="0"/>
              </a:rPr>
              <a:t>Kán. 1110 – Osobní ordinář a osobní farář z důvodu svého úřadu platně oddávají pouze tehdy, jestliže v mezích jejich působnosti je jim alespoň jeden z těch, kteří uzavírají sňatek, podřízen.</a:t>
            </a:r>
          </a:p>
          <a:p>
            <a:pPr marL="0" indent="0">
              <a:buNone/>
            </a:pPr>
            <a:r>
              <a:rPr lang="cs-CZ" dirty="0">
                <a:latin typeface="Bookman Old Style" panose="02050604050505020204" pitchFamily="18" charset="0"/>
              </a:rPr>
              <a:t>Kán. 1111 – § 1. § 1. Místní ordinář a farář, pokud platně vykonávají svůj úřad, mohou </a:t>
            </a:r>
            <a:r>
              <a:rPr lang="cs-CZ" dirty="0" smtClean="0">
                <a:latin typeface="Bookman Old Style" panose="02050604050505020204" pitchFamily="18" charset="0"/>
              </a:rPr>
              <a:t>v</a:t>
            </a:r>
            <a:r>
              <a:rPr lang="la-Latn" dirty="0">
                <a:latin typeface="Bookman Old Style" panose="02050604050505020204" pitchFamily="18" charset="0"/>
              </a:rPr>
              <a:t> </a:t>
            </a:r>
            <a:r>
              <a:rPr lang="cs-CZ" dirty="0" smtClean="0">
                <a:latin typeface="Bookman Old Style" panose="02050604050505020204" pitchFamily="18" charset="0"/>
              </a:rPr>
              <a:t>mezích </a:t>
            </a:r>
            <a:r>
              <a:rPr lang="cs-CZ" dirty="0">
                <a:latin typeface="Bookman Old Style" panose="02050604050505020204" pitchFamily="18" charset="0"/>
              </a:rPr>
              <a:t>svého území zmocnit kněze či biskupy a jáhny, i obecně, aby oddávali</a:t>
            </a:r>
            <a:r>
              <a:rPr lang="cs-CZ" i="1" dirty="0">
                <a:latin typeface="Bookman Old Style" panose="02050604050505020204" pitchFamily="18" charset="0"/>
              </a:rPr>
              <a:t>, při zachování ustanovení kán. 1108 § 3</a:t>
            </a:r>
            <a:r>
              <a:rPr lang="cs-CZ" dirty="0">
                <a:latin typeface="Bookman Old Style" panose="02050604050505020204" pitchFamily="18" charset="0"/>
              </a:rPr>
              <a:t>.</a:t>
            </a:r>
          </a:p>
          <a:p>
            <a:pPr marL="0" indent="0">
              <a:buNone/>
            </a:pPr>
            <a:r>
              <a:rPr lang="cs-CZ" dirty="0">
                <a:latin typeface="Bookman Old Style" panose="02050604050505020204" pitchFamily="18" charset="0"/>
              </a:rPr>
              <a:t>§ 2. Aby bylo zmocnění oddávat platné, musí být výslovně uděleno určitým osobám; jestliže jde o zmocnění zvláštní, je nutno je udělit pro určité manželství; jestliže jde </a:t>
            </a:r>
            <a:r>
              <a:rPr lang="cs-CZ" dirty="0" smtClean="0">
                <a:latin typeface="Bookman Old Style" panose="02050604050505020204" pitchFamily="18" charset="0"/>
              </a:rPr>
              <a:t>o</a:t>
            </a:r>
            <a:r>
              <a:rPr lang="la-Latn" dirty="0">
                <a:latin typeface="Bookman Old Style" panose="02050604050505020204" pitchFamily="18" charset="0"/>
              </a:rPr>
              <a:t> </a:t>
            </a:r>
            <a:r>
              <a:rPr lang="cs-CZ" dirty="0" smtClean="0">
                <a:latin typeface="Bookman Old Style" panose="02050604050505020204" pitchFamily="18" charset="0"/>
              </a:rPr>
              <a:t>obecné </a:t>
            </a:r>
            <a:r>
              <a:rPr lang="cs-CZ" dirty="0">
                <a:latin typeface="Bookman Old Style" panose="02050604050505020204" pitchFamily="18" charset="0"/>
              </a:rPr>
              <a:t>zmocnění, musí být uděleno písemně.</a:t>
            </a:r>
          </a:p>
          <a:p>
            <a:pPr marL="0" indent="0">
              <a:buNone/>
            </a:pPr>
            <a:r>
              <a:rPr lang="cs-CZ" dirty="0">
                <a:latin typeface="Bookman Old Style" panose="02050604050505020204" pitchFamily="18" charset="0"/>
              </a:rPr>
              <a:t>Kán. 1112 – § 1. Kde chybí kněží či biskupové a jáhni, může diecézní biskup, po předchozím příznivém vyjádření biskupské konference a po obdržení dovolení od Apoštolského stolce, zmocnit laiky, aby oddávali</a:t>
            </a:r>
            <a:r>
              <a:rPr lang="cs-CZ" i="1" dirty="0">
                <a:latin typeface="Bookman Old Style" panose="02050604050505020204" pitchFamily="18" charset="0"/>
              </a:rPr>
              <a:t>, při zachování ustanovení kán. 1108 § 3</a:t>
            </a:r>
            <a:r>
              <a:rPr lang="cs-CZ" dirty="0">
                <a:latin typeface="Bookman Old Style" panose="02050604050505020204" pitchFamily="18" charset="0"/>
              </a:rPr>
              <a:t>.</a:t>
            </a:r>
          </a:p>
          <a:p>
            <a:pPr marL="0" indent="0">
              <a:buNone/>
            </a:pPr>
            <a:r>
              <a:rPr lang="cs-CZ" dirty="0">
                <a:latin typeface="Bookman Old Style" panose="02050604050505020204" pitchFamily="18" charset="0"/>
              </a:rPr>
              <a:t>§ 2. Vybere se vhodný laik, schopný provést poučení snoubenců a také schopný řádně vykonat liturgii uzavření manželství.</a:t>
            </a:r>
          </a:p>
        </p:txBody>
      </p:sp>
    </p:spTree>
    <p:extLst>
      <p:ext uri="{BB962C8B-B14F-4D97-AF65-F5344CB8AC3E}">
        <p14:creationId xmlns:p14="http://schemas.microsoft.com/office/powerpoint/2010/main" val="3500517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97707"/>
            <a:ext cx="10515600" cy="782188"/>
          </a:xfrm>
        </p:spPr>
        <p:txBody>
          <a:bodyPr/>
          <a:lstStyle/>
          <a:p>
            <a:pPr algn="ctr"/>
            <a:r>
              <a:rPr lang="cs-CZ" b="1" dirty="0">
                <a:latin typeface="Bookman Old Style" panose="02050604050505020204" pitchFamily="18" charset="0"/>
              </a:rPr>
              <a:t>Asistující (oddávající)</a:t>
            </a:r>
            <a:endParaRPr lang="cs-CZ" dirty="0"/>
          </a:p>
        </p:txBody>
      </p:sp>
      <p:sp>
        <p:nvSpPr>
          <p:cNvPr id="3" name="Zástupný symbol pro obsah 2"/>
          <p:cNvSpPr>
            <a:spLocks noGrp="1"/>
          </p:cNvSpPr>
          <p:nvPr>
            <p:ph idx="1"/>
          </p:nvPr>
        </p:nvSpPr>
        <p:spPr>
          <a:xfrm>
            <a:off x="838199" y="1052422"/>
            <a:ext cx="10660811" cy="5719313"/>
          </a:xfrm>
        </p:spPr>
        <p:txBody>
          <a:bodyPr>
            <a:normAutofit fontScale="92500" lnSpcReduction="10000"/>
          </a:bodyPr>
          <a:lstStyle/>
          <a:p>
            <a:r>
              <a:rPr lang="cs-CZ" dirty="0" smtClean="0">
                <a:latin typeface="Bookman Old Style" panose="02050604050505020204" pitchFamily="18" charset="0"/>
              </a:rPr>
              <a:t>z úřadu – místní ordinář a místní farář (kán. 1109), osobní ordinář a osobní farář (kán. 1110</a:t>
            </a:r>
            <a:r>
              <a:rPr lang="cs-CZ" dirty="0" smtClean="0">
                <a:latin typeface="Bookman Old Style" panose="02050604050505020204" pitchFamily="18" charset="0"/>
              </a:rPr>
              <a:t>),</a:t>
            </a:r>
            <a:endParaRPr lang="cs-CZ" dirty="0" smtClean="0">
              <a:latin typeface="Bookman Old Style" panose="02050604050505020204" pitchFamily="18" charset="0"/>
            </a:endParaRPr>
          </a:p>
          <a:p>
            <a:r>
              <a:rPr lang="cs-CZ" dirty="0" smtClean="0">
                <a:latin typeface="Bookman Old Style" panose="02050604050505020204" pitchFamily="18" charset="0"/>
              </a:rPr>
              <a:t>zmocněný kněz či jáhen (kán. 1111</a:t>
            </a:r>
            <a:r>
              <a:rPr lang="cs-CZ" dirty="0" smtClean="0">
                <a:latin typeface="Bookman Old Style" panose="02050604050505020204" pitchFamily="18" charset="0"/>
              </a:rPr>
              <a:t>):</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jednorázové (ad hoc) – stačí </a:t>
            </a:r>
            <a:r>
              <a:rPr lang="cs-CZ" dirty="0" smtClean="0">
                <a:latin typeface="Bookman Old Style" panose="02050604050505020204" pitchFamily="18" charset="0"/>
              </a:rPr>
              <a:t>ústně,</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obecné (generální) – </a:t>
            </a:r>
            <a:r>
              <a:rPr lang="cs-CZ" dirty="0" smtClean="0">
                <a:latin typeface="Bookman Old Style" panose="02050604050505020204" pitchFamily="18" charset="0"/>
              </a:rPr>
              <a:t>písemně,</a:t>
            </a:r>
            <a:endParaRPr lang="cs-CZ" dirty="0" smtClean="0">
              <a:latin typeface="Bookman Old Style" panose="02050604050505020204" pitchFamily="18" charset="0"/>
            </a:endParaRPr>
          </a:p>
          <a:p>
            <a:pPr lvl="1">
              <a:buFont typeface="Bookman Old Style" panose="02050604050505020204" pitchFamily="18" charset="0"/>
              <a:buChar char="–"/>
            </a:pPr>
            <a:r>
              <a:rPr lang="cs-CZ" i="1" dirty="0" smtClean="0">
                <a:latin typeface="Bookman Old Style" panose="02050604050505020204" pitchFamily="18" charset="0"/>
              </a:rPr>
              <a:t>v ČR generální zmocnění dává místní ordinář farním vikářům, jáhnům je dává zpravidla </a:t>
            </a:r>
            <a:r>
              <a:rPr lang="cs-CZ" i="1" dirty="0" smtClean="0">
                <a:latin typeface="Bookman Old Style" panose="02050604050505020204" pitchFamily="18" charset="0"/>
              </a:rPr>
              <a:t>farář,</a:t>
            </a:r>
            <a:endParaRPr lang="cs-CZ" i="1" dirty="0" smtClean="0">
              <a:latin typeface="Bookman Old Style" panose="02050604050505020204" pitchFamily="18" charset="0"/>
            </a:endParaRPr>
          </a:p>
          <a:p>
            <a:r>
              <a:rPr lang="cs-CZ" dirty="0" smtClean="0">
                <a:latin typeface="Bookman Old Style" panose="02050604050505020204" pitchFamily="18" charset="0"/>
              </a:rPr>
              <a:t>zmocněný laik (kán. 1112) – v ČR není </a:t>
            </a:r>
            <a:r>
              <a:rPr lang="cs-CZ" dirty="0" smtClean="0">
                <a:latin typeface="Bookman Old Style" panose="02050604050505020204" pitchFamily="18" charset="0"/>
              </a:rPr>
              <a:t>zavedeno,</a:t>
            </a:r>
            <a:endParaRPr lang="cs-CZ" dirty="0" smtClean="0">
              <a:latin typeface="Bookman Old Style" panose="02050604050505020204" pitchFamily="18" charset="0"/>
            </a:endParaRPr>
          </a:p>
          <a:p>
            <a:r>
              <a:rPr lang="cs-CZ" b="1" dirty="0" smtClean="0">
                <a:latin typeface="Bookman Old Style" panose="02050604050505020204" pitchFamily="18" charset="0"/>
              </a:rPr>
              <a:t>v případě nupturientů východních církví sui </a:t>
            </a:r>
            <a:r>
              <a:rPr lang="cs-CZ" b="1" dirty="0" smtClean="0">
                <a:latin typeface="Bookman Old Style" panose="02050604050505020204" pitchFamily="18" charset="0"/>
              </a:rPr>
              <a:t>iuris:</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svatba s </a:t>
            </a:r>
            <a:r>
              <a:rPr lang="cs-CZ" dirty="0" err="1" smtClean="0">
                <a:latin typeface="Bookman Old Style" panose="02050604050505020204" pitchFamily="18" charset="0"/>
              </a:rPr>
              <a:t>nupturientem</a:t>
            </a:r>
            <a:r>
              <a:rPr lang="cs-CZ" dirty="0" smtClean="0">
                <a:latin typeface="Bookman Old Style" panose="02050604050505020204" pitchFamily="18" charset="0"/>
              </a:rPr>
              <a:t> latinské církve sui iuris – římskokatolický asistující </a:t>
            </a:r>
            <a:r>
              <a:rPr lang="cs-CZ" u="sng" dirty="0" smtClean="0">
                <a:latin typeface="Bookman Old Style" panose="02050604050505020204" pitchFamily="18" charset="0"/>
              </a:rPr>
              <a:t>kněz</a:t>
            </a:r>
            <a:r>
              <a:rPr lang="cs-CZ" dirty="0" smtClean="0">
                <a:latin typeface="Bookman Old Style" panose="02050604050505020204" pitchFamily="18" charset="0"/>
              </a:rPr>
              <a:t> je </a:t>
            </a:r>
            <a:r>
              <a:rPr lang="cs-CZ" dirty="0" smtClean="0">
                <a:latin typeface="Bookman Old Style" panose="02050604050505020204" pitchFamily="18" charset="0"/>
              </a:rPr>
              <a:t>kompetentní,</a:t>
            </a:r>
            <a:endParaRPr lang="cs-CZ" dirty="0" smtClean="0">
              <a:latin typeface="Bookman Old Style" panose="02050604050505020204" pitchFamily="18" charset="0"/>
            </a:endParaRPr>
          </a:p>
          <a:p>
            <a:pPr lvl="1">
              <a:buFont typeface="Bookman Old Style" panose="02050604050505020204" pitchFamily="18" charset="0"/>
              <a:buChar char="–"/>
            </a:pPr>
            <a:r>
              <a:rPr lang="cs-CZ" dirty="0" smtClean="0">
                <a:latin typeface="Bookman Old Style" panose="02050604050505020204" pitchFamily="18" charset="0"/>
              </a:rPr>
              <a:t>svatba dvou řeckokatolíků/</a:t>
            </a:r>
            <a:r>
              <a:rPr lang="cs-CZ" dirty="0" err="1" smtClean="0">
                <a:latin typeface="Bookman Old Style" panose="02050604050505020204" pitchFamily="18" charset="0"/>
              </a:rPr>
              <a:t>řeckokatolíka</a:t>
            </a:r>
            <a:r>
              <a:rPr lang="cs-CZ" dirty="0" smtClean="0">
                <a:latin typeface="Bookman Old Style" panose="02050604050505020204" pitchFamily="18" charset="0"/>
              </a:rPr>
              <a:t> s nepokřtěným – římskokatolický asistující </a:t>
            </a:r>
            <a:r>
              <a:rPr lang="cs-CZ" u="sng" dirty="0">
                <a:latin typeface="Bookman Old Style" panose="02050604050505020204" pitchFamily="18" charset="0"/>
              </a:rPr>
              <a:t>kněz</a:t>
            </a:r>
            <a:r>
              <a:rPr lang="cs-CZ" dirty="0">
                <a:latin typeface="Bookman Old Style" panose="02050604050505020204" pitchFamily="18" charset="0"/>
              </a:rPr>
              <a:t> </a:t>
            </a:r>
            <a:r>
              <a:rPr lang="cs-CZ" dirty="0" smtClean="0">
                <a:latin typeface="Bookman Old Style" panose="02050604050505020204" pitchFamily="18" charset="0"/>
              </a:rPr>
              <a:t>není kompetentní, potřebuje delegaci řeckokatolického místního ordináře nebo </a:t>
            </a:r>
            <a:r>
              <a:rPr lang="cs-CZ" dirty="0" smtClean="0">
                <a:latin typeface="Bookman Old Style" panose="02050604050505020204" pitchFamily="18" charset="0"/>
              </a:rPr>
              <a:t>faráře,</a:t>
            </a:r>
          </a:p>
          <a:p>
            <a:pPr lvl="1">
              <a:buFont typeface="Bookman Old Style" panose="02050604050505020204" pitchFamily="18" charset="0"/>
              <a:buChar char="–"/>
            </a:pPr>
            <a:r>
              <a:rPr lang="cs-CZ" dirty="0" smtClean="0">
                <a:latin typeface="Bookman Old Style" panose="02050604050505020204" pitchFamily="18" charset="0"/>
              </a:rPr>
              <a:t>Ostatní východní katolíci podléhají v ČR latinským místním ordinářům, proto je římskokatolický </a:t>
            </a:r>
            <a:r>
              <a:rPr lang="cs-CZ" u="sng" dirty="0" smtClean="0">
                <a:latin typeface="Bookman Old Style" panose="02050604050505020204" pitchFamily="18" charset="0"/>
              </a:rPr>
              <a:t>kněz</a:t>
            </a:r>
            <a:r>
              <a:rPr lang="cs-CZ" dirty="0" smtClean="0">
                <a:latin typeface="Bookman Old Style" panose="02050604050505020204" pitchFamily="18" charset="0"/>
              </a:rPr>
              <a:t> kompetentní.</a:t>
            </a:r>
            <a:endParaRPr lang="cs-CZ" dirty="0" smtClean="0">
              <a:latin typeface="Bookman Old Style" panose="02050604050505020204" pitchFamily="18" charset="0"/>
            </a:endParaRPr>
          </a:p>
        </p:txBody>
      </p:sp>
    </p:spTree>
    <p:extLst>
      <p:ext uri="{BB962C8B-B14F-4D97-AF65-F5344CB8AC3E}">
        <p14:creationId xmlns:p14="http://schemas.microsoft.com/office/powerpoint/2010/main" val="330856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98408"/>
            <a:ext cx="10515600" cy="819509"/>
          </a:xfrm>
        </p:spPr>
        <p:txBody>
          <a:bodyPr/>
          <a:lstStyle/>
          <a:p>
            <a:pPr algn="ctr"/>
            <a:r>
              <a:rPr lang="cs-CZ" b="1" dirty="0" smtClean="0">
                <a:latin typeface="Bookman Old Style" panose="02050604050505020204" pitchFamily="18" charset="0"/>
              </a:rPr>
              <a:t>Místo sňatku (kán. 1118)</a:t>
            </a:r>
            <a:endParaRPr lang="cs-CZ" b="1" dirty="0">
              <a:latin typeface="Bookman Old Style" panose="02050604050505020204" pitchFamily="18" charset="0"/>
            </a:endParaRPr>
          </a:p>
        </p:txBody>
      </p:sp>
      <p:sp>
        <p:nvSpPr>
          <p:cNvPr id="3" name="Zástupný symbol pro obsah 2"/>
          <p:cNvSpPr>
            <a:spLocks noGrp="1"/>
          </p:cNvSpPr>
          <p:nvPr>
            <p:ph idx="1"/>
          </p:nvPr>
        </p:nvSpPr>
        <p:spPr>
          <a:xfrm>
            <a:off x="612475" y="1164566"/>
            <a:ext cx="11024559" cy="5520906"/>
          </a:xfrm>
        </p:spPr>
        <p:txBody>
          <a:bodyPr>
            <a:normAutofit lnSpcReduction="10000"/>
          </a:bodyPr>
          <a:lstStyle/>
          <a:p>
            <a:r>
              <a:rPr lang="cs-CZ" dirty="0" smtClean="0">
                <a:latin typeface="Bookman Old Style" panose="02050604050505020204" pitchFamily="18" charset="0"/>
              </a:rPr>
              <a:t>CIC kán. 1115 a 1118, CCEO kán. 831 a 838</a:t>
            </a:r>
          </a:p>
          <a:p>
            <a:r>
              <a:rPr lang="cs-CZ" dirty="0" smtClean="0">
                <a:latin typeface="Bookman Old Style" panose="02050604050505020204" pitchFamily="18" charset="0"/>
              </a:rPr>
              <a:t>CIC: primárně farní kostel jednoho z </a:t>
            </a:r>
            <a:r>
              <a:rPr lang="cs-CZ" dirty="0" err="1" smtClean="0">
                <a:latin typeface="Bookman Old Style" panose="02050604050505020204" pitchFamily="18" charset="0"/>
              </a:rPr>
              <a:t>nupturientů</a:t>
            </a:r>
            <a:r>
              <a:rPr lang="cs-CZ" dirty="0" smtClean="0">
                <a:latin typeface="Bookman Old Style" panose="02050604050505020204" pitchFamily="18" charset="0"/>
              </a:rPr>
              <a:t>, CCEO: primárně ve farním chrámě před farářem ženicha</a:t>
            </a:r>
          </a:p>
          <a:p>
            <a:r>
              <a:rPr lang="cs-CZ" dirty="0" smtClean="0">
                <a:latin typeface="Bookman Old Style" panose="02050604050505020204" pitchFamily="18" charset="0"/>
              </a:rPr>
              <a:t>farář může dovolit v jiném kostele nebo kapli (oratorium)</a:t>
            </a:r>
          </a:p>
          <a:p>
            <a:r>
              <a:rPr lang="cs-CZ" dirty="0" smtClean="0">
                <a:latin typeface="Bookman Old Style" panose="02050604050505020204" pitchFamily="18" charset="0"/>
              </a:rPr>
              <a:t>jen místní ordinář může dovolit sňatek mimo posvátné místo</a:t>
            </a:r>
          </a:p>
          <a:p>
            <a:r>
              <a:rPr lang="cs-CZ" dirty="0" smtClean="0">
                <a:latin typeface="Bookman Old Style" panose="02050604050505020204" pitchFamily="18" charset="0"/>
              </a:rPr>
              <a:t>kán. 1118 § 3 dovoluje sňatek mezi katolickým a</a:t>
            </a:r>
            <a:r>
              <a:rPr lang="la-Latn" dirty="0">
                <a:latin typeface="Bookman Old Style" panose="02050604050505020204" pitchFamily="18" charset="0"/>
              </a:rPr>
              <a:t> </a:t>
            </a:r>
            <a:r>
              <a:rPr lang="cs-CZ" dirty="0" smtClean="0">
                <a:latin typeface="Bookman Old Style" panose="02050604050505020204" pitchFamily="18" charset="0"/>
              </a:rPr>
              <a:t>nepokřtěným </a:t>
            </a:r>
            <a:r>
              <a:rPr lang="cs-CZ" dirty="0" err="1" smtClean="0">
                <a:latin typeface="Bookman Old Style" panose="02050604050505020204" pitchFamily="18" charset="0"/>
              </a:rPr>
              <a:t>nupturientem</a:t>
            </a:r>
            <a:r>
              <a:rPr lang="cs-CZ" dirty="0" smtClean="0">
                <a:latin typeface="Bookman Old Style" panose="02050604050505020204" pitchFamily="18" charset="0"/>
              </a:rPr>
              <a:t> i mimo posvátné místo (to</a:t>
            </a:r>
            <a:r>
              <a:rPr lang="la-Latn" dirty="0">
                <a:latin typeface="Bookman Old Style" panose="02050604050505020204" pitchFamily="18" charset="0"/>
              </a:rPr>
              <a:t> </a:t>
            </a:r>
            <a:r>
              <a:rPr lang="cs-CZ" dirty="0" smtClean="0">
                <a:latin typeface="Bookman Old Style" panose="02050604050505020204" pitchFamily="18" charset="0"/>
              </a:rPr>
              <a:t>může povolit farář); CCEO takové ustanovení nemá</a:t>
            </a:r>
          </a:p>
          <a:p>
            <a:r>
              <a:rPr lang="cs-CZ" dirty="0" smtClean="0">
                <a:latin typeface="Bookman Old Style" panose="02050604050505020204" pitchFamily="18" charset="0"/>
              </a:rPr>
              <a:t>Svatební obřady, 2. typické vydání (latinsky z r. 1990) v</a:t>
            </a:r>
            <a:r>
              <a:rPr lang="la-Latn" dirty="0">
                <a:latin typeface="Bookman Old Style" panose="02050604050505020204" pitchFamily="18" charset="0"/>
              </a:rPr>
              <a:t> </a:t>
            </a:r>
            <a:r>
              <a:rPr lang="cs-CZ" dirty="0" smtClean="0">
                <a:latin typeface="Bookman Old Style" panose="02050604050505020204" pitchFamily="18" charset="0"/>
              </a:rPr>
              <a:t>č.</a:t>
            </a:r>
            <a:r>
              <a:rPr lang="la-Latn" dirty="0">
                <a:latin typeface="Bookman Old Style" panose="02050604050505020204" pitchFamily="18" charset="0"/>
              </a:rPr>
              <a:t> </a:t>
            </a:r>
            <a:r>
              <a:rPr lang="cs-CZ" dirty="0" smtClean="0">
                <a:latin typeface="Bookman Old Style" panose="02050604050505020204" pitchFamily="18" charset="0"/>
              </a:rPr>
              <a:t>36 dává možnost v případě prosté konvalidace starších manželů se mohou obřady konat i mimo posvátný prostor</a:t>
            </a:r>
          </a:p>
          <a:p>
            <a:r>
              <a:rPr lang="cs-CZ" i="1" dirty="0" smtClean="0">
                <a:latin typeface="Bookman Old Style" panose="02050604050505020204" pitchFamily="18" charset="0"/>
              </a:rPr>
              <a:t>toto dovolení (licence) se zapisuje do snubního protokolu; bez tohoto dovolení je manželství nedovolené, ale platné</a:t>
            </a:r>
            <a:endParaRPr lang="cs-CZ" i="1" dirty="0">
              <a:latin typeface="Bookman Old Style" panose="02050604050505020204" pitchFamily="18" charset="0"/>
            </a:endParaRPr>
          </a:p>
        </p:txBody>
      </p:sp>
    </p:spTree>
    <p:extLst>
      <p:ext uri="{BB962C8B-B14F-4D97-AF65-F5344CB8AC3E}">
        <p14:creationId xmlns:p14="http://schemas.microsoft.com/office/powerpoint/2010/main" val="412734997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TotalTime>
  <Words>2203</Words>
  <Application>Microsoft Office PowerPoint</Application>
  <PresentationFormat>Širokoúhlá obrazovka</PresentationFormat>
  <Paragraphs>123</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Bookman Old Style</vt:lpstr>
      <vt:lpstr>Calibri</vt:lpstr>
      <vt:lpstr>Calibri Light</vt:lpstr>
      <vt:lpstr>Times New Roman</vt:lpstr>
      <vt:lpstr>Motiv Office</vt:lpstr>
      <vt:lpstr>Forma uzavření manželství a její nedostatky</vt:lpstr>
      <vt:lpstr>Stanovení současné formy uzavření manželství v historii</vt:lpstr>
      <vt:lpstr>Typy kanonické formy</vt:lpstr>
      <vt:lpstr>Kanonické určení řádné formy</vt:lpstr>
      <vt:lpstr>Kanonické určení řádné formy</vt:lpstr>
      <vt:lpstr>Úloha nupturientů a svědků</vt:lpstr>
      <vt:lpstr>Asistující (oddávající)</vt:lpstr>
      <vt:lpstr>Asistující (oddávající)</vt:lpstr>
      <vt:lpstr>Místo sňatku (kán. 1118)</vt:lpstr>
      <vt:lpstr>Mimořádná forma</vt:lpstr>
      <vt:lpstr>Tajná forma</vt:lpstr>
      <vt:lpstr>Dispens od kanonické formy</vt:lpstr>
      <vt:lpstr>Dispens od kanonické formy</vt:lpstr>
      <vt:lpstr>Dispens od kanonické formy</vt:lpstr>
      <vt:lpstr>Právní příprava na manželství</vt:lpstr>
      <vt:lpstr>Posňatkové řízení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Pojetí a typologie manželství</dc:title>
  <dc:creator>Nemec Damian</dc:creator>
  <cp:lastModifiedBy>Damián Němec</cp:lastModifiedBy>
  <cp:revision>65</cp:revision>
  <dcterms:created xsi:type="dcterms:W3CDTF">2020-03-23T19:15:58Z</dcterms:created>
  <dcterms:modified xsi:type="dcterms:W3CDTF">2022-03-27T18:33:31Z</dcterms:modified>
</cp:coreProperties>
</file>