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1"/>
  </p:notesMasterIdLst>
  <p:sldIdLst>
    <p:sldId id="256" r:id="rId2"/>
    <p:sldId id="399" r:id="rId3"/>
    <p:sldId id="654" r:id="rId4"/>
    <p:sldId id="655" r:id="rId5"/>
    <p:sldId id="656" r:id="rId6"/>
    <p:sldId id="679" r:id="rId7"/>
    <p:sldId id="658" r:id="rId8"/>
    <p:sldId id="657" r:id="rId9"/>
    <p:sldId id="704" r:id="rId10"/>
    <p:sldId id="665" r:id="rId11"/>
    <p:sldId id="666" r:id="rId12"/>
    <p:sldId id="659" r:id="rId13"/>
    <p:sldId id="705" r:id="rId14"/>
    <p:sldId id="667" r:id="rId15"/>
    <p:sldId id="663" r:id="rId16"/>
    <p:sldId id="662" r:id="rId17"/>
    <p:sldId id="676" r:id="rId18"/>
    <p:sldId id="664" r:id="rId19"/>
    <p:sldId id="668" r:id="rId20"/>
    <p:sldId id="675" r:id="rId21"/>
    <p:sldId id="669" r:id="rId22"/>
    <p:sldId id="673" r:id="rId23"/>
    <p:sldId id="674" r:id="rId24"/>
    <p:sldId id="680" r:id="rId25"/>
    <p:sldId id="677" r:id="rId26"/>
    <p:sldId id="678" r:id="rId27"/>
    <p:sldId id="660" r:id="rId28"/>
    <p:sldId id="683" r:id="rId29"/>
    <p:sldId id="681" r:id="rId30"/>
    <p:sldId id="682" r:id="rId31"/>
    <p:sldId id="670" r:id="rId32"/>
    <p:sldId id="688" r:id="rId33"/>
    <p:sldId id="687" r:id="rId34"/>
    <p:sldId id="684" r:id="rId35"/>
    <p:sldId id="671" r:id="rId36"/>
    <p:sldId id="685" r:id="rId37"/>
    <p:sldId id="686" r:id="rId38"/>
    <p:sldId id="672" r:id="rId39"/>
    <p:sldId id="691" r:id="rId40"/>
    <p:sldId id="692" r:id="rId41"/>
    <p:sldId id="693" r:id="rId42"/>
    <p:sldId id="694" r:id="rId43"/>
    <p:sldId id="695" r:id="rId44"/>
    <p:sldId id="690" r:id="rId45"/>
    <p:sldId id="522" r:id="rId46"/>
    <p:sldId id="557" r:id="rId47"/>
    <p:sldId id="697" r:id="rId48"/>
    <p:sldId id="571" r:id="rId49"/>
    <p:sldId id="572" r:id="rId50"/>
    <p:sldId id="698" r:id="rId51"/>
    <p:sldId id="699" r:id="rId52"/>
    <p:sldId id="506" r:id="rId53"/>
    <p:sldId id="696" r:id="rId54"/>
    <p:sldId id="700" r:id="rId55"/>
    <p:sldId id="701" r:id="rId56"/>
    <p:sldId id="702" r:id="rId57"/>
    <p:sldId id="703" r:id="rId58"/>
    <p:sldId id="689" r:id="rId59"/>
    <p:sldId id="301" r:id="rId60"/>
  </p:sldIdLst>
  <p:sldSz cx="9144000" cy="5143500" type="screen16x9"/>
  <p:notesSz cx="6858000" cy="9144000"/>
  <p:embeddedFontLst>
    <p:embeddedFont>
      <p:font typeface="Cambria" panose="02040503050406030204" pitchFamily="18" charset="0"/>
      <p:regular r:id="rId62"/>
      <p:bold r:id="rId63"/>
      <p:italic r:id="rId64"/>
      <p:boldItalic r:id="rId65"/>
    </p:embeddedFont>
    <p:embeddedFont>
      <p:font typeface="Nixie One" panose="020B0604020202020204" charset="0"/>
      <p:regular r:id="rId66"/>
    </p:embeddedFont>
    <p:embeddedFont>
      <p:font typeface="Roboto Slab" panose="020B0604020202020204" charset="0"/>
      <p:regular r:id="rId67"/>
      <p:bold r:id="rId68"/>
    </p:embeddedFont>
    <p:embeddedFont>
      <p:font typeface="Verdana" panose="020B0604030504040204" pitchFamily="34"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AD3B4A-EFA4-49ED-A349-4A4B431667C7}">
  <a:tblStyle styleId="{71AD3B4A-EFA4-49ED-A349-4A4B431667C7}"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60" y="10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44431395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19200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490098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738177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382678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964035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902949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4205880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330748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77664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79442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954089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51472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595388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204198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227636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873942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856664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413120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179962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69045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4226495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706703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924940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926666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314790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894265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473132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992371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6264345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4069780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7875829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8566684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498658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691500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41648159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7891525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0066121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1867923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6059152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0" y="685800"/>
            <a:ext cx="4572000" cy="3429000"/>
          </a:xfrm>
        </p:spPr>
      </p:sp>
      <p:sp>
        <p:nvSpPr>
          <p:cNvPr id="3" name="Zástupný symbol pro poznámky 2"/>
          <p:cNvSpPr>
            <a:spLocks noGrp="1"/>
          </p:cNvSpPr>
          <p:nvPr>
            <p:ph type="body" idx="1"/>
          </p:nvPr>
        </p:nvSpPr>
        <p:spPr/>
        <p:txBody>
          <a:bodyPr/>
          <a:lstStyle/>
          <a:p>
            <a:endParaRPr lang="cs-CZ" b="0" dirty="0"/>
          </a:p>
        </p:txBody>
      </p:sp>
    </p:spTree>
    <p:extLst>
      <p:ext uri="{BB962C8B-B14F-4D97-AF65-F5344CB8AC3E}">
        <p14:creationId xmlns:p14="http://schemas.microsoft.com/office/powerpoint/2010/main" val="39906967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0" y="685800"/>
            <a:ext cx="4572000" cy="3429000"/>
          </a:xfrm>
        </p:spPr>
      </p:sp>
      <p:sp>
        <p:nvSpPr>
          <p:cNvPr id="3" name="Zástupný symbol pro poznámky 2"/>
          <p:cNvSpPr>
            <a:spLocks noGrp="1"/>
          </p:cNvSpPr>
          <p:nvPr>
            <p:ph type="body" idx="1"/>
          </p:nvPr>
        </p:nvSpPr>
        <p:spPr/>
        <p:txBody>
          <a:bodyPr/>
          <a:lstStyle/>
          <a:p>
            <a:endParaRPr lang="cs-CZ" b="0" dirty="0"/>
          </a:p>
        </p:txBody>
      </p:sp>
    </p:spTree>
    <p:extLst>
      <p:ext uri="{BB962C8B-B14F-4D97-AF65-F5344CB8AC3E}">
        <p14:creationId xmlns:p14="http://schemas.microsoft.com/office/powerpoint/2010/main" val="9566869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2087302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7008479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402404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6007447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1059341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1735801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9530330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21057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665460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67812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793696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161962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p:nvPr/>
        </p:nvSpPr>
        <p:spPr>
          <a:xfrm>
            <a:off x="0" y="4288500"/>
            <a:ext cx="9144000" cy="2475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10" name="Shape 10"/>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11" name="Shape 11"/>
          <p:cNvSpPr/>
          <p:nvPr/>
        </p:nvSpPr>
        <p:spPr>
          <a:xfrm>
            <a:off x="0" y="500625"/>
            <a:ext cx="91440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a:off x="0" y="4493604"/>
            <a:ext cx="91440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0" y="4584075"/>
            <a:ext cx="91440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
        <p:nvSpPr>
          <p:cNvPr id="14" name="Shape 14"/>
          <p:cNvSpPr txBox="1">
            <a:spLocks noGrp="1"/>
          </p:cNvSpPr>
          <p:nvPr>
            <p:ph type="ctrTitle"/>
          </p:nvPr>
        </p:nvSpPr>
        <p:spPr>
          <a:xfrm>
            <a:off x="685800" y="2601425"/>
            <a:ext cx="5810400" cy="1159799"/>
          </a:xfrm>
          <a:prstGeom prst="rect">
            <a:avLst/>
          </a:prstGeom>
        </p:spPr>
        <p:txBody>
          <a:bodyPr lIns="91425" tIns="91425" rIns="91425" bIns="91425" anchor="b" anchorCtr="0"/>
          <a:lstStyle>
            <a:lvl1pPr lvl="0">
              <a:spcBef>
                <a:spcPts val="0"/>
              </a:spcBef>
              <a:buSzPct val="100000"/>
              <a:defRPr sz="4800"/>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0"/>
        <p:cNvGrpSpPr/>
        <p:nvPr/>
      </p:nvGrpSpPr>
      <p:grpSpPr>
        <a:xfrm>
          <a:off x="0" y="0"/>
          <a:ext cx="0" cy="0"/>
          <a:chOff x="0" y="0"/>
          <a:chExt cx="0" cy="0"/>
        </a:xfrm>
      </p:grpSpPr>
      <p:sp>
        <p:nvSpPr>
          <p:cNvPr id="41" name="Shape 41"/>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42" name="Shape 42"/>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43" name="Shape 43"/>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44" name="Shape 44"/>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45" name="Shape 45"/>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46" name="Shape 46"/>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47" name="Shape 47"/>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8" name="Shape 48"/>
          <p:cNvSpPr txBox="1">
            <a:spLocks noGrp="1"/>
          </p:cNvSpPr>
          <p:nvPr>
            <p:ph type="body" idx="1"/>
          </p:nvPr>
        </p:nvSpPr>
        <p:spPr>
          <a:xfrm>
            <a:off x="1146025"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49" name="Shape 49"/>
          <p:cNvSpPr txBox="1">
            <a:spLocks noGrp="1"/>
          </p:cNvSpPr>
          <p:nvPr>
            <p:ph type="body" idx="2"/>
          </p:nvPr>
        </p:nvSpPr>
        <p:spPr>
          <a:xfrm>
            <a:off x="5026623"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6"/>
        <p:cNvGrpSpPr/>
        <p:nvPr/>
      </p:nvGrpSpPr>
      <p:grpSpPr>
        <a:xfrm>
          <a:off x="0" y="0"/>
          <a:ext cx="0" cy="0"/>
          <a:chOff x="0" y="0"/>
          <a:chExt cx="0" cy="0"/>
        </a:xfrm>
      </p:grpSpPr>
      <p:sp>
        <p:nvSpPr>
          <p:cNvPr id="77" name="Shape 77"/>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78" name="Shape 78"/>
          <p:cNvSpPr/>
          <p:nvPr/>
        </p:nvSpPr>
        <p:spPr>
          <a:xfrm>
            <a:off x="0" y="500625"/>
            <a:ext cx="2472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79" name="Shape 79"/>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80" name="Shape 80"/>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81" name="Shape 81"/>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C4DA6A9-9E08-4458-8F66-37D58F05BFB3}" type="datetimeFigureOut">
              <a:rPr lang="cs-CZ" smtClean="0"/>
              <a:pPr/>
              <a:t>20. 4. 2022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p14="http://schemas.microsoft.com/office/powerpoint/2010/main" val="2817376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46025" y="530725"/>
            <a:ext cx="3208799" cy="10287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146025" y="1767275"/>
            <a:ext cx="7540800" cy="31586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6" r:id="rId3"/>
    <p:sldLayoutId id="214748366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eippcb.jrc.ec.europa.eu/referenc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cs.wikipedia.org/wiki/Seznam_ohro%C5%BEen%C3%BDch_%C5%BEivo%C4%8Dich%C5%AF_v_%C4%8Cesku"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9.gif"/><Relationship Id="rId7" Type="http://schemas.openxmlformats.org/officeDocument/2006/relationships/image" Target="../media/image53.png"/><Relationship Id="rId2" Type="http://schemas.openxmlformats.org/officeDocument/2006/relationships/image" Target="../media/image48.gif"/><Relationship Id="rId1" Type="http://schemas.openxmlformats.org/officeDocument/2006/relationships/slideLayout" Target="../slideLayouts/slideLayout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49.gif"/><Relationship Id="rId7" Type="http://schemas.openxmlformats.org/officeDocument/2006/relationships/image" Target="../media/image57.jpeg"/><Relationship Id="rId2" Type="http://schemas.openxmlformats.org/officeDocument/2006/relationships/image" Target="../media/image48.gif"/><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https://ekolist.cz/cz/publicistika/rozhovory/odhalovani-paseraku-zvirat-se-budu-venovat-dal-rika-byvala-inspektorka-pavla-rihova" TargetMode="External"/><Relationship Id="rId2" Type="http://schemas.openxmlformats.org/officeDocument/2006/relationships/image" Target="../media/image49.gif"/><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9.gi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9.gi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9.gi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www.cites.org/"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hyperlink" Target="http://eur-lex.europa.eu/LexUriServ/LexUriServ.do?uri=CELEX:31997R0338:CS:NOT"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457202" y="1174920"/>
            <a:ext cx="6858000" cy="1159799"/>
          </a:xfrm>
          <a:prstGeom prst="rect">
            <a:avLst/>
          </a:prstGeom>
        </p:spPr>
        <p:txBody>
          <a:bodyPr lIns="91425" tIns="91425" rIns="91425" bIns="91425" anchor="b" anchorCtr="0">
            <a:noAutofit/>
          </a:bodyPr>
          <a:lstStyle/>
          <a:p>
            <a:pPr lvl="0"/>
            <a:r>
              <a:rPr lang="cs-CZ" sz="4400" dirty="0">
                <a:latin typeface="Cambria" panose="02040503050406030204" pitchFamily="18" charset="0"/>
                <a:ea typeface="Cambria" panose="02040503050406030204" pitchFamily="18" charset="0"/>
              </a:rPr>
              <a:t>FASHION PRÁVO</a:t>
            </a:r>
            <a:endParaRPr lang="en" sz="4400" dirty="0">
              <a:latin typeface="Cambria" panose="02040503050406030204" pitchFamily="18" charset="0"/>
              <a:ea typeface="Cambria" panose="02040503050406030204" pitchFamily="18" charset="0"/>
            </a:endParaRPr>
          </a:p>
        </p:txBody>
      </p:sp>
      <p:sp>
        <p:nvSpPr>
          <p:cNvPr id="3" name="Obdélník 2"/>
          <p:cNvSpPr/>
          <p:nvPr/>
        </p:nvSpPr>
        <p:spPr>
          <a:xfrm>
            <a:off x="0" y="4417310"/>
            <a:ext cx="9432758"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Rectangle 2"/>
          <p:cNvSpPr>
            <a:spLocks noChangeArrowheads="1"/>
          </p:cNvSpPr>
          <p:nvPr/>
        </p:nvSpPr>
        <p:spPr bwMode="auto">
          <a:xfrm>
            <a:off x="457202" y="4114799"/>
            <a:ext cx="4322480" cy="14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pic>
        <p:nvPicPr>
          <p:cNvPr id="1027" name="Picture 3"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655" y="4507548"/>
            <a:ext cx="465480" cy="49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F:\vojtech\Pictures\Obrázky\logo katedry\logoENG.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9843" y="4424963"/>
            <a:ext cx="1306792" cy="57564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4957010" y="4489789"/>
            <a:ext cx="4186990" cy="769441"/>
          </a:xfrm>
          <a:prstGeom prst="rect">
            <a:avLst/>
          </a:prstGeom>
          <a:noFill/>
        </p:spPr>
        <p:txBody>
          <a:bodyPr wrap="square" rtlCol="0">
            <a:spAutoFit/>
          </a:bodyPr>
          <a:lstStyle/>
          <a:p>
            <a:r>
              <a:rPr lang="cs-CZ" sz="1200" dirty="0">
                <a:solidFill>
                  <a:schemeClr val="tx1"/>
                </a:solidFill>
                <a:latin typeface="Roboto Slab" panose="020B0604020202020204" charset="0"/>
                <a:ea typeface="Roboto Slab" panose="020B0604020202020204" charset="0"/>
              </a:rPr>
              <a:t>20. duben 2022</a:t>
            </a:r>
          </a:p>
          <a:p>
            <a:r>
              <a:rPr lang="cs-CZ" sz="1200" dirty="0">
                <a:solidFill>
                  <a:schemeClr val="tx1"/>
                </a:solidFill>
                <a:latin typeface="Roboto Slab" panose="020B0604020202020204" charset="0"/>
                <a:ea typeface="Roboto Slab" panose="020B0604020202020204" charset="0"/>
              </a:rPr>
              <a:t>JUDr. Vojtěch Vomáčka, Ph.D., LL.M</a:t>
            </a:r>
            <a:r>
              <a:rPr lang="cs-CZ" dirty="0">
                <a:solidFill>
                  <a:schemeClr val="bg1"/>
                </a:solidFill>
                <a:latin typeface="Roboto Slab" panose="020B0604020202020204" charset="0"/>
                <a:ea typeface="Roboto Slab" panose="020B0604020202020204" charset="0"/>
              </a:rPr>
              <a:t>.</a:t>
            </a:r>
          </a:p>
          <a:p>
            <a:endParaRPr lang="cs-CZ" sz="1800" dirty="0">
              <a:solidFill>
                <a:schemeClr val="bg1"/>
              </a:solidFill>
              <a:latin typeface="Roboto Slab" panose="020B0604020202020204" charset="0"/>
              <a:ea typeface="Roboto Slab" panose="020B0604020202020204" charset="0"/>
            </a:endParaRPr>
          </a:p>
        </p:txBody>
      </p:sp>
      <p:sp>
        <p:nvSpPr>
          <p:cNvPr id="2" name="TextovéPole 1"/>
          <p:cNvSpPr txBox="1"/>
          <p:nvPr/>
        </p:nvSpPr>
        <p:spPr>
          <a:xfrm>
            <a:off x="457202" y="2413363"/>
            <a:ext cx="6453346" cy="400110"/>
          </a:xfrm>
          <a:prstGeom prst="rect">
            <a:avLst/>
          </a:prstGeom>
          <a:noFill/>
        </p:spPr>
        <p:txBody>
          <a:bodyPr wrap="square" rtlCol="0">
            <a:spAutoFit/>
          </a:bodyPr>
          <a:lstStyle/>
          <a:p>
            <a:r>
              <a:rPr lang="en-US" sz="2000" dirty="0">
                <a:solidFill>
                  <a:schemeClr val="bg1"/>
                </a:solidFill>
                <a:latin typeface="Cambria" panose="02040503050406030204" pitchFamily="18" charset="0"/>
                <a:ea typeface="Cambria" panose="02040503050406030204" pitchFamily="18" charset="0"/>
              </a:rPr>
              <a:t>PRÁVNÍ REGULACE V OBLASTI ŽIVOTNÍHO PROSTŘEDÍ</a:t>
            </a:r>
            <a:endParaRPr lang="cs-CZ" dirty="0">
              <a:latin typeface="Cambria" panose="02040503050406030204" pitchFamily="18" charset="0"/>
              <a:ea typeface="Cambria" panose="02040503050406030204" pitchFamily="18" charset="0"/>
            </a:endParaRPr>
          </a:p>
        </p:txBody>
      </p:sp>
      <p:pic>
        <p:nvPicPr>
          <p:cNvPr id="10" name="Picture 2" descr="Masarykova univerzita - Home | Facebook">
            <a:extLst>
              <a:ext uri="{FF2B5EF4-FFF2-40B4-BE49-F238E27FC236}">
                <a16:creationId xmlns:a16="http://schemas.microsoft.com/office/drawing/2014/main" id="{7C939E85-8BE2-4595-80F3-CD18BCB0516C}"/>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295305" y="4466255"/>
            <a:ext cx="575642" cy="5756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11" name="TextBox 10">
            <a:extLst>
              <a:ext uri="{FF2B5EF4-FFF2-40B4-BE49-F238E27FC236}">
                <a16:creationId xmlns:a16="http://schemas.microsoft.com/office/drawing/2014/main" id="{DDAC1C33-C14F-4726-958C-28D7F7D64ABE}"/>
              </a:ext>
            </a:extLst>
          </p:cNvPr>
          <p:cNvSpPr txBox="1"/>
          <p:nvPr/>
        </p:nvSpPr>
        <p:spPr>
          <a:xfrm>
            <a:off x="398856" y="201870"/>
            <a:ext cx="8346287" cy="584775"/>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Politika a právo EU</a:t>
            </a:r>
          </a:p>
          <a:p>
            <a:pPr algn="just"/>
            <a:r>
              <a:rPr lang="cs-CZ" sz="1200" i="1" dirty="0">
                <a:latin typeface="Cambria" panose="02040503050406030204" pitchFamily="18" charset="0"/>
                <a:ea typeface="Cambria" panose="02040503050406030204" pitchFamily="18" charset="0"/>
              </a:rPr>
              <a:t> </a:t>
            </a:r>
          </a:p>
        </p:txBody>
      </p:sp>
      <p:pic>
        <p:nvPicPr>
          <p:cNvPr id="9" name="Picture 8">
            <a:extLst>
              <a:ext uri="{FF2B5EF4-FFF2-40B4-BE49-F238E27FC236}">
                <a16:creationId xmlns:a16="http://schemas.microsoft.com/office/drawing/2014/main" id="{AB10CD84-3FF7-4532-AA13-C6114E7A96CC}"/>
              </a:ext>
            </a:extLst>
          </p:cNvPr>
          <p:cNvPicPr>
            <a:picLocks noChangeAspect="1"/>
          </p:cNvPicPr>
          <p:nvPr/>
        </p:nvPicPr>
        <p:blipFill>
          <a:blip r:embed="rId3"/>
          <a:stretch>
            <a:fillRect/>
          </a:stretch>
        </p:blipFill>
        <p:spPr>
          <a:xfrm>
            <a:off x="399172" y="1093380"/>
            <a:ext cx="1239141" cy="2832947"/>
          </a:xfrm>
          <a:prstGeom prst="rect">
            <a:avLst/>
          </a:prstGeom>
        </p:spPr>
      </p:pic>
      <p:sp>
        <p:nvSpPr>
          <p:cNvPr id="12" name="TextBox 11">
            <a:extLst>
              <a:ext uri="{FF2B5EF4-FFF2-40B4-BE49-F238E27FC236}">
                <a16:creationId xmlns:a16="http://schemas.microsoft.com/office/drawing/2014/main" id="{43348D71-B647-4415-A5B0-288FD5726DCC}"/>
              </a:ext>
            </a:extLst>
          </p:cNvPr>
          <p:cNvSpPr txBox="1"/>
          <p:nvPr/>
        </p:nvSpPr>
        <p:spPr>
          <a:xfrm>
            <a:off x="2724041" y="164026"/>
            <a:ext cx="6833399" cy="1446550"/>
          </a:xfrm>
          <a:prstGeom prst="rect">
            <a:avLst/>
          </a:prstGeom>
          <a:noFill/>
        </p:spPr>
        <p:txBody>
          <a:bodyPr wrap="square" rtlCol="0">
            <a:spAutoFit/>
          </a:bodyPr>
          <a:lstStyle/>
          <a:p>
            <a:r>
              <a:rPr lang="cs-CZ" sz="1600" b="1" dirty="0">
                <a:latin typeface="Cambria" panose="02040503050406030204" pitchFamily="18" charset="0"/>
                <a:ea typeface="Cambria" panose="02040503050406030204" pitchFamily="18" charset="0"/>
              </a:rPr>
              <a:t>Regulace průmyslových provozů, nakládání s odpady, používání chemických látek</a:t>
            </a:r>
          </a:p>
          <a:p>
            <a:endParaRPr lang="cs-CZ" b="1" dirty="0">
              <a:latin typeface="Cambria" panose="02040503050406030204" pitchFamily="18" charset="0"/>
              <a:ea typeface="Cambria" panose="02040503050406030204" pitchFamily="18" charset="0"/>
            </a:endParaRPr>
          </a:p>
          <a:p>
            <a:endParaRPr lang="cs-CZ" dirty="0">
              <a:latin typeface="Cambria" panose="02040503050406030204" pitchFamily="18" charset="0"/>
              <a:ea typeface="Cambria" panose="02040503050406030204" pitchFamily="18" charset="0"/>
            </a:endParaRPr>
          </a:p>
          <a:p>
            <a:endParaRPr lang="cs-CZ" b="1" dirty="0">
              <a:latin typeface="Cambria" panose="02040503050406030204" pitchFamily="18" charset="0"/>
              <a:ea typeface="Cambria" panose="02040503050406030204" pitchFamily="18" charset="0"/>
            </a:endParaRPr>
          </a:p>
          <a:p>
            <a:endParaRPr lang="cs-CZ" dirty="0">
              <a:latin typeface="Cambria" panose="02040503050406030204" pitchFamily="18" charset="0"/>
              <a:ea typeface="Cambria" panose="02040503050406030204" pitchFamily="18" charset="0"/>
            </a:endParaRPr>
          </a:p>
        </p:txBody>
      </p:sp>
      <p:sp>
        <p:nvSpPr>
          <p:cNvPr id="13" name="Text Box 3">
            <a:extLst>
              <a:ext uri="{FF2B5EF4-FFF2-40B4-BE49-F238E27FC236}">
                <a16:creationId xmlns:a16="http://schemas.microsoft.com/office/drawing/2014/main" id="{94FAEE19-26FD-4E00-8040-BB3213709DE1}"/>
              </a:ext>
            </a:extLst>
          </p:cNvPr>
          <p:cNvSpPr txBox="1">
            <a:spLocks noChangeArrowheads="1"/>
          </p:cNvSpPr>
          <p:nvPr/>
        </p:nvSpPr>
        <p:spPr bwMode="auto">
          <a:xfrm>
            <a:off x="3903390" y="763620"/>
            <a:ext cx="1576430" cy="402913"/>
          </a:xfrm>
          <a:prstGeom prst="rect">
            <a:avLst/>
          </a:prstGeom>
          <a:solidFill>
            <a:schemeClr val="bg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eaLnBrk="0" hangingPunct="0">
              <a:spcBef>
                <a:spcPct val="50000"/>
              </a:spcBef>
              <a:buFontTx/>
              <a:buNone/>
            </a:pPr>
            <a:r>
              <a:rPr lang="cs-CZ" sz="1800" dirty="0">
                <a:latin typeface="Verdana" pitchFamily="34" charset="0"/>
              </a:rPr>
              <a:t>ZÚR</a:t>
            </a:r>
            <a:endParaRPr lang="en-US" sz="1800" dirty="0">
              <a:latin typeface="Verdana" pitchFamily="34" charset="0"/>
            </a:endParaRPr>
          </a:p>
        </p:txBody>
      </p:sp>
      <p:sp>
        <p:nvSpPr>
          <p:cNvPr id="14" name="Text Box 4">
            <a:extLst>
              <a:ext uri="{FF2B5EF4-FFF2-40B4-BE49-F238E27FC236}">
                <a16:creationId xmlns:a16="http://schemas.microsoft.com/office/drawing/2014/main" id="{1C4A8F4C-7EF8-4F21-8D2F-2DF4AD4151A8}"/>
              </a:ext>
            </a:extLst>
          </p:cNvPr>
          <p:cNvSpPr txBox="1">
            <a:spLocks noChangeArrowheads="1"/>
          </p:cNvSpPr>
          <p:nvPr/>
        </p:nvSpPr>
        <p:spPr bwMode="auto">
          <a:xfrm>
            <a:off x="3912349" y="1294205"/>
            <a:ext cx="1578185" cy="378756"/>
          </a:xfrm>
          <a:prstGeom prst="rect">
            <a:avLst/>
          </a:prstGeom>
          <a:solidFill>
            <a:schemeClr val="bg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eaLnBrk="0" hangingPunct="0">
              <a:spcBef>
                <a:spcPct val="50000"/>
              </a:spcBef>
              <a:buFontTx/>
              <a:buNone/>
            </a:pPr>
            <a:r>
              <a:rPr lang="cs-CZ" sz="1800" dirty="0">
                <a:latin typeface="Verdana" pitchFamily="34" charset="0"/>
              </a:rPr>
              <a:t>ÚP</a:t>
            </a:r>
            <a:endParaRPr lang="en-US" sz="1800" dirty="0">
              <a:latin typeface="Verdana" pitchFamily="34" charset="0"/>
            </a:endParaRPr>
          </a:p>
        </p:txBody>
      </p:sp>
      <p:sp>
        <p:nvSpPr>
          <p:cNvPr id="15" name="Text Box 5">
            <a:extLst>
              <a:ext uri="{FF2B5EF4-FFF2-40B4-BE49-F238E27FC236}">
                <a16:creationId xmlns:a16="http://schemas.microsoft.com/office/drawing/2014/main" id="{CF8516C5-D4A8-42C5-B4B4-6DACDD5EF845}"/>
              </a:ext>
            </a:extLst>
          </p:cNvPr>
          <p:cNvSpPr txBox="1">
            <a:spLocks noChangeArrowheads="1"/>
          </p:cNvSpPr>
          <p:nvPr/>
        </p:nvSpPr>
        <p:spPr bwMode="auto">
          <a:xfrm>
            <a:off x="4100403" y="2470511"/>
            <a:ext cx="1390312" cy="364409"/>
          </a:xfrm>
          <a:prstGeom prst="rect">
            <a:avLst/>
          </a:prstGeom>
          <a:solidFill>
            <a:schemeClr val="bg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eaLnBrk="0" hangingPunct="0">
              <a:spcBef>
                <a:spcPct val="50000"/>
              </a:spcBef>
              <a:buFontTx/>
              <a:buNone/>
            </a:pPr>
            <a:r>
              <a:rPr lang="cs-CZ" sz="1050" dirty="0">
                <a:latin typeface="Verdana" pitchFamily="34" charset="0"/>
              </a:rPr>
              <a:t>Územní řízení</a:t>
            </a:r>
            <a:endParaRPr lang="en-US" sz="1050" dirty="0">
              <a:latin typeface="Verdana" pitchFamily="34" charset="0"/>
            </a:endParaRPr>
          </a:p>
        </p:txBody>
      </p:sp>
      <p:sp>
        <p:nvSpPr>
          <p:cNvPr id="16" name="Text Box 6">
            <a:extLst>
              <a:ext uri="{FF2B5EF4-FFF2-40B4-BE49-F238E27FC236}">
                <a16:creationId xmlns:a16="http://schemas.microsoft.com/office/drawing/2014/main" id="{247E402D-255B-4617-9DE6-C5AB278F09F2}"/>
              </a:ext>
            </a:extLst>
          </p:cNvPr>
          <p:cNvSpPr txBox="1">
            <a:spLocks noChangeArrowheads="1"/>
          </p:cNvSpPr>
          <p:nvPr/>
        </p:nvSpPr>
        <p:spPr bwMode="auto">
          <a:xfrm>
            <a:off x="4079293" y="3094678"/>
            <a:ext cx="1556391" cy="344236"/>
          </a:xfrm>
          <a:prstGeom prst="rect">
            <a:avLst/>
          </a:prstGeom>
          <a:solidFill>
            <a:schemeClr val="bg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eaLnBrk="0" hangingPunct="0">
              <a:spcBef>
                <a:spcPct val="50000"/>
              </a:spcBef>
              <a:buFontTx/>
              <a:buNone/>
            </a:pPr>
            <a:r>
              <a:rPr lang="cs-CZ" sz="1050" dirty="0">
                <a:latin typeface="Verdana" pitchFamily="34" charset="0"/>
              </a:rPr>
              <a:t>Stavební řízení</a:t>
            </a:r>
            <a:endParaRPr lang="en-US" sz="1050" dirty="0">
              <a:latin typeface="Verdana" pitchFamily="34" charset="0"/>
            </a:endParaRPr>
          </a:p>
        </p:txBody>
      </p:sp>
      <p:cxnSp>
        <p:nvCxnSpPr>
          <p:cNvPr id="17" name="AutoShape 18">
            <a:extLst>
              <a:ext uri="{FF2B5EF4-FFF2-40B4-BE49-F238E27FC236}">
                <a16:creationId xmlns:a16="http://schemas.microsoft.com/office/drawing/2014/main" id="{71DE6893-5ACE-49F3-9005-6F031E4F48C3}"/>
              </a:ext>
            </a:extLst>
          </p:cNvPr>
          <p:cNvCxnSpPr>
            <a:cxnSpLocks noChangeShapeType="1"/>
            <a:stCxn id="13" idx="2"/>
            <a:endCxn id="14" idx="0"/>
          </p:cNvCxnSpPr>
          <p:nvPr/>
        </p:nvCxnSpPr>
        <p:spPr bwMode="auto">
          <a:xfrm>
            <a:off x="4691605" y="1166532"/>
            <a:ext cx="9837" cy="127673"/>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 Box 5">
            <a:extLst>
              <a:ext uri="{FF2B5EF4-FFF2-40B4-BE49-F238E27FC236}">
                <a16:creationId xmlns:a16="http://schemas.microsoft.com/office/drawing/2014/main" id="{9EF24EF1-ABB1-4633-9FF3-EF3E983BF9A0}"/>
              </a:ext>
            </a:extLst>
          </p:cNvPr>
          <p:cNvSpPr txBox="1">
            <a:spLocks noChangeArrowheads="1"/>
          </p:cNvSpPr>
          <p:nvPr/>
        </p:nvSpPr>
        <p:spPr bwMode="auto">
          <a:xfrm>
            <a:off x="4073292" y="1938214"/>
            <a:ext cx="1381946" cy="409099"/>
          </a:xfrm>
          <a:prstGeom prst="rect">
            <a:avLst/>
          </a:prstGeom>
          <a:ln>
            <a:prstDash val="dashDot"/>
            <a:headEnd/>
            <a:tailEnd/>
          </a:ln>
        </p:spPr>
        <p:style>
          <a:lnRef idx="1">
            <a:schemeClr val="accent3"/>
          </a:lnRef>
          <a:fillRef idx="2">
            <a:schemeClr val="accent3"/>
          </a:fillRef>
          <a:effectRef idx="1">
            <a:schemeClr val="accent3"/>
          </a:effectRef>
          <a:fontRef idx="minor">
            <a:schemeClr val="dk1"/>
          </a:fontRef>
        </p:style>
        <p:txBody>
          <a:bodyPr anchor="ctr"/>
          <a:lstStyle/>
          <a:p>
            <a:pPr eaLnBrk="0" hangingPunct="0">
              <a:spcBef>
                <a:spcPct val="50000"/>
              </a:spcBef>
              <a:buFontTx/>
              <a:buNone/>
            </a:pPr>
            <a:r>
              <a:rPr lang="cs-CZ" sz="1050" dirty="0">
                <a:latin typeface="Verdana" pitchFamily="34" charset="0"/>
              </a:rPr>
              <a:t>EIA</a:t>
            </a:r>
            <a:endParaRPr lang="en-US" sz="1050" dirty="0">
              <a:latin typeface="Verdana" pitchFamily="34" charset="0"/>
            </a:endParaRPr>
          </a:p>
        </p:txBody>
      </p:sp>
      <p:cxnSp>
        <p:nvCxnSpPr>
          <p:cNvPr id="20" name="Přímá spojnice se šipkou 76">
            <a:extLst>
              <a:ext uri="{FF2B5EF4-FFF2-40B4-BE49-F238E27FC236}">
                <a16:creationId xmlns:a16="http://schemas.microsoft.com/office/drawing/2014/main" id="{EBC98417-4F45-4D5D-A303-0CC831DC1D0F}"/>
              </a:ext>
            </a:extLst>
          </p:cNvPr>
          <p:cNvCxnSpPr/>
          <p:nvPr/>
        </p:nvCxnSpPr>
        <p:spPr>
          <a:xfrm rot="10800000">
            <a:off x="3700746" y="2142763"/>
            <a:ext cx="350966" cy="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1" name="Přímá spojnice se šipkou 77">
            <a:extLst>
              <a:ext uri="{FF2B5EF4-FFF2-40B4-BE49-F238E27FC236}">
                <a16:creationId xmlns:a16="http://schemas.microsoft.com/office/drawing/2014/main" id="{EC2DF198-0E1C-4B52-A349-3B189141A355}"/>
              </a:ext>
            </a:extLst>
          </p:cNvPr>
          <p:cNvCxnSpPr/>
          <p:nvPr/>
        </p:nvCxnSpPr>
        <p:spPr>
          <a:xfrm>
            <a:off x="5524806" y="2618712"/>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2" name="Přímá spojnice se šipkou 78">
            <a:extLst>
              <a:ext uri="{FF2B5EF4-FFF2-40B4-BE49-F238E27FC236}">
                <a16:creationId xmlns:a16="http://schemas.microsoft.com/office/drawing/2014/main" id="{910B4BFE-3E0E-4BB9-990E-E13A53176383}"/>
              </a:ext>
            </a:extLst>
          </p:cNvPr>
          <p:cNvCxnSpPr/>
          <p:nvPr/>
        </p:nvCxnSpPr>
        <p:spPr>
          <a:xfrm>
            <a:off x="5589309" y="965076"/>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Přímá spojnice se šipkou 79">
            <a:extLst>
              <a:ext uri="{FF2B5EF4-FFF2-40B4-BE49-F238E27FC236}">
                <a16:creationId xmlns:a16="http://schemas.microsoft.com/office/drawing/2014/main" id="{3D56E0D6-DE8B-4CAA-AF6E-5AD04D8BA8DC}"/>
              </a:ext>
            </a:extLst>
          </p:cNvPr>
          <p:cNvCxnSpPr/>
          <p:nvPr/>
        </p:nvCxnSpPr>
        <p:spPr>
          <a:xfrm>
            <a:off x="5612455" y="1472115"/>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4" name="Přímá spojnice se šipkou 81">
            <a:extLst>
              <a:ext uri="{FF2B5EF4-FFF2-40B4-BE49-F238E27FC236}">
                <a16:creationId xmlns:a16="http://schemas.microsoft.com/office/drawing/2014/main" id="{98B9D376-6B81-4080-9093-8FC5B05930F2}"/>
              </a:ext>
            </a:extLst>
          </p:cNvPr>
          <p:cNvCxnSpPr/>
          <p:nvPr/>
        </p:nvCxnSpPr>
        <p:spPr>
          <a:xfrm>
            <a:off x="5666197" y="3161307"/>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 name="TextovéPole 41">
            <a:extLst>
              <a:ext uri="{FF2B5EF4-FFF2-40B4-BE49-F238E27FC236}">
                <a16:creationId xmlns:a16="http://schemas.microsoft.com/office/drawing/2014/main" id="{AE6A3C94-6390-4567-A59A-7358A2EB22F9}"/>
              </a:ext>
            </a:extLst>
          </p:cNvPr>
          <p:cNvSpPr txBox="1"/>
          <p:nvPr/>
        </p:nvSpPr>
        <p:spPr>
          <a:xfrm>
            <a:off x="5940275" y="804300"/>
            <a:ext cx="1836204" cy="253916"/>
          </a:xfrm>
          <a:prstGeom prst="rect">
            <a:avLst/>
          </a:prstGeom>
          <a:noFill/>
        </p:spPr>
        <p:txBody>
          <a:bodyPr wrap="square" rtlCol="0">
            <a:spAutoFit/>
          </a:bodyPr>
          <a:lstStyle/>
          <a:p>
            <a:r>
              <a:rPr lang="cs-CZ" sz="1050" b="1" dirty="0"/>
              <a:t>OOP</a:t>
            </a:r>
          </a:p>
        </p:txBody>
      </p:sp>
      <p:sp>
        <p:nvSpPr>
          <p:cNvPr id="26" name="TextovéPole 96">
            <a:extLst>
              <a:ext uri="{FF2B5EF4-FFF2-40B4-BE49-F238E27FC236}">
                <a16:creationId xmlns:a16="http://schemas.microsoft.com/office/drawing/2014/main" id="{96507793-F121-4E9C-A9B6-1DE5D2ED91E6}"/>
              </a:ext>
            </a:extLst>
          </p:cNvPr>
          <p:cNvSpPr txBox="1"/>
          <p:nvPr/>
        </p:nvSpPr>
        <p:spPr>
          <a:xfrm>
            <a:off x="5909863" y="2491000"/>
            <a:ext cx="1836204" cy="253916"/>
          </a:xfrm>
          <a:prstGeom prst="rect">
            <a:avLst/>
          </a:prstGeom>
          <a:noFill/>
        </p:spPr>
        <p:txBody>
          <a:bodyPr wrap="square" rtlCol="0">
            <a:spAutoFit/>
          </a:bodyPr>
          <a:lstStyle/>
          <a:p>
            <a:r>
              <a:rPr lang="cs-CZ" sz="1050" b="1" dirty="0"/>
              <a:t>R</a:t>
            </a:r>
          </a:p>
        </p:txBody>
      </p:sp>
      <p:sp>
        <p:nvSpPr>
          <p:cNvPr id="27" name="TextovéPole 50">
            <a:extLst>
              <a:ext uri="{FF2B5EF4-FFF2-40B4-BE49-F238E27FC236}">
                <a16:creationId xmlns:a16="http://schemas.microsoft.com/office/drawing/2014/main" id="{ECD5C893-5817-46A2-ADC2-B81E7893B47F}"/>
              </a:ext>
            </a:extLst>
          </p:cNvPr>
          <p:cNvSpPr txBox="1"/>
          <p:nvPr/>
        </p:nvSpPr>
        <p:spPr>
          <a:xfrm>
            <a:off x="5941468" y="1318741"/>
            <a:ext cx="1836204" cy="276999"/>
          </a:xfrm>
          <a:prstGeom prst="rect">
            <a:avLst/>
          </a:prstGeom>
          <a:noFill/>
        </p:spPr>
        <p:txBody>
          <a:bodyPr wrap="square" rtlCol="0">
            <a:spAutoFit/>
          </a:bodyPr>
          <a:lstStyle/>
          <a:p>
            <a:r>
              <a:rPr lang="cs-CZ" sz="1200" b="1" dirty="0"/>
              <a:t>OOP</a:t>
            </a:r>
          </a:p>
        </p:txBody>
      </p:sp>
      <p:cxnSp>
        <p:nvCxnSpPr>
          <p:cNvPr id="28" name="AutoShape 18">
            <a:extLst>
              <a:ext uri="{FF2B5EF4-FFF2-40B4-BE49-F238E27FC236}">
                <a16:creationId xmlns:a16="http://schemas.microsoft.com/office/drawing/2014/main" id="{6593FC32-3784-46FC-BCEF-2F2D437CF5F0}"/>
              </a:ext>
            </a:extLst>
          </p:cNvPr>
          <p:cNvCxnSpPr>
            <a:cxnSpLocks noChangeShapeType="1"/>
          </p:cNvCxnSpPr>
          <p:nvPr/>
        </p:nvCxnSpPr>
        <p:spPr bwMode="auto">
          <a:xfrm>
            <a:off x="4752813" y="2374604"/>
            <a:ext cx="9837" cy="127673"/>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18">
            <a:extLst>
              <a:ext uri="{FF2B5EF4-FFF2-40B4-BE49-F238E27FC236}">
                <a16:creationId xmlns:a16="http://schemas.microsoft.com/office/drawing/2014/main" id="{1B720A69-13BE-44DA-98B0-B405C6B4008C}"/>
              </a:ext>
            </a:extLst>
          </p:cNvPr>
          <p:cNvCxnSpPr>
            <a:cxnSpLocks noChangeShapeType="1"/>
          </p:cNvCxnSpPr>
          <p:nvPr/>
        </p:nvCxnSpPr>
        <p:spPr bwMode="auto">
          <a:xfrm>
            <a:off x="4757732" y="2840316"/>
            <a:ext cx="0" cy="254362"/>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18">
            <a:extLst>
              <a:ext uri="{FF2B5EF4-FFF2-40B4-BE49-F238E27FC236}">
                <a16:creationId xmlns:a16="http://schemas.microsoft.com/office/drawing/2014/main" id="{DDF01545-2A68-4915-91FD-05EFDC2FB800}"/>
              </a:ext>
            </a:extLst>
          </p:cNvPr>
          <p:cNvCxnSpPr>
            <a:cxnSpLocks noChangeShapeType="1"/>
          </p:cNvCxnSpPr>
          <p:nvPr/>
        </p:nvCxnSpPr>
        <p:spPr bwMode="auto">
          <a:xfrm flipH="1">
            <a:off x="4752813" y="3438913"/>
            <a:ext cx="4919" cy="212347"/>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ovéPole 64">
            <a:extLst>
              <a:ext uri="{FF2B5EF4-FFF2-40B4-BE49-F238E27FC236}">
                <a16:creationId xmlns:a16="http://schemas.microsoft.com/office/drawing/2014/main" id="{581F3AB0-1C76-4FDF-822E-09ED35679578}"/>
              </a:ext>
            </a:extLst>
          </p:cNvPr>
          <p:cNvSpPr txBox="1"/>
          <p:nvPr/>
        </p:nvSpPr>
        <p:spPr>
          <a:xfrm>
            <a:off x="6017163" y="3002418"/>
            <a:ext cx="1836204" cy="253916"/>
          </a:xfrm>
          <a:prstGeom prst="rect">
            <a:avLst/>
          </a:prstGeom>
          <a:noFill/>
        </p:spPr>
        <p:txBody>
          <a:bodyPr wrap="square" rtlCol="0">
            <a:spAutoFit/>
          </a:bodyPr>
          <a:lstStyle/>
          <a:p>
            <a:r>
              <a:rPr lang="cs-CZ" sz="1050" b="1" dirty="0"/>
              <a:t>R</a:t>
            </a:r>
          </a:p>
        </p:txBody>
      </p:sp>
      <p:cxnSp>
        <p:nvCxnSpPr>
          <p:cNvPr id="32" name="Zakřivená spojnice 19">
            <a:extLst>
              <a:ext uri="{FF2B5EF4-FFF2-40B4-BE49-F238E27FC236}">
                <a16:creationId xmlns:a16="http://schemas.microsoft.com/office/drawing/2014/main" id="{8D2E0DB8-123B-423F-901C-CA9339B60B77}"/>
              </a:ext>
            </a:extLst>
          </p:cNvPr>
          <p:cNvCxnSpPr/>
          <p:nvPr/>
        </p:nvCxnSpPr>
        <p:spPr>
          <a:xfrm rot="10800000" flipV="1">
            <a:off x="3098165" y="2116163"/>
            <a:ext cx="575786" cy="627380"/>
          </a:xfrm>
          <a:prstGeom prst="curvedConnector2">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Zakřivená spojnice 86">
            <a:extLst>
              <a:ext uri="{FF2B5EF4-FFF2-40B4-BE49-F238E27FC236}">
                <a16:creationId xmlns:a16="http://schemas.microsoft.com/office/drawing/2014/main" id="{854B42AF-947C-4078-B3D2-8DFD28BD138B}"/>
              </a:ext>
            </a:extLst>
          </p:cNvPr>
          <p:cNvCxnSpPr>
            <a:cxnSpLocks/>
          </p:cNvCxnSpPr>
          <p:nvPr/>
        </p:nvCxnSpPr>
        <p:spPr>
          <a:xfrm>
            <a:off x="3787892" y="2255464"/>
            <a:ext cx="263820" cy="215047"/>
          </a:xfrm>
          <a:prstGeom prst="curvedConnector3">
            <a:avLst>
              <a:gd name="adj1" fmla="val 50000"/>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Zakřivená spojnice 87">
            <a:extLst>
              <a:ext uri="{FF2B5EF4-FFF2-40B4-BE49-F238E27FC236}">
                <a16:creationId xmlns:a16="http://schemas.microsoft.com/office/drawing/2014/main" id="{1B264499-6A2F-44A7-8A9A-8527CCC3339A}"/>
              </a:ext>
            </a:extLst>
          </p:cNvPr>
          <p:cNvCxnSpPr/>
          <p:nvPr/>
        </p:nvCxnSpPr>
        <p:spPr>
          <a:xfrm rot="16200000" flipH="1">
            <a:off x="3388680" y="2348128"/>
            <a:ext cx="935618" cy="562567"/>
          </a:xfrm>
          <a:prstGeom prst="curvedConnector3">
            <a:avLst>
              <a:gd name="adj1" fmla="val 50000"/>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5" name="Text Box 5">
            <a:extLst>
              <a:ext uri="{FF2B5EF4-FFF2-40B4-BE49-F238E27FC236}">
                <a16:creationId xmlns:a16="http://schemas.microsoft.com/office/drawing/2014/main" id="{296135A4-398D-4CEA-9C64-0B19CA4A4643}"/>
              </a:ext>
            </a:extLst>
          </p:cNvPr>
          <p:cNvSpPr txBox="1">
            <a:spLocks noChangeArrowheads="1"/>
          </p:cNvSpPr>
          <p:nvPr/>
        </p:nvSpPr>
        <p:spPr bwMode="auto">
          <a:xfrm>
            <a:off x="5027442" y="745122"/>
            <a:ext cx="511686" cy="409099"/>
          </a:xfrm>
          <a:prstGeom prst="rect">
            <a:avLst/>
          </a:prstGeom>
          <a:ln>
            <a:prstDash val="solid"/>
            <a:headEnd/>
            <a:tailEnd/>
          </a:ln>
        </p:spPr>
        <p:style>
          <a:lnRef idx="1">
            <a:schemeClr val="accent3"/>
          </a:lnRef>
          <a:fillRef idx="2">
            <a:schemeClr val="accent3"/>
          </a:fillRef>
          <a:effectRef idx="1">
            <a:schemeClr val="accent3"/>
          </a:effectRef>
          <a:fontRef idx="minor">
            <a:schemeClr val="dk1"/>
          </a:fontRef>
        </p:style>
        <p:txBody>
          <a:bodyPr anchor="ctr"/>
          <a:lstStyle/>
          <a:p>
            <a:pPr eaLnBrk="0" hangingPunct="0">
              <a:spcBef>
                <a:spcPct val="50000"/>
              </a:spcBef>
              <a:buFontTx/>
              <a:buNone/>
            </a:pPr>
            <a:r>
              <a:rPr lang="cs-CZ" sz="1200" dirty="0">
                <a:latin typeface="Verdana" pitchFamily="34" charset="0"/>
              </a:rPr>
              <a:t>SEA</a:t>
            </a:r>
            <a:endParaRPr lang="en-US" sz="1200" dirty="0">
              <a:latin typeface="Verdana" pitchFamily="34" charset="0"/>
            </a:endParaRPr>
          </a:p>
        </p:txBody>
      </p:sp>
      <p:sp>
        <p:nvSpPr>
          <p:cNvPr id="36" name="Text Box 5">
            <a:extLst>
              <a:ext uri="{FF2B5EF4-FFF2-40B4-BE49-F238E27FC236}">
                <a16:creationId xmlns:a16="http://schemas.microsoft.com/office/drawing/2014/main" id="{800CADCC-78A8-429C-9F65-2D47456F77CF}"/>
              </a:ext>
            </a:extLst>
          </p:cNvPr>
          <p:cNvSpPr txBox="1">
            <a:spLocks noChangeArrowheads="1"/>
          </p:cNvSpPr>
          <p:nvPr/>
        </p:nvSpPr>
        <p:spPr bwMode="auto">
          <a:xfrm>
            <a:off x="5030464" y="1271268"/>
            <a:ext cx="536438" cy="401694"/>
          </a:xfrm>
          <a:prstGeom prst="rect">
            <a:avLst/>
          </a:prstGeom>
          <a:ln>
            <a:prstDash val="sysDash"/>
            <a:headEnd/>
            <a:tailEnd/>
          </a:ln>
        </p:spPr>
        <p:style>
          <a:lnRef idx="1">
            <a:schemeClr val="accent3"/>
          </a:lnRef>
          <a:fillRef idx="2">
            <a:schemeClr val="accent3"/>
          </a:fillRef>
          <a:effectRef idx="1">
            <a:schemeClr val="accent3"/>
          </a:effectRef>
          <a:fontRef idx="minor">
            <a:schemeClr val="dk1"/>
          </a:fontRef>
        </p:style>
        <p:txBody>
          <a:bodyPr anchor="ctr"/>
          <a:lstStyle/>
          <a:p>
            <a:pPr eaLnBrk="0" hangingPunct="0">
              <a:spcBef>
                <a:spcPct val="50000"/>
              </a:spcBef>
              <a:buFontTx/>
              <a:buNone/>
            </a:pPr>
            <a:r>
              <a:rPr lang="cs-CZ" sz="1050" dirty="0">
                <a:latin typeface="Verdana" pitchFamily="34" charset="0"/>
              </a:rPr>
              <a:t>SEA</a:t>
            </a:r>
            <a:endParaRPr lang="en-US" sz="1050" dirty="0">
              <a:latin typeface="Verdana" pitchFamily="34" charset="0"/>
            </a:endParaRPr>
          </a:p>
        </p:txBody>
      </p:sp>
      <p:sp>
        <p:nvSpPr>
          <p:cNvPr id="37" name="Text Box 7">
            <a:extLst>
              <a:ext uri="{FF2B5EF4-FFF2-40B4-BE49-F238E27FC236}">
                <a16:creationId xmlns:a16="http://schemas.microsoft.com/office/drawing/2014/main" id="{EB86751B-AF56-492E-95FD-36A854F7976B}"/>
              </a:ext>
            </a:extLst>
          </p:cNvPr>
          <p:cNvSpPr txBox="1">
            <a:spLocks noChangeArrowheads="1"/>
          </p:cNvSpPr>
          <p:nvPr/>
        </p:nvSpPr>
        <p:spPr bwMode="auto">
          <a:xfrm>
            <a:off x="1739001" y="3916703"/>
            <a:ext cx="1836204" cy="1091635"/>
          </a:xfrm>
          <a:prstGeom prst="rect">
            <a:avLst/>
          </a:prstGeom>
          <a:noFill/>
          <a:ln w="22225">
            <a:solidFill>
              <a:schemeClr val="tx1"/>
            </a:solidFill>
            <a:prstDash val="lgDashDotDot"/>
            <a:miter lim="800000"/>
            <a:headEnd/>
            <a:tailEnd/>
          </a:ln>
          <a:effectLst/>
        </p:spPr>
        <p:txBody>
          <a:bodyPr anchor="ctr"/>
          <a:lstStyle/>
          <a:p>
            <a:pPr eaLnBrk="0" hangingPunct="0">
              <a:spcBef>
                <a:spcPct val="50000"/>
              </a:spcBef>
              <a:buFontTx/>
              <a:buNone/>
            </a:pPr>
            <a:endParaRPr lang="cs-CZ" sz="1050" dirty="0">
              <a:latin typeface="Verdana" pitchFamily="34" charset="0"/>
            </a:endParaRPr>
          </a:p>
          <a:p>
            <a:pPr eaLnBrk="0" hangingPunct="0">
              <a:spcBef>
                <a:spcPct val="50000"/>
              </a:spcBef>
              <a:buFontTx/>
              <a:buNone/>
            </a:pPr>
            <a:r>
              <a:rPr lang="cs-CZ" sz="1050" dirty="0">
                <a:latin typeface="Verdana" pitchFamily="34" charset="0"/>
              </a:rPr>
              <a:t>Povolení, závazná stanoviska a stanoviska podle zvláštních předpisů (ZOPK, ZPF, </a:t>
            </a:r>
            <a:r>
              <a:rPr lang="cs-CZ" sz="1050" dirty="0" err="1">
                <a:latin typeface="Verdana" pitchFamily="34" charset="0"/>
              </a:rPr>
              <a:t>LesZ</a:t>
            </a:r>
            <a:r>
              <a:rPr lang="cs-CZ" sz="1050" dirty="0">
                <a:latin typeface="Verdana" pitchFamily="34" charset="0"/>
              </a:rPr>
              <a:t>)</a:t>
            </a:r>
            <a:endParaRPr lang="en-US" sz="1050" dirty="0">
              <a:latin typeface="Verdana" pitchFamily="34" charset="0"/>
            </a:endParaRPr>
          </a:p>
        </p:txBody>
      </p:sp>
      <p:sp>
        <p:nvSpPr>
          <p:cNvPr id="38" name="TextovéPole 51">
            <a:extLst>
              <a:ext uri="{FF2B5EF4-FFF2-40B4-BE49-F238E27FC236}">
                <a16:creationId xmlns:a16="http://schemas.microsoft.com/office/drawing/2014/main" id="{21EDCA61-C2C0-4013-842C-826315A72C2F}"/>
              </a:ext>
            </a:extLst>
          </p:cNvPr>
          <p:cNvSpPr txBox="1"/>
          <p:nvPr/>
        </p:nvSpPr>
        <p:spPr>
          <a:xfrm>
            <a:off x="3544380" y="1978464"/>
            <a:ext cx="2090385" cy="253916"/>
          </a:xfrm>
          <a:prstGeom prst="rect">
            <a:avLst/>
          </a:prstGeom>
          <a:noFill/>
        </p:spPr>
        <p:txBody>
          <a:bodyPr wrap="square" rtlCol="0">
            <a:spAutoFit/>
          </a:bodyPr>
          <a:lstStyle/>
          <a:p>
            <a:r>
              <a:rPr lang="cs-CZ" sz="1050" b="1" dirty="0"/>
              <a:t>ZS</a:t>
            </a:r>
          </a:p>
        </p:txBody>
      </p:sp>
      <p:cxnSp>
        <p:nvCxnSpPr>
          <p:cNvPr id="39" name="AutoShape 18">
            <a:extLst>
              <a:ext uri="{FF2B5EF4-FFF2-40B4-BE49-F238E27FC236}">
                <a16:creationId xmlns:a16="http://schemas.microsoft.com/office/drawing/2014/main" id="{E4566C18-1B8E-4043-8A12-5DC147D96D9C}"/>
              </a:ext>
            </a:extLst>
          </p:cNvPr>
          <p:cNvCxnSpPr>
            <a:cxnSpLocks noChangeShapeType="1"/>
          </p:cNvCxnSpPr>
          <p:nvPr/>
        </p:nvCxnSpPr>
        <p:spPr bwMode="auto">
          <a:xfrm flipH="1">
            <a:off x="4651938" y="1762033"/>
            <a:ext cx="4919" cy="212347"/>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 Box 5">
            <a:extLst>
              <a:ext uri="{FF2B5EF4-FFF2-40B4-BE49-F238E27FC236}">
                <a16:creationId xmlns:a16="http://schemas.microsoft.com/office/drawing/2014/main" id="{BD65E616-B2C5-4655-B661-DA975216A75A}"/>
              </a:ext>
            </a:extLst>
          </p:cNvPr>
          <p:cNvSpPr txBox="1">
            <a:spLocks noChangeArrowheads="1"/>
          </p:cNvSpPr>
          <p:nvPr/>
        </p:nvSpPr>
        <p:spPr bwMode="auto">
          <a:xfrm>
            <a:off x="1732310" y="2449283"/>
            <a:ext cx="1783717" cy="1170309"/>
          </a:xfrm>
          <a:prstGeom prst="rect">
            <a:avLst/>
          </a:prstGeom>
          <a:solidFill>
            <a:schemeClr val="accent3">
              <a:lumMod val="40000"/>
              <a:lumOff val="60000"/>
            </a:schemeClr>
          </a:solidFill>
          <a:ln w="22225">
            <a:solidFill>
              <a:schemeClr val="tx1"/>
            </a:solidFill>
            <a:prstDash val="dash"/>
            <a:miter lim="800000"/>
            <a:headEnd/>
            <a:tailEnd/>
          </a:ln>
          <a:effectLst/>
        </p:spPr>
        <p:txBody>
          <a:bodyPr anchor="ctr"/>
          <a:lstStyle/>
          <a:p>
            <a:pPr eaLnBrk="0" hangingPunct="0">
              <a:spcBef>
                <a:spcPct val="50000"/>
              </a:spcBef>
              <a:buFontTx/>
              <a:buNone/>
            </a:pPr>
            <a:r>
              <a:rPr lang="cs-CZ" sz="1050" dirty="0">
                <a:latin typeface="Verdana" pitchFamily="34" charset="0"/>
              </a:rPr>
              <a:t>IPPC</a:t>
            </a:r>
          </a:p>
          <a:p>
            <a:pPr eaLnBrk="0" hangingPunct="0">
              <a:spcBef>
                <a:spcPct val="50000"/>
              </a:spcBef>
            </a:pPr>
            <a:r>
              <a:rPr lang="cs-CZ" sz="1050" dirty="0">
                <a:latin typeface="Verdana" pitchFamily="34" charset="0"/>
              </a:rPr>
              <a:t>(povolení, závazná stanoviska a stanoviska podle některých zvl. Předpisů - , </a:t>
            </a:r>
            <a:r>
              <a:rPr lang="cs-CZ" sz="1050" dirty="0" err="1">
                <a:latin typeface="Verdana" pitchFamily="34" charset="0"/>
              </a:rPr>
              <a:t>OvzdZ</a:t>
            </a:r>
            <a:r>
              <a:rPr lang="cs-CZ" sz="1050" dirty="0">
                <a:latin typeface="Verdana" pitchFamily="34" charset="0"/>
              </a:rPr>
              <a:t>, </a:t>
            </a:r>
            <a:r>
              <a:rPr lang="cs-CZ" sz="1050" dirty="0" err="1">
                <a:latin typeface="Verdana" pitchFamily="34" charset="0"/>
              </a:rPr>
              <a:t>OdpZ</a:t>
            </a:r>
            <a:r>
              <a:rPr lang="cs-CZ" sz="1050" dirty="0">
                <a:latin typeface="Verdana" pitchFamily="34" charset="0"/>
              </a:rPr>
              <a:t>, </a:t>
            </a:r>
            <a:r>
              <a:rPr lang="cs-CZ" sz="1050" dirty="0" err="1">
                <a:latin typeface="Verdana" pitchFamily="34" charset="0"/>
              </a:rPr>
              <a:t>Vodz</a:t>
            </a:r>
            <a:r>
              <a:rPr lang="cs-CZ" sz="1050" dirty="0">
                <a:latin typeface="Verdana" pitchFamily="34" charset="0"/>
              </a:rPr>
              <a:t>, </a:t>
            </a:r>
            <a:r>
              <a:rPr lang="cs-CZ" sz="1050" dirty="0" err="1">
                <a:latin typeface="Verdana" pitchFamily="34" charset="0"/>
              </a:rPr>
              <a:t>VeřZd</a:t>
            </a:r>
            <a:r>
              <a:rPr lang="cs-CZ" sz="1050" dirty="0">
                <a:latin typeface="Verdana" pitchFamily="34" charset="0"/>
              </a:rPr>
              <a:t>)</a:t>
            </a:r>
            <a:endParaRPr lang="en-US" sz="1050" dirty="0">
              <a:latin typeface="Verdana" pitchFamily="34" charset="0"/>
            </a:endParaRPr>
          </a:p>
        </p:txBody>
      </p:sp>
      <p:cxnSp>
        <p:nvCxnSpPr>
          <p:cNvPr id="41" name="Přímá spojnice se šipkou 49">
            <a:extLst>
              <a:ext uri="{FF2B5EF4-FFF2-40B4-BE49-F238E27FC236}">
                <a16:creationId xmlns:a16="http://schemas.microsoft.com/office/drawing/2014/main" id="{57E90296-F356-4006-879F-BBD347AB6036}"/>
              </a:ext>
            </a:extLst>
          </p:cNvPr>
          <p:cNvCxnSpPr/>
          <p:nvPr/>
        </p:nvCxnSpPr>
        <p:spPr>
          <a:xfrm>
            <a:off x="3568514" y="2993692"/>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2" name="TextovéPole 58">
            <a:extLst>
              <a:ext uri="{FF2B5EF4-FFF2-40B4-BE49-F238E27FC236}">
                <a16:creationId xmlns:a16="http://schemas.microsoft.com/office/drawing/2014/main" id="{DC565313-4C49-4C42-AFF4-11FA77CF4512}"/>
              </a:ext>
            </a:extLst>
          </p:cNvPr>
          <p:cNvSpPr txBox="1"/>
          <p:nvPr/>
        </p:nvSpPr>
        <p:spPr>
          <a:xfrm>
            <a:off x="3575205" y="3037861"/>
            <a:ext cx="1836204" cy="253916"/>
          </a:xfrm>
          <a:prstGeom prst="rect">
            <a:avLst/>
          </a:prstGeom>
          <a:noFill/>
        </p:spPr>
        <p:txBody>
          <a:bodyPr wrap="square" rtlCol="0">
            <a:spAutoFit/>
          </a:bodyPr>
          <a:lstStyle/>
          <a:p>
            <a:r>
              <a:rPr lang="cs-CZ" sz="1050" b="1" dirty="0"/>
              <a:t>R</a:t>
            </a:r>
          </a:p>
        </p:txBody>
      </p:sp>
      <p:pic>
        <p:nvPicPr>
          <p:cNvPr id="43" name="Picture 2" descr="VÃ½sledek obrÃ¡zku pro factory picture">
            <a:extLst>
              <a:ext uri="{FF2B5EF4-FFF2-40B4-BE49-F238E27FC236}">
                <a16:creationId xmlns:a16="http://schemas.microsoft.com/office/drawing/2014/main" id="{20B770CF-A6AE-49FD-9349-BC35497B91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5" t="10243" r="1711" b="8045"/>
          <a:stretch/>
        </p:blipFill>
        <p:spPr bwMode="auto">
          <a:xfrm>
            <a:off x="6303746" y="527519"/>
            <a:ext cx="2576289" cy="2162815"/>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7">
            <a:extLst>
              <a:ext uri="{FF2B5EF4-FFF2-40B4-BE49-F238E27FC236}">
                <a16:creationId xmlns:a16="http://schemas.microsoft.com/office/drawing/2014/main" id="{D2EC40D7-E485-4A7F-A5FB-3E2D55C7D732}"/>
              </a:ext>
            </a:extLst>
          </p:cNvPr>
          <p:cNvSpPr txBox="1">
            <a:spLocks noChangeArrowheads="1"/>
          </p:cNvSpPr>
          <p:nvPr/>
        </p:nvSpPr>
        <p:spPr bwMode="auto">
          <a:xfrm>
            <a:off x="4073292" y="3637271"/>
            <a:ext cx="1802480" cy="671043"/>
          </a:xfrm>
          <a:prstGeom prst="rect">
            <a:avLst/>
          </a:prstGeom>
          <a:solidFill>
            <a:schemeClr val="bg1"/>
          </a:solidFill>
          <a:ln w="22225">
            <a:solidFill>
              <a:schemeClr val="tx1"/>
            </a:solidFill>
            <a:prstDash val="lgDashDotDot"/>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eaLnBrk="0" hangingPunct="0">
              <a:spcBef>
                <a:spcPct val="50000"/>
              </a:spcBef>
              <a:buFontTx/>
              <a:buNone/>
            </a:pPr>
            <a:r>
              <a:rPr lang="cs-CZ" sz="900" dirty="0">
                <a:latin typeface="Verdana" pitchFamily="34" charset="0"/>
              </a:rPr>
              <a:t>Řízení o zkušebním provozu </a:t>
            </a:r>
          </a:p>
          <a:p>
            <a:pPr eaLnBrk="0" hangingPunct="0">
              <a:spcBef>
                <a:spcPct val="50000"/>
              </a:spcBef>
              <a:buFontTx/>
              <a:buNone/>
            </a:pPr>
            <a:r>
              <a:rPr lang="cs-CZ" sz="900" dirty="0">
                <a:latin typeface="Verdana" pitchFamily="34" charset="0"/>
              </a:rPr>
              <a:t>Kolaudační rozhodnutí  </a:t>
            </a:r>
          </a:p>
        </p:txBody>
      </p:sp>
      <p:cxnSp>
        <p:nvCxnSpPr>
          <p:cNvPr id="45" name="Přímá spojnice se šipkou 46">
            <a:extLst>
              <a:ext uri="{FF2B5EF4-FFF2-40B4-BE49-F238E27FC236}">
                <a16:creationId xmlns:a16="http://schemas.microsoft.com/office/drawing/2014/main" id="{7E30B1D6-40ED-4414-8BDB-1DB47DCD1BA4}"/>
              </a:ext>
            </a:extLst>
          </p:cNvPr>
          <p:cNvCxnSpPr/>
          <p:nvPr/>
        </p:nvCxnSpPr>
        <p:spPr>
          <a:xfrm>
            <a:off x="5818006" y="3798795"/>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6" name="TextovéPole 47">
            <a:extLst>
              <a:ext uri="{FF2B5EF4-FFF2-40B4-BE49-F238E27FC236}">
                <a16:creationId xmlns:a16="http://schemas.microsoft.com/office/drawing/2014/main" id="{A891399E-D57F-470B-B279-6F1582D6E9C5}"/>
              </a:ext>
            </a:extLst>
          </p:cNvPr>
          <p:cNvSpPr txBox="1"/>
          <p:nvPr/>
        </p:nvSpPr>
        <p:spPr>
          <a:xfrm>
            <a:off x="6168972" y="3639905"/>
            <a:ext cx="1836204" cy="253916"/>
          </a:xfrm>
          <a:prstGeom prst="rect">
            <a:avLst/>
          </a:prstGeom>
          <a:noFill/>
        </p:spPr>
        <p:txBody>
          <a:bodyPr wrap="square" rtlCol="0">
            <a:spAutoFit/>
          </a:bodyPr>
          <a:lstStyle/>
          <a:p>
            <a:r>
              <a:rPr lang="cs-CZ" sz="1050" b="1" dirty="0"/>
              <a:t>R</a:t>
            </a:r>
          </a:p>
        </p:txBody>
      </p:sp>
      <p:cxnSp>
        <p:nvCxnSpPr>
          <p:cNvPr id="47" name="Přímá spojnice se šipkou 59">
            <a:extLst>
              <a:ext uri="{FF2B5EF4-FFF2-40B4-BE49-F238E27FC236}">
                <a16:creationId xmlns:a16="http://schemas.microsoft.com/office/drawing/2014/main" id="{6A252E47-5C2F-4064-82CB-69F131BB0EBF}"/>
              </a:ext>
            </a:extLst>
          </p:cNvPr>
          <p:cNvCxnSpPr/>
          <p:nvPr/>
        </p:nvCxnSpPr>
        <p:spPr>
          <a:xfrm>
            <a:off x="5831572" y="4038154"/>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8" name="TextovéPole 62">
            <a:extLst>
              <a:ext uri="{FF2B5EF4-FFF2-40B4-BE49-F238E27FC236}">
                <a16:creationId xmlns:a16="http://schemas.microsoft.com/office/drawing/2014/main" id="{26FBC879-C46F-4F6F-8006-9ADCE0655007}"/>
              </a:ext>
            </a:extLst>
          </p:cNvPr>
          <p:cNvSpPr txBox="1"/>
          <p:nvPr/>
        </p:nvSpPr>
        <p:spPr>
          <a:xfrm>
            <a:off x="6182537" y="3879264"/>
            <a:ext cx="1836204" cy="253916"/>
          </a:xfrm>
          <a:prstGeom prst="rect">
            <a:avLst/>
          </a:prstGeom>
          <a:noFill/>
        </p:spPr>
        <p:txBody>
          <a:bodyPr wrap="square" rtlCol="0">
            <a:spAutoFit/>
          </a:bodyPr>
          <a:lstStyle/>
          <a:p>
            <a:r>
              <a:rPr lang="cs-CZ" sz="1050" b="1" dirty="0"/>
              <a:t>R</a:t>
            </a:r>
          </a:p>
        </p:txBody>
      </p:sp>
    </p:spTree>
    <p:extLst>
      <p:ext uri="{BB962C8B-B14F-4D97-AF65-F5344CB8AC3E}">
        <p14:creationId xmlns:p14="http://schemas.microsoft.com/office/powerpoint/2010/main" val="249952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par>
                                <p:cTn id="63" presetID="10"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par>
                                <p:cTn id="69" presetID="10" presetClass="entr" presetSubtype="0" fill="hold"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par>
                                <p:cTn id="72" presetID="10" presetClass="entr" presetSubtype="0"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par>
                                <p:cTn id="75" presetID="10" presetClass="entr" presetSubtype="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500"/>
                                        <p:tgtEl>
                                          <p:spTgt spid="38"/>
                                        </p:tgtEl>
                                      </p:cBhvr>
                                    </p:animEffect>
                                  </p:childTnLst>
                                </p:cTn>
                              </p:par>
                              <p:par>
                                <p:cTn id="87" presetID="10" presetClass="entr" presetSubtype="0" fill="hold" nodeType="with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500"/>
                                        <p:tgtEl>
                                          <p:spTgt spid="3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par>
                                <p:cTn id="93" presetID="10" presetClass="entr" presetSubtype="0" fill="hold" nodeType="with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fade">
                                      <p:cBhvr>
                                        <p:cTn id="95" dur="500"/>
                                        <p:tgtEl>
                                          <p:spTgt spid="4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42"/>
                                        </p:tgtEl>
                                        <p:attrNameLst>
                                          <p:attrName>style.visibility</p:attrName>
                                        </p:attrNameLst>
                                      </p:cBhvr>
                                      <p:to>
                                        <p:strVal val="visible"/>
                                      </p:to>
                                    </p:set>
                                    <p:animEffect transition="in" filter="fade">
                                      <p:cBhvr>
                                        <p:cTn id="98" dur="500"/>
                                        <p:tgtEl>
                                          <p:spTgt spid="4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500"/>
                                        <p:tgtEl>
                                          <p:spTgt spid="44"/>
                                        </p:tgtEl>
                                      </p:cBhvr>
                                    </p:animEffect>
                                  </p:childTnLst>
                                </p:cTn>
                              </p:par>
                              <p:par>
                                <p:cTn id="102" presetID="10"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500"/>
                                        <p:tgtEl>
                                          <p:spTgt spid="45"/>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500"/>
                                        <p:tgtEl>
                                          <p:spTgt spid="46"/>
                                        </p:tgtEl>
                                      </p:cBhvr>
                                    </p:animEffect>
                                  </p:childTnLst>
                                </p:cTn>
                              </p:par>
                              <p:par>
                                <p:cTn id="108" presetID="10" presetClass="entr" presetSubtype="0" fill="hold" nodeType="withEffect">
                                  <p:stCondLst>
                                    <p:cond delay="0"/>
                                  </p:stCondLst>
                                  <p:childTnLst>
                                    <p:set>
                                      <p:cBhvr>
                                        <p:cTn id="109" dur="1" fill="hold">
                                          <p:stCondLst>
                                            <p:cond delay="0"/>
                                          </p:stCondLst>
                                        </p:cTn>
                                        <p:tgtEl>
                                          <p:spTgt spid="47"/>
                                        </p:tgtEl>
                                        <p:attrNameLst>
                                          <p:attrName>style.visibility</p:attrName>
                                        </p:attrNameLst>
                                      </p:cBhvr>
                                      <p:to>
                                        <p:strVal val="visible"/>
                                      </p:to>
                                    </p:set>
                                    <p:animEffect transition="in" filter="fade">
                                      <p:cBhvr>
                                        <p:cTn id="110" dur="500"/>
                                        <p:tgtEl>
                                          <p:spTgt spid="4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8"/>
                                        </p:tgtEl>
                                        <p:attrNameLst>
                                          <p:attrName>style.visibility</p:attrName>
                                        </p:attrNameLst>
                                      </p:cBhvr>
                                      <p:to>
                                        <p:strVal val="visible"/>
                                      </p:to>
                                    </p:set>
                                    <p:animEffect transition="in" filter="fade">
                                      <p:cBhvr>
                                        <p:cTn id="113" dur="500"/>
                                        <p:tgtEl>
                                          <p:spTgt spid="48"/>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7"/>
                                        </p:tgtEl>
                                        <p:attrNameLst>
                                          <p:attrName>style.visibility</p:attrName>
                                        </p:attrNameLst>
                                      </p:cBhvr>
                                      <p:to>
                                        <p:strVal val="visible"/>
                                      </p:to>
                                    </p:set>
                                    <p:animEffect transition="in" filter="fade">
                                      <p:cBhvr>
                                        <p:cTn id="116" dur="500"/>
                                        <p:tgtEl>
                                          <p:spTgt spid="37"/>
                                        </p:tgtEl>
                                      </p:cBhvr>
                                    </p:animEffect>
                                  </p:childTnLst>
                                </p:cTn>
                              </p:par>
                              <p:par>
                                <p:cTn id="117" presetID="10" presetClass="entr" presetSubtype="0" fill="hold" nodeType="withEffect">
                                  <p:stCondLst>
                                    <p:cond delay="0"/>
                                  </p:stCondLst>
                                  <p:childTnLst>
                                    <p:set>
                                      <p:cBhvr>
                                        <p:cTn id="118" dur="1" fill="hold">
                                          <p:stCondLst>
                                            <p:cond delay="0"/>
                                          </p:stCondLst>
                                        </p:cTn>
                                        <p:tgtEl>
                                          <p:spTgt spid="43"/>
                                        </p:tgtEl>
                                        <p:attrNameLst>
                                          <p:attrName>style.visibility</p:attrName>
                                        </p:attrNameLst>
                                      </p:cBhvr>
                                      <p:to>
                                        <p:strVal val="visible"/>
                                      </p:to>
                                    </p:set>
                                    <p:animEffect transition="in" filter="fade">
                                      <p:cBhvr>
                                        <p:cTn id="11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6" grpId="0" animBg="1"/>
      <p:bldP spid="19" grpId="0" animBg="1"/>
      <p:bldP spid="25" grpId="0"/>
      <p:bldP spid="26" grpId="0"/>
      <p:bldP spid="27" grpId="0"/>
      <p:bldP spid="31" grpId="0"/>
      <p:bldP spid="35" grpId="0" animBg="1"/>
      <p:bldP spid="36" grpId="0" animBg="1"/>
      <p:bldP spid="37" grpId="0" animBg="1"/>
      <p:bldP spid="38" grpId="0"/>
      <p:bldP spid="40" grpId="0" animBg="1"/>
      <p:bldP spid="42" grpId="0"/>
      <p:bldP spid="44" grpId="0" animBg="1"/>
      <p:bldP spid="46"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11</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11" name="TextBox 10">
            <a:extLst>
              <a:ext uri="{FF2B5EF4-FFF2-40B4-BE49-F238E27FC236}">
                <a16:creationId xmlns:a16="http://schemas.microsoft.com/office/drawing/2014/main" id="{DDAC1C33-C14F-4726-958C-28D7F7D64ABE}"/>
              </a:ext>
            </a:extLst>
          </p:cNvPr>
          <p:cNvSpPr txBox="1"/>
          <p:nvPr/>
        </p:nvSpPr>
        <p:spPr>
          <a:xfrm>
            <a:off x="398856" y="201870"/>
            <a:ext cx="8346287" cy="584775"/>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Politika a právo EU – současný stav: ano, ale... </a:t>
            </a:r>
          </a:p>
          <a:p>
            <a:pPr algn="just"/>
            <a:r>
              <a:rPr lang="cs-CZ" sz="1200" i="1" dirty="0">
                <a:latin typeface="Cambria" panose="02040503050406030204" pitchFamily="18" charset="0"/>
                <a:ea typeface="Cambria" panose="02040503050406030204" pitchFamily="18" charset="0"/>
              </a:rPr>
              <a:t> </a:t>
            </a:r>
          </a:p>
        </p:txBody>
      </p:sp>
      <p:pic>
        <p:nvPicPr>
          <p:cNvPr id="9" name="Picture 8">
            <a:extLst>
              <a:ext uri="{FF2B5EF4-FFF2-40B4-BE49-F238E27FC236}">
                <a16:creationId xmlns:a16="http://schemas.microsoft.com/office/drawing/2014/main" id="{AB10CD84-3FF7-4532-AA13-C6114E7A96CC}"/>
              </a:ext>
            </a:extLst>
          </p:cNvPr>
          <p:cNvPicPr>
            <a:picLocks noChangeAspect="1"/>
          </p:cNvPicPr>
          <p:nvPr/>
        </p:nvPicPr>
        <p:blipFill>
          <a:blip r:embed="rId3"/>
          <a:stretch>
            <a:fillRect/>
          </a:stretch>
        </p:blipFill>
        <p:spPr>
          <a:xfrm>
            <a:off x="398856" y="786645"/>
            <a:ext cx="1867881" cy="4270385"/>
          </a:xfrm>
          <a:prstGeom prst="rect">
            <a:avLst/>
          </a:prstGeom>
        </p:spPr>
      </p:pic>
      <p:sp>
        <p:nvSpPr>
          <p:cNvPr id="12" name="TextBox 11">
            <a:extLst>
              <a:ext uri="{FF2B5EF4-FFF2-40B4-BE49-F238E27FC236}">
                <a16:creationId xmlns:a16="http://schemas.microsoft.com/office/drawing/2014/main" id="{43348D71-B647-4415-A5B0-288FD5726DCC}"/>
              </a:ext>
            </a:extLst>
          </p:cNvPr>
          <p:cNvSpPr txBox="1"/>
          <p:nvPr/>
        </p:nvSpPr>
        <p:spPr>
          <a:xfrm>
            <a:off x="2165376" y="786645"/>
            <a:ext cx="6833399" cy="5386090"/>
          </a:xfrm>
          <a:prstGeom prst="rect">
            <a:avLst/>
          </a:prstGeom>
          <a:noFill/>
        </p:spPr>
        <p:txBody>
          <a:bodyPr wrap="square" rtlCol="0">
            <a:spAutoFit/>
          </a:bodyPr>
          <a:lstStyle/>
          <a:p>
            <a:r>
              <a:rPr lang="cs-CZ" sz="1600" b="1" dirty="0">
                <a:latin typeface="Cambria" panose="02040503050406030204" pitchFamily="18" charset="0"/>
                <a:ea typeface="Cambria" panose="02040503050406030204" pitchFamily="18" charset="0"/>
              </a:rPr>
              <a:t>Komplexní posouzení vlivů na životní prostředí (včetně klimatu) – SEA/EIA </a:t>
            </a:r>
            <a:r>
              <a:rPr lang="cs-CZ" sz="1600" dirty="0">
                <a:latin typeface="Cambria" panose="02040503050406030204" pitchFamily="18" charset="0"/>
                <a:ea typeface="Cambria" panose="02040503050406030204" pitchFamily="18" charset="0"/>
              </a:rPr>
              <a:t>(směrnice EIA, SEA)</a:t>
            </a:r>
          </a:p>
          <a:p>
            <a:r>
              <a:rPr lang="cs-CZ" sz="1600" dirty="0">
                <a:highlight>
                  <a:srgbClr val="FFFF00"/>
                </a:highlight>
                <a:latin typeface="Cambria" panose="02040503050406030204" pitchFamily="18" charset="0"/>
                <a:ea typeface="Cambria" panose="02040503050406030204" pitchFamily="18" charset="0"/>
              </a:rPr>
              <a:t>- využití výrobků se neřeší</a:t>
            </a:r>
          </a:p>
          <a:p>
            <a:r>
              <a:rPr lang="cs-CZ" sz="1600" b="1" dirty="0">
                <a:latin typeface="Cambria" panose="02040503050406030204" pitchFamily="18" charset="0"/>
                <a:ea typeface="Cambria" panose="02040503050406030204" pitchFamily="18" charset="0"/>
              </a:rPr>
              <a:t>Využívání nejlepších dostupných technologií (BAT) s ohledem na ovzduší, odpady a vody – integrované povolování </a:t>
            </a:r>
            <a:r>
              <a:rPr lang="cs-CZ" sz="1600" dirty="0">
                <a:latin typeface="Cambria" panose="02040503050406030204" pitchFamily="18" charset="0"/>
                <a:ea typeface="Cambria" panose="02040503050406030204" pitchFamily="18" charset="0"/>
              </a:rPr>
              <a:t>(směrnice IED)</a:t>
            </a:r>
          </a:p>
          <a:p>
            <a:r>
              <a:rPr lang="cs-CZ" sz="1600" dirty="0">
                <a:highlight>
                  <a:srgbClr val="FFFF00"/>
                </a:highlight>
                <a:latin typeface="Cambria" panose="02040503050406030204" pitchFamily="18" charset="0"/>
                <a:ea typeface="Cambria" panose="02040503050406030204" pitchFamily="18" charset="0"/>
              </a:rPr>
              <a:t>- chybí závazná kritéria pro textilní průmysl</a:t>
            </a:r>
          </a:p>
          <a:p>
            <a:r>
              <a:rPr lang="cs-CZ" sz="1600" dirty="0">
                <a:latin typeface="Cambria" panose="02040503050406030204" pitchFamily="18" charset="0"/>
                <a:ea typeface="Cambria" panose="02040503050406030204" pitchFamily="18" charset="0"/>
              </a:rPr>
              <a:t>Nakládání s odpady – odpadové směrnice</a:t>
            </a:r>
          </a:p>
          <a:p>
            <a:pPr marL="285750" indent="-285750">
              <a:buFontTx/>
              <a:buChar char="-"/>
            </a:pPr>
            <a:r>
              <a:rPr lang="cs-CZ" sz="1600" dirty="0">
                <a:highlight>
                  <a:srgbClr val="FFFF00"/>
                </a:highlight>
                <a:latin typeface="Cambria" panose="02040503050406030204" pitchFamily="18" charset="0"/>
                <a:ea typeface="Cambria" panose="02040503050406030204" pitchFamily="18" charset="0"/>
              </a:rPr>
              <a:t>oblečení není navrženo pro recyklaci, chybí infrastruktura</a:t>
            </a:r>
          </a:p>
          <a:p>
            <a:pPr marL="285750" indent="-285750">
              <a:buFontTx/>
              <a:buChar char="-"/>
            </a:pPr>
            <a:r>
              <a:rPr lang="cs-CZ" sz="1600" dirty="0">
                <a:highlight>
                  <a:srgbClr val="FFFF00"/>
                </a:highlight>
                <a:latin typeface="Cambria" panose="02040503050406030204" pitchFamily="18" charset="0"/>
                <a:ea typeface="Cambria" panose="02040503050406030204" pitchFamily="18" charset="0"/>
              </a:rPr>
              <a:t>vyvážení textilního odpadu mimo státy OECD – co je odpad?</a:t>
            </a:r>
          </a:p>
          <a:p>
            <a:r>
              <a:rPr lang="cs-CZ" sz="1600" dirty="0">
                <a:latin typeface="Cambria" panose="02040503050406030204" pitchFamily="18" charset="0"/>
                <a:ea typeface="Cambria" panose="02040503050406030204" pitchFamily="18" charset="0"/>
              </a:rPr>
              <a:t>Nakládání s vodami – směrnice z oblasti ochrany vod a vodních zdrojů</a:t>
            </a:r>
          </a:p>
          <a:p>
            <a:r>
              <a:rPr lang="cs-CZ" sz="1600" dirty="0">
                <a:highlight>
                  <a:srgbClr val="FFFF00"/>
                </a:highlight>
                <a:latin typeface="Cambria" panose="02040503050406030204" pitchFamily="18" charset="0"/>
                <a:ea typeface="Cambria" panose="02040503050406030204" pitchFamily="18" charset="0"/>
              </a:rPr>
              <a:t>- neřeší úspornost, ekodesign, mikroplasty...</a:t>
            </a:r>
          </a:p>
          <a:p>
            <a:endParaRPr lang="cs-CZ" sz="1600" b="1" dirty="0">
              <a:latin typeface="Cambria" panose="02040503050406030204" pitchFamily="18" charset="0"/>
              <a:ea typeface="Cambria" panose="02040503050406030204" pitchFamily="18" charset="0"/>
            </a:endParaRPr>
          </a:p>
          <a:p>
            <a:r>
              <a:rPr lang="cs-CZ" sz="1600" b="1" dirty="0">
                <a:latin typeface="Cambria" panose="02040503050406030204" pitchFamily="18" charset="0"/>
                <a:ea typeface="Cambria" panose="02040503050406030204" pitchFamily="18" charset="0"/>
              </a:rPr>
              <a:t>Používání chemických látek </a:t>
            </a:r>
            <a:r>
              <a:rPr lang="cs-CZ" sz="1600" dirty="0">
                <a:latin typeface="Cambria" panose="02040503050406030204" pitchFamily="18" charset="0"/>
                <a:ea typeface="Cambria" panose="02040503050406030204" pitchFamily="18" charset="0"/>
              </a:rPr>
              <a:t>v textilních výrobcích uváděných na trh v EU </a:t>
            </a:r>
            <a:r>
              <a:rPr lang="cs-CZ" sz="1600" b="1" dirty="0">
                <a:latin typeface="Cambria" panose="02040503050406030204" pitchFamily="18" charset="0"/>
                <a:ea typeface="Cambria" panose="02040503050406030204" pitchFamily="18" charset="0"/>
              </a:rPr>
              <a:t>nařízení REACH (o registraci, hodnocení, povolování a omezování chemických látek -  č. 1907/2006)</a:t>
            </a:r>
          </a:p>
          <a:p>
            <a:r>
              <a:rPr lang="cs-CZ" sz="1600" b="1" dirty="0">
                <a:highlight>
                  <a:srgbClr val="FFFF00"/>
                </a:highlight>
                <a:latin typeface="Cambria" panose="02040503050406030204" pitchFamily="18" charset="0"/>
                <a:ea typeface="Cambria" panose="02040503050406030204" pitchFamily="18" charset="0"/>
              </a:rPr>
              <a:t>- </a:t>
            </a:r>
            <a:r>
              <a:rPr lang="cs-CZ" sz="1600" dirty="0">
                <a:highlight>
                  <a:srgbClr val="FFFF00"/>
                </a:highlight>
                <a:latin typeface="Cambria" panose="02040503050406030204" pitchFamily="18" charset="0"/>
                <a:ea typeface="Cambria" panose="02040503050406030204" pitchFamily="18" charset="0"/>
              </a:rPr>
              <a:t> zhruba 60 látek využívaných v texhtilním průmyslu je považováno za karcinogenní, mutagenní nebo toxické pro reprodukci</a:t>
            </a:r>
            <a:endParaRPr lang="cs-CZ" sz="1600" b="1" dirty="0">
              <a:highlight>
                <a:srgbClr val="FFFF00"/>
              </a:highlight>
              <a:latin typeface="Cambria" panose="02040503050406030204" pitchFamily="18" charset="0"/>
              <a:ea typeface="Cambria" panose="02040503050406030204" pitchFamily="18" charset="0"/>
            </a:endParaRPr>
          </a:p>
          <a:p>
            <a:endParaRPr lang="cs-CZ" sz="1600" b="1" dirty="0">
              <a:latin typeface="Cambria" panose="02040503050406030204" pitchFamily="18" charset="0"/>
              <a:ea typeface="Cambria" panose="02040503050406030204" pitchFamily="18" charset="0"/>
            </a:endParaRPr>
          </a:p>
          <a:p>
            <a:endParaRPr lang="cs-CZ" b="1" dirty="0">
              <a:latin typeface="Cambria" panose="02040503050406030204" pitchFamily="18" charset="0"/>
              <a:ea typeface="Cambria" panose="02040503050406030204" pitchFamily="18" charset="0"/>
            </a:endParaRPr>
          </a:p>
          <a:p>
            <a:endParaRPr lang="cs-CZ" dirty="0">
              <a:latin typeface="Cambria" panose="02040503050406030204" pitchFamily="18" charset="0"/>
              <a:ea typeface="Cambria" panose="02040503050406030204" pitchFamily="18" charset="0"/>
            </a:endParaRPr>
          </a:p>
          <a:p>
            <a:endParaRPr lang="cs-CZ" b="1" dirty="0">
              <a:latin typeface="Cambria" panose="02040503050406030204" pitchFamily="18" charset="0"/>
              <a:ea typeface="Cambria" panose="02040503050406030204" pitchFamily="18" charset="0"/>
            </a:endParaRPr>
          </a:p>
          <a:p>
            <a:endParaRPr lang="cs-CZ"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080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fade">
                                      <p:cBhvr>
                                        <p:cTn id="42" dur="500"/>
                                        <p:tgtEl>
                                          <p:spTgt spid="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xEl>
                                              <p:pRg st="8" end="8"/>
                                            </p:txEl>
                                          </p:spTgt>
                                        </p:tgtEl>
                                        <p:attrNameLst>
                                          <p:attrName>style.visibility</p:attrName>
                                        </p:attrNameLst>
                                      </p:cBhvr>
                                      <p:to>
                                        <p:strVal val="visible"/>
                                      </p:to>
                                    </p:set>
                                    <p:animEffect transition="in" filter="fade">
                                      <p:cBhvr>
                                        <p:cTn id="47" dur="500"/>
                                        <p:tgtEl>
                                          <p:spTgt spid="1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xEl>
                                              <p:pRg st="10" end="10"/>
                                            </p:txEl>
                                          </p:spTgt>
                                        </p:tgtEl>
                                        <p:attrNameLst>
                                          <p:attrName>style.visibility</p:attrName>
                                        </p:attrNameLst>
                                      </p:cBhvr>
                                      <p:to>
                                        <p:strVal val="visible"/>
                                      </p:to>
                                    </p:set>
                                    <p:animEffect transition="in" filter="fade">
                                      <p:cBhvr>
                                        <p:cTn id="52" dur="500"/>
                                        <p:tgtEl>
                                          <p:spTgt spid="12">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xEl>
                                              <p:pRg st="11" end="11"/>
                                            </p:txEl>
                                          </p:spTgt>
                                        </p:tgtEl>
                                        <p:attrNameLst>
                                          <p:attrName>style.visibility</p:attrName>
                                        </p:attrNameLst>
                                      </p:cBhvr>
                                      <p:to>
                                        <p:strVal val="visible"/>
                                      </p:to>
                                    </p:set>
                                    <p:animEffect transition="in" filter="fade">
                                      <p:cBhvr>
                                        <p:cTn id="57" dur="500"/>
                                        <p:tgtEl>
                                          <p:spTgt spid="1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12</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12" name="TextBox 11">
            <a:extLst>
              <a:ext uri="{FF2B5EF4-FFF2-40B4-BE49-F238E27FC236}">
                <a16:creationId xmlns:a16="http://schemas.microsoft.com/office/drawing/2014/main" id="{43348D71-B647-4415-A5B0-288FD5726DCC}"/>
              </a:ext>
            </a:extLst>
          </p:cNvPr>
          <p:cNvSpPr txBox="1"/>
          <p:nvPr/>
        </p:nvSpPr>
        <p:spPr>
          <a:xfrm>
            <a:off x="2165376" y="768856"/>
            <a:ext cx="6833399" cy="5047536"/>
          </a:xfrm>
          <a:prstGeom prst="rect">
            <a:avLst/>
          </a:prstGeom>
          <a:noFill/>
        </p:spPr>
        <p:txBody>
          <a:bodyPr wrap="square" rtlCol="0">
            <a:spAutoFit/>
          </a:bodyPr>
          <a:lstStyle/>
          <a:p>
            <a:r>
              <a:rPr lang="cs-CZ" b="1" dirty="0">
                <a:latin typeface="Cambria" panose="02040503050406030204" pitchFamily="18" charset="0"/>
                <a:ea typeface="Cambria" panose="02040503050406030204" pitchFamily="18" charset="0"/>
              </a:rPr>
              <a:t>Nařízení o označování textilních výrobků (1007/2011)</a:t>
            </a:r>
          </a:p>
          <a:p>
            <a:r>
              <a:rPr lang="cs-CZ" b="1" dirty="0">
                <a:latin typeface="Cambria" panose="02040503050406030204" pitchFamily="18" charset="0"/>
                <a:ea typeface="Cambria" panose="02040503050406030204" pitchFamily="18" charset="0"/>
              </a:rPr>
              <a:t>- </a:t>
            </a:r>
            <a:r>
              <a:rPr lang="cs-CZ" dirty="0">
                <a:latin typeface="Cambria" panose="02040503050406030204" pitchFamily="18" charset="0"/>
                <a:ea typeface="Cambria" panose="02040503050406030204" pitchFamily="18" charset="0"/>
              </a:rPr>
              <a:t>vyžaduje, aby byly textilní výrobky prodávané na trhu v EU opatřeny označením jasně identifikujícím materiálové složení a uvádějícím veškeré netextilní části živočišného původu </a:t>
            </a:r>
            <a:r>
              <a:rPr lang="cs-CZ" dirty="0">
                <a:highlight>
                  <a:srgbClr val="FFFF00"/>
                </a:highlight>
                <a:latin typeface="Cambria" panose="02040503050406030204" pitchFamily="18" charset="0"/>
                <a:ea typeface="Cambria" panose="02040503050406030204" pitchFamily="18" charset="0"/>
              </a:rPr>
              <a:t>– nedostatečný rozsah</a:t>
            </a:r>
          </a:p>
          <a:p>
            <a:endParaRPr lang="cs-CZ" b="1" dirty="0">
              <a:latin typeface="Cambria" panose="02040503050406030204" pitchFamily="18" charset="0"/>
              <a:ea typeface="Cambria" panose="02040503050406030204" pitchFamily="18" charset="0"/>
            </a:endParaRPr>
          </a:p>
          <a:p>
            <a:r>
              <a:rPr lang="cs-CZ" b="1" dirty="0">
                <a:latin typeface="Cambria" panose="02040503050406030204" pitchFamily="18" charset="0"/>
                <a:ea typeface="Cambria" panose="02040503050406030204" pitchFamily="18" charset="0"/>
              </a:rPr>
              <a:t>Kritéria ekoznačky EU pro textilní výrobky</a:t>
            </a:r>
          </a:p>
          <a:p>
            <a:pPr marL="285750" indent="-285750">
              <a:buFontTx/>
              <a:buChar char="-"/>
            </a:pPr>
            <a:r>
              <a:rPr lang="cs-CZ" dirty="0">
                <a:latin typeface="Cambria" panose="02040503050406030204" pitchFamily="18" charset="0"/>
                <a:ea typeface="Cambria" panose="02040503050406030204" pitchFamily="18" charset="0"/>
              </a:rPr>
              <a:t>Rozhodnutí Komise 2014/350/EU, kterým se stanoví ekologická kritéria pro udělování ekoznačky EU textilním výrobkům</a:t>
            </a:r>
          </a:p>
          <a:p>
            <a:pPr marL="285750" indent="-285750">
              <a:buFontTx/>
              <a:buChar char="-"/>
            </a:pPr>
            <a:r>
              <a:rPr lang="cs-CZ" dirty="0">
                <a:highlight>
                  <a:srgbClr val="FFFF00"/>
                </a:highlight>
                <a:latin typeface="Cambria" panose="02040503050406030204" pitchFamily="18" charset="0"/>
                <a:ea typeface="Cambria" panose="02040503050406030204" pitchFamily="18" charset="0"/>
              </a:rPr>
              <a:t>nevyužívá se</a:t>
            </a:r>
          </a:p>
          <a:p>
            <a:pPr marL="285750" indent="-285750">
              <a:buFontTx/>
              <a:buChar char="-"/>
            </a:pPr>
            <a:endParaRPr lang="cs-CZ" dirty="0">
              <a:latin typeface="Cambria" panose="02040503050406030204" pitchFamily="18" charset="0"/>
              <a:ea typeface="Cambria" panose="02040503050406030204" pitchFamily="18" charset="0"/>
            </a:endParaRPr>
          </a:p>
          <a:p>
            <a:r>
              <a:rPr lang="cs-CZ" b="1" dirty="0">
                <a:latin typeface="Cambria" panose="02040503050406030204" pitchFamily="18" charset="0"/>
                <a:ea typeface="Cambria" panose="02040503050406030204" pitchFamily="18" charset="0"/>
              </a:rPr>
              <a:t>Kritéria pro zadávání zelených veřejných zakázek v EU pro textilní výrobky </a:t>
            </a:r>
          </a:p>
          <a:p>
            <a:r>
              <a:rPr lang="cs-CZ" b="1" dirty="0">
                <a:latin typeface="Cambria" panose="02040503050406030204" pitchFamily="18" charset="0"/>
                <a:ea typeface="Cambria" panose="02040503050406030204" pitchFamily="18" charset="0"/>
              </a:rPr>
              <a:t>a služby</a:t>
            </a:r>
          </a:p>
          <a:p>
            <a:r>
              <a:rPr lang="cs-CZ" b="1" dirty="0">
                <a:latin typeface="Cambria" panose="02040503050406030204" pitchFamily="18" charset="0"/>
                <a:ea typeface="Cambria" panose="02040503050406030204" pitchFamily="18" charset="0"/>
              </a:rPr>
              <a:t>	- </a:t>
            </a:r>
            <a:r>
              <a:rPr lang="cs-CZ" dirty="0">
                <a:latin typeface="Cambria" panose="02040503050406030204" pitchFamily="18" charset="0"/>
                <a:ea typeface="Cambria" panose="02040503050406030204" pitchFamily="18" charset="0"/>
              </a:rPr>
              <a:t>Kritéria pro textilní výrobky a služby při zadávání zelených veřejných 	zakázek v EU, pracovní dokument útvarů Komise SWD(2017) 231 </a:t>
            </a:r>
          </a:p>
          <a:p>
            <a:r>
              <a:rPr lang="cs-CZ" dirty="0">
                <a:latin typeface="Cambria" panose="02040503050406030204" pitchFamily="18" charset="0"/>
                <a:ea typeface="Cambria" panose="02040503050406030204" pitchFamily="18" charset="0"/>
              </a:rPr>
              <a:t>	final</a:t>
            </a:r>
            <a:r>
              <a:rPr lang="cs-CZ" b="1" dirty="0">
                <a:latin typeface="Cambria" panose="02040503050406030204" pitchFamily="18" charset="0"/>
                <a:ea typeface="Cambria" panose="02040503050406030204" pitchFamily="18" charset="0"/>
              </a:rPr>
              <a:t>.</a:t>
            </a:r>
          </a:p>
          <a:p>
            <a:endParaRPr lang="cs-CZ" b="1" dirty="0">
              <a:latin typeface="Cambria" panose="02040503050406030204" pitchFamily="18" charset="0"/>
              <a:ea typeface="Cambria" panose="02040503050406030204" pitchFamily="18" charset="0"/>
            </a:endParaRPr>
          </a:p>
          <a:p>
            <a:r>
              <a:rPr lang="cs-CZ" b="1" dirty="0">
                <a:latin typeface="Cambria" panose="02040503050406030204" pitchFamily="18" charset="0"/>
                <a:ea typeface="Cambria" panose="02040503050406030204" pitchFamily="18" charset="0"/>
              </a:rPr>
              <a:t>- obsahují požadavky týkající se environmentálních aspektů textilních výrobků. </a:t>
            </a:r>
          </a:p>
          <a:p>
            <a:r>
              <a:rPr lang="cs-CZ" b="1" dirty="0">
                <a:latin typeface="Cambria" panose="02040503050406030204" pitchFamily="18" charset="0"/>
                <a:ea typeface="Cambria" panose="02040503050406030204" pitchFamily="18" charset="0"/>
              </a:rPr>
              <a:t>- např. podrobná kritéria pro dobrou kvalitu a dlouhou životnost výrobků, </a:t>
            </a:r>
          </a:p>
          <a:p>
            <a:r>
              <a:rPr lang="cs-CZ" b="1" dirty="0">
                <a:latin typeface="Cambria" panose="02040503050406030204" pitchFamily="18" charset="0"/>
                <a:ea typeface="Cambria" panose="02040503050406030204" pitchFamily="18" charset="0"/>
              </a:rPr>
              <a:t>omezení pro použití nebezpečných chemických látek, požadavky na ekologicky udržitelné získávání textilních vláken</a:t>
            </a:r>
          </a:p>
          <a:p>
            <a:endParaRPr lang="cs-CZ" b="1" dirty="0">
              <a:latin typeface="Cambria" panose="02040503050406030204" pitchFamily="18" charset="0"/>
              <a:ea typeface="Cambria" panose="02040503050406030204" pitchFamily="18" charset="0"/>
            </a:endParaRPr>
          </a:p>
          <a:p>
            <a:endParaRPr lang="cs-CZ" b="1" dirty="0">
              <a:latin typeface="Cambria" panose="02040503050406030204" pitchFamily="18" charset="0"/>
              <a:ea typeface="Cambria" panose="02040503050406030204" pitchFamily="18" charset="0"/>
            </a:endParaRPr>
          </a:p>
          <a:p>
            <a:endParaRPr lang="cs-CZ"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78C3105D-1AF8-4F3C-8AD8-474E86E3E4D3}"/>
              </a:ext>
            </a:extLst>
          </p:cNvPr>
          <p:cNvSpPr txBox="1"/>
          <p:nvPr/>
        </p:nvSpPr>
        <p:spPr>
          <a:xfrm>
            <a:off x="398856" y="201870"/>
            <a:ext cx="8346287" cy="584775"/>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Politika a právo EU – současný stav: ano, ale... </a:t>
            </a:r>
          </a:p>
          <a:p>
            <a:pPr algn="just"/>
            <a:r>
              <a:rPr lang="cs-CZ" sz="1200" i="1" dirty="0">
                <a:latin typeface="Cambria" panose="02040503050406030204" pitchFamily="18" charset="0"/>
                <a:ea typeface="Cambria" panose="02040503050406030204" pitchFamily="18" charset="0"/>
              </a:rPr>
              <a:t> </a:t>
            </a:r>
          </a:p>
        </p:txBody>
      </p:sp>
      <p:pic>
        <p:nvPicPr>
          <p:cNvPr id="6146" name="Picture 2" descr="Give your Textile products a credible sign of environmental excellence...  apply for the EU Ecolabel!">
            <a:extLst>
              <a:ext uri="{FF2B5EF4-FFF2-40B4-BE49-F238E27FC236}">
                <a16:creationId xmlns:a16="http://schemas.microsoft.com/office/drawing/2014/main" id="{C3217F78-7706-4224-9211-83FD4C0F7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856" y="1763649"/>
            <a:ext cx="1616202" cy="1616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29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fade">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fade">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fade">
                                      <p:cBhvr>
                                        <p:cTn id="27" dur="500"/>
                                        <p:tgtEl>
                                          <p:spTgt spid="1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7" end="7"/>
                                            </p:txEl>
                                          </p:spTgt>
                                        </p:tgtEl>
                                        <p:attrNameLst>
                                          <p:attrName>style.visibility</p:attrName>
                                        </p:attrNameLst>
                                      </p:cBhvr>
                                      <p:to>
                                        <p:strVal val="visible"/>
                                      </p:to>
                                    </p:set>
                                    <p:animEffect transition="in" filter="fade">
                                      <p:cBhvr>
                                        <p:cTn id="32" dur="500"/>
                                        <p:tgtEl>
                                          <p:spTgt spid="1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8" end="8"/>
                                            </p:txEl>
                                          </p:spTgt>
                                        </p:tgtEl>
                                        <p:attrNameLst>
                                          <p:attrName>style.visibility</p:attrName>
                                        </p:attrNameLst>
                                      </p:cBhvr>
                                      <p:to>
                                        <p:strVal val="visible"/>
                                      </p:to>
                                    </p:set>
                                    <p:animEffect transition="in" filter="fade">
                                      <p:cBhvr>
                                        <p:cTn id="37" dur="500"/>
                                        <p:tgtEl>
                                          <p:spTgt spid="1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9" end="9"/>
                                            </p:txEl>
                                          </p:spTgt>
                                        </p:tgtEl>
                                        <p:attrNameLst>
                                          <p:attrName>style.visibility</p:attrName>
                                        </p:attrNameLst>
                                      </p:cBhvr>
                                      <p:to>
                                        <p:strVal val="visible"/>
                                      </p:to>
                                    </p:set>
                                    <p:animEffect transition="in" filter="fade">
                                      <p:cBhvr>
                                        <p:cTn id="42" dur="500"/>
                                        <p:tgtEl>
                                          <p:spTgt spid="12">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xEl>
                                              <p:pRg st="10" end="10"/>
                                            </p:txEl>
                                          </p:spTgt>
                                        </p:tgtEl>
                                        <p:attrNameLst>
                                          <p:attrName>style.visibility</p:attrName>
                                        </p:attrNameLst>
                                      </p:cBhvr>
                                      <p:to>
                                        <p:strVal val="visible"/>
                                      </p:to>
                                    </p:set>
                                    <p:animEffect transition="in" filter="fade">
                                      <p:cBhvr>
                                        <p:cTn id="47" dur="500"/>
                                        <p:tgtEl>
                                          <p:spTgt spid="12">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xEl>
                                              <p:pRg st="12" end="12"/>
                                            </p:txEl>
                                          </p:spTgt>
                                        </p:tgtEl>
                                        <p:attrNameLst>
                                          <p:attrName>style.visibility</p:attrName>
                                        </p:attrNameLst>
                                      </p:cBhvr>
                                      <p:to>
                                        <p:strVal val="visible"/>
                                      </p:to>
                                    </p:set>
                                    <p:animEffect transition="in" filter="fade">
                                      <p:cBhvr>
                                        <p:cTn id="52" dur="500"/>
                                        <p:tgtEl>
                                          <p:spTgt spid="12">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xEl>
                                              <p:pRg st="13" end="13"/>
                                            </p:txEl>
                                          </p:spTgt>
                                        </p:tgtEl>
                                        <p:attrNameLst>
                                          <p:attrName>style.visibility</p:attrName>
                                        </p:attrNameLst>
                                      </p:cBhvr>
                                      <p:to>
                                        <p:strVal val="visible"/>
                                      </p:to>
                                    </p:set>
                                    <p:animEffect transition="in" filter="fade">
                                      <p:cBhvr>
                                        <p:cTn id="57" dur="500"/>
                                        <p:tgtEl>
                                          <p:spTgt spid="12">
                                            <p:txEl>
                                              <p:pRg st="13" end="1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xEl>
                                              <p:pRg st="14" end="14"/>
                                            </p:txEl>
                                          </p:spTgt>
                                        </p:tgtEl>
                                        <p:attrNameLst>
                                          <p:attrName>style.visibility</p:attrName>
                                        </p:attrNameLst>
                                      </p:cBhvr>
                                      <p:to>
                                        <p:strVal val="visible"/>
                                      </p:to>
                                    </p:set>
                                    <p:animEffect transition="in" filter="fade">
                                      <p:cBhvr>
                                        <p:cTn id="62" dur="500"/>
                                        <p:tgtEl>
                                          <p:spTgt spid="1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13</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13" name="TextBox 12">
            <a:extLst>
              <a:ext uri="{FF2B5EF4-FFF2-40B4-BE49-F238E27FC236}">
                <a16:creationId xmlns:a16="http://schemas.microsoft.com/office/drawing/2014/main" id="{78C3105D-1AF8-4F3C-8AD8-474E86E3E4D3}"/>
              </a:ext>
            </a:extLst>
          </p:cNvPr>
          <p:cNvSpPr txBox="1"/>
          <p:nvPr/>
        </p:nvSpPr>
        <p:spPr>
          <a:xfrm>
            <a:off x="398856" y="201870"/>
            <a:ext cx="8346287" cy="584775"/>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Politika a právo EU – současný stav: ano, ale... </a:t>
            </a:r>
          </a:p>
          <a:p>
            <a:pPr algn="just"/>
            <a:r>
              <a:rPr lang="cs-CZ" sz="1200" i="1" dirty="0">
                <a:latin typeface="Cambria" panose="02040503050406030204" pitchFamily="18" charset="0"/>
                <a:ea typeface="Cambria" panose="02040503050406030204" pitchFamily="18" charset="0"/>
              </a:rPr>
              <a:t> </a:t>
            </a:r>
          </a:p>
        </p:txBody>
      </p:sp>
      <p:pic>
        <p:nvPicPr>
          <p:cNvPr id="6146" name="Picture 2" descr="Give your Textile products a credible sign of environmental excellence...  apply for the EU Ecolabel!">
            <a:extLst>
              <a:ext uri="{FF2B5EF4-FFF2-40B4-BE49-F238E27FC236}">
                <a16:creationId xmlns:a16="http://schemas.microsoft.com/office/drawing/2014/main" id="{C3217F78-7706-4224-9211-83FD4C0F7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856" y="1763649"/>
            <a:ext cx="1616202" cy="16162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FAA339-61EA-4BF2-96FA-C60D59A85E4B}"/>
              </a:ext>
            </a:extLst>
          </p:cNvPr>
          <p:cNvPicPr>
            <a:picLocks noChangeAspect="1"/>
          </p:cNvPicPr>
          <p:nvPr/>
        </p:nvPicPr>
        <p:blipFill>
          <a:blip r:embed="rId4"/>
          <a:stretch>
            <a:fillRect/>
          </a:stretch>
        </p:blipFill>
        <p:spPr>
          <a:xfrm>
            <a:off x="1363714" y="0"/>
            <a:ext cx="6416571" cy="5143500"/>
          </a:xfrm>
          <a:prstGeom prst="rect">
            <a:avLst/>
          </a:prstGeom>
        </p:spPr>
      </p:pic>
    </p:spTree>
    <p:extLst>
      <p:ext uri="{BB962C8B-B14F-4D97-AF65-F5344CB8AC3E}">
        <p14:creationId xmlns:p14="http://schemas.microsoft.com/office/powerpoint/2010/main" val="785420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14</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pic>
        <p:nvPicPr>
          <p:cNvPr id="9" name="Picture 8">
            <a:extLst>
              <a:ext uri="{FF2B5EF4-FFF2-40B4-BE49-F238E27FC236}">
                <a16:creationId xmlns:a16="http://schemas.microsoft.com/office/drawing/2014/main" id="{AB10CD84-3FF7-4532-AA13-C6114E7A96CC}"/>
              </a:ext>
            </a:extLst>
          </p:cNvPr>
          <p:cNvPicPr>
            <a:picLocks noChangeAspect="1"/>
          </p:cNvPicPr>
          <p:nvPr/>
        </p:nvPicPr>
        <p:blipFill>
          <a:blip r:embed="rId3"/>
          <a:stretch>
            <a:fillRect/>
          </a:stretch>
        </p:blipFill>
        <p:spPr>
          <a:xfrm>
            <a:off x="398856" y="786645"/>
            <a:ext cx="1867881" cy="4270385"/>
          </a:xfrm>
          <a:prstGeom prst="rect">
            <a:avLst/>
          </a:prstGeom>
        </p:spPr>
      </p:pic>
      <p:sp>
        <p:nvSpPr>
          <p:cNvPr id="12" name="TextBox 11">
            <a:extLst>
              <a:ext uri="{FF2B5EF4-FFF2-40B4-BE49-F238E27FC236}">
                <a16:creationId xmlns:a16="http://schemas.microsoft.com/office/drawing/2014/main" id="{43348D71-B647-4415-A5B0-288FD5726DCC}"/>
              </a:ext>
            </a:extLst>
          </p:cNvPr>
          <p:cNvSpPr txBox="1"/>
          <p:nvPr/>
        </p:nvSpPr>
        <p:spPr>
          <a:xfrm>
            <a:off x="2216057" y="817425"/>
            <a:ext cx="6833399" cy="3539430"/>
          </a:xfrm>
          <a:prstGeom prst="rect">
            <a:avLst/>
          </a:prstGeom>
          <a:noFill/>
        </p:spPr>
        <p:txBody>
          <a:bodyPr wrap="square" rtlCol="0">
            <a:spAutoFit/>
          </a:bodyPr>
          <a:lstStyle/>
          <a:p>
            <a:r>
              <a:rPr lang="cs-CZ" sz="1400" b="1" dirty="0">
                <a:latin typeface="Cambria" panose="02040503050406030204" pitchFamily="18" charset="0"/>
                <a:ea typeface="Cambria" panose="02040503050406030204" pitchFamily="18" charset="0"/>
              </a:rPr>
              <a:t>TENDENCE</a:t>
            </a:r>
          </a:p>
          <a:p>
            <a:endParaRPr lang="cs-CZ" b="1" dirty="0">
              <a:latin typeface="Cambria" panose="02040503050406030204" pitchFamily="18" charset="0"/>
              <a:ea typeface="Cambria" panose="02040503050406030204" pitchFamily="18" charset="0"/>
            </a:endParaRPr>
          </a:p>
          <a:p>
            <a:r>
              <a:rPr lang="cs-CZ" sz="1400" b="1" dirty="0">
                <a:latin typeface="Cambria" panose="02040503050406030204" pitchFamily="18" charset="0"/>
                <a:ea typeface="Cambria" panose="02040503050406030204" pitchFamily="18" charset="0"/>
              </a:rPr>
              <a:t>Akční plán pro oběhové hospodářství (2020)</a:t>
            </a:r>
          </a:p>
          <a:p>
            <a:r>
              <a:rPr lang="cs-CZ" sz="1400" b="1" dirty="0">
                <a:latin typeface="Cambria" panose="02040503050406030204" pitchFamily="18" charset="0"/>
                <a:ea typeface="Cambria" panose="02040503050406030204" pitchFamily="18" charset="0"/>
              </a:rPr>
              <a:t>Aktualizace průmyslové strategie EU (2021)</a:t>
            </a:r>
          </a:p>
          <a:p>
            <a:pPr marL="285750" indent="-285750">
              <a:buFontTx/>
              <a:buChar char="-"/>
            </a:pPr>
            <a:r>
              <a:rPr lang="cs-CZ" sz="1400" dirty="0">
                <a:latin typeface="Cambria" panose="02040503050406030204" pitchFamily="18" charset="0"/>
                <a:ea typeface="Cambria" panose="02040503050406030204" pitchFamily="18" charset="0"/>
              </a:rPr>
              <a:t>označují textilní výrobky za klíčový hodnotový řetězec produktů s naléhavou potřebou a silným potenciálem pro transformaci na udržitelnou a oběhovou výrobu, spotřebu a obchodní modely</a:t>
            </a:r>
          </a:p>
          <a:p>
            <a:pPr marL="285750" indent="-285750">
              <a:buFontTx/>
              <a:buChar char="-"/>
            </a:pPr>
            <a:endParaRPr lang="cs-CZ" sz="1400" dirty="0">
              <a:latin typeface="Cambria" panose="02040503050406030204" pitchFamily="18" charset="0"/>
              <a:ea typeface="Cambria" panose="02040503050406030204" pitchFamily="18" charset="0"/>
            </a:endParaRPr>
          </a:p>
          <a:p>
            <a:r>
              <a:rPr lang="cs-CZ" sz="1400" dirty="0">
                <a:latin typeface="Cambria" panose="02040503050406030204" pitchFamily="18" charset="0"/>
                <a:ea typeface="Cambria" panose="02040503050406030204" pitchFamily="18" charset="0"/>
              </a:rPr>
              <a:t>Strategie pro udržitelnost v oblasti chemických látek (2020)</a:t>
            </a:r>
          </a:p>
          <a:p>
            <a:r>
              <a:rPr lang="cs-CZ" sz="1400" dirty="0">
                <a:latin typeface="Cambria" panose="02040503050406030204" pitchFamily="18" charset="0"/>
                <a:ea typeface="Cambria" panose="02040503050406030204" pitchFamily="18" charset="0"/>
              </a:rPr>
              <a:t>Strategický rámec EU pro bezpečnost a ochranu zdraví při práci na období 2021–2027 (2021)</a:t>
            </a:r>
          </a:p>
          <a:p>
            <a:endParaRPr lang="cs-CZ" b="1" dirty="0">
              <a:latin typeface="Cambria" panose="02040503050406030204" pitchFamily="18" charset="0"/>
              <a:ea typeface="Cambria" panose="02040503050406030204" pitchFamily="18" charset="0"/>
            </a:endParaRPr>
          </a:p>
          <a:p>
            <a:r>
              <a:rPr lang="cs-CZ" b="1" dirty="0">
                <a:latin typeface="Cambria" panose="02040503050406030204" pitchFamily="18" charset="0"/>
                <a:ea typeface="Cambria" panose="02040503050406030204" pitchFamily="18" charset="0"/>
              </a:rPr>
              <a:t>Environmentální stopy oděvních a obuvnických výrobků  </a:t>
            </a:r>
            <a:r>
              <a:rPr lang="cs-CZ" dirty="0">
                <a:latin typeface="Cambria" panose="02040503050406030204" pitchFamily="18" charset="0"/>
                <a:ea typeface="Cambria" panose="02040503050406030204" pitchFamily="18" charset="0"/>
              </a:rPr>
              <a:t>- spolupráce se zástupci textilního průmyslu  (k 2024)</a:t>
            </a:r>
          </a:p>
          <a:p>
            <a:endParaRPr lang="cs-CZ" b="1" dirty="0">
              <a:latin typeface="Cambria" panose="02040503050406030204" pitchFamily="18" charset="0"/>
              <a:ea typeface="Cambria" panose="02040503050406030204" pitchFamily="18" charset="0"/>
            </a:endParaRPr>
          </a:p>
          <a:p>
            <a:endParaRPr lang="cs-CZ"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8F37DD10-8E60-4E85-BBE1-ACE5965465BC}"/>
              </a:ext>
            </a:extLst>
          </p:cNvPr>
          <p:cNvSpPr txBox="1"/>
          <p:nvPr/>
        </p:nvSpPr>
        <p:spPr>
          <a:xfrm>
            <a:off x="398856" y="201870"/>
            <a:ext cx="8346287" cy="584775"/>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Politika a právo EU – současný stav: ano, ale... </a:t>
            </a:r>
          </a:p>
          <a:p>
            <a:pPr algn="just"/>
            <a:r>
              <a:rPr lang="cs-CZ" sz="1200" i="1"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33642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animEffect transition="in" filter="fade">
                                      <p:cBhvr>
                                        <p:cTn id="12" dur="500"/>
                                        <p:tgtEl>
                                          <p:spTgt spid="1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6" end="6"/>
                                            </p:txEl>
                                          </p:spTgt>
                                        </p:tgtEl>
                                        <p:attrNameLst>
                                          <p:attrName>style.visibility</p:attrName>
                                        </p:attrNameLst>
                                      </p:cBhvr>
                                      <p:to>
                                        <p:strVal val="visible"/>
                                      </p:to>
                                    </p:set>
                                    <p:animEffect transition="in" filter="fade">
                                      <p:cBhvr>
                                        <p:cTn id="22" dur="500"/>
                                        <p:tgtEl>
                                          <p:spTgt spid="1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7" end="7"/>
                                            </p:txEl>
                                          </p:spTgt>
                                        </p:tgtEl>
                                        <p:attrNameLst>
                                          <p:attrName>style.visibility</p:attrName>
                                        </p:attrNameLst>
                                      </p:cBhvr>
                                      <p:to>
                                        <p:strVal val="visible"/>
                                      </p:to>
                                    </p:set>
                                    <p:animEffect transition="in" filter="fade">
                                      <p:cBhvr>
                                        <p:cTn id="27" dur="500"/>
                                        <p:tgtEl>
                                          <p:spTgt spid="1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9" end="9"/>
                                            </p:txEl>
                                          </p:spTgt>
                                        </p:tgtEl>
                                        <p:attrNameLst>
                                          <p:attrName>style.visibility</p:attrName>
                                        </p:attrNameLst>
                                      </p:cBhvr>
                                      <p:to>
                                        <p:strVal val="visible"/>
                                      </p:to>
                                    </p:set>
                                    <p:animEffect transition="in" filter="fade">
                                      <p:cBhvr>
                                        <p:cTn id="32"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15</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11" name="TextBox 10">
            <a:extLst>
              <a:ext uri="{FF2B5EF4-FFF2-40B4-BE49-F238E27FC236}">
                <a16:creationId xmlns:a16="http://schemas.microsoft.com/office/drawing/2014/main" id="{DDAC1C33-C14F-4726-958C-28D7F7D64ABE}"/>
              </a:ext>
            </a:extLst>
          </p:cNvPr>
          <p:cNvSpPr txBox="1"/>
          <p:nvPr/>
        </p:nvSpPr>
        <p:spPr>
          <a:xfrm>
            <a:off x="398856" y="201870"/>
            <a:ext cx="8346287" cy="584775"/>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Politika EU</a:t>
            </a:r>
          </a:p>
          <a:p>
            <a:pPr algn="just"/>
            <a:r>
              <a:rPr lang="cs-CZ" sz="1200" i="1" dirty="0">
                <a:latin typeface="Cambria" panose="02040503050406030204" pitchFamily="18" charset="0"/>
                <a:ea typeface="Cambria" panose="02040503050406030204" pitchFamily="18" charset="0"/>
              </a:rPr>
              <a:t> </a:t>
            </a:r>
          </a:p>
        </p:txBody>
      </p:sp>
      <p:pic>
        <p:nvPicPr>
          <p:cNvPr id="6" name="Picture 5">
            <a:extLst>
              <a:ext uri="{FF2B5EF4-FFF2-40B4-BE49-F238E27FC236}">
                <a16:creationId xmlns:a16="http://schemas.microsoft.com/office/drawing/2014/main" id="{8D3FE2C0-1F11-4659-B188-BF01DB1BFE80}"/>
              </a:ext>
            </a:extLst>
          </p:cNvPr>
          <p:cNvPicPr>
            <a:picLocks noChangeAspect="1"/>
          </p:cNvPicPr>
          <p:nvPr/>
        </p:nvPicPr>
        <p:blipFill>
          <a:blip r:embed="rId3"/>
          <a:stretch>
            <a:fillRect/>
          </a:stretch>
        </p:blipFill>
        <p:spPr>
          <a:xfrm>
            <a:off x="2571939" y="737115"/>
            <a:ext cx="6426836" cy="4081650"/>
          </a:xfrm>
          <a:prstGeom prst="rect">
            <a:avLst/>
          </a:prstGeom>
        </p:spPr>
      </p:pic>
      <p:pic>
        <p:nvPicPr>
          <p:cNvPr id="9" name="Picture 8">
            <a:extLst>
              <a:ext uri="{FF2B5EF4-FFF2-40B4-BE49-F238E27FC236}">
                <a16:creationId xmlns:a16="http://schemas.microsoft.com/office/drawing/2014/main" id="{AB10CD84-3FF7-4532-AA13-C6114E7A96CC}"/>
              </a:ext>
            </a:extLst>
          </p:cNvPr>
          <p:cNvPicPr>
            <a:picLocks noChangeAspect="1"/>
          </p:cNvPicPr>
          <p:nvPr/>
        </p:nvPicPr>
        <p:blipFill>
          <a:blip r:embed="rId4"/>
          <a:stretch>
            <a:fillRect/>
          </a:stretch>
        </p:blipFill>
        <p:spPr>
          <a:xfrm>
            <a:off x="398856" y="786645"/>
            <a:ext cx="1867881" cy="4270385"/>
          </a:xfrm>
          <a:prstGeom prst="rect">
            <a:avLst/>
          </a:prstGeom>
        </p:spPr>
      </p:pic>
    </p:spTree>
    <p:extLst>
      <p:ext uri="{BB962C8B-B14F-4D97-AF65-F5344CB8AC3E}">
        <p14:creationId xmlns:p14="http://schemas.microsoft.com/office/powerpoint/2010/main" val="505033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16</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11" name="TextBox 10">
            <a:extLst>
              <a:ext uri="{FF2B5EF4-FFF2-40B4-BE49-F238E27FC236}">
                <a16:creationId xmlns:a16="http://schemas.microsoft.com/office/drawing/2014/main" id="{DDAC1C33-C14F-4726-958C-28D7F7D64ABE}"/>
              </a:ext>
            </a:extLst>
          </p:cNvPr>
          <p:cNvSpPr txBox="1"/>
          <p:nvPr/>
        </p:nvSpPr>
        <p:spPr>
          <a:xfrm>
            <a:off x="398856" y="201870"/>
            <a:ext cx="8346287" cy="892552"/>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Strategie EU pro udržitelné a oběhové textilní výrobky - </a:t>
            </a:r>
            <a:r>
              <a:rPr lang="cs-CZ" sz="1200" b="1" dirty="0">
                <a:solidFill>
                  <a:schemeClr val="accent2"/>
                </a:solidFill>
                <a:latin typeface="Cambria" panose="02040503050406030204" pitchFamily="18" charset="0"/>
                <a:ea typeface="Cambria" panose="02040503050406030204" pitchFamily="18" charset="0"/>
              </a:rPr>
              <a:t>COM(2022) 141 final</a:t>
            </a:r>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a:p>
            <a:pPr algn="just"/>
            <a:r>
              <a:rPr lang="cs-CZ" sz="1200" i="1" dirty="0">
                <a:latin typeface="Cambria" panose="02040503050406030204" pitchFamily="18" charset="0"/>
                <a:ea typeface="Cambria" panose="02040503050406030204" pitchFamily="18" charset="0"/>
              </a:rPr>
              <a:t> </a:t>
            </a:r>
          </a:p>
        </p:txBody>
      </p:sp>
      <p:sp>
        <p:nvSpPr>
          <p:cNvPr id="8" name="TextBox 7">
            <a:extLst>
              <a:ext uri="{FF2B5EF4-FFF2-40B4-BE49-F238E27FC236}">
                <a16:creationId xmlns:a16="http://schemas.microsoft.com/office/drawing/2014/main" id="{914584F7-63FA-43B6-901B-9FC6DC3E50EF}"/>
              </a:ext>
            </a:extLst>
          </p:cNvPr>
          <p:cNvSpPr txBox="1"/>
          <p:nvPr/>
        </p:nvSpPr>
        <p:spPr>
          <a:xfrm>
            <a:off x="398856" y="927410"/>
            <a:ext cx="8010144" cy="4031873"/>
          </a:xfrm>
          <a:prstGeom prst="rect">
            <a:avLst/>
          </a:prstGeom>
          <a:noFill/>
        </p:spPr>
        <p:txBody>
          <a:bodyPr wrap="square" rtlCol="0">
            <a:spAutoFit/>
          </a:bodyPr>
          <a:lstStyle/>
          <a:p>
            <a:r>
              <a:rPr lang="cs-CZ" sz="1800" b="1" dirty="0">
                <a:latin typeface="Cambria" panose="02040503050406030204" pitchFamily="18" charset="0"/>
                <a:ea typeface="Cambria" panose="02040503050406030204" pitchFamily="18" charset="0"/>
              </a:rPr>
              <a:t>Cíl: vytvořit ucelený rámec a vizi pro transformaci textilního odvětví</a:t>
            </a:r>
          </a:p>
          <a:p>
            <a:endParaRPr lang="cs-CZ" sz="1800" b="1" dirty="0">
              <a:latin typeface="Cambria" panose="02040503050406030204" pitchFamily="18" charset="0"/>
              <a:ea typeface="Cambria" panose="02040503050406030204" pitchFamily="18" charset="0"/>
            </a:endParaRP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Do roku 2030 budou textilní výrobky uváděné na trh v EU disponovat </a:t>
            </a:r>
            <a:r>
              <a:rPr lang="cs-CZ" sz="1600" b="1" dirty="0">
                <a:solidFill>
                  <a:schemeClr val="accent3"/>
                </a:solidFill>
                <a:latin typeface="Cambria" panose="02040503050406030204" pitchFamily="18" charset="0"/>
                <a:ea typeface="Cambria" panose="02040503050406030204" pitchFamily="18" charset="0"/>
              </a:rPr>
              <a:t>dlouhou životností, budou recyklovatelné, ve velké míře vyrobené z recyklovaných vláken, bez nebezpečných látek a vyrobeny s ohledem na sociální práva a životní prostředí</a:t>
            </a:r>
            <a:r>
              <a:rPr lang="cs-CZ" sz="1600" dirty="0">
                <a:latin typeface="Cambria" panose="02040503050406030204" pitchFamily="18" charset="0"/>
                <a:ea typeface="Cambria" panose="02040503050406030204" pitchFamily="18" charset="0"/>
              </a:rPr>
              <a:t>.</a:t>
            </a: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Spotřebitelé budou mít z kvalitních a cenově dostupných textilních výrobků delší užitek, rychlá móda vyjde z módy a k dispozici budou široce </a:t>
            </a:r>
            <a:r>
              <a:rPr lang="cs-CZ" sz="1600" b="1" dirty="0">
                <a:solidFill>
                  <a:schemeClr val="accent4"/>
                </a:solidFill>
                <a:latin typeface="Cambria" panose="02040503050406030204" pitchFamily="18" charset="0"/>
                <a:ea typeface="Cambria" panose="02040503050406030204" pitchFamily="18" charset="0"/>
              </a:rPr>
              <a:t>dostupné ekonomicky výhodné služby opětovného použití a oprav</a:t>
            </a:r>
          </a:p>
          <a:p>
            <a:pPr marL="285750" indent="-285750" algn="just">
              <a:buFont typeface="Arial" panose="020B0604020202020204" pitchFamily="34" charset="0"/>
              <a:buChar char="•"/>
            </a:pPr>
            <a:r>
              <a:rPr lang="cs-CZ" sz="1600" b="1" dirty="0">
                <a:solidFill>
                  <a:schemeClr val="accent6"/>
                </a:solidFill>
                <a:latin typeface="Cambria" panose="02040503050406030204" pitchFamily="18" charset="0"/>
                <a:ea typeface="Cambria" panose="02040503050406030204" pitchFamily="18" charset="0"/>
              </a:rPr>
              <a:t>Výrobci ponesou odpovědnost </a:t>
            </a:r>
            <a:r>
              <a:rPr lang="cs-CZ" sz="1600" dirty="0">
                <a:latin typeface="Cambria" panose="02040503050406030204" pitchFamily="18" charset="0"/>
                <a:ea typeface="Cambria" panose="02040503050406030204" pitchFamily="18" charset="0"/>
              </a:rPr>
              <a:t>za své výrobky v celém hodnotovém řetězci, </a:t>
            </a:r>
            <a:r>
              <a:rPr lang="cs-CZ" sz="1600" b="1" dirty="0">
                <a:solidFill>
                  <a:schemeClr val="accent6"/>
                </a:solidFill>
                <a:latin typeface="Cambria" panose="02040503050406030204" pitchFamily="18" charset="0"/>
                <a:ea typeface="Cambria" panose="02040503050406030204" pitchFamily="18" charset="0"/>
              </a:rPr>
              <a:t>včetně chvíle, kdy se z nich stane odpad</a:t>
            </a:r>
            <a:r>
              <a:rPr lang="cs-CZ" sz="1600" dirty="0">
                <a:latin typeface="Cambria" panose="02040503050406030204" pitchFamily="18" charset="0"/>
                <a:ea typeface="Cambria" panose="02040503050406030204" pitchFamily="18" charset="0"/>
              </a:rPr>
              <a:t>.</a:t>
            </a: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Oběhový textilní ekosystém vytvoří </a:t>
            </a:r>
            <a:r>
              <a:rPr lang="cs-CZ" sz="1600" b="1" dirty="0">
                <a:solidFill>
                  <a:schemeClr val="accent5"/>
                </a:solidFill>
                <a:latin typeface="Cambria" panose="02040503050406030204" pitchFamily="18" charset="0"/>
                <a:ea typeface="Cambria" panose="02040503050406030204" pitchFamily="18" charset="0"/>
              </a:rPr>
              <a:t>kapacity pro inovativní recyklaci </a:t>
            </a:r>
            <a:r>
              <a:rPr lang="cs-CZ" sz="1600" dirty="0">
                <a:latin typeface="Cambria" panose="02040503050406030204" pitchFamily="18" charset="0"/>
                <a:ea typeface="Cambria" panose="02040503050406030204" pitchFamily="18" charset="0"/>
              </a:rPr>
              <a:t>vláken na nová vlákna, zatímco spalování a skládkování textilních výrobků bude omezeno na minimum.</a:t>
            </a:r>
          </a:p>
          <a:p>
            <a:endParaRPr lang="cs-CZ" b="1" dirty="0">
              <a:latin typeface="Cambria" panose="02040503050406030204" pitchFamily="18" charset="0"/>
              <a:ea typeface="Cambria" panose="02040503050406030204" pitchFamily="18" charset="0"/>
            </a:endParaRPr>
          </a:p>
          <a:p>
            <a:endParaRPr lang="cs-CZ"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752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17</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11" name="TextBox 10">
            <a:extLst>
              <a:ext uri="{FF2B5EF4-FFF2-40B4-BE49-F238E27FC236}">
                <a16:creationId xmlns:a16="http://schemas.microsoft.com/office/drawing/2014/main" id="{DDAC1C33-C14F-4726-958C-28D7F7D64ABE}"/>
              </a:ext>
            </a:extLst>
          </p:cNvPr>
          <p:cNvSpPr txBox="1"/>
          <p:nvPr/>
        </p:nvSpPr>
        <p:spPr>
          <a:xfrm>
            <a:off x="398856" y="201870"/>
            <a:ext cx="8346287" cy="892552"/>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Strategie EU pro udržitelné a oběhové textilní výrobky - </a:t>
            </a:r>
            <a:r>
              <a:rPr lang="cs-CZ" sz="1200" b="1" dirty="0">
                <a:solidFill>
                  <a:schemeClr val="accent2"/>
                </a:solidFill>
                <a:latin typeface="Cambria" panose="02040503050406030204" pitchFamily="18" charset="0"/>
                <a:ea typeface="Cambria" panose="02040503050406030204" pitchFamily="18" charset="0"/>
              </a:rPr>
              <a:t>COM(2022) 141 final</a:t>
            </a:r>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a:p>
            <a:pPr algn="just"/>
            <a:r>
              <a:rPr lang="cs-CZ" sz="1200" i="1" dirty="0">
                <a:latin typeface="Cambria" panose="02040503050406030204" pitchFamily="18" charset="0"/>
                <a:ea typeface="Cambria" panose="02040503050406030204" pitchFamily="18" charset="0"/>
              </a:rPr>
              <a:t> </a:t>
            </a:r>
          </a:p>
        </p:txBody>
      </p:sp>
      <p:sp>
        <p:nvSpPr>
          <p:cNvPr id="8" name="TextBox 7">
            <a:extLst>
              <a:ext uri="{FF2B5EF4-FFF2-40B4-BE49-F238E27FC236}">
                <a16:creationId xmlns:a16="http://schemas.microsoft.com/office/drawing/2014/main" id="{914584F7-63FA-43B6-901B-9FC6DC3E50EF}"/>
              </a:ext>
            </a:extLst>
          </p:cNvPr>
          <p:cNvSpPr txBox="1"/>
          <p:nvPr/>
        </p:nvSpPr>
        <p:spPr>
          <a:xfrm>
            <a:off x="398856" y="927410"/>
            <a:ext cx="8010144" cy="2308324"/>
          </a:xfrm>
          <a:prstGeom prst="rect">
            <a:avLst/>
          </a:prstGeom>
          <a:noFill/>
        </p:spPr>
        <p:txBody>
          <a:bodyPr wrap="square" rtlCol="0">
            <a:spAutoFit/>
          </a:bodyPr>
          <a:lstStyle/>
          <a:p>
            <a:r>
              <a:rPr lang="cs-CZ" sz="1800" b="1" dirty="0">
                <a:latin typeface="Cambria" panose="02040503050406030204" pitchFamily="18" charset="0"/>
                <a:ea typeface="Cambria" panose="02040503050406030204" pitchFamily="18" charset="0"/>
              </a:rPr>
              <a:t>Podobné předchozí snahy?</a:t>
            </a:r>
          </a:p>
          <a:p>
            <a:endParaRPr lang="cs-CZ" sz="1800" b="1" dirty="0">
              <a:latin typeface="Cambria" panose="02040503050406030204" pitchFamily="18" charset="0"/>
              <a:ea typeface="Cambria" panose="02040503050406030204" pitchFamily="18" charset="0"/>
            </a:endParaRP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Chemické látky, odpady (např. recyklace lodí)</a:t>
            </a: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Testování kosmetiky a léčiv – zákaz uvádění, pokud nesplňují požadavky práva EU</a:t>
            </a: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Ochrana biodiversity</a:t>
            </a: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Ochrana spotřebitele – výrobky z tuleňů, psí a kočičí kožešiny</a:t>
            </a: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Klimatické změny – biopaliva, uhlíková daň, balanční poplatky</a:t>
            </a:r>
          </a:p>
          <a:p>
            <a:endParaRPr lang="cs-CZ" b="1" dirty="0">
              <a:latin typeface="Cambria" panose="02040503050406030204" pitchFamily="18" charset="0"/>
              <a:ea typeface="Cambria" panose="02040503050406030204" pitchFamily="18" charset="0"/>
            </a:endParaRPr>
          </a:p>
          <a:p>
            <a:endParaRPr lang="cs-CZ"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5445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18</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11" name="TextBox 10">
            <a:extLst>
              <a:ext uri="{FF2B5EF4-FFF2-40B4-BE49-F238E27FC236}">
                <a16:creationId xmlns:a16="http://schemas.microsoft.com/office/drawing/2014/main" id="{DDAC1C33-C14F-4726-958C-28D7F7D64ABE}"/>
              </a:ext>
            </a:extLst>
          </p:cNvPr>
          <p:cNvSpPr txBox="1"/>
          <p:nvPr/>
        </p:nvSpPr>
        <p:spPr>
          <a:xfrm>
            <a:off x="398856" y="201870"/>
            <a:ext cx="8346287" cy="892552"/>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Strategie EU pro udržitelné a oběhové textilní výrobky - </a:t>
            </a:r>
            <a:r>
              <a:rPr lang="cs-CZ" sz="1200" b="1" dirty="0">
                <a:solidFill>
                  <a:schemeClr val="accent2"/>
                </a:solidFill>
                <a:latin typeface="Cambria" panose="02040503050406030204" pitchFamily="18" charset="0"/>
                <a:ea typeface="Cambria" panose="02040503050406030204" pitchFamily="18" charset="0"/>
              </a:rPr>
              <a:t>COM(2022) 141 final</a:t>
            </a:r>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a:p>
            <a:pPr algn="just"/>
            <a:r>
              <a:rPr lang="cs-CZ" sz="1200" i="1" dirty="0">
                <a:latin typeface="Cambria" panose="02040503050406030204" pitchFamily="18" charset="0"/>
                <a:ea typeface="Cambria" panose="02040503050406030204" pitchFamily="18" charset="0"/>
              </a:rPr>
              <a:t> </a:t>
            </a:r>
          </a:p>
        </p:txBody>
      </p:sp>
      <p:sp>
        <p:nvSpPr>
          <p:cNvPr id="8" name="TextBox 7">
            <a:extLst>
              <a:ext uri="{FF2B5EF4-FFF2-40B4-BE49-F238E27FC236}">
                <a16:creationId xmlns:a16="http://schemas.microsoft.com/office/drawing/2014/main" id="{914584F7-63FA-43B6-901B-9FC6DC3E50EF}"/>
              </a:ext>
            </a:extLst>
          </p:cNvPr>
          <p:cNvSpPr txBox="1"/>
          <p:nvPr/>
        </p:nvSpPr>
        <p:spPr>
          <a:xfrm>
            <a:off x="398856" y="927410"/>
            <a:ext cx="8010144" cy="3785652"/>
          </a:xfrm>
          <a:prstGeom prst="rect">
            <a:avLst/>
          </a:prstGeom>
          <a:noFill/>
        </p:spPr>
        <p:txBody>
          <a:bodyPr wrap="square" rtlCol="0">
            <a:spAutoFit/>
          </a:bodyPr>
          <a:lstStyle/>
          <a:p>
            <a:r>
              <a:rPr lang="cs-CZ" sz="1800" b="1" dirty="0">
                <a:latin typeface="Cambria" panose="02040503050406030204" pitchFamily="18" charset="0"/>
                <a:ea typeface="Cambria" panose="02040503050406030204" pitchFamily="18" charset="0"/>
              </a:rPr>
              <a:t>Konkrétní kroky</a:t>
            </a:r>
          </a:p>
          <a:p>
            <a:endParaRPr lang="cs-CZ" sz="1800" b="1" dirty="0">
              <a:latin typeface="Cambria" panose="02040503050406030204" pitchFamily="18" charset="0"/>
              <a:ea typeface="Cambria" panose="02040503050406030204" pitchFamily="18" charset="0"/>
            </a:endParaRP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Zavedení </a:t>
            </a:r>
            <a:r>
              <a:rPr lang="cs-CZ" sz="1600" b="1" dirty="0">
                <a:solidFill>
                  <a:schemeClr val="accent2"/>
                </a:solidFill>
                <a:latin typeface="Cambria" panose="02040503050406030204" pitchFamily="18" charset="0"/>
                <a:ea typeface="Cambria" panose="02040503050406030204" pitchFamily="18" charset="0"/>
              </a:rPr>
              <a:t>povinných požadavků na ekodesign </a:t>
            </a:r>
            <a:r>
              <a:rPr lang="cs-CZ" sz="1600" dirty="0">
                <a:latin typeface="Cambria" panose="02040503050406030204" pitchFamily="18" charset="0"/>
                <a:ea typeface="Cambria" panose="02040503050406030204" pitchFamily="18" charset="0"/>
              </a:rPr>
              <a:t>podle kritérií pro ekoznačky/zadávání zelených veřejných zakázek – </a:t>
            </a:r>
            <a:r>
              <a:rPr lang="cs-CZ" sz="1600" b="1" dirty="0">
                <a:solidFill>
                  <a:schemeClr val="accent2"/>
                </a:solidFill>
                <a:latin typeface="Cambria" panose="02040503050406030204" pitchFamily="18" charset="0"/>
                <a:ea typeface="Cambria" panose="02040503050406030204" pitchFamily="18" charset="0"/>
              </a:rPr>
              <a:t>nařízení</a:t>
            </a:r>
          </a:p>
          <a:p>
            <a:pPr marL="285750" indent="-285750" algn="just">
              <a:buFont typeface="Arial" panose="020B0604020202020204" pitchFamily="34" charset="0"/>
              <a:buChar char="•"/>
            </a:pPr>
            <a:r>
              <a:rPr lang="cs-CZ" sz="1600" b="1" dirty="0">
                <a:solidFill>
                  <a:schemeClr val="accent5"/>
                </a:solidFill>
                <a:latin typeface="Cambria" panose="02040503050406030204" pitchFamily="18" charset="0"/>
                <a:ea typeface="Cambria" panose="02040503050406030204" pitchFamily="18" charset="0"/>
              </a:rPr>
              <a:t>Povinný obsah recyklovaných vláken</a:t>
            </a:r>
          </a:p>
          <a:p>
            <a:pPr marL="285750" indent="-285750" algn="just">
              <a:buFont typeface="Arial" panose="020B0604020202020204" pitchFamily="34" charset="0"/>
              <a:buChar char="•"/>
            </a:pPr>
            <a:r>
              <a:rPr lang="cs-CZ" sz="1600" b="1" dirty="0">
                <a:solidFill>
                  <a:schemeClr val="accent2"/>
                </a:solidFill>
                <a:latin typeface="Cambria" panose="02040503050406030204" pitchFamily="18" charset="0"/>
                <a:ea typeface="Cambria" panose="02040503050406030204" pitchFamily="18" charset="0"/>
              </a:rPr>
              <a:t>Povinná kritéria pro zadávání zelených veřejných zakázek</a:t>
            </a:r>
          </a:p>
          <a:p>
            <a:pPr marL="285750" indent="-285750" algn="just">
              <a:buFont typeface="Arial" panose="020B0604020202020204" pitchFamily="34" charset="0"/>
              <a:buChar char="•"/>
            </a:pPr>
            <a:r>
              <a:rPr lang="cs-CZ" sz="1600" dirty="0">
                <a:solidFill>
                  <a:schemeClr val="tx1"/>
                </a:solidFill>
                <a:latin typeface="Cambria" panose="02040503050406030204" pitchFamily="18" charset="0"/>
                <a:ea typeface="Cambria" panose="02040503050406030204" pitchFamily="18" charset="0"/>
              </a:rPr>
              <a:t>Upřednostnění osobních a bytových textilních výrobků, koberců a matrací</a:t>
            </a:r>
          </a:p>
          <a:p>
            <a:pPr marL="285750" indent="-285750" algn="just">
              <a:buFont typeface="Arial" panose="020B0604020202020204" pitchFamily="34" charset="0"/>
              <a:buChar char="•"/>
            </a:pPr>
            <a:r>
              <a:rPr lang="cs-CZ" sz="1600" dirty="0">
                <a:solidFill>
                  <a:schemeClr val="tx1"/>
                </a:solidFill>
                <a:latin typeface="Cambria" panose="02040503050406030204" pitchFamily="18" charset="0"/>
                <a:ea typeface="Cambria" panose="02040503050406030204" pitchFamily="18" charset="0"/>
              </a:rPr>
              <a:t>Vypracování </a:t>
            </a:r>
            <a:r>
              <a:rPr lang="cs-CZ" sz="1600" b="1" dirty="0">
                <a:solidFill>
                  <a:schemeClr val="accent3"/>
                </a:solidFill>
                <a:latin typeface="Cambria" panose="02040503050406030204" pitchFamily="18" charset="0"/>
                <a:ea typeface="Cambria" panose="02040503050406030204" pitchFamily="18" charset="0"/>
              </a:rPr>
              <a:t>kritérií pro chemické látky a materiály</a:t>
            </a:r>
            <a:r>
              <a:rPr lang="cs-CZ" sz="1600" dirty="0">
                <a:solidFill>
                  <a:schemeClr val="tx1"/>
                </a:solidFill>
                <a:latin typeface="Cambria" panose="02040503050406030204" pitchFamily="18" charset="0"/>
                <a:ea typeface="Cambria" panose="02040503050406030204" pitchFamily="18" charset="0"/>
              </a:rPr>
              <a:t>, které jsou navrženy tak, aby byly bezpečné a udržitelné</a:t>
            </a:r>
          </a:p>
          <a:p>
            <a:pPr marL="285750" indent="-285750" algn="just">
              <a:buFont typeface="Arial" panose="020B0604020202020204" pitchFamily="34" charset="0"/>
              <a:buChar char="•"/>
            </a:pPr>
            <a:r>
              <a:rPr lang="cs-CZ" sz="1600" dirty="0">
                <a:solidFill>
                  <a:schemeClr val="tx1"/>
                </a:solidFill>
                <a:latin typeface="Cambria" panose="02040503050406030204" pitchFamily="18" charset="0"/>
                <a:ea typeface="Cambria" panose="02040503050406030204" pitchFamily="18" charset="0"/>
              </a:rPr>
              <a:t>Komise podpoří průmysl, aby v největší možné míře nahradil a jinak minimalizoval látky vzbuzující obavy v textilních výrobcích uváděných na trh v EU</a:t>
            </a:r>
          </a:p>
          <a:p>
            <a:pPr marL="285750" indent="-285750" algn="just">
              <a:buFont typeface="Arial" panose="020B0604020202020204" pitchFamily="34" charset="0"/>
              <a:buChar char="•"/>
            </a:pPr>
            <a:r>
              <a:rPr lang="cs-CZ" sz="1600" b="1" dirty="0">
                <a:latin typeface="Cambria" panose="02040503050406030204" pitchFamily="18" charset="0"/>
                <a:ea typeface="Cambria" panose="02040503050406030204" pitchFamily="18" charset="0"/>
              </a:rPr>
              <a:t>Revize směrnice o průmyslových emisích (IED) a přezkum referenčního dokumentu o nejlepších dostupných technikách (BREF) pro textilní průmysl</a:t>
            </a:r>
          </a:p>
          <a:p>
            <a:pPr algn="just"/>
            <a:endParaRPr lang="cs-CZ" b="1" dirty="0">
              <a:latin typeface="Cambria" panose="02040503050406030204" pitchFamily="18" charset="0"/>
              <a:ea typeface="Cambria" panose="02040503050406030204" pitchFamily="18" charset="0"/>
            </a:endParaRPr>
          </a:p>
          <a:p>
            <a:endParaRPr lang="cs-CZ"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524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fade">
                                      <p:cBhvr>
                                        <p:cTn id="32" dur="500"/>
                                        <p:tgtEl>
                                          <p:spTgt spid="8">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fade">
                                      <p:cBhvr>
                                        <p:cTn id="3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pic>
        <p:nvPicPr>
          <p:cNvPr id="3" name="Picture 2">
            <a:extLst>
              <a:ext uri="{FF2B5EF4-FFF2-40B4-BE49-F238E27FC236}">
                <a16:creationId xmlns:a16="http://schemas.microsoft.com/office/drawing/2014/main" id="{23C58B0D-F08A-42CE-8408-2D9950E4E978}"/>
              </a:ext>
            </a:extLst>
          </p:cNvPr>
          <p:cNvPicPr>
            <a:picLocks noChangeAspect="1"/>
          </p:cNvPicPr>
          <p:nvPr/>
        </p:nvPicPr>
        <p:blipFill>
          <a:blip r:embed="rId3"/>
          <a:stretch>
            <a:fillRect/>
          </a:stretch>
        </p:blipFill>
        <p:spPr>
          <a:xfrm>
            <a:off x="1241342" y="161405"/>
            <a:ext cx="6661315" cy="3842448"/>
          </a:xfrm>
          <a:prstGeom prst="rect">
            <a:avLst/>
          </a:prstGeom>
        </p:spPr>
      </p:pic>
      <p:sp>
        <p:nvSpPr>
          <p:cNvPr id="4" name="TextBox 3">
            <a:extLst>
              <a:ext uri="{FF2B5EF4-FFF2-40B4-BE49-F238E27FC236}">
                <a16:creationId xmlns:a16="http://schemas.microsoft.com/office/drawing/2014/main" id="{E2CD495C-F21B-46F9-A1FE-3EC4355B99D3}"/>
              </a:ext>
            </a:extLst>
          </p:cNvPr>
          <p:cNvSpPr txBox="1"/>
          <p:nvPr/>
        </p:nvSpPr>
        <p:spPr>
          <a:xfrm>
            <a:off x="1414272" y="4198655"/>
            <a:ext cx="5888736" cy="307777"/>
          </a:xfrm>
          <a:prstGeom prst="rect">
            <a:avLst/>
          </a:prstGeom>
          <a:noFill/>
        </p:spPr>
        <p:txBody>
          <a:bodyPr wrap="square" rtlCol="0">
            <a:spAutoFit/>
          </a:bodyPr>
          <a:lstStyle/>
          <a:p>
            <a:r>
              <a:rPr lang="cs-CZ" dirty="0">
                <a:hlinkClick r:id="rId4"/>
              </a:rPr>
              <a:t>https://eippcb.jrc.ec.europa.eu/reference</a:t>
            </a:r>
            <a:r>
              <a:rPr lang="cs-CZ" dirty="0"/>
              <a:t> </a:t>
            </a:r>
          </a:p>
        </p:txBody>
      </p:sp>
    </p:spTree>
    <p:extLst>
      <p:ext uri="{BB962C8B-B14F-4D97-AF65-F5344CB8AC3E}">
        <p14:creationId xmlns:p14="http://schemas.microsoft.com/office/powerpoint/2010/main" val="3045077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cs-CZ" sz="2000" dirty="0"/>
              <a:t>Obsah</a:t>
            </a:r>
            <a:endParaRPr lang="en" sz="2000" dirty="0"/>
          </a:p>
        </p:txBody>
      </p:sp>
      <p:sp>
        <p:nvSpPr>
          <p:cNvPr id="119" name="Shape 119"/>
          <p:cNvSpPr txBox="1"/>
          <p:nvPr/>
        </p:nvSpPr>
        <p:spPr>
          <a:xfrm>
            <a:off x="671073" y="1671379"/>
            <a:ext cx="4973824" cy="3000284"/>
          </a:xfrm>
          <a:prstGeom prst="rect">
            <a:avLst/>
          </a:prstGeom>
          <a:noFill/>
          <a:ln>
            <a:noFill/>
          </a:ln>
        </p:spPr>
        <p:txBody>
          <a:bodyPr lIns="91425" tIns="91425" rIns="91425" bIns="91425" anchor="t" anchorCtr="0">
            <a:noAutofit/>
          </a:bodyPr>
          <a:lstStyle/>
          <a:p>
            <a:pPr marL="342900" lvl="0" indent="-342900">
              <a:spcBef>
                <a:spcPts val="600"/>
              </a:spcBef>
              <a:buAutoNum type="arabicPeriod"/>
            </a:pPr>
            <a:r>
              <a:rPr lang="cs-CZ" sz="1800" b="1" dirty="0">
                <a:solidFill>
                  <a:schemeClr val="tx1"/>
                </a:solidFill>
                <a:latin typeface="Cambria" panose="02040503050406030204" pitchFamily="18" charset="0"/>
                <a:ea typeface="Cambria" panose="02040503050406030204" pitchFamily="18" charset="0"/>
                <a:cs typeface="Nixie One"/>
                <a:sym typeface="Nixie One"/>
              </a:rPr>
              <a:t>Udržitelná móda jako předmět právní regulace?</a:t>
            </a:r>
          </a:p>
          <a:p>
            <a:pPr marL="342900" lvl="0" indent="-342900">
              <a:spcBef>
                <a:spcPts val="600"/>
              </a:spcBef>
              <a:buAutoNum type="arabicPeriod"/>
            </a:pPr>
            <a:r>
              <a:rPr lang="cs-CZ" sz="1800" b="1" dirty="0">
                <a:solidFill>
                  <a:schemeClr val="tx1"/>
                </a:solidFill>
                <a:latin typeface="Cambria" panose="02040503050406030204" pitchFamily="18" charset="0"/>
                <a:ea typeface="Cambria" panose="02040503050406030204" pitchFamily="18" charset="0"/>
                <a:cs typeface="Nixie One"/>
                <a:sym typeface="Nixie One"/>
              </a:rPr>
              <a:t>Vývojové tendence se zaměřením na politiku EU</a:t>
            </a:r>
          </a:p>
          <a:p>
            <a:pPr marL="342900" lvl="0" indent="-342900">
              <a:spcBef>
                <a:spcPts val="600"/>
              </a:spcBef>
              <a:buAutoNum type="arabicPeriod"/>
            </a:pPr>
            <a:r>
              <a:rPr lang="cs-CZ" sz="1800" b="1" dirty="0">
                <a:solidFill>
                  <a:schemeClr val="tx1"/>
                </a:solidFill>
                <a:latin typeface="Cambria" panose="02040503050406030204" pitchFamily="18" charset="0"/>
                <a:ea typeface="Cambria" panose="02040503050406030204" pitchFamily="18" charset="0"/>
                <a:cs typeface="Nixie One"/>
                <a:sym typeface="Nixie One"/>
              </a:rPr>
              <a:t>Složková právní úprava – odpady</a:t>
            </a:r>
          </a:p>
          <a:p>
            <a:pPr marL="342900" lvl="0" indent="-342900">
              <a:spcBef>
                <a:spcPts val="600"/>
              </a:spcBef>
              <a:buAutoNum type="arabicPeriod"/>
            </a:pPr>
            <a:r>
              <a:rPr lang="cs-CZ" sz="1800" b="1" dirty="0">
                <a:solidFill>
                  <a:schemeClr val="tx1"/>
                </a:solidFill>
                <a:latin typeface="Cambria" panose="02040503050406030204" pitchFamily="18" charset="0"/>
                <a:ea typeface="Cambria" panose="02040503050406030204" pitchFamily="18" charset="0"/>
                <a:cs typeface="Nixie One"/>
                <a:sym typeface="Nixie One"/>
              </a:rPr>
              <a:t>Složková právní úprava – materiály (chemické látky, kožešiny, druhová ochrana, nerostné bohatství)</a:t>
            </a:r>
            <a:endParaRPr lang="en-US" sz="1800" b="1" dirty="0">
              <a:solidFill>
                <a:schemeClr val="tx1"/>
              </a:solidFill>
              <a:latin typeface="Cambria" panose="02040503050406030204" pitchFamily="18" charset="0"/>
              <a:ea typeface="Cambria" panose="02040503050406030204" pitchFamily="18" charset="0"/>
              <a:cs typeface="Nixie One"/>
              <a:sym typeface="Nixie One"/>
            </a:endParaRPr>
          </a:p>
        </p:txBody>
      </p:sp>
      <p:pic>
        <p:nvPicPr>
          <p:cNvPr id="4" name="Picture 2" descr="\\nss2\users\Vomacka\DSCN0023.JPG">
            <a:extLst>
              <a:ext uri="{FF2B5EF4-FFF2-40B4-BE49-F238E27FC236}">
                <a16:creationId xmlns:a16="http://schemas.microsoft.com/office/drawing/2014/main" id="{BE74D31D-9DF1-4EB4-9BF4-CB4967642DD0}"/>
              </a:ext>
            </a:extLst>
          </p:cNvPr>
          <p:cNvPicPr>
            <a:picLocks noChangeAspect="1" noChangeArrowheads="1"/>
          </p:cNvPicPr>
          <p:nvPr/>
        </p:nvPicPr>
        <p:blipFill>
          <a:blip r:embed="rId3" cstate="print"/>
          <a:srcRect/>
          <a:stretch>
            <a:fillRect/>
          </a:stretch>
        </p:blipFill>
        <p:spPr bwMode="auto">
          <a:xfrm>
            <a:off x="5403558" y="317618"/>
            <a:ext cx="3468401" cy="4624012"/>
          </a:xfrm>
          <a:prstGeom prst="rect">
            <a:avLst/>
          </a:prstGeom>
          <a:noFill/>
        </p:spPr>
      </p:pic>
    </p:spTree>
    <p:extLst>
      <p:ext uri="{BB962C8B-B14F-4D97-AF65-F5344CB8AC3E}">
        <p14:creationId xmlns:p14="http://schemas.microsoft.com/office/powerpoint/2010/main" val="409540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anim calcmode="lin" valueType="num">
                                      <p:cBhvr additive="base">
                                        <p:cTn id="7" dur="500" fill="hold"/>
                                        <p:tgtEl>
                                          <p:spTgt spid="1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9">
                                            <p:txEl>
                                              <p:pRg st="1" end="1"/>
                                            </p:txEl>
                                          </p:spTgt>
                                        </p:tgtEl>
                                        <p:attrNameLst>
                                          <p:attrName>style.visibility</p:attrName>
                                        </p:attrNameLst>
                                      </p:cBhvr>
                                      <p:to>
                                        <p:strVal val="visible"/>
                                      </p:to>
                                    </p:set>
                                    <p:anim calcmode="lin" valueType="num">
                                      <p:cBhvr additive="base">
                                        <p:cTn id="13" dur="500" fill="hold"/>
                                        <p:tgtEl>
                                          <p:spTgt spid="1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9">
                                            <p:txEl>
                                              <p:pRg st="2" end="2"/>
                                            </p:txEl>
                                          </p:spTgt>
                                        </p:tgtEl>
                                        <p:attrNameLst>
                                          <p:attrName>style.visibility</p:attrName>
                                        </p:attrNameLst>
                                      </p:cBhvr>
                                      <p:to>
                                        <p:strVal val="visible"/>
                                      </p:to>
                                    </p:set>
                                    <p:anim calcmode="lin" valueType="num">
                                      <p:cBhvr additive="base">
                                        <p:cTn id="19" dur="500" fill="hold"/>
                                        <p:tgtEl>
                                          <p:spTgt spid="1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9">
                                            <p:txEl>
                                              <p:pRg st="3" end="3"/>
                                            </p:txEl>
                                          </p:spTgt>
                                        </p:tgtEl>
                                        <p:attrNameLst>
                                          <p:attrName>style.visibility</p:attrName>
                                        </p:attrNameLst>
                                      </p:cBhvr>
                                      <p:to>
                                        <p:strVal val="visible"/>
                                      </p:to>
                                    </p:set>
                                    <p:anim calcmode="lin" valueType="num">
                                      <p:cBhvr additive="base">
                                        <p:cTn id="25" dur="500" fill="hold"/>
                                        <p:tgtEl>
                                          <p:spTgt spid="1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20</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11" name="TextBox 10">
            <a:extLst>
              <a:ext uri="{FF2B5EF4-FFF2-40B4-BE49-F238E27FC236}">
                <a16:creationId xmlns:a16="http://schemas.microsoft.com/office/drawing/2014/main" id="{DDAC1C33-C14F-4726-958C-28D7F7D64ABE}"/>
              </a:ext>
            </a:extLst>
          </p:cNvPr>
          <p:cNvSpPr txBox="1"/>
          <p:nvPr/>
        </p:nvSpPr>
        <p:spPr>
          <a:xfrm>
            <a:off x="398856" y="201870"/>
            <a:ext cx="8346287" cy="892552"/>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Strategie EU pro udržitelné a oběhové textilní výrobky - </a:t>
            </a:r>
            <a:r>
              <a:rPr lang="cs-CZ" sz="1200" b="1" dirty="0">
                <a:solidFill>
                  <a:schemeClr val="accent2"/>
                </a:solidFill>
                <a:latin typeface="Cambria" panose="02040503050406030204" pitchFamily="18" charset="0"/>
                <a:ea typeface="Cambria" panose="02040503050406030204" pitchFamily="18" charset="0"/>
              </a:rPr>
              <a:t>COM(2022) 141 final</a:t>
            </a:r>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a:p>
            <a:pPr algn="just"/>
            <a:r>
              <a:rPr lang="cs-CZ" sz="1200" i="1" dirty="0">
                <a:latin typeface="Cambria" panose="02040503050406030204" pitchFamily="18" charset="0"/>
                <a:ea typeface="Cambria" panose="02040503050406030204" pitchFamily="18" charset="0"/>
              </a:rPr>
              <a:t> </a:t>
            </a:r>
          </a:p>
        </p:txBody>
      </p:sp>
      <p:sp>
        <p:nvSpPr>
          <p:cNvPr id="8" name="TextBox 7">
            <a:extLst>
              <a:ext uri="{FF2B5EF4-FFF2-40B4-BE49-F238E27FC236}">
                <a16:creationId xmlns:a16="http://schemas.microsoft.com/office/drawing/2014/main" id="{914584F7-63FA-43B6-901B-9FC6DC3E50EF}"/>
              </a:ext>
            </a:extLst>
          </p:cNvPr>
          <p:cNvSpPr txBox="1"/>
          <p:nvPr/>
        </p:nvSpPr>
        <p:spPr>
          <a:xfrm>
            <a:off x="398856" y="927410"/>
            <a:ext cx="8010144" cy="3600986"/>
          </a:xfrm>
          <a:prstGeom prst="rect">
            <a:avLst/>
          </a:prstGeom>
          <a:noFill/>
        </p:spPr>
        <p:txBody>
          <a:bodyPr wrap="square" rtlCol="0">
            <a:spAutoFit/>
          </a:bodyPr>
          <a:lstStyle/>
          <a:p>
            <a:r>
              <a:rPr lang="cs-CZ" sz="1800" b="1" dirty="0">
                <a:latin typeface="Cambria" panose="02040503050406030204" pitchFamily="18" charset="0"/>
                <a:ea typeface="Cambria" panose="02040503050406030204" pitchFamily="18" charset="0"/>
              </a:rPr>
              <a:t>Konkrétní kroky</a:t>
            </a:r>
          </a:p>
          <a:p>
            <a:endParaRPr lang="cs-CZ" sz="1800" b="1" dirty="0">
              <a:latin typeface="Cambria" panose="02040503050406030204" pitchFamily="18" charset="0"/>
              <a:ea typeface="Cambria" panose="02040503050406030204" pitchFamily="18" charset="0"/>
            </a:endParaRPr>
          </a:p>
          <a:p>
            <a:pPr algn="just"/>
            <a:r>
              <a:rPr lang="cs-CZ" sz="1600" b="1" dirty="0">
                <a:solidFill>
                  <a:schemeClr val="accent3"/>
                </a:solidFill>
                <a:latin typeface="Cambria" panose="02040503050406030204" pitchFamily="18" charset="0"/>
                <a:ea typeface="Cambria" panose="02040503050406030204" pitchFamily="18" charset="0"/>
              </a:rPr>
              <a:t>Rozšířená odpovědnost výrobce a zvýšení míry opětovného použití a recyklace </a:t>
            </a:r>
          </a:p>
          <a:p>
            <a:pPr algn="just"/>
            <a:r>
              <a:rPr lang="cs-CZ" sz="1600" b="1" dirty="0">
                <a:solidFill>
                  <a:schemeClr val="accent3"/>
                </a:solidFill>
                <a:latin typeface="Cambria" panose="02040503050406030204" pitchFamily="18" charset="0"/>
                <a:ea typeface="Cambria" panose="02040503050406030204" pitchFamily="18" charset="0"/>
              </a:rPr>
              <a:t>textilního odpadu</a:t>
            </a:r>
          </a:p>
          <a:p>
            <a:pPr marL="285750" indent="-285750" algn="just">
              <a:buFont typeface="Arial" panose="020B0604020202020204" pitchFamily="34" charset="0"/>
              <a:buChar char="•"/>
            </a:pPr>
            <a:r>
              <a:rPr lang="cs-CZ" sz="1600" b="1" dirty="0">
                <a:solidFill>
                  <a:schemeClr val="tx1"/>
                </a:solidFill>
                <a:latin typeface="Cambria" panose="02040503050406030204" pitchFamily="18" charset="0"/>
                <a:ea typeface="Cambria" panose="02040503050406030204" pitchFamily="18" charset="0"/>
              </a:rPr>
              <a:t>V současnosti zejm. elektronika, baterie, pneumatiky, solární panely...</a:t>
            </a: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Několik  členských států EU již zavedlo nebo zvažuje zavedení požadavků v oblasti rozšířené odpovědnosti výrobce pro textilní výrobky vzhledem k povinnosti zavést tříděný sběr textilního odpadu do 1. ledna 2025, která vyplývá z právních předpisů EU o odpadech.</a:t>
            </a: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Významný podíl poplatků do systémů rozšířené odpovědnosti výrobce bude věnován na opatření pro předcházení vzniku odpadů a  přípravu na opětovné použití.</a:t>
            </a: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V rámci revize právních předpisů EU o odpadech (2024) - příprava studie s cílem navrhnout závazné cíle pro přípravu na opětovné použití a recyklaci textilního odpadu.</a:t>
            </a:r>
          </a:p>
          <a:p>
            <a:pPr marL="285750" indent="-285750" algn="just">
              <a:buFont typeface="Arial" panose="020B0604020202020204" pitchFamily="34" charset="0"/>
              <a:buChar char="•"/>
            </a:pPr>
            <a:endParaRPr lang="cs-CZ"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1594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5" end="5"/>
                                            </p:txEl>
                                          </p:spTgt>
                                        </p:tgtEl>
                                        <p:attrNameLst>
                                          <p:attrName>style.visibility</p:attrName>
                                        </p:attrNameLst>
                                      </p:cBhvr>
                                      <p:to>
                                        <p:strVal val="visible"/>
                                      </p:to>
                                    </p:set>
                                    <p:animEffect transition="in" filter="fade">
                                      <p:cBhvr>
                                        <p:cTn id="12" dur="500"/>
                                        <p:tgtEl>
                                          <p:spTgt spid="8">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fade">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7" end="7"/>
                                            </p:txEl>
                                          </p:spTgt>
                                        </p:tgtEl>
                                        <p:attrNameLst>
                                          <p:attrName>style.visibility</p:attrName>
                                        </p:attrNameLst>
                                      </p:cBhvr>
                                      <p:to>
                                        <p:strVal val="visible"/>
                                      </p:to>
                                    </p:set>
                                    <p:animEffect transition="in" filter="fade">
                                      <p:cBhvr>
                                        <p:cTn id="2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21</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11" name="TextBox 10">
            <a:extLst>
              <a:ext uri="{FF2B5EF4-FFF2-40B4-BE49-F238E27FC236}">
                <a16:creationId xmlns:a16="http://schemas.microsoft.com/office/drawing/2014/main" id="{DDAC1C33-C14F-4726-958C-28D7F7D64ABE}"/>
              </a:ext>
            </a:extLst>
          </p:cNvPr>
          <p:cNvSpPr txBox="1"/>
          <p:nvPr/>
        </p:nvSpPr>
        <p:spPr>
          <a:xfrm>
            <a:off x="398856" y="201870"/>
            <a:ext cx="8346287" cy="892552"/>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Strategie EU pro udržitelné a oběhové textilní výrobky - </a:t>
            </a:r>
            <a:r>
              <a:rPr lang="cs-CZ" sz="1200" b="1" dirty="0">
                <a:solidFill>
                  <a:schemeClr val="accent2"/>
                </a:solidFill>
                <a:latin typeface="Cambria" panose="02040503050406030204" pitchFamily="18" charset="0"/>
                <a:ea typeface="Cambria" panose="02040503050406030204" pitchFamily="18" charset="0"/>
              </a:rPr>
              <a:t>COM(2022) 141 final</a:t>
            </a:r>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a:p>
            <a:pPr algn="just"/>
            <a:r>
              <a:rPr lang="cs-CZ" sz="1200" i="1" dirty="0">
                <a:latin typeface="Cambria" panose="02040503050406030204" pitchFamily="18" charset="0"/>
                <a:ea typeface="Cambria" panose="02040503050406030204" pitchFamily="18" charset="0"/>
              </a:rPr>
              <a:t> </a:t>
            </a:r>
          </a:p>
        </p:txBody>
      </p:sp>
      <p:sp>
        <p:nvSpPr>
          <p:cNvPr id="8" name="TextBox 7">
            <a:extLst>
              <a:ext uri="{FF2B5EF4-FFF2-40B4-BE49-F238E27FC236}">
                <a16:creationId xmlns:a16="http://schemas.microsoft.com/office/drawing/2014/main" id="{914584F7-63FA-43B6-901B-9FC6DC3E50EF}"/>
              </a:ext>
            </a:extLst>
          </p:cNvPr>
          <p:cNvSpPr txBox="1"/>
          <p:nvPr/>
        </p:nvSpPr>
        <p:spPr>
          <a:xfrm>
            <a:off x="398856" y="927410"/>
            <a:ext cx="8010144" cy="3354765"/>
          </a:xfrm>
          <a:prstGeom prst="rect">
            <a:avLst/>
          </a:prstGeom>
          <a:noFill/>
        </p:spPr>
        <p:txBody>
          <a:bodyPr wrap="square" rtlCol="0">
            <a:spAutoFit/>
          </a:bodyPr>
          <a:lstStyle/>
          <a:p>
            <a:r>
              <a:rPr lang="cs-CZ" sz="1800" b="1" dirty="0">
                <a:latin typeface="Cambria" panose="02040503050406030204" pitchFamily="18" charset="0"/>
                <a:ea typeface="Cambria" panose="02040503050406030204" pitchFamily="18" charset="0"/>
              </a:rPr>
              <a:t>Konkrétní kroky</a:t>
            </a:r>
          </a:p>
          <a:p>
            <a:endParaRPr lang="cs-CZ" sz="1800" b="1" dirty="0">
              <a:latin typeface="Cambria" panose="02040503050406030204" pitchFamily="18" charset="0"/>
              <a:ea typeface="Cambria" panose="02040503050406030204" pitchFamily="18" charset="0"/>
            </a:endParaRPr>
          </a:p>
          <a:p>
            <a:pPr algn="just"/>
            <a:r>
              <a:rPr lang="cs-CZ" sz="1600" b="1" dirty="0">
                <a:solidFill>
                  <a:schemeClr val="accent3"/>
                </a:solidFill>
                <a:latin typeface="Cambria" panose="02040503050406030204" pitchFamily="18" charset="0"/>
                <a:ea typeface="Cambria" panose="02040503050406030204" pitchFamily="18" charset="0"/>
              </a:rPr>
              <a:t>Ukončení likvidace neprodaných nebo vrácených textilních výrobků</a:t>
            </a: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v rámci nařízení o ekodesignu udržitelných výrobků </a:t>
            </a:r>
            <a:r>
              <a:rPr lang="cs-CZ" sz="1600" b="1" dirty="0">
                <a:latin typeface="Cambria" panose="02040503050406030204" pitchFamily="18" charset="0"/>
                <a:ea typeface="Cambria" panose="02040503050406030204" pitchFamily="18" charset="0"/>
              </a:rPr>
              <a:t>povinnost transparentnosti</a:t>
            </a:r>
            <a:r>
              <a:rPr lang="cs-CZ" sz="1600" dirty="0">
                <a:latin typeface="Cambria" panose="02040503050406030204" pitchFamily="18" charset="0"/>
                <a:ea typeface="Cambria" panose="02040503050406030204" pitchFamily="18" charset="0"/>
              </a:rPr>
              <a:t>, která velkým společnostem uloží povinnost veřejně sdělovat počet vyřazených a zlikvidovaných výrobků, včetně textilních výrobků, a informace o jejich dalším zpracování, pokud jde o přípravu na opětovné použití, recyklaci, spalování nebo skládkování</a:t>
            </a:r>
          </a:p>
          <a:p>
            <a:pPr marL="285750" indent="-285750" algn="just">
              <a:buFont typeface="Arial" panose="020B0604020202020204" pitchFamily="34" charset="0"/>
              <a:buChar char="•"/>
            </a:pPr>
            <a:r>
              <a:rPr lang="cs-CZ" sz="1600" b="1" dirty="0">
                <a:latin typeface="Cambria" panose="02040503050406030204" pitchFamily="18" charset="0"/>
                <a:ea typeface="Cambria" panose="02040503050406030204" pitchFamily="18" charset="0"/>
              </a:rPr>
              <a:t>Zákazy likvidace neprodaných výrobků</a:t>
            </a:r>
            <a:r>
              <a:rPr lang="cs-CZ" sz="1600" dirty="0">
                <a:latin typeface="Cambria" panose="02040503050406030204" pitchFamily="18" charset="0"/>
                <a:ea typeface="Cambria" panose="02040503050406030204" pitchFamily="18" charset="0"/>
              </a:rPr>
              <a:t>, včetně v příslušných případech neprodaných nebo vrácených textilních výrobků, a to s výhradou zplnomocnění na základě nařízení a zvláštního posouzení dopadů.</a:t>
            </a:r>
          </a:p>
          <a:p>
            <a:pPr marL="285750" indent="-285750" algn="just">
              <a:buFont typeface="Arial" panose="020B0604020202020204" pitchFamily="34" charset="0"/>
              <a:buChar char="•"/>
            </a:pPr>
            <a:r>
              <a:rPr lang="cs-CZ" sz="1600" b="1" dirty="0">
                <a:solidFill>
                  <a:schemeClr val="accent6"/>
                </a:solidFill>
                <a:latin typeface="Cambria" panose="02040503050406030204" pitchFamily="18" charset="0"/>
                <a:ea typeface="Cambria" panose="02040503050406030204" pitchFamily="18" charset="0"/>
              </a:rPr>
              <a:t>Digitální nástroje </a:t>
            </a:r>
            <a:r>
              <a:rPr lang="cs-CZ" sz="1600" dirty="0">
                <a:latin typeface="Cambria" panose="02040503050406030204" pitchFamily="18" charset="0"/>
                <a:ea typeface="Cambria" panose="02040503050406030204" pitchFamily="18" charset="0"/>
              </a:rPr>
              <a:t>zaměřené na snížení vrácených oděvů, podporu zakázkové výroby, zvýšení efektivity průmyslových procesů</a:t>
            </a:r>
          </a:p>
        </p:txBody>
      </p:sp>
    </p:spTree>
    <p:extLst>
      <p:ext uri="{BB962C8B-B14F-4D97-AF65-F5344CB8AC3E}">
        <p14:creationId xmlns:p14="http://schemas.microsoft.com/office/powerpoint/2010/main" val="272102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fade">
                                      <p:cBhvr>
                                        <p:cTn id="1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22</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11" name="TextBox 10">
            <a:extLst>
              <a:ext uri="{FF2B5EF4-FFF2-40B4-BE49-F238E27FC236}">
                <a16:creationId xmlns:a16="http://schemas.microsoft.com/office/drawing/2014/main" id="{DDAC1C33-C14F-4726-958C-28D7F7D64ABE}"/>
              </a:ext>
            </a:extLst>
          </p:cNvPr>
          <p:cNvSpPr txBox="1"/>
          <p:nvPr/>
        </p:nvSpPr>
        <p:spPr>
          <a:xfrm>
            <a:off x="398856" y="201870"/>
            <a:ext cx="8346287" cy="892552"/>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Strategie EU pro udržitelné a oběhové textilní výrobky - </a:t>
            </a:r>
            <a:r>
              <a:rPr lang="cs-CZ" sz="1200" b="1" dirty="0">
                <a:solidFill>
                  <a:schemeClr val="accent2"/>
                </a:solidFill>
                <a:latin typeface="Cambria" panose="02040503050406030204" pitchFamily="18" charset="0"/>
                <a:ea typeface="Cambria" panose="02040503050406030204" pitchFamily="18" charset="0"/>
              </a:rPr>
              <a:t>COM(2022) 141 final</a:t>
            </a:r>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a:p>
            <a:pPr algn="just"/>
            <a:r>
              <a:rPr lang="cs-CZ" sz="1200" i="1" dirty="0">
                <a:latin typeface="Cambria" panose="02040503050406030204" pitchFamily="18" charset="0"/>
                <a:ea typeface="Cambria" panose="02040503050406030204" pitchFamily="18" charset="0"/>
              </a:rPr>
              <a:t> </a:t>
            </a:r>
          </a:p>
        </p:txBody>
      </p:sp>
      <p:sp>
        <p:nvSpPr>
          <p:cNvPr id="8" name="TextBox 7">
            <a:extLst>
              <a:ext uri="{FF2B5EF4-FFF2-40B4-BE49-F238E27FC236}">
                <a16:creationId xmlns:a16="http://schemas.microsoft.com/office/drawing/2014/main" id="{914584F7-63FA-43B6-901B-9FC6DC3E50EF}"/>
              </a:ext>
            </a:extLst>
          </p:cNvPr>
          <p:cNvSpPr txBox="1"/>
          <p:nvPr/>
        </p:nvSpPr>
        <p:spPr>
          <a:xfrm>
            <a:off x="398856" y="927410"/>
            <a:ext cx="8010144" cy="4093428"/>
          </a:xfrm>
          <a:prstGeom prst="rect">
            <a:avLst/>
          </a:prstGeom>
          <a:noFill/>
        </p:spPr>
        <p:txBody>
          <a:bodyPr wrap="square" rtlCol="0">
            <a:spAutoFit/>
          </a:bodyPr>
          <a:lstStyle/>
          <a:p>
            <a:r>
              <a:rPr lang="cs-CZ" sz="1800" b="1" dirty="0">
                <a:latin typeface="Cambria" panose="02040503050406030204" pitchFamily="18" charset="0"/>
                <a:ea typeface="Cambria" panose="02040503050406030204" pitchFamily="18" charset="0"/>
              </a:rPr>
              <a:t>Konkrétní kroky</a:t>
            </a:r>
          </a:p>
          <a:p>
            <a:endParaRPr lang="cs-CZ" sz="1800" b="1" dirty="0">
              <a:latin typeface="Cambria" panose="02040503050406030204" pitchFamily="18" charset="0"/>
              <a:ea typeface="Cambria" panose="02040503050406030204" pitchFamily="18" charset="0"/>
            </a:endParaRPr>
          </a:p>
          <a:p>
            <a:pPr algn="just"/>
            <a:r>
              <a:rPr lang="cs-CZ" sz="1600" b="1" dirty="0">
                <a:solidFill>
                  <a:schemeClr val="accent3"/>
                </a:solidFill>
                <a:latin typeface="Cambria" panose="02040503050406030204" pitchFamily="18" charset="0"/>
                <a:ea typeface="Cambria" panose="02040503050406030204" pitchFamily="18" charset="0"/>
              </a:rPr>
              <a:t> Boj proti znečištění mikroplasty</a:t>
            </a: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řešeno přes  závaznéh požadavky na návrh výrobků, alternativně doplńkovými požadavky (filtry praček – 80 %, vývoj šetrných pracích prostředků, pokyny pro péči o </a:t>
            </a: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prádlo a praní, zpracování textilního odpadu po skončení životnosti a předpisy pro lepší čištění odpadních vod a kalů)</a:t>
            </a: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Komise připravuje také iniciativu zabývající se neúmyslným uvolňováním mikroplastů do životního prostředí, která má být představena v druhé polovině roku 2022.</a:t>
            </a: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Kromě návrhu výrobků se opatření zaměří na výrobní procesy, předmývání v průmyslových výrobních závodech, označování a podporu inovativních materiálů.</a:t>
            </a:r>
          </a:p>
          <a:p>
            <a:pPr marL="285750" indent="-285750" algn="just">
              <a:buFont typeface="Arial" panose="020B0604020202020204" pitchFamily="34" charset="0"/>
              <a:buChar char="•"/>
            </a:pPr>
            <a:endParaRPr lang="cs-CZ" sz="1600" dirty="0">
              <a:latin typeface="Cambria" panose="02040503050406030204" pitchFamily="18" charset="0"/>
              <a:ea typeface="Cambria" panose="02040503050406030204" pitchFamily="18" charset="0"/>
            </a:endParaRPr>
          </a:p>
          <a:p>
            <a:pPr algn="just"/>
            <a:r>
              <a:rPr lang="cs-CZ" sz="1600" b="1" dirty="0">
                <a:solidFill>
                  <a:schemeClr val="accent6"/>
                </a:solidFill>
                <a:latin typeface="Cambria" panose="02040503050406030204" pitchFamily="18" charset="0"/>
                <a:ea typeface="Cambria" panose="02040503050406030204" pitchFamily="18" charset="0"/>
              </a:rPr>
              <a:t>Požadavky na informace a digitální pas výrobku</a:t>
            </a:r>
          </a:p>
          <a:p>
            <a:pPr marL="285750" indent="-285750" algn="just">
              <a:buFont typeface="Arial" panose="020B0604020202020204" pitchFamily="34" charset="0"/>
              <a:buChar char="•"/>
            </a:pPr>
            <a:r>
              <a:rPr lang="cs-CZ" sz="1600" dirty="0">
                <a:solidFill>
                  <a:schemeClr val="tx1"/>
                </a:solidFill>
                <a:latin typeface="Cambria" panose="02040503050406030204" pitchFamily="18" charset="0"/>
                <a:ea typeface="Cambria" panose="02040503050406030204" pitchFamily="18" charset="0"/>
              </a:rPr>
              <a:t>Jasné, strukturované a dostupné informace o vlastnostech výrobků týkajících se environmentální udržitelnosti, například o látkách vzbuzujících obavy, o opravách nebo o materiálovém složení</a:t>
            </a:r>
          </a:p>
        </p:txBody>
      </p:sp>
    </p:spTree>
    <p:extLst>
      <p:ext uri="{BB962C8B-B14F-4D97-AF65-F5344CB8AC3E}">
        <p14:creationId xmlns:p14="http://schemas.microsoft.com/office/powerpoint/2010/main" val="408941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fade">
                                      <p:cBhvr>
                                        <p:cTn id="17" dur="500"/>
                                        <p:tgtEl>
                                          <p:spTgt spid="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500"/>
                                        <p:tgtEl>
                                          <p:spTgt spid="8">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9" end="9"/>
                                            </p:txEl>
                                          </p:spTgt>
                                        </p:tgtEl>
                                        <p:attrNameLst>
                                          <p:attrName>style.visibility</p:attrName>
                                        </p:attrNameLst>
                                      </p:cBhvr>
                                      <p:to>
                                        <p:strVal val="visible"/>
                                      </p:to>
                                    </p:set>
                                    <p:animEffect transition="in" filter="fade">
                                      <p:cBhvr>
                                        <p:cTn id="3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23</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11" name="TextBox 10">
            <a:extLst>
              <a:ext uri="{FF2B5EF4-FFF2-40B4-BE49-F238E27FC236}">
                <a16:creationId xmlns:a16="http://schemas.microsoft.com/office/drawing/2014/main" id="{DDAC1C33-C14F-4726-958C-28D7F7D64ABE}"/>
              </a:ext>
            </a:extLst>
          </p:cNvPr>
          <p:cNvSpPr txBox="1"/>
          <p:nvPr/>
        </p:nvSpPr>
        <p:spPr>
          <a:xfrm>
            <a:off x="398856" y="201870"/>
            <a:ext cx="8346287" cy="892552"/>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Strategie EU pro udržitelné a oběhové textilní výrobky - </a:t>
            </a:r>
            <a:r>
              <a:rPr lang="cs-CZ" sz="1200" b="1" dirty="0">
                <a:solidFill>
                  <a:schemeClr val="accent2"/>
                </a:solidFill>
                <a:latin typeface="Cambria" panose="02040503050406030204" pitchFamily="18" charset="0"/>
                <a:ea typeface="Cambria" panose="02040503050406030204" pitchFamily="18" charset="0"/>
              </a:rPr>
              <a:t>COM(2022) 141 final</a:t>
            </a:r>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a:p>
            <a:pPr algn="just"/>
            <a:r>
              <a:rPr lang="cs-CZ" sz="1200" i="1" dirty="0">
                <a:latin typeface="Cambria" panose="02040503050406030204" pitchFamily="18" charset="0"/>
                <a:ea typeface="Cambria" panose="02040503050406030204" pitchFamily="18" charset="0"/>
              </a:rPr>
              <a:t> </a:t>
            </a:r>
          </a:p>
        </p:txBody>
      </p:sp>
      <p:sp>
        <p:nvSpPr>
          <p:cNvPr id="8" name="TextBox 7">
            <a:extLst>
              <a:ext uri="{FF2B5EF4-FFF2-40B4-BE49-F238E27FC236}">
                <a16:creationId xmlns:a16="http://schemas.microsoft.com/office/drawing/2014/main" id="{914584F7-63FA-43B6-901B-9FC6DC3E50EF}"/>
              </a:ext>
            </a:extLst>
          </p:cNvPr>
          <p:cNvSpPr txBox="1"/>
          <p:nvPr/>
        </p:nvSpPr>
        <p:spPr>
          <a:xfrm>
            <a:off x="398856" y="648146"/>
            <a:ext cx="8476920" cy="4093428"/>
          </a:xfrm>
          <a:prstGeom prst="rect">
            <a:avLst/>
          </a:prstGeom>
          <a:noFill/>
        </p:spPr>
        <p:txBody>
          <a:bodyPr wrap="square" rtlCol="0">
            <a:spAutoFit/>
          </a:bodyPr>
          <a:lstStyle/>
          <a:p>
            <a:r>
              <a:rPr lang="cs-CZ" sz="1800" b="1" dirty="0">
                <a:latin typeface="Cambria" panose="02040503050406030204" pitchFamily="18" charset="0"/>
                <a:ea typeface="Cambria" panose="02040503050406030204" pitchFamily="18" charset="0"/>
              </a:rPr>
              <a:t>Konkrétní kroky</a:t>
            </a:r>
          </a:p>
          <a:p>
            <a:endParaRPr lang="cs-CZ" sz="1800" b="1" dirty="0">
              <a:latin typeface="Cambria" panose="02040503050406030204" pitchFamily="18" charset="0"/>
              <a:ea typeface="Cambria" panose="02040503050406030204" pitchFamily="18" charset="0"/>
            </a:endParaRPr>
          </a:p>
          <a:p>
            <a:pPr algn="just"/>
            <a:r>
              <a:rPr lang="cs-CZ" sz="1600" b="1" dirty="0">
                <a:solidFill>
                  <a:schemeClr val="accent3"/>
                </a:solidFill>
                <a:latin typeface="Cambria" panose="02040503050406030204" pitchFamily="18" charset="0"/>
                <a:ea typeface="Cambria" panose="02040503050406030204" pitchFamily="18" charset="0"/>
              </a:rPr>
              <a:t>Ekologická tvrzení pro skutečně udržitelné textilie</a:t>
            </a: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v návaznosti na změnu směrnice o nekalých obchodních praktikách a směrnice </a:t>
            </a:r>
          </a:p>
          <a:p>
            <a:pPr algn="just"/>
            <a:r>
              <a:rPr lang="cs-CZ" sz="1600" dirty="0">
                <a:latin typeface="Cambria" panose="02040503050406030204" pitchFamily="18" charset="0"/>
                <a:ea typeface="Cambria" panose="02040503050406030204" pitchFamily="18" charset="0"/>
              </a:rPr>
              <a:t>o právech spotřebitelů</a:t>
            </a: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Spotřebitelům budou v místě prodeje poskytnuty </a:t>
            </a:r>
            <a:r>
              <a:rPr lang="cs-CZ" sz="1600" b="1" dirty="0">
                <a:latin typeface="Cambria" panose="02040503050406030204" pitchFamily="18" charset="0"/>
                <a:ea typeface="Cambria" panose="02040503050406030204" pitchFamily="18" charset="0"/>
              </a:rPr>
              <a:t>informace o obchodní záruce životnosti a informace týkající se opravy, včetně hodnocení opravitelnosti.</a:t>
            </a:r>
            <a:endParaRPr lang="cs-CZ" sz="1600" dirty="0">
              <a:latin typeface="Cambria" panose="02040503050406030204" pitchFamily="18" charset="0"/>
              <a:ea typeface="Cambria" panose="02040503050406030204" pitchFamily="18" charset="0"/>
            </a:endParaRPr>
          </a:p>
          <a:p>
            <a:pPr marL="285750" indent="-285750" algn="just">
              <a:buFont typeface="Arial" panose="020B0604020202020204" pitchFamily="34" charset="0"/>
              <a:buChar char="•"/>
            </a:pPr>
            <a:r>
              <a:rPr lang="cs-CZ" sz="1600" b="1" dirty="0">
                <a:latin typeface="Cambria" panose="02040503050406030204" pitchFamily="18" charset="0"/>
                <a:ea typeface="Cambria" panose="02040503050406030204" pitchFamily="18" charset="0"/>
              </a:rPr>
              <a:t>Obecná environmentální tvrzení</a:t>
            </a:r>
            <a:r>
              <a:rPr lang="cs-CZ" sz="1600" dirty="0">
                <a:latin typeface="Cambria" panose="02040503050406030204" pitchFamily="18" charset="0"/>
                <a:ea typeface="Cambria" panose="02040503050406030204" pitchFamily="18" charset="0"/>
              </a:rPr>
              <a:t>, jako „zelený“, „ekologicky šetrný“, „prospěšný pro životní prostředí“ </a:t>
            </a:r>
            <a:r>
              <a:rPr lang="cs-CZ" sz="1600" b="1" dirty="0">
                <a:latin typeface="Cambria" panose="02040503050406030204" pitchFamily="18" charset="0"/>
                <a:ea typeface="Cambria" panose="02040503050406030204" pitchFamily="18" charset="0"/>
              </a:rPr>
              <a:t>budou dovolena pouze  tehdy, budou-li podložena uznaným vynikajícím environmentálním profilem</a:t>
            </a:r>
            <a:r>
              <a:rPr lang="cs-CZ" sz="1600" dirty="0">
                <a:latin typeface="Cambria" panose="02040503050406030204" pitchFamily="18" charset="0"/>
                <a:ea typeface="Cambria" panose="02040503050406030204" pitchFamily="18" charset="0"/>
              </a:rPr>
              <a:t>, zejména na  základě ekoznačky EU, ekoznačky typu I nebo podle zvláštních právních předpisů EU  vztahujících se k danému tvrzení.</a:t>
            </a:r>
          </a:p>
          <a:p>
            <a:pPr marL="285750" indent="-285750" algn="just">
              <a:buFont typeface="Arial" panose="020B0604020202020204" pitchFamily="34" charset="0"/>
              <a:buChar char="•"/>
            </a:pPr>
            <a:r>
              <a:rPr lang="cs-CZ" sz="1600" b="1" dirty="0">
                <a:latin typeface="Cambria" panose="02040503050406030204" pitchFamily="18" charset="0"/>
                <a:ea typeface="Cambria" panose="02040503050406030204" pitchFamily="18" charset="0"/>
              </a:rPr>
              <a:t>Dobrovolná označení udržitelnosti týkající se environmentálních nebo sociálních aspektů se musí opírat o ověření třetí stranou </a:t>
            </a:r>
            <a:r>
              <a:rPr lang="cs-CZ" sz="1600" dirty="0">
                <a:latin typeface="Cambria" panose="02040503050406030204" pitchFamily="18" charset="0"/>
                <a:ea typeface="Cambria" panose="02040503050406030204" pitchFamily="18" charset="0"/>
              </a:rPr>
              <a:t>nebo musí být zavedena orgány veřejné správy. Navíc se stanoví podmínky pro uvádění ekologických tvrzení týkajících se budoucího vlivu na životní prostředí, jako např. „klimaticky neutrální do roku 2030“, a pro srovnávání s dalšími výrobky. </a:t>
            </a:r>
          </a:p>
        </p:txBody>
      </p:sp>
    </p:spTree>
    <p:extLst>
      <p:ext uri="{BB962C8B-B14F-4D97-AF65-F5344CB8AC3E}">
        <p14:creationId xmlns:p14="http://schemas.microsoft.com/office/powerpoint/2010/main" val="374270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fade">
                                      <p:cBhvr>
                                        <p:cTn id="17" dur="500"/>
                                        <p:tgtEl>
                                          <p:spTgt spid="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fade">
                                      <p:cBhvr>
                                        <p:cTn id="2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24</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11" name="TextBox 10">
            <a:extLst>
              <a:ext uri="{FF2B5EF4-FFF2-40B4-BE49-F238E27FC236}">
                <a16:creationId xmlns:a16="http://schemas.microsoft.com/office/drawing/2014/main" id="{DDAC1C33-C14F-4726-958C-28D7F7D64ABE}"/>
              </a:ext>
            </a:extLst>
          </p:cNvPr>
          <p:cNvSpPr txBox="1"/>
          <p:nvPr/>
        </p:nvSpPr>
        <p:spPr>
          <a:xfrm>
            <a:off x="398856" y="201870"/>
            <a:ext cx="8346287" cy="892552"/>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Strategie EU pro udržitelné a oběhové textilní výrobky - </a:t>
            </a:r>
            <a:r>
              <a:rPr lang="cs-CZ" sz="1200" b="1" dirty="0">
                <a:solidFill>
                  <a:schemeClr val="accent2"/>
                </a:solidFill>
                <a:latin typeface="Cambria" panose="02040503050406030204" pitchFamily="18" charset="0"/>
                <a:ea typeface="Cambria" panose="02040503050406030204" pitchFamily="18" charset="0"/>
              </a:rPr>
              <a:t>COM(2022) 141 final</a:t>
            </a:r>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a:p>
            <a:pPr algn="just"/>
            <a:r>
              <a:rPr lang="cs-CZ" sz="1200" i="1" dirty="0">
                <a:latin typeface="Cambria" panose="02040503050406030204" pitchFamily="18" charset="0"/>
                <a:ea typeface="Cambria" panose="02040503050406030204" pitchFamily="18" charset="0"/>
              </a:rPr>
              <a:t> </a:t>
            </a:r>
          </a:p>
        </p:txBody>
      </p:sp>
      <p:sp>
        <p:nvSpPr>
          <p:cNvPr id="8" name="TextBox 7">
            <a:extLst>
              <a:ext uri="{FF2B5EF4-FFF2-40B4-BE49-F238E27FC236}">
                <a16:creationId xmlns:a16="http://schemas.microsoft.com/office/drawing/2014/main" id="{914584F7-63FA-43B6-901B-9FC6DC3E50EF}"/>
              </a:ext>
            </a:extLst>
          </p:cNvPr>
          <p:cNvSpPr txBox="1"/>
          <p:nvPr/>
        </p:nvSpPr>
        <p:spPr>
          <a:xfrm>
            <a:off x="398856" y="648146"/>
            <a:ext cx="8476920" cy="2616101"/>
          </a:xfrm>
          <a:prstGeom prst="rect">
            <a:avLst/>
          </a:prstGeom>
          <a:noFill/>
        </p:spPr>
        <p:txBody>
          <a:bodyPr wrap="square" rtlCol="0">
            <a:spAutoFit/>
          </a:bodyPr>
          <a:lstStyle/>
          <a:p>
            <a:r>
              <a:rPr lang="cs-CZ" sz="1800" b="1" dirty="0">
                <a:latin typeface="Cambria" panose="02040503050406030204" pitchFamily="18" charset="0"/>
                <a:ea typeface="Cambria" panose="02040503050406030204" pitchFamily="18" charset="0"/>
              </a:rPr>
              <a:t>Konkrétní kroky</a:t>
            </a:r>
          </a:p>
          <a:p>
            <a:endParaRPr lang="cs-CZ" sz="1800" b="1" dirty="0">
              <a:latin typeface="Cambria" panose="02040503050406030204" pitchFamily="18" charset="0"/>
              <a:ea typeface="Cambria" panose="02040503050406030204" pitchFamily="18" charset="0"/>
            </a:endParaRPr>
          </a:p>
          <a:p>
            <a:pPr algn="just"/>
            <a:r>
              <a:rPr lang="cs-CZ" sz="1600" b="1" dirty="0">
                <a:solidFill>
                  <a:schemeClr val="accent3"/>
                </a:solidFill>
                <a:latin typeface="Cambria" panose="02040503050406030204" pitchFamily="18" charset="0"/>
                <a:ea typeface="Cambria" panose="02040503050406030204" pitchFamily="18" charset="0"/>
              </a:rPr>
              <a:t>Transformace textilního průmyslu</a:t>
            </a: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Výrobek jako služba</a:t>
            </a: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Podpora sociálních podniků působících v odvětví opětovného použití</a:t>
            </a: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Podpora partnerství mezi sociálními podniky a dalšími subjekty, včetně běžných podniků</a:t>
            </a: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Výzva členským státům, aby přijaly příznivá daňová opatření pro odvětví opětovného použití a oprav</a:t>
            </a: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Podpora výzkumu, inovací a investic</a:t>
            </a:r>
          </a:p>
          <a:p>
            <a:pPr marL="285750" indent="-285750" algn="just">
              <a:buFont typeface="Arial" panose="020B0604020202020204" pitchFamily="34" charset="0"/>
              <a:buChar char="•"/>
            </a:pPr>
            <a:r>
              <a:rPr lang="cs-CZ" sz="1600" dirty="0">
                <a:latin typeface="Cambria" panose="02040503050406030204" pitchFamily="18" charset="0"/>
                <a:ea typeface="Cambria" panose="02040503050406030204" pitchFamily="18" charset="0"/>
              </a:rPr>
              <a:t>#ReFashionNow</a:t>
            </a:r>
          </a:p>
        </p:txBody>
      </p:sp>
    </p:spTree>
    <p:extLst>
      <p:ext uri="{BB962C8B-B14F-4D97-AF65-F5344CB8AC3E}">
        <p14:creationId xmlns:p14="http://schemas.microsoft.com/office/powerpoint/2010/main" val="55121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fade">
                                      <p:cBhvr>
                                        <p:cTn id="17" dur="500"/>
                                        <p:tgtEl>
                                          <p:spTgt spid="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fade">
                                      <p:cBhvr>
                                        <p:cTn id="27" dur="500"/>
                                        <p:tgtEl>
                                          <p:spTgt spid="8">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8" end="8"/>
                                            </p:txEl>
                                          </p:spTgt>
                                        </p:tgtEl>
                                        <p:attrNameLst>
                                          <p:attrName>style.visibility</p:attrName>
                                        </p:attrNameLst>
                                      </p:cBhvr>
                                      <p:to>
                                        <p:strVal val="visible"/>
                                      </p:to>
                                    </p:set>
                                    <p:animEffect transition="in" filter="fade">
                                      <p:cBhvr>
                                        <p:cTn id="3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25</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11" name="TextBox 10">
            <a:extLst>
              <a:ext uri="{FF2B5EF4-FFF2-40B4-BE49-F238E27FC236}">
                <a16:creationId xmlns:a16="http://schemas.microsoft.com/office/drawing/2014/main" id="{DDAC1C33-C14F-4726-958C-28D7F7D64ABE}"/>
              </a:ext>
            </a:extLst>
          </p:cNvPr>
          <p:cNvSpPr txBox="1"/>
          <p:nvPr/>
        </p:nvSpPr>
        <p:spPr>
          <a:xfrm>
            <a:off x="398856" y="201870"/>
            <a:ext cx="8346287" cy="892552"/>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Strategie EU pro udržitelné a oběhové textilní výrobky - </a:t>
            </a:r>
            <a:r>
              <a:rPr lang="cs-CZ" sz="1200" b="1" dirty="0">
                <a:solidFill>
                  <a:schemeClr val="accent2"/>
                </a:solidFill>
                <a:latin typeface="Cambria" panose="02040503050406030204" pitchFamily="18" charset="0"/>
                <a:ea typeface="Cambria" panose="02040503050406030204" pitchFamily="18" charset="0"/>
              </a:rPr>
              <a:t>COM(2022) 141 final</a:t>
            </a:r>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a:p>
            <a:pPr algn="just"/>
            <a:r>
              <a:rPr lang="cs-CZ" sz="1200" i="1" dirty="0">
                <a:latin typeface="Cambria" panose="02040503050406030204" pitchFamily="18" charset="0"/>
                <a:ea typeface="Cambria" panose="02040503050406030204" pitchFamily="18" charset="0"/>
              </a:rPr>
              <a:t> </a:t>
            </a:r>
          </a:p>
        </p:txBody>
      </p:sp>
      <p:sp>
        <p:nvSpPr>
          <p:cNvPr id="8" name="TextBox 7">
            <a:extLst>
              <a:ext uri="{FF2B5EF4-FFF2-40B4-BE49-F238E27FC236}">
                <a16:creationId xmlns:a16="http://schemas.microsoft.com/office/drawing/2014/main" id="{914584F7-63FA-43B6-901B-9FC6DC3E50EF}"/>
              </a:ext>
            </a:extLst>
          </p:cNvPr>
          <p:cNvSpPr txBox="1"/>
          <p:nvPr/>
        </p:nvSpPr>
        <p:spPr>
          <a:xfrm>
            <a:off x="398856" y="648146"/>
            <a:ext cx="8476920" cy="2554545"/>
          </a:xfrm>
          <a:prstGeom prst="rect">
            <a:avLst/>
          </a:prstGeom>
          <a:noFill/>
        </p:spPr>
        <p:txBody>
          <a:bodyPr wrap="square" rtlCol="0">
            <a:spAutoFit/>
          </a:bodyPr>
          <a:lstStyle/>
          <a:p>
            <a:pPr algn="just"/>
            <a:r>
              <a:rPr lang="cs-CZ" sz="1600" b="1" dirty="0">
                <a:solidFill>
                  <a:schemeClr val="accent3"/>
                </a:solidFill>
                <a:latin typeface="Cambria" panose="02040503050406030204" pitchFamily="18" charset="0"/>
                <a:ea typeface="Cambria" panose="02040503050406030204" pitchFamily="18" charset="0"/>
              </a:rPr>
              <a:t>Slabá místa</a:t>
            </a:r>
          </a:p>
          <a:p>
            <a:pPr algn="just"/>
            <a:endParaRPr lang="cs-CZ" sz="1600" b="1" dirty="0">
              <a:solidFill>
                <a:schemeClr val="accent3"/>
              </a:solidFill>
              <a:latin typeface="Cambria" panose="02040503050406030204" pitchFamily="18" charset="0"/>
              <a:ea typeface="Cambria" panose="02040503050406030204" pitchFamily="18" charset="0"/>
            </a:endParaRPr>
          </a:p>
          <a:p>
            <a:pPr marL="285750" indent="-285750" algn="just">
              <a:buFont typeface="Arial" panose="020B0604020202020204" pitchFamily="34" charset="0"/>
              <a:buChar char="•"/>
            </a:pPr>
            <a:r>
              <a:rPr lang="cs-CZ" sz="1600" dirty="0">
                <a:solidFill>
                  <a:schemeClr val="tx1"/>
                </a:solidFill>
                <a:latin typeface="Cambria" panose="02040503050406030204" pitchFamily="18" charset="0"/>
                <a:ea typeface="Cambria" panose="02040503050406030204" pitchFamily="18" charset="0"/>
              </a:rPr>
              <a:t>nejasná podoba řady nástrojů (rozšířená odpovědnost)</a:t>
            </a:r>
          </a:p>
          <a:p>
            <a:pPr marL="285750" indent="-285750" algn="just">
              <a:buFont typeface="Arial" panose="020B0604020202020204" pitchFamily="34" charset="0"/>
              <a:buChar char="•"/>
            </a:pPr>
            <a:r>
              <a:rPr lang="cs-CZ" sz="1600" dirty="0">
                <a:solidFill>
                  <a:schemeClr val="tx1"/>
                </a:solidFill>
                <a:latin typeface="Cambria" panose="02040503050406030204" pitchFamily="18" charset="0"/>
                <a:ea typeface="Cambria" panose="02040503050406030204" pitchFamily="18" charset="0"/>
              </a:rPr>
              <a:t>ochrana v zemi původu?</a:t>
            </a:r>
          </a:p>
          <a:p>
            <a:pPr marL="285750" indent="-285750" algn="just">
              <a:buFont typeface="Arial" panose="020B0604020202020204" pitchFamily="34" charset="0"/>
              <a:buChar char="•"/>
            </a:pPr>
            <a:r>
              <a:rPr lang="cs-CZ" sz="1600" dirty="0">
                <a:solidFill>
                  <a:schemeClr val="tx1"/>
                </a:solidFill>
                <a:latin typeface="Cambria" panose="02040503050406030204" pitchFamily="18" charset="0"/>
                <a:ea typeface="Cambria" panose="02040503050406030204" pitchFamily="18" charset="0"/>
              </a:rPr>
              <a:t>systémové problémy? </a:t>
            </a:r>
          </a:p>
          <a:p>
            <a:pPr algn="just"/>
            <a:r>
              <a:rPr lang="cs-CZ" sz="1600" dirty="0">
                <a:solidFill>
                  <a:schemeClr val="tx1"/>
                </a:solidFill>
                <a:highlight>
                  <a:srgbClr val="FFFF00"/>
                </a:highlight>
                <a:latin typeface="Cambria" panose="02040503050406030204" pitchFamily="18" charset="0"/>
                <a:ea typeface="Cambria" panose="02040503050406030204" pitchFamily="18" charset="0"/>
              </a:rPr>
              <a:t>odlesňování: hodnota dovozu kůží převyšuje hodnotu dovozu jiných rizikových komodit do EU, jako je kakao, sója, hovězí maso a palmový olej.</a:t>
            </a:r>
          </a:p>
          <a:p>
            <a:pPr algn="just"/>
            <a:r>
              <a:rPr lang="cs-CZ" sz="1600" dirty="0">
                <a:solidFill>
                  <a:schemeClr val="tx1"/>
                </a:solidFill>
                <a:highlight>
                  <a:srgbClr val="FFFF00"/>
                </a:highlight>
                <a:latin typeface="Cambria" panose="02040503050406030204" pitchFamily="18" charset="0"/>
                <a:ea typeface="Cambria" panose="02040503050406030204" pitchFamily="18" charset="0"/>
              </a:rPr>
              <a:t>Téměř polovinu kůže vyvážené z Brazílie spotřebuje automobilový průmysl.</a:t>
            </a:r>
          </a:p>
          <a:p>
            <a:pPr marL="285750" indent="-285750" algn="just">
              <a:buFont typeface="Arial" panose="020B0604020202020204" pitchFamily="34" charset="0"/>
              <a:buChar char="•"/>
            </a:pPr>
            <a:r>
              <a:rPr lang="cs-CZ" sz="1600" dirty="0">
                <a:solidFill>
                  <a:schemeClr val="tx1"/>
                </a:solidFill>
                <a:latin typeface="Cambria" panose="02040503050406030204" pitchFamily="18" charset="0"/>
                <a:ea typeface="Cambria" panose="02040503050406030204" pitchFamily="18" charset="0"/>
              </a:rPr>
              <a:t>ochrana welfare zvířat</a:t>
            </a:r>
          </a:p>
          <a:p>
            <a:pPr marL="285750" indent="-285750" algn="just">
              <a:buFont typeface="Arial" panose="020B0604020202020204" pitchFamily="34" charset="0"/>
              <a:buChar char="•"/>
            </a:pPr>
            <a:r>
              <a:rPr lang="cs-CZ" sz="1600" dirty="0">
                <a:solidFill>
                  <a:schemeClr val="tx1"/>
                </a:solidFill>
                <a:latin typeface="Cambria" panose="02040503050406030204" pitchFamily="18" charset="0"/>
                <a:ea typeface="Cambria" panose="02040503050406030204" pitchFamily="18" charset="0"/>
              </a:rPr>
              <a:t>spotřeba/nepřímá regulace</a:t>
            </a:r>
          </a:p>
        </p:txBody>
      </p:sp>
    </p:spTree>
    <p:extLst>
      <p:ext uri="{BB962C8B-B14F-4D97-AF65-F5344CB8AC3E}">
        <p14:creationId xmlns:p14="http://schemas.microsoft.com/office/powerpoint/2010/main" val="397159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fade">
                                      <p:cBhvr>
                                        <p:cTn id="32" dur="500"/>
                                        <p:tgtEl>
                                          <p:spTgt spid="8">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fade">
                                      <p:cBhvr>
                                        <p:cTn id="3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26</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11" name="TextBox 10">
            <a:extLst>
              <a:ext uri="{FF2B5EF4-FFF2-40B4-BE49-F238E27FC236}">
                <a16:creationId xmlns:a16="http://schemas.microsoft.com/office/drawing/2014/main" id="{DDAC1C33-C14F-4726-958C-28D7F7D64ABE}"/>
              </a:ext>
            </a:extLst>
          </p:cNvPr>
          <p:cNvSpPr txBox="1"/>
          <p:nvPr/>
        </p:nvSpPr>
        <p:spPr>
          <a:xfrm>
            <a:off x="398856" y="201870"/>
            <a:ext cx="8346287" cy="584775"/>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Ochrana v zemi původu</a:t>
            </a:r>
          </a:p>
          <a:p>
            <a:pPr algn="just"/>
            <a:r>
              <a:rPr lang="cs-CZ" sz="1200" i="1" dirty="0">
                <a:latin typeface="Cambria" panose="02040503050406030204" pitchFamily="18" charset="0"/>
                <a:ea typeface="Cambria" panose="02040503050406030204" pitchFamily="18" charset="0"/>
              </a:rPr>
              <a:t> </a:t>
            </a:r>
          </a:p>
        </p:txBody>
      </p:sp>
      <p:sp>
        <p:nvSpPr>
          <p:cNvPr id="8" name="TextBox 7">
            <a:extLst>
              <a:ext uri="{FF2B5EF4-FFF2-40B4-BE49-F238E27FC236}">
                <a16:creationId xmlns:a16="http://schemas.microsoft.com/office/drawing/2014/main" id="{914584F7-63FA-43B6-901B-9FC6DC3E50EF}"/>
              </a:ext>
            </a:extLst>
          </p:cNvPr>
          <p:cNvSpPr txBox="1"/>
          <p:nvPr/>
        </p:nvSpPr>
        <p:spPr>
          <a:xfrm>
            <a:off x="333540" y="660338"/>
            <a:ext cx="8476920" cy="3293209"/>
          </a:xfrm>
          <a:prstGeom prst="rect">
            <a:avLst/>
          </a:prstGeom>
          <a:noFill/>
        </p:spPr>
        <p:txBody>
          <a:bodyPr wrap="square" rtlCol="0">
            <a:spAutoFit/>
          </a:bodyPr>
          <a:lstStyle/>
          <a:p>
            <a:pPr marL="285750" indent="-285750" algn="just">
              <a:buFont typeface="Arial" panose="020B0604020202020204" pitchFamily="34" charset="0"/>
              <a:buChar char="•"/>
            </a:pPr>
            <a:r>
              <a:rPr lang="cs-CZ" sz="1600" dirty="0">
                <a:solidFill>
                  <a:schemeClr val="tx1"/>
                </a:solidFill>
                <a:latin typeface="Cambria" panose="02040503050406030204" pitchFamily="18" charset="0"/>
                <a:ea typeface="Cambria" panose="02040503050406030204" pitchFamily="18" charset="0"/>
              </a:rPr>
              <a:t>EU je jedním z největších světových dovozců oděvů</a:t>
            </a:r>
          </a:p>
          <a:p>
            <a:pPr marL="285750" indent="-285750" algn="just">
              <a:buFont typeface="Arial" panose="020B0604020202020204" pitchFamily="34" charset="0"/>
              <a:buChar char="•"/>
            </a:pPr>
            <a:r>
              <a:rPr lang="cs-CZ" sz="1600" dirty="0">
                <a:solidFill>
                  <a:schemeClr val="tx1"/>
                </a:solidFill>
                <a:latin typeface="Cambria" panose="02040503050406030204" pitchFamily="18" charset="0"/>
                <a:ea typeface="Cambria" panose="02040503050406030204" pitchFamily="18" charset="0"/>
              </a:rPr>
              <a:t>Zároveň vyváží použité oděvy – co s nimi?</a:t>
            </a:r>
          </a:p>
          <a:p>
            <a:pPr marL="285750" indent="-285750" algn="just">
              <a:buFont typeface="Arial" panose="020B0604020202020204" pitchFamily="34" charset="0"/>
              <a:buChar char="•"/>
            </a:pPr>
            <a:endParaRPr lang="cs-CZ" sz="1600" dirty="0">
              <a:solidFill>
                <a:schemeClr val="tx1"/>
              </a:solidFill>
              <a:latin typeface="Cambria" panose="02040503050406030204" pitchFamily="18" charset="0"/>
              <a:ea typeface="Cambria" panose="02040503050406030204" pitchFamily="18" charset="0"/>
            </a:endParaRPr>
          </a:p>
          <a:p>
            <a:pPr marL="285750" indent="-285750" algn="just">
              <a:buFont typeface="Arial" panose="020B0604020202020204" pitchFamily="34" charset="0"/>
              <a:buChar char="•"/>
            </a:pPr>
            <a:r>
              <a:rPr lang="cs-CZ" sz="1600" dirty="0">
                <a:solidFill>
                  <a:schemeClr val="tx1"/>
                </a:solidFill>
                <a:latin typeface="Cambria" panose="02040503050406030204" pitchFamily="18" charset="0"/>
                <a:ea typeface="Cambria" panose="02040503050406030204" pitchFamily="18" charset="0"/>
              </a:rPr>
              <a:t>Připravuje se legislativní iniciativa, která by účinně zakázala uvádět na trh v EU výrobky, které jsou produktem nucené práce, včetně dětské nucené práce</a:t>
            </a:r>
          </a:p>
          <a:p>
            <a:pPr marL="285750" indent="-285750" algn="just">
              <a:buFont typeface="Arial" panose="020B0604020202020204" pitchFamily="34" charset="0"/>
              <a:buChar char="•"/>
            </a:pPr>
            <a:endParaRPr lang="cs-CZ" sz="1600" dirty="0">
              <a:solidFill>
                <a:schemeClr val="tx1"/>
              </a:solidFill>
              <a:latin typeface="Cambria" panose="02040503050406030204" pitchFamily="18" charset="0"/>
              <a:ea typeface="Cambria" panose="02040503050406030204" pitchFamily="18" charset="0"/>
            </a:endParaRPr>
          </a:p>
          <a:p>
            <a:pPr marL="285750" indent="-285750" algn="just">
              <a:buFont typeface="Arial" panose="020B0604020202020204" pitchFamily="34" charset="0"/>
              <a:buChar char="•"/>
            </a:pPr>
            <a:r>
              <a:rPr lang="cs-CZ" sz="1600" dirty="0">
                <a:solidFill>
                  <a:schemeClr val="tx1"/>
                </a:solidFill>
                <a:latin typeface="Cambria" panose="02040503050406030204" pitchFamily="18" charset="0"/>
                <a:ea typeface="Cambria" panose="02040503050406030204" pitchFamily="18" charset="0"/>
              </a:rPr>
              <a:t>Program OSN pro životní prostředí InTex (financován z EU)</a:t>
            </a:r>
          </a:p>
          <a:p>
            <a:pPr marL="285750" indent="-285750" algn="just">
              <a:buFont typeface="Arial" panose="020B0604020202020204" pitchFamily="34" charset="0"/>
              <a:buChar char="•"/>
            </a:pPr>
            <a:r>
              <a:rPr lang="cs-CZ" sz="1600" dirty="0">
                <a:solidFill>
                  <a:schemeClr val="tx1"/>
                </a:solidFill>
                <a:latin typeface="Cambria" panose="02040503050406030204" pitchFamily="18" charset="0"/>
                <a:ea typeface="Cambria" panose="02040503050406030204" pitchFamily="18" charset="0"/>
              </a:rPr>
              <a:t>Sdělení o důstojné práci na celém světě v zájmu globální spravedlivé transformace a  udržitelného oživení (COM(2022) 66 final)</a:t>
            </a:r>
          </a:p>
          <a:p>
            <a:pPr marL="285750" indent="-285750" algn="just">
              <a:buFont typeface="Arial" panose="020B0604020202020204" pitchFamily="34" charset="0"/>
              <a:buChar char="•"/>
            </a:pPr>
            <a:endParaRPr lang="cs-CZ" sz="1600" b="1" dirty="0">
              <a:solidFill>
                <a:schemeClr val="accent3"/>
              </a:solidFill>
              <a:latin typeface="Cambria" panose="02040503050406030204" pitchFamily="18" charset="0"/>
              <a:ea typeface="Cambria" panose="02040503050406030204" pitchFamily="18" charset="0"/>
            </a:endParaRPr>
          </a:p>
          <a:p>
            <a:pPr algn="just"/>
            <a:endParaRPr lang="cs-CZ" sz="1600" b="1" dirty="0">
              <a:solidFill>
                <a:schemeClr val="accent3"/>
              </a:solidFill>
              <a:latin typeface="Cambria" panose="02040503050406030204" pitchFamily="18" charset="0"/>
              <a:ea typeface="Cambria" panose="02040503050406030204" pitchFamily="18" charset="0"/>
            </a:endParaRPr>
          </a:p>
          <a:p>
            <a:pPr algn="just"/>
            <a:endParaRPr lang="cs-CZ" sz="1600" b="1" dirty="0">
              <a:solidFill>
                <a:schemeClr val="accent3"/>
              </a:solidFill>
              <a:latin typeface="Cambria" panose="02040503050406030204" pitchFamily="18" charset="0"/>
              <a:ea typeface="Cambria" panose="02040503050406030204" pitchFamily="18" charset="0"/>
            </a:endParaRPr>
          </a:p>
          <a:p>
            <a:pPr algn="just"/>
            <a:endParaRPr lang="cs-CZ" sz="1600" dirty="0">
              <a:solidFill>
                <a:schemeClr val="tx1"/>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F7D4C59-10C7-45A4-9F9B-B5A292D0A399}"/>
              </a:ext>
            </a:extLst>
          </p:cNvPr>
          <p:cNvPicPr>
            <a:picLocks noChangeAspect="1"/>
          </p:cNvPicPr>
          <p:nvPr/>
        </p:nvPicPr>
        <p:blipFill>
          <a:blip r:embed="rId3"/>
          <a:stretch>
            <a:fillRect/>
          </a:stretch>
        </p:blipFill>
        <p:spPr>
          <a:xfrm>
            <a:off x="4440368" y="2719709"/>
            <a:ext cx="4703632" cy="2697612"/>
          </a:xfrm>
          <a:prstGeom prst="rect">
            <a:avLst/>
          </a:prstGeom>
        </p:spPr>
      </p:pic>
    </p:spTree>
    <p:extLst>
      <p:ext uri="{BB962C8B-B14F-4D97-AF65-F5344CB8AC3E}">
        <p14:creationId xmlns:p14="http://schemas.microsoft.com/office/powerpoint/2010/main" val="221276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27</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8" name="TextBox 7">
            <a:extLst>
              <a:ext uri="{FF2B5EF4-FFF2-40B4-BE49-F238E27FC236}">
                <a16:creationId xmlns:a16="http://schemas.microsoft.com/office/drawing/2014/main" id="{1A975497-19A2-491F-B252-26AC7C30050C}"/>
              </a:ext>
            </a:extLst>
          </p:cNvPr>
          <p:cNvSpPr txBox="1"/>
          <p:nvPr/>
        </p:nvSpPr>
        <p:spPr>
          <a:xfrm>
            <a:off x="652488" y="197161"/>
            <a:ext cx="8346285" cy="1954381"/>
          </a:xfrm>
          <a:prstGeom prst="rect">
            <a:avLst/>
          </a:prstGeom>
          <a:noFill/>
        </p:spPr>
        <p:txBody>
          <a:bodyPr wrap="square">
            <a:spAutoFit/>
          </a:bodyPr>
          <a:lstStyle/>
          <a:p>
            <a:pPr lvl="0">
              <a:spcBef>
                <a:spcPts val="600"/>
              </a:spcBef>
            </a:pPr>
            <a:r>
              <a:rPr lang="cs-CZ" sz="2000" b="1" dirty="0">
                <a:solidFill>
                  <a:schemeClr val="tx1"/>
                </a:solidFill>
                <a:latin typeface="Cambria" panose="02040503050406030204" pitchFamily="18" charset="0"/>
                <a:ea typeface="Cambria" panose="02040503050406030204" pitchFamily="18" charset="0"/>
                <a:cs typeface="Nixie One"/>
                <a:sym typeface="Nixie One"/>
              </a:rPr>
              <a:t>Složková právní úprava – odpady</a:t>
            </a:r>
          </a:p>
          <a:p>
            <a:pPr lvl="0">
              <a:spcBef>
                <a:spcPts val="600"/>
              </a:spcBef>
            </a:pPr>
            <a:endParaRPr lang="cs-CZ" sz="200" b="1" dirty="0">
              <a:solidFill>
                <a:schemeClr val="tx1"/>
              </a:solidFill>
              <a:latin typeface="Cambria" panose="02040503050406030204" pitchFamily="18" charset="0"/>
              <a:ea typeface="Cambria" panose="02040503050406030204" pitchFamily="18" charset="0"/>
              <a:cs typeface="Nixie One"/>
              <a:sym typeface="Nixie One"/>
            </a:endParaRPr>
          </a:p>
          <a:p>
            <a:pPr marL="342900" lvl="0" indent="-342900">
              <a:spcBef>
                <a:spcPts val="600"/>
              </a:spcBef>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cs typeface="Nixie One"/>
                <a:sym typeface="Nixie One"/>
              </a:rPr>
              <a:t>Hierarchie nakládání s odpady</a:t>
            </a:r>
          </a:p>
          <a:p>
            <a:pPr marL="342900" lvl="0" indent="-342900">
              <a:spcBef>
                <a:spcPts val="600"/>
              </a:spcBef>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cs typeface="Nixie One"/>
                <a:sym typeface="Nixie One"/>
              </a:rPr>
              <a:t>Přeshraniční přeprava</a:t>
            </a:r>
          </a:p>
          <a:p>
            <a:pPr marL="342900" lvl="0" indent="-342900">
              <a:spcBef>
                <a:spcPts val="600"/>
              </a:spcBef>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cs typeface="Nixie One"/>
                <a:sym typeface="Nixie One"/>
              </a:rPr>
              <a:t>vedlejší produkt není odpad!</a:t>
            </a:r>
          </a:p>
          <a:p>
            <a:pPr lvl="0">
              <a:spcBef>
                <a:spcPts val="600"/>
              </a:spcBef>
            </a:pPr>
            <a:r>
              <a:rPr lang="cs-CZ" sz="2000" b="1" dirty="0">
                <a:solidFill>
                  <a:schemeClr val="tx1"/>
                </a:solidFill>
                <a:latin typeface="Cambria" panose="02040503050406030204" pitchFamily="18" charset="0"/>
                <a:ea typeface="Cambria" panose="02040503050406030204" pitchFamily="18" charset="0"/>
                <a:cs typeface="Nixie One"/>
                <a:sym typeface="Nixie One"/>
              </a:rPr>
              <a:t> </a:t>
            </a:r>
          </a:p>
        </p:txBody>
      </p:sp>
    </p:spTree>
    <p:extLst>
      <p:ext uri="{BB962C8B-B14F-4D97-AF65-F5344CB8AC3E}">
        <p14:creationId xmlns:p14="http://schemas.microsoft.com/office/powerpoint/2010/main" val="9043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28</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8" name="TextBox 7">
            <a:extLst>
              <a:ext uri="{FF2B5EF4-FFF2-40B4-BE49-F238E27FC236}">
                <a16:creationId xmlns:a16="http://schemas.microsoft.com/office/drawing/2014/main" id="{1A975497-19A2-491F-B252-26AC7C30050C}"/>
              </a:ext>
            </a:extLst>
          </p:cNvPr>
          <p:cNvSpPr txBox="1"/>
          <p:nvPr/>
        </p:nvSpPr>
        <p:spPr>
          <a:xfrm>
            <a:off x="652488" y="197161"/>
            <a:ext cx="8346285" cy="4955203"/>
          </a:xfrm>
          <a:prstGeom prst="rect">
            <a:avLst/>
          </a:prstGeom>
          <a:noFill/>
        </p:spPr>
        <p:txBody>
          <a:bodyPr wrap="square">
            <a:spAutoFit/>
          </a:bodyPr>
          <a:lstStyle/>
          <a:p>
            <a:pPr lvl="0">
              <a:spcBef>
                <a:spcPts val="600"/>
              </a:spcBef>
            </a:pPr>
            <a:r>
              <a:rPr lang="cs-CZ" sz="2000" b="1" dirty="0">
                <a:solidFill>
                  <a:schemeClr val="tx1"/>
                </a:solidFill>
                <a:latin typeface="Cambria" panose="02040503050406030204" pitchFamily="18" charset="0"/>
                <a:ea typeface="Cambria" panose="02040503050406030204" pitchFamily="18" charset="0"/>
                <a:cs typeface="Nixie One"/>
                <a:sym typeface="Nixie One"/>
              </a:rPr>
              <a:t>Složková právní úprava – odpady</a:t>
            </a:r>
          </a:p>
          <a:p>
            <a:pPr lvl="0">
              <a:spcBef>
                <a:spcPts val="600"/>
              </a:spcBef>
            </a:pPr>
            <a:endParaRPr lang="cs-CZ" sz="200" b="1" dirty="0">
              <a:solidFill>
                <a:schemeClr val="tx1"/>
              </a:solidFill>
              <a:latin typeface="Cambria" panose="02040503050406030204" pitchFamily="18" charset="0"/>
              <a:ea typeface="Cambria" panose="02040503050406030204" pitchFamily="18" charset="0"/>
              <a:cs typeface="Nixie One"/>
              <a:sym typeface="Nixie One"/>
            </a:endParaRPr>
          </a:p>
          <a:p>
            <a:pPr marL="342900" lvl="0" indent="-342900">
              <a:spcBef>
                <a:spcPts val="600"/>
              </a:spcBef>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cs typeface="Nixie One"/>
                <a:sym typeface="Nixie One"/>
              </a:rPr>
              <a:t>Unijní cíle ohledně textilního odpadu se konkrétně týkají sběru, nikoli následné recyklace. Směrnice 2018/851 říká, že </a:t>
            </a:r>
            <a:r>
              <a:rPr lang="cs-CZ" sz="1800" i="1" dirty="0">
                <a:solidFill>
                  <a:schemeClr val="tx1"/>
                </a:solidFill>
                <a:latin typeface="Cambria" panose="02040503050406030204" pitchFamily="18" charset="0"/>
                <a:ea typeface="Cambria" panose="02040503050406030204" pitchFamily="18" charset="0"/>
                <a:cs typeface="Nixie One"/>
                <a:sym typeface="Nixie One"/>
              </a:rPr>
              <a:t>„členské státy zavedou tříděný sběr přinejmenším pro papír, kov, plast a sklo a do 1. ledna 2025 pro textil.“</a:t>
            </a:r>
          </a:p>
          <a:p>
            <a:pPr marL="342900" lvl="0" indent="-342900">
              <a:spcBef>
                <a:spcPts val="600"/>
              </a:spcBef>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cs typeface="Nixie One"/>
                <a:sym typeface="Nixie One"/>
              </a:rPr>
              <a:t>Česko – chybí infrastruktura, teprve nedávno se začalo se sledováním odpadového textilu (Politika druhotných surovin ČR pro období 2019-2022)</a:t>
            </a:r>
          </a:p>
          <a:p>
            <a:pPr marL="342900" lvl="0" indent="-342900">
              <a:spcBef>
                <a:spcPts val="600"/>
              </a:spcBef>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cs typeface="Nixie One"/>
                <a:sym typeface="Nixie One"/>
              </a:rPr>
              <a:t>„V současné době není zastřešující organizace, která by mohla poskytnout základní informace o toku surovin v této oblasti včetně cílů rozvoje a požadavků na jejich podporu.“</a:t>
            </a:r>
          </a:p>
          <a:p>
            <a:pPr marL="342900" lvl="0" indent="-342900">
              <a:spcBef>
                <a:spcPts val="600"/>
              </a:spcBef>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cs typeface="Nixie One"/>
                <a:sym typeface="Nixie One"/>
              </a:rPr>
              <a:t>třídění a zpracování je extrémně náročné na pracovní sílu a prostor, tedy velmi nákladné, téměř ekonomicky neudržitelné</a:t>
            </a:r>
          </a:p>
          <a:p>
            <a:pPr marL="342900" lvl="0" indent="-342900">
              <a:spcBef>
                <a:spcPts val="600"/>
              </a:spcBef>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cs typeface="Nixie One"/>
                <a:sym typeface="Nixie One"/>
              </a:rPr>
              <a:t>recyklace – většinou výroba čisticích tkanin, geotextilií, čisticích plachetek, střešních lepenek, textilního kompozitu apod.</a:t>
            </a:r>
          </a:p>
          <a:p>
            <a:pPr marL="342900" lvl="0" indent="-342900">
              <a:spcBef>
                <a:spcPts val="600"/>
              </a:spcBef>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cs typeface="Nixie One"/>
                <a:sym typeface="Nixie One"/>
              </a:rPr>
              <a:t>Dlouhodoběji funguje systém sběru použitého oblečení (charity, fary, spolky...)</a:t>
            </a:r>
          </a:p>
          <a:p>
            <a:pPr lvl="0">
              <a:spcBef>
                <a:spcPts val="600"/>
              </a:spcBef>
            </a:pPr>
            <a:r>
              <a:rPr lang="cs-CZ" sz="2000" b="1" dirty="0">
                <a:solidFill>
                  <a:schemeClr val="tx1"/>
                </a:solidFill>
                <a:latin typeface="Cambria" panose="02040503050406030204" pitchFamily="18" charset="0"/>
                <a:ea typeface="Cambria" panose="02040503050406030204" pitchFamily="18" charset="0"/>
                <a:cs typeface="Nixie One"/>
                <a:sym typeface="Nixie One"/>
              </a:rPr>
              <a:t> </a:t>
            </a:r>
          </a:p>
        </p:txBody>
      </p:sp>
    </p:spTree>
    <p:extLst>
      <p:ext uri="{BB962C8B-B14F-4D97-AF65-F5344CB8AC3E}">
        <p14:creationId xmlns:p14="http://schemas.microsoft.com/office/powerpoint/2010/main" val="2501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fade">
                                      <p:cBhvr>
                                        <p:cTn id="3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29</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pic>
        <p:nvPicPr>
          <p:cNvPr id="3" name="Picture 2">
            <a:extLst>
              <a:ext uri="{FF2B5EF4-FFF2-40B4-BE49-F238E27FC236}">
                <a16:creationId xmlns:a16="http://schemas.microsoft.com/office/drawing/2014/main" id="{13AE5E15-FC9E-4E3C-8BE0-099E2ED58D4D}"/>
              </a:ext>
            </a:extLst>
          </p:cNvPr>
          <p:cNvPicPr>
            <a:picLocks noChangeAspect="1"/>
          </p:cNvPicPr>
          <p:nvPr/>
        </p:nvPicPr>
        <p:blipFill>
          <a:blip r:embed="rId3"/>
          <a:stretch>
            <a:fillRect/>
          </a:stretch>
        </p:blipFill>
        <p:spPr>
          <a:xfrm>
            <a:off x="1962150" y="0"/>
            <a:ext cx="5219700" cy="5143500"/>
          </a:xfrm>
          <a:prstGeom prst="rect">
            <a:avLst/>
          </a:prstGeom>
        </p:spPr>
      </p:pic>
    </p:spTree>
    <p:extLst>
      <p:ext uri="{BB962C8B-B14F-4D97-AF65-F5344CB8AC3E}">
        <p14:creationId xmlns:p14="http://schemas.microsoft.com/office/powerpoint/2010/main" val="1196770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3</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11" name="TextBox 10">
            <a:extLst>
              <a:ext uri="{FF2B5EF4-FFF2-40B4-BE49-F238E27FC236}">
                <a16:creationId xmlns:a16="http://schemas.microsoft.com/office/drawing/2014/main" id="{DDAC1C33-C14F-4726-958C-28D7F7D64ABE}"/>
              </a:ext>
            </a:extLst>
          </p:cNvPr>
          <p:cNvSpPr txBox="1"/>
          <p:nvPr/>
        </p:nvSpPr>
        <p:spPr>
          <a:xfrm>
            <a:off x="398856" y="201870"/>
            <a:ext cx="8346287" cy="584775"/>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Udržitelná móda jako předmět právní regulace?</a:t>
            </a:r>
          </a:p>
          <a:p>
            <a:pPr algn="just"/>
            <a:r>
              <a:rPr lang="cs-CZ" sz="1200" i="1" dirty="0">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873A33A9-147C-457F-BB2F-9CB28AEEF73A}"/>
              </a:ext>
            </a:extLst>
          </p:cNvPr>
          <p:cNvPicPr>
            <a:picLocks noChangeAspect="1"/>
          </p:cNvPicPr>
          <p:nvPr/>
        </p:nvPicPr>
        <p:blipFill>
          <a:blip r:embed="rId3"/>
          <a:stretch>
            <a:fillRect/>
          </a:stretch>
        </p:blipFill>
        <p:spPr>
          <a:xfrm>
            <a:off x="398856" y="795657"/>
            <a:ext cx="5206571" cy="4145973"/>
          </a:xfrm>
          <a:prstGeom prst="rect">
            <a:avLst/>
          </a:prstGeom>
        </p:spPr>
      </p:pic>
      <p:sp>
        <p:nvSpPr>
          <p:cNvPr id="4" name="TextBox 3">
            <a:extLst>
              <a:ext uri="{FF2B5EF4-FFF2-40B4-BE49-F238E27FC236}">
                <a16:creationId xmlns:a16="http://schemas.microsoft.com/office/drawing/2014/main" id="{74AD7239-8AE9-4356-BC10-ED8B160F5B7F}"/>
              </a:ext>
            </a:extLst>
          </p:cNvPr>
          <p:cNvSpPr txBox="1"/>
          <p:nvPr/>
        </p:nvSpPr>
        <p:spPr>
          <a:xfrm>
            <a:off x="5974773" y="786645"/>
            <a:ext cx="3024002" cy="3970318"/>
          </a:xfrm>
          <a:prstGeom prst="rect">
            <a:avLst/>
          </a:prstGeom>
          <a:noFill/>
        </p:spPr>
        <p:txBody>
          <a:bodyPr wrap="square" rtlCol="0">
            <a:spAutoFit/>
          </a:bodyPr>
          <a:lstStyle/>
          <a:p>
            <a:pPr marL="285750" indent="-285750">
              <a:buFont typeface="Arial" panose="020B0604020202020204" pitchFamily="34" charset="0"/>
              <a:buChar char="•"/>
            </a:pPr>
            <a:endParaRPr lang="cs-CZ"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cs-CZ" dirty="0">
                <a:latin typeface="Cambria" panose="02040503050406030204" pitchFamily="18" charset="0"/>
                <a:ea typeface="Cambria" panose="02040503050406030204" pitchFamily="18" charset="0"/>
              </a:rPr>
              <a:t>Částka, kterou spotřebitelé ročně utratí za oblečení, obuv a šperky, odpovídá </a:t>
            </a:r>
            <a:r>
              <a:rPr lang="cs-CZ" b="1" dirty="0">
                <a:latin typeface="Cambria" panose="02040503050406030204" pitchFamily="18" charset="0"/>
                <a:ea typeface="Cambria" panose="02040503050406030204" pitchFamily="18" charset="0"/>
              </a:rPr>
              <a:t>součtu HDP 126 nejchudších zemí světa</a:t>
            </a:r>
          </a:p>
          <a:p>
            <a:pPr marL="285750" indent="-285750">
              <a:buFont typeface="Arial" panose="020B0604020202020204" pitchFamily="34" charset="0"/>
              <a:buChar char="•"/>
            </a:pPr>
            <a:r>
              <a:rPr lang="cs-CZ" dirty="0">
                <a:latin typeface="Cambria" panose="02040503050406030204" pitchFamily="18" charset="0"/>
                <a:ea typeface="Cambria" panose="02040503050406030204" pitchFamily="18" charset="0"/>
              </a:rPr>
              <a:t>Módní značky dnes vyrábějí téměř </a:t>
            </a:r>
            <a:r>
              <a:rPr lang="cs-CZ" b="1" dirty="0">
                <a:latin typeface="Cambria" panose="02040503050406030204" pitchFamily="18" charset="0"/>
                <a:ea typeface="Cambria" panose="02040503050406030204" pitchFamily="18" charset="0"/>
              </a:rPr>
              <a:t>dvojnásobné množství oděvů než před rokem 2000.</a:t>
            </a:r>
          </a:p>
          <a:p>
            <a:pPr marL="285750" indent="-285750">
              <a:buFont typeface="Arial" panose="020B0604020202020204" pitchFamily="34" charset="0"/>
              <a:buChar char="•"/>
            </a:pPr>
            <a:r>
              <a:rPr lang="cs-CZ" b="1" dirty="0">
                <a:latin typeface="Cambria" panose="02040503050406030204" pitchFamily="18" charset="0"/>
                <a:ea typeface="Cambria" panose="02040503050406030204" pitchFamily="18" charset="0"/>
              </a:rPr>
              <a:t>Očekává se, že spotřeba oděvů a obuvi se do roku 2030 </a:t>
            </a:r>
          </a:p>
          <a:p>
            <a:pPr marL="285750" indent="-285750">
              <a:buFont typeface="Arial" panose="020B0604020202020204" pitchFamily="34" charset="0"/>
              <a:buChar char="•"/>
            </a:pPr>
            <a:r>
              <a:rPr lang="cs-CZ" b="1" dirty="0">
                <a:latin typeface="Cambria" panose="02040503050406030204" pitchFamily="18" charset="0"/>
                <a:ea typeface="Cambria" panose="02040503050406030204" pitchFamily="18" charset="0"/>
              </a:rPr>
              <a:t>zvýší o 63 %, a to ze současných 62 milionů tun na 102 milionů tun v roce 2030.</a:t>
            </a:r>
          </a:p>
          <a:p>
            <a:pPr marL="285750" indent="-285750">
              <a:buFont typeface="Arial" panose="020B0604020202020204" pitchFamily="34" charset="0"/>
              <a:buChar char="•"/>
            </a:pPr>
            <a:r>
              <a:rPr lang="cs-CZ" b="1" dirty="0">
                <a:latin typeface="Cambria" panose="02040503050406030204" pitchFamily="18" charset="0"/>
                <a:ea typeface="Cambria" panose="02040503050406030204" pitchFamily="18" charset="0"/>
              </a:rPr>
              <a:t>TOP 3 prodej</a:t>
            </a:r>
            <a:r>
              <a:rPr lang="cs-CZ" dirty="0">
                <a:latin typeface="Cambria" panose="02040503050406030204" pitchFamily="18" charset="0"/>
                <a:ea typeface="Cambria" panose="02040503050406030204" pitchFamily="18" charset="0"/>
              </a:rPr>
              <a:t>: LVMH/Nike/Inditex</a:t>
            </a:r>
          </a:p>
          <a:p>
            <a:pPr marL="285750" indent="-285750">
              <a:buFont typeface="Arial" panose="020B0604020202020204" pitchFamily="34" charset="0"/>
              <a:buChar char="•"/>
            </a:pPr>
            <a:r>
              <a:rPr lang="cs-CZ" b="1" dirty="0">
                <a:latin typeface="Cambria" panose="02040503050406030204" pitchFamily="18" charset="0"/>
                <a:ea typeface="Cambria" panose="02040503050406030204" pitchFamily="18" charset="0"/>
              </a:rPr>
              <a:t>TOP 3 výroba</a:t>
            </a:r>
            <a:r>
              <a:rPr lang="cs-CZ" dirty="0">
                <a:latin typeface="Cambria" panose="02040503050406030204" pitchFamily="18" charset="0"/>
                <a:ea typeface="Cambria" panose="02040503050406030204" pitchFamily="18" charset="0"/>
              </a:rPr>
              <a:t>:</a:t>
            </a:r>
          </a:p>
          <a:p>
            <a:pPr marL="285750" indent="-285750">
              <a:buFont typeface="Arial" panose="020B0604020202020204" pitchFamily="34" charset="0"/>
              <a:buChar char="•"/>
            </a:pPr>
            <a:r>
              <a:rPr lang="cs-CZ" dirty="0">
                <a:latin typeface="Cambria" panose="02040503050406030204" pitchFamily="18" charset="0"/>
                <a:ea typeface="Cambria" panose="02040503050406030204" pitchFamily="18" charset="0"/>
              </a:rPr>
              <a:t>Heilan/Bosideng/Youngor</a:t>
            </a:r>
          </a:p>
          <a:p>
            <a:pPr marL="285750" indent="-285750">
              <a:buFont typeface="Arial" panose="020B0604020202020204" pitchFamily="34" charset="0"/>
              <a:buChar char="•"/>
            </a:pPr>
            <a:endParaRPr lang="cs-CZ"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8343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30</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8" name="TextBox 7">
            <a:extLst>
              <a:ext uri="{FF2B5EF4-FFF2-40B4-BE49-F238E27FC236}">
                <a16:creationId xmlns:a16="http://schemas.microsoft.com/office/drawing/2014/main" id="{1A975497-19A2-491F-B252-26AC7C30050C}"/>
              </a:ext>
            </a:extLst>
          </p:cNvPr>
          <p:cNvSpPr txBox="1"/>
          <p:nvPr/>
        </p:nvSpPr>
        <p:spPr>
          <a:xfrm>
            <a:off x="652488" y="197161"/>
            <a:ext cx="8346285" cy="2139047"/>
          </a:xfrm>
          <a:prstGeom prst="rect">
            <a:avLst/>
          </a:prstGeom>
          <a:noFill/>
        </p:spPr>
        <p:txBody>
          <a:bodyPr wrap="square">
            <a:spAutoFit/>
          </a:bodyPr>
          <a:lstStyle/>
          <a:p>
            <a:pPr lvl="0">
              <a:spcBef>
                <a:spcPts val="600"/>
              </a:spcBef>
            </a:pPr>
            <a:r>
              <a:rPr lang="cs-CZ" sz="2000" b="1" dirty="0">
                <a:solidFill>
                  <a:schemeClr val="tx1"/>
                </a:solidFill>
                <a:latin typeface="Cambria" panose="02040503050406030204" pitchFamily="18" charset="0"/>
                <a:ea typeface="Cambria" panose="02040503050406030204" pitchFamily="18" charset="0"/>
                <a:cs typeface="Nixie One"/>
                <a:sym typeface="Nixie One"/>
              </a:rPr>
              <a:t>Složková právní úprava – chemické látky</a:t>
            </a:r>
          </a:p>
          <a:p>
            <a:pPr lvl="0">
              <a:spcBef>
                <a:spcPts val="600"/>
              </a:spcBef>
            </a:pPr>
            <a:endParaRPr lang="cs-CZ" sz="200" b="1" dirty="0">
              <a:solidFill>
                <a:schemeClr val="tx1"/>
              </a:solidFill>
              <a:latin typeface="Cambria" panose="02040503050406030204" pitchFamily="18" charset="0"/>
              <a:ea typeface="Cambria" panose="02040503050406030204" pitchFamily="18" charset="0"/>
              <a:cs typeface="Nixie One"/>
              <a:sym typeface="Nixie One"/>
            </a:endParaRPr>
          </a:p>
          <a:p>
            <a:pPr marL="342900" lvl="0" indent="-342900">
              <a:spcBef>
                <a:spcPts val="600"/>
              </a:spcBef>
              <a:buFont typeface="Arial" panose="020B0604020202020204" pitchFamily="34" charset="0"/>
              <a:buChar char="•"/>
            </a:pPr>
            <a:r>
              <a:rPr lang="cs-CZ" sz="1600" dirty="0">
                <a:solidFill>
                  <a:schemeClr val="tx1"/>
                </a:solidFill>
                <a:latin typeface="Cambria" panose="02040503050406030204" pitchFamily="18" charset="0"/>
                <a:ea typeface="Cambria" panose="02040503050406030204" pitchFamily="18" charset="0"/>
                <a:cs typeface="Nixie One"/>
                <a:sym typeface="Nixie One"/>
              </a:rPr>
              <a:t>Nařízení (EU) 2018/1513 změnilo seznam omezených látek v příloze XVII nařízení REACH tím, že se omezují některé látky klasifikované jako karcinogenní (způsobující rakovinu), mutagenní (schopné vyvolat genetickou mutaci) nebo toxické pro reprodukci v kategorii oděvů, obuvi a dalších textilních spotřebních výrobků.</a:t>
            </a:r>
          </a:p>
          <a:p>
            <a:pPr marL="342900" lvl="0" indent="-342900">
              <a:spcBef>
                <a:spcPts val="600"/>
              </a:spcBef>
              <a:buFont typeface="Arial" panose="020B0604020202020204" pitchFamily="34" charset="0"/>
              <a:buChar char="•"/>
            </a:pPr>
            <a:r>
              <a:rPr lang="cs-CZ" sz="1600" dirty="0">
                <a:solidFill>
                  <a:schemeClr val="tx1"/>
                </a:solidFill>
                <a:latin typeface="Cambria" panose="02040503050406030204" pitchFamily="18" charset="0"/>
                <a:ea typeface="Cambria" panose="02040503050406030204" pitchFamily="18" charset="0"/>
                <a:cs typeface="Nixie One"/>
                <a:sym typeface="Nixie One"/>
              </a:rPr>
              <a:t>Do přílohy XVII nařízení REACH bylo v rámci nové významné změny s platností od 1. 11. 2020 přidáno 33 textilních chemických látek.</a:t>
            </a: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p:txBody>
      </p:sp>
      <p:pic>
        <p:nvPicPr>
          <p:cNvPr id="3" name="Picture 2">
            <a:extLst>
              <a:ext uri="{FF2B5EF4-FFF2-40B4-BE49-F238E27FC236}">
                <a16:creationId xmlns:a16="http://schemas.microsoft.com/office/drawing/2014/main" id="{89B75060-6289-4107-9F20-348AD73F1BA8}"/>
              </a:ext>
            </a:extLst>
          </p:cNvPr>
          <p:cNvPicPr>
            <a:picLocks noChangeAspect="1"/>
          </p:cNvPicPr>
          <p:nvPr/>
        </p:nvPicPr>
        <p:blipFill>
          <a:blip r:embed="rId3"/>
          <a:stretch>
            <a:fillRect/>
          </a:stretch>
        </p:blipFill>
        <p:spPr>
          <a:xfrm>
            <a:off x="664247" y="2390863"/>
            <a:ext cx="7827264" cy="2752637"/>
          </a:xfrm>
          <a:prstGeom prst="rect">
            <a:avLst/>
          </a:prstGeom>
        </p:spPr>
      </p:pic>
    </p:spTree>
    <p:extLst>
      <p:ext uri="{BB962C8B-B14F-4D97-AF65-F5344CB8AC3E}">
        <p14:creationId xmlns:p14="http://schemas.microsoft.com/office/powerpoint/2010/main" val="309524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11" name="TextBox 10">
            <a:extLst>
              <a:ext uri="{FF2B5EF4-FFF2-40B4-BE49-F238E27FC236}">
                <a16:creationId xmlns:a16="http://schemas.microsoft.com/office/drawing/2014/main" id="{DDAC1C33-C14F-4726-958C-28D7F7D64ABE}"/>
              </a:ext>
            </a:extLst>
          </p:cNvPr>
          <p:cNvSpPr txBox="1"/>
          <p:nvPr/>
        </p:nvSpPr>
        <p:spPr>
          <a:xfrm>
            <a:off x="398856" y="201870"/>
            <a:ext cx="8346287" cy="584775"/>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Kožešiny, části zvířat, nerosty</a:t>
            </a:r>
          </a:p>
          <a:p>
            <a:pPr algn="just"/>
            <a:r>
              <a:rPr lang="cs-CZ" sz="1200" i="1" dirty="0">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AB096F53-8253-4B4D-B75E-B62C8EC5644D}"/>
              </a:ext>
            </a:extLst>
          </p:cNvPr>
          <p:cNvSpPr txBox="1"/>
          <p:nvPr/>
        </p:nvSpPr>
        <p:spPr>
          <a:xfrm>
            <a:off x="423018" y="742295"/>
            <a:ext cx="8440565" cy="3693319"/>
          </a:xfrm>
          <a:prstGeom prst="rect">
            <a:avLst/>
          </a:prstGeom>
          <a:noFill/>
        </p:spPr>
        <p:txBody>
          <a:bodyPr wrap="square" rtlCol="0">
            <a:spAutoFit/>
          </a:bodyPr>
          <a:lstStyle/>
          <a:p>
            <a:r>
              <a:rPr lang="cs-CZ" sz="1800" b="1" dirty="0">
                <a:latin typeface="Cambria" panose="02040503050406030204" pitchFamily="18" charset="0"/>
                <a:ea typeface="Cambria" panose="02040503050406030204" pitchFamily="18" charset="0"/>
              </a:rPr>
              <a:t>drahé kovy, nerosty</a:t>
            </a:r>
            <a:r>
              <a:rPr lang="cs-CZ" sz="1800" dirty="0">
                <a:latin typeface="Cambria" panose="02040503050406030204" pitchFamily="18" charset="0"/>
                <a:ea typeface="Cambria" panose="02040503050406030204" pitchFamily="18" charset="0"/>
              </a:rPr>
              <a:t> – nákup/nález/vyhrazené ložisko (</a:t>
            </a:r>
            <a:r>
              <a:rPr lang="cs-CZ" sz="1800" i="1" dirty="0">
                <a:latin typeface="Cambria" panose="02040503050406030204" pitchFamily="18" charset="0"/>
                <a:ea typeface="Cambria" panose="02040503050406030204" pitchFamily="18" charset="0"/>
              </a:rPr>
              <a:t>přírodní nahromadění nerostů</a:t>
            </a:r>
            <a:r>
              <a:rPr lang="cs-CZ" sz="1800" dirty="0">
                <a:latin typeface="Cambria" panose="02040503050406030204" pitchFamily="18" charset="0"/>
                <a:ea typeface="Cambria" panose="02040503050406030204" pitchFamily="18" charset="0"/>
              </a:rPr>
              <a:t>)</a:t>
            </a:r>
          </a:p>
          <a:p>
            <a:pPr marL="457200" indent="-457200">
              <a:buFontTx/>
              <a:buChar char="-"/>
            </a:pPr>
            <a:r>
              <a:rPr lang="cs-CZ" sz="1800" dirty="0">
                <a:latin typeface="Cambria" panose="02040503050406030204" pitchFamily="18" charset="0"/>
                <a:ea typeface="Cambria" panose="02040503050406030204" pitchFamily="18" charset="0"/>
              </a:rPr>
              <a:t>volný vstup na pozemky, obecné užívání lesa, vstup do lomů a štol</a:t>
            </a:r>
          </a:p>
          <a:p>
            <a:pPr marL="457200" indent="-457200">
              <a:buFontTx/>
              <a:buChar char="-"/>
            </a:pPr>
            <a:r>
              <a:rPr lang="cs-CZ" sz="1800" dirty="0">
                <a:latin typeface="Cambria" panose="02040503050406030204" pitchFamily="18" charset="0"/>
                <a:ea typeface="Cambria" panose="02040503050406030204" pitchFamily="18" charset="0"/>
              </a:rPr>
              <a:t>nákup – dovoz, certifikace</a:t>
            </a:r>
          </a:p>
          <a:p>
            <a:pPr marL="457200" indent="-457200">
              <a:buFontTx/>
              <a:buChar char="-"/>
            </a:pPr>
            <a:endParaRPr lang="cs-CZ" sz="1800" dirty="0">
              <a:latin typeface="Cambria" panose="02040503050406030204" pitchFamily="18" charset="0"/>
              <a:ea typeface="Cambria" panose="02040503050406030204" pitchFamily="18" charset="0"/>
            </a:endParaRPr>
          </a:p>
          <a:p>
            <a:pPr marL="457200" indent="-457200">
              <a:buFontTx/>
              <a:buChar char="-"/>
            </a:pPr>
            <a:endParaRPr lang="cs-CZ" sz="1800" dirty="0">
              <a:latin typeface="Cambria" panose="02040503050406030204" pitchFamily="18" charset="0"/>
              <a:ea typeface="Cambria" panose="02040503050406030204" pitchFamily="18" charset="0"/>
            </a:endParaRPr>
          </a:p>
          <a:p>
            <a:pPr marL="457200" indent="-457200">
              <a:buFontTx/>
              <a:buChar char="-"/>
            </a:pPr>
            <a:endParaRPr lang="cs-CZ" sz="1800" dirty="0">
              <a:latin typeface="Cambria" panose="02040503050406030204" pitchFamily="18" charset="0"/>
              <a:ea typeface="Cambria" panose="02040503050406030204" pitchFamily="18" charset="0"/>
            </a:endParaRPr>
          </a:p>
          <a:p>
            <a:pPr marL="457200" indent="-457200">
              <a:buFontTx/>
              <a:buChar char="-"/>
            </a:pPr>
            <a:endParaRPr lang="cs-CZ" sz="1800" dirty="0">
              <a:latin typeface="Cambria" panose="02040503050406030204" pitchFamily="18" charset="0"/>
              <a:ea typeface="Cambria" panose="02040503050406030204" pitchFamily="18" charset="0"/>
            </a:endParaRPr>
          </a:p>
          <a:p>
            <a:pPr marL="457200" indent="-457200">
              <a:buFontTx/>
              <a:buChar char="-"/>
            </a:pPr>
            <a:endParaRPr lang="cs-CZ" sz="1800" dirty="0">
              <a:latin typeface="Cambria" panose="02040503050406030204" pitchFamily="18" charset="0"/>
              <a:ea typeface="Cambria" panose="02040503050406030204" pitchFamily="18" charset="0"/>
            </a:endParaRPr>
          </a:p>
          <a:p>
            <a:pPr marL="457200" indent="-457200">
              <a:buFontTx/>
              <a:buChar char="-"/>
            </a:pPr>
            <a:endParaRPr lang="cs-CZ" sz="1800" dirty="0">
              <a:latin typeface="Cambria" panose="02040503050406030204" pitchFamily="18" charset="0"/>
              <a:ea typeface="Cambria" panose="02040503050406030204" pitchFamily="18" charset="0"/>
            </a:endParaRPr>
          </a:p>
          <a:p>
            <a:pPr marL="457200" indent="-457200">
              <a:buFontTx/>
              <a:buChar char="-"/>
            </a:pPr>
            <a:endParaRPr lang="cs-CZ" sz="1800" dirty="0">
              <a:latin typeface="Cambria" panose="02040503050406030204" pitchFamily="18" charset="0"/>
              <a:ea typeface="Cambria" panose="02040503050406030204" pitchFamily="18" charset="0"/>
            </a:endParaRPr>
          </a:p>
          <a:p>
            <a:pPr marL="457200" indent="-457200">
              <a:buFontTx/>
              <a:buChar char="-"/>
            </a:pPr>
            <a:endParaRPr lang="cs-CZ" sz="1800" dirty="0">
              <a:latin typeface="Cambria" panose="02040503050406030204" pitchFamily="18" charset="0"/>
              <a:ea typeface="Cambria" panose="02040503050406030204" pitchFamily="18" charset="0"/>
            </a:endParaRPr>
          </a:p>
          <a:p>
            <a:pPr marL="457200" indent="-457200">
              <a:buFontTx/>
              <a:buChar char="-"/>
            </a:pPr>
            <a:endParaRPr lang="cs-CZ" sz="18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67AD145-5D76-4791-ACBC-D522AB78AA90}"/>
              </a:ext>
            </a:extLst>
          </p:cNvPr>
          <p:cNvPicPr>
            <a:picLocks noChangeAspect="1"/>
          </p:cNvPicPr>
          <p:nvPr/>
        </p:nvPicPr>
        <p:blipFill>
          <a:blip r:embed="rId3"/>
          <a:stretch>
            <a:fillRect/>
          </a:stretch>
        </p:blipFill>
        <p:spPr>
          <a:xfrm>
            <a:off x="280417" y="2146471"/>
            <a:ext cx="8750154" cy="1420965"/>
          </a:xfrm>
          <a:prstGeom prst="rect">
            <a:avLst/>
          </a:prstGeom>
        </p:spPr>
      </p:pic>
      <p:pic>
        <p:nvPicPr>
          <p:cNvPr id="9" name="Picture 8">
            <a:extLst>
              <a:ext uri="{FF2B5EF4-FFF2-40B4-BE49-F238E27FC236}">
                <a16:creationId xmlns:a16="http://schemas.microsoft.com/office/drawing/2014/main" id="{EA57B39F-2A12-4BA8-9F27-9E9FA1C8753C}"/>
              </a:ext>
            </a:extLst>
          </p:cNvPr>
          <p:cNvPicPr>
            <a:picLocks noChangeAspect="1"/>
          </p:cNvPicPr>
          <p:nvPr/>
        </p:nvPicPr>
        <p:blipFill>
          <a:blip r:embed="rId4"/>
          <a:stretch>
            <a:fillRect/>
          </a:stretch>
        </p:blipFill>
        <p:spPr>
          <a:xfrm>
            <a:off x="620693" y="3952182"/>
            <a:ext cx="5153025" cy="1000125"/>
          </a:xfrm>
          <a:prstGeom prst="rect">
            <a:avLst/>
          </a:prstGeom>
        </p:spPr>
      </p:pic>
    </p:spTree>
    <p:extLst>
      <p:ext uri="{BB962C8B-B14F-4D97-AF65-F5344CB8AC3E}">
        <p14:creationId xmlns:p14="http://schemas.microsoft.com/office/powerpoint/2010/main" val="313193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pic>
        <p:nvPicPr>
          <p:cNvPr id="5" name="Picture 4">
            <a:extLst>
              <a:ext uri="{FF2B5EF4-FFF2-40B4-BE49-F238E27FC236}">
                <a16:creationId xmlns:a16="http://schemas.microsoft.com/office/drawing/2014/main" id="{9CF879BB-1553-4C6A-AAC4-B84CF6876B84}"/>
              </a:ext>
            </a:extLst>
          </p:cNvPr>
          <p:cNvPicPr>
            <a:picLocks noChangeAspect="1"/>
          </p:cNvPicPr>
          <p:nvPr/>
        </p:nvPicPr>
        <p:blipFill>
          <a:blip r:embed="rId3"/>
          <a:stretch>
            <a:fillRect/>
          </a:stretch>
        </p:blipFill>
        <p:spPr>
          <a:xfrm>
            <a:off x="566531" y="292608"/>
            <a:ext cx="8518201" cy="4314414"/>
          </a:xfrm>
          <a:prstGeom prst="rect">
            <a:avLst/>
          </a:prstGeom>
        </p:spPr>
      </p:pic>
    </p:spTree>
    <p:extLst>
      <p:ext uri="{BB962C8B-B14F-4D97-AF65-F5344CB8AC3E}">
        <p14:creationId xmlns:p14="http://schemas.microsoft.com/office/powerpoint/2010/main" val="2812277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11" name="TextBox 10">
            <a:extLst>
              <a:ext uri="{FF2B5EF4-FFF2-40B4-BE49-F238E27FC236}">
                <a16:creationId xmlns:a16="http://schemas.microsoft.com/office/drawing/2014/main" id="{DDAC1C33-C14F-4726-958C-28D7F7D64ABE}"/>
              </a:ext>
            </a:extLst>
          </p:cNvPr>
          <p:cNvSpPr txBox="1"/>
          <p:nvPr/>
        </p:nvSpPr>
        <p:spPr>
          <a:xfrm>
            <a:off x="398856" y="201870"/>
            <a:ext cx="8346287" cy="584775"/>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Kožešiny, části zvířat, nerosty</a:t>
            </a:r>
          </a:p>
          <a:p>
            <a:pPr algn="just"/>
            <a:r>
              <a:rPr lang="cs-CZ" sz="1200" i="1" dirty="0">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AB096F53-8253-4B4D-B75E-B62C8EC5644D}"/>
              </a:ext>
            </a:extLst>
          </p:cNvPr>
          <p:cNvSpPr txBox="1"/>
          <p:nvPr/>
        </p:nvSpPr>
        <p:spPr>
          <a:xfrm>
            <a:off x="423018" y="742295"/>
            <a:ext cx="8440565" cy="3139321"/>
          </a:xfrm>
          <a:prstGeom prst="rect">
            <a:avLst/>
          </a:prstGeom>
          <a:noFill/>
        </p:spPr>
        <p:txBody>
          <a:bodyPr wrap="square" rtlCol="0">
            <a:spAutoFit/>
          </a:bodyPr>
          <a:lstStyle/>
          <a:p>
            <a:pPr marL="457200" indent="-457200">
              <a:buFontTx/>
              <a:buChar char="-"/>
            </a:pPr>
            <a:endParaRPr lang="cs-CZ" sz="1800" dirty="0">
              <a:latin typeface="Cambria" panose="02040503050406030204" pitchFamily="18" charset="0"/>
              <a:ea typeface="Cambria" panose="02040503050406030204" pitchFamily="18" charset="0"/>
            </a:endParaRPr>
          </a:p>
          <a:p>
            <a:r>
              <a:rPr lang="cs-CZ" sz="1800" b="1" dirty="0">
                <a:latin typeface="Cambria" panose="02040503050406030204" pitchFamily="18" charset="0"/>
                <a:ea typeface="Cambria" panose="02040503050406030204" pitchFamily="18" charset="0"/>
              </a:rPr>
              <a:t>Kožešiny, části zvířat</a:t>
            </a:r>
          </a:p>
          <a:p>
            <a:pPr marL="457200" indent="-457200">
              <a:buFontTx/>
              <a:buChar char="-"/>
            </a:pPr>
            <a:r>
              <a:rPr lang="cs-CZ" sz="1800" dirty="0">
                <a:latin typeface="Cambria" panose="02040503050406030204" pitchFamily="18" charset="0"/>
                <a:ea typeface="Cambria" panose="02040503050406030204" pitchFamily="18" charset="0"/>
              </a:rPr>
              <a:t>nutné rozlišovat 1) „standardní“ </a:t>
            </a:r>
            <a:r>
              <a:rPr lang="cs-CZ" sz="1800" b="1" dirty="0">
                <a:latin typeface="Cambria" panose="02040503050406030204" pitchFamily="18" charset="0"/>
                <a:ea typeface="Cambria" panose="02040503050406030204" pitchFamily="18" charset="0"/>
              </a:rPr>
              <a:t>výrobky živočišného průmyslu</a:t>
            </a:r>
            <a:r>
              <a:rPr lang="cs-CZ" sz="1800" dirty="0">
                <a:latin typeface="Cambria" panose="02040503050406030204" pitchFamily="18" charset="0"/>
                <a:ea typeface="Cambria" panose="02040503050406030204" pitchFamily="18" charset="0"/>
              </a:rPr>
              <a:t> (kůže, kožešiny) a 2) </a:t>
            </a:r>
            <a:r>
              <a:rPr lang="cs-CZ" sz="1800" b="1" dirty="0">
                <a:latin typeface="Cambria" panose="02040503050406030204" pitchFamily="18" charset="0"/>
                <a:ea typeface="Cambria" panose="02040503050406030204" pitchFamily="18" charset="0"/>
              </a:rPr>
              <a:t>části volně žijících živočichů a rostlin nebo výrobky z ohrožených druhů </a:t>
            </a:r>
            <a:r>
              <a:rPr lang="cs-CZ" sz="1800" dirty="0">
                <a:latin typeface="Cambria" panose="02040503050406030204" pitchFamily="18" charset="0"/>
                <a:ea typeface="Cambria" panose="02040503050406030204" pitchFamily="18" charset="0"/>
              </a:rPr>
              <a:t>(kůže, peří, zuby, drápy, kožešiny, korály, fosilie)</a:t>
            </a:r>
          </a:p>
          <a:p>
            <a:pPr marL="457200" indent="-457200">
              <a:buFontTx/>
              <a:buChar char="-"/>
            </a:pPr>
            <a:endParaRPr lang="cs-CZ" sz="1800" dirty="0">
              <a:latin typeface="Cambria" panose="02040503050406030204" pitchFamily="18" charset="0"/>
              <a:ea typeface="Cambria" panose="02040503050406030204" pitchFamily="18" charset="0"/>
            </a:endParaRPr>
          </a:p>
          <a:p>
            <a:pPr marL="457200" indent="-457200">
              <a:buFontTx/>
              <a:buChar char="-"/>
            </a:pPr>
            <a:r>
              <a:rPr lang="cs-CZ" sz="1800" dirty="0">
                <a:latin typeface="Cambria" panose="02040503050406030204" pitchFamily="18" charset="0"/>
                <a:ea typeface="Cambria" panose="02040503050406030204" pitchFamily="18" charset="0"/>
              </a:rPr>
              <a:t>ad 1) regulace výroby, zpracování, prodeje (živnost)</a:t>
            </a:r>
          </a:p>
          <a:p>
            <a:pPr marL="457200" indent="-457200">
              <a:buFontTx/>
              <a:buChar char="-"/>
            </a:pPr>
            <a:endParaRPr lang="cs-CZ" sz="1800" dirty="0">
              <a:latin typeface="Cambria" panose="02040503050406030204" pitchFamily="18" charset="0"/>
              <a:ea typeface="Cambria" panose="02040503050406030204" pitchFamily="18" charset="0"/>
            </a:endParaRPr>
          </a:p>
          <a:p>
            <a:pPr marL="457200" indent="-457200">
              <a:buFontTx/>
              <a:buChar char="-"/>
            </a:pPr>
            <a:r>
              <a:rPr lang="cs-CZ" sz="1800" dirty="0">
                <a:latin typeface="Cambria" panose="02040503050406030204" pitchFamily="18" charset="0"/>
                <a:ea typeface="Cambria" panose="02040503050406030204" pitchFamily="18" charset="0"/>
              </a:rPr>
              <a:t>ad 2) režim obecné a zvláštní druhové ochrany/CITES nebo zvláštní regulace (zákazy vývozu, UNESCO apod)</a:t>
            </a:r>
          </a:p>
          <a:p>
            <a:pPr marL="457200" indent="-457200">
              <a:buFontTx/>
              <a:buChar char="-"/>
            </a:pPr>
            <a:r>
              <a:rPr lang="cs-CZ" sz="1800" dirty="0">
                <a:latin typeface="Cambria" panose="02040503050406030204" pitchFamily="18" charset="0"/>
                <a:ea typeface="Cambria" panose="02040503050406030204" pitchFamily="18" charset="0"/>
              </a:rPr>
              <a:t>dokumentace, omezení prodeje, komerčního využití</a:t>
            </a:r>
          </a:p>
        </p:txBody>
      </p:sp>
    </p:spTree>
    <p:extLst>
      <p:ext uri="{BB962C8B-B14F-4D97-AF65-F5344CB8AC3E}">
        <p14:creationId xmlns:p14="http://schemas.microsoft.com/office/powerpoint/2010/main" val="3037078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34</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11" name="TextBox 10">
            <a:extLst>
              <a:ext uri="{FF2B5EF4-FFF2-40B4-BE49-F238E27FC236}">
                <a16:creationId xmlns:a16="http://schemas.microsoft.com/office/drawing/2014/main" id="{DDAC1C33-C14F-4726-958C-28D7F7D64ABE}"/>
              </a:ext>
            </a:extLst>
          </p:cNvPr>
          <p:cNvSpPr txBox="1"/>
          <p:nvPr/>
        </p:nvSpPr>
        <p:spPr>
          <a:xfrm>
            <a:off x="398856" y="201870"/>
            <a:ext cx="8346287" cy="584775"/>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Kožešiny, části zvířat, nerosty</a:t>
            </a:r>
          </a:p>
          <a:p>
            <a:pPr algn="just"/>
            <a:r>
              <a:rPr lang="cs-CZ" sz="1200" i="1" dirty="0">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AB096F53-8253-4B4D-B75E-B62C8EC5644D}"/>
              </a:ext>
            </a:extLst>
          </p:cNvPr>
          <p:cNvSpPr txBox="1"/>
          <p:nvPr/>
        </p:nvSpPr>
        <p:spPr>
          <a:xfrm>
            <a:off x="423019" y="742295"/>
            <a:ext cx="8068492" cy="4247317"/>
          </a:xfrm>
          <a:prstGeom prst="rect">
            <a:avLst/>
          </a:prstGeom>
          <a:noFill/>
        </p:spPr>
        <p:txBody>
          <a:bodyPr wrap="square" rtlCol="0">
            <a:spAutoFit/>
          </a:bodyPr>
          <a:lstStyle/>
          <a:p>
            <a:r>
              <a:rPr lang="cs-CZ" sz="2000" dirty="0">
                <a:latin typeface="Cambria" panose="02040503050406030204" pitchFamily="18" charset="0"/>
                <a:ea typeface="Cambria" panose="02040503050406030204" pitchFamily="18" charset="0"/>
              </a:rPr>
              <a:t>ad 1) </a:t>
            </a:r>
            <a:r>
              <a:rPr lang="cs-CZ" sz="2000" b="1" dirty="0">
                <a:latin typeface="Cambria" panose="02040503050406030204" pitchFamily="18" charset="0"/>
                <a:ea typeface="Cambria" panose="02040503050406030204" pitchFamily="18" charset="0"/>
              </a:rPr>
              <a:t>regulace výroby, zpracování, prodeje</a:t>
            </a:r>
          </a:p>
          <a:p>
            <a:pPr marL="457200" indent="-457200">
              <a:buFontTx/>
              <a:buChar char="-"/>
            </a:pPr>
            <a:endParaRPr lang="cs-CZ" sz="2000" dirty="0">
              <a:latin typeface="Cambria" panose="02040503050406030204" pitchFamily="18" charset="0"/>
              <a:ea typeface="Cambria" panose="02040503050406030204" pitchFamily="18" charset="0"/>
            </a:endParaRPr>
          </a:p>
          <a:p>
            <a:r>
              <a:rPr lang="cs-CZ" sz="1800" dirty="0">
                <a:latin typeface="Cambria" panose="02040503050406030204" pitchFamily="18" charset="0"/>
                <a:ea typeface="Cambria" panose="02040503050406030204" pitchFamily="18" charset="0"/>
              </a:rPr>
              <a:t>Nařízení REACH + nařízení EU č. 1069/2009</a:t>
            </a:r>
          </a:p>
          <a:p>
            <a:r>
              <a:rPr lang="cs-CZ" sz="1800" dirty="0">
                <a:latin typeface="Cambria" panose="02040503050406030204" pitchFamily="18" charset="0"/>
                <a:ea typeface="Cambria" panose="02040503050406030204" pitchFamily="18" charset="0"/>
              </a:rPr>
              <a:t>o hygienických pravidlech pro vedlejší produkty</a:t>
            </a:r>
          </a:p>
          <a:p>
            <a:r>
              <a:rPr lang="cs-CZ" sz="1800" dirty="0">
                <a:latin typeface="Cambria" panose="02040503050406030204" pitchFamily="18" charset="0"/>
                <a:ea typeface="Cambria" panose="02040503050406030204" pitchFamily="18" charset="0"/>
              </a:rPr>
              <a:t>živočišného původu a získané produkty, které nejsou určeny k lidské spotřebě</a:t>
            </a:r>
          </a:p>
          <a:p>
            <a:pPr marL="457200" indent="-457200">
              <a:buFontTx/>
              <a:buChar char="-"/>
            </a:pPr>
            <a:endParaRPr lang="cs-CZ" sz="2000" dirty="0">
              <a:latin typeface="Cambria" panose="02040503050406030204" pitchFamily="18" charset="0"/>
              <a:ea typeface="Cambria" panose="02040503050406030204" pitchFamily="18" charset="0"/>
            </a:endParaRPr>
          </a:p>
          <a:p>
            <a:pPr marL="457200" indent="-457200">
              <a:buFontTx/>
              <a:buChar char="-"/>
            </a:pPr>
            <a:r>
              <a:rPr lang="cs-CZ" sz="1800" dirty="0">
                <a:latin typeface="Cambria" panose="02040503050406030204" pitchFamily="18" charset="0"/>
                <a:ea typeface="Cambria" panose="02040503050406030204" pitchFamily="18" charset="0"/>
              </a:rPr>
              <a:t>vyloučení některých výrobků – seznam kožešinových zvířat, jatečných zvířat, vyloučení obchodování s kočičí a psí kožešinou, výrobky z tuleňů</a:t>
            </a:r>
          </a:p>
          <a:p>
            <a:pPr marL="457200" indent="-457200">
              <a:buFontTx/>
              <a:buChar char="-"/>
            </a:pPr>
            <a:endParaRPr lang="cs-CZ" sz="2000" dirty="0">
              <a:latin typeface="Cambria" panose="02040503050406030204" pitchFamily="18" charset="0"/>
              <a:ea typeface="Cambria" panose="02040503050406030204" pitchFamily="18" charset="0"/>
            </a:endParaRPr>
          </a:p>
          <a:p>
            <a:pPr marL="457200" indent="-457200">
              <a:buFontTx/>
              <a:buChar char="-"/>
            </a:pPr>
            <a:r>
              <a:rPr lang="cs-CZ" dirty="0">
                <a:latin typeface="Cambria" panose="02040503050406030204" pitchFamily="18" charset="0"/>
                <a:ea typeface="Cambria" panose="02040503050406030204" pitchFamily="18" charset="0"/>
              </a:rPr>
              <a:t>Nařízení Evropského parlamentu a Rady (ES) č. 1523/2007 ze dne 11. prosince 2007, kterým se zakazuje uvádět na trh, dovážet do Společenství a vyvážet z něj kočičí a psí kůže a výrobky obsahující tyto kůže - </a:t>
            </a:r>
            <a:r>
              <a:rPr lang="cs-CZ" b="1" dirty="0">
                <a:highlight>
                  <a:srgbClr val="FFFF00"/>
                </a:highlight>
                <a:latin typeface="Cambria" panose="02040503050406030204" pitchFamily="18" charset="0"/>
                <a:ea typeface="Cambria" panose="02040503050406030204" pitchFamily="18" charset="0"/>
              </a:rPr>
              <a:t>Netýká se neobchodního dovozu, kůže, zubů, drápů apod.</a:t>
            </a:r>
          </a:p>
          <a:p>
            <a:pPr marL="457200" indent="-457200">
              <a:buFontTx/>
              <a:buChar char="-"/>
            </a:pPr>
            <a:endParaRPr lang="cs-CZ" dirty="0">
              <a:latin typeface="Cambria" panose="02040503050406030204" pitchFamily="18" charset="0"/>
              <a:ea typeface="Cambria" panose="02040503050406030204" pitchFamily="18" charset="0"/>
            </a:endParaRPr>
          </a:p>
          <a:p>
            <a:pPr marL="457200" indent="-457200">
              <a:buFontTx/>
              <a:buChar char="-"/>
            </a:pPr>
            <a:r>
              <a:rPr lang="cs-CZ" dirty="0">
                <a:latin typeface="Cambria" panose="02040503050406030204" pitchFamily="18" charset="0"/>
                <a:ea typeface="Cambria" panose="02040503050406030204" pitchFamily="18" charset="0"/>
              </a:rPr>
              <a:t>Nařízení Evropského parlamentu a Rady (ES) č. 1007/2009 ze dne 16. září 2009 o obchodování s produkty z tuleňů – viz suvisející judikatura SDEU</a:t>
            </a:r>
          </a:p>
          <a:p>
            <a:pPr marL="457200" indent="-457200">
              <a:buFontTx/>
              <a:buChar char="-"/>
            </a:pPr>
            <a:endParaRPr lang="cs-CZ" sz="1600" dirty="0">
              <a:latin typeface="Cambria" panose="02040503050406030204" pitchFamily="18" charset="0"/>
              <a:ea typeface="Cambria" panose="02040503050406030204" pitchFamily="18" charset="0"/>
            </a:endParaRPr>
          </a:p>
        </p:txBody>
      </p:sp>
      <p:pic>
        <p:nvPicPr>
          <p:cNvPr id="9218" name="Picture 2" descr="Kožešinové farmy končí. Kompenzace od státu jsou směšné, stěžují si  majitelé - Aktuálně.cz">
            <a:extLst>
              <a:ext uri="{FF2B5EF4-FFF2-40B4-BE49-F238E27FC236}">
                <a16:creationId xmlns:a16="http://schemas.microsoft.com/office/drawing/2014/main" id="{8A840094-BDEB-4963-A9E2-F7C424E96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9358" y="201870"/>
            <a:ext cx="3169947" cy="178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18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fade">
                                      <p:cBhvr>
                                        <p:cTn id="3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35</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11" name="TextBox 10">
            <a:extLst>
              <a:ext uri="{FF2B5EF4-FFF2-40B4-BE49-F238E27FC236}">
                <a16:creationId xmlns:a16="http://schemas.microsoft.com/office/drawing/2014/main" id="{DDAC1C33-C14F-4726-958C-28D7F7D64ABE}"/>
              </a:ext>
            </a:extLst>
          </p:cNvPr>
          <p:cNvSpPr txBox="1"/>
          <p:nvPr/>
        </p:nvSpPr>
        <p:spPr>
          <a:xfrm>
            <a:off x="398856" y="201870"/>
            <a:ext cx="8346287" cy="584775"/>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Že se to prodává, neznamená, že nepůjdu do vězení</a:t>
            </a:r>
          </a:p>
          <a:p>
            <a:pPr algn="just"/>
            <a:r>
              <a:rPr lang="cs-CZ" sz="1200" i="1" dirty="0">
                <a:latin typeface="Cambria" panose="02040503050406030204" pitchFamily="18" charset="0"/>
                <a:ea typeface="Cambria" panose="02040503050406030204" pitchFamily="18" charset="0"/>
              </a:rPr>
              <a:t> </a:t>
            </a:r>
          </a:p>
        </p:txBody>
      </p:sp>
      <p:pic>
        <p:nvPicPr>
          <p:cNvPr id="4" name="Picture 3">
            <a:extLst>
              <a:ext uri="{FF2B5EF4-FFF2-40B4-BE49-F238E27FC236}">
                <a16:creationId xmlns:a16="http://schemas.microsoft.com/office/drawing/2014/main" id="{1AFB2941-B610-41D3-A6E8-8AB2772752B3}"/>
              </a:ext>
            </a:extLst>
          </p:cNvPr>
          <p:cNvPicPr>
            <a:picLocks noChangeAspect="1"/>
          </p:cNvPicPr>
          <p:nvPr/>
        </p:nvPicPr>
        <p:blipFill>
          <a:blip r:embed="rId3"/>
          <a:stretch>
            <a:fillRect/>
          </a:stretch>
        </p:blipFill>
        <p:spPr>
          <a:xfrm>
            <a:off x="594950" y="763660"/>
            <a:ext cx="4230682" cy="2029707"/>
          </a:xfrm>
          <a:prstGeom prst="rect">
            <a:avLst/>
          </a:prstGeom>
        </p:spPr>
      </p:pic>
      <p:pic>
        <p:nvPicPr>
          <p:cNvPr id="12" name="Picture 11">
            <a:extLst>
              <a:ext uri="{FF2B5EF4-FFF2-40B4-BE49-F238E27FC236}">
                <a16:creationId xmlns:a16="http://schemas.microsoft.com/office/drawing/2014/main" id="{2D46B775-8210-4A15-9F0B-0C0944C7E526}"/>
              </a:ext>
            </a:extLst>
          </p:cNvPr>
          <p:cNvPicPr>
            <a:picLocks noChangeAspect="1"/>
          </p:cNvPicPr>
          <p:nvPr/>
        </p:nvPicPr>
        <p:blipFill>
          <a:blip r:embed="rId4"/>
          <a:stretch>
            <a:fillRect/>
          </a:stretch>
        </p:blipFill>
        <p:spPr>
          <a:xfrm>
            <a:off x="973388" y="3081707"/>
            <a:ext cx="4572000" cy="1973615"/>
          </a:xfrm>
          <a:prstGeom prst="rect">
            <a:avLst/>
          </a:prstGeom>
        </p:spPr>
      </p:pic>
      <p:pic>
        <p:nvPicPr>
          <p:cNvPr id="8194" name="Picture 2" descr="Illegal wildlife trade growing on the dark web - News Centre - University  of Kent">
            <a:extLst>
              <a:ext uri="{FF2B5EF4-FFF2-40B4-BE49-F238E27FC236}">
                <a16:creationId xmlns:a16="http://schemas.microsoft.com/office/drawing/2014/main" id="{B2EE8CC1-126F-4B88-8909-082AF4F7FF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4024" y="1331747"/>
            <a:ext cx="5216427" cy="34683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C70291B-B508-4624-82D0-8D1C21FDE690}"/>
              </a:ext>
            </a:extLst>
          </p:cNvPr>
          <p:cNvPicPr>
            <a:picLocks noChangeAspect="1"/>
          </p:cNvPicPr>
          <p:nvPr/>
        </p:nvPicPr>
        <p:blipFill>
          <a:blip r:embed="rId6"/>
          <a:stretch>
            <a:fillRect/>
          </a:stretch>
        </p:blipFill>
        <p:spPr>
          <a:xfrm>
            <a:off x="7364430" y="795379"/>
            <a:ext cx="1338953" cy="4099572"/>
          </a:xfrm>
          <a:prstGeom prst="rect">
            <a:avLst/>
          </a:prstGeom>
        </p:spPr>
      </p:pic>
    </p:spTree>
    <p:extLst>
      <p:ext uri="{BB962C8B-B14F-4D97-AF65-F5344CB8AC3E}">
        <p14:creationId xmlns:p14="http://schemas.microsoft.com/office/powerpoint/2010/main" val="4150072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36</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pic>
        <p:nvPicPr>
          <p:cNvPr id="8" name="Picture 7">
            <a:extLst>
              <a:ext uri="{FF2B5EF4-FFF2-40B4-BE49-F238E27FC236}">
                <a16:creationId xmlns:a16="http://schemas.microsoft.com/office/drawing/2014/main" id="{A56A84F4-E03D-43A4-BFB1-8165334D1CEB}"/>
              </a:ext>
            </a:extLst>
          </p:cNvPr>
          <p:cNvPicPr>
            <a:picLocks noChangeAspect="1"/>
          </p:cNvPicPr>
          <p:nvPr/>
        </p:nvPicPr>
        <p:blipFill>
          <a:blip r:embed="rId3"/>
          <a:stretch>
            <a:fillRect/>
          </a:stretch>
        </p:blipFill>
        <p:spPr>
          <a:xfrm>
            <a:off x="1408231" y="0"/>
            <a:ext cx="6327537" cy="5143500"/>
          </a:xfrm>
          <a:prstGeom prst="rect">
            <a:avLst/>
          </a:prstGeom>
        </p:spPr>
      </p:pic>
    </p:spTree>
    <p:extLst>
      <p:ext uri="{BB962C8B-B14F-4D97-AF65-F5344CB8AC3E}">
        <p14:creationId xmlns:p14="http://schemas.microsoft.com/office/powerpoint/2010/main" val="3693890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37</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pic>
        <p:nvPicPr>
          <p:cNvPr id="3" name="Picture 2">
            <a:extLst>
              <a:ext uri="{FF2B5EF4-FFF2-40B4-BE49-F238E27FC236}">
                <a16:creationId xmlns:a16="http://schemas.microsoft.com/office/drawing/2014/main" id="{B6C87630-D7CD-4937-9BCD-9B12030F8925}"/>
              </a:ext>
            </a:extLst>
          </p:cNvPr>
          <p:cNvPicPr>
            <a:picLocks noChangeAspect="1"/>
          </p:cNvPicPr>
          <p:nvPr/>
        </p:nvPicPr>
        <p:blipFill>
          <a:blip r:embed="rId3"/>
          <a:stretch>
            <a:fillRect/>
          </a:stretch>
        </p:blipFill>
        <p:spPr>
          <a:xfrm>
            <a:off x="490922" y="426728"/>
            <a:ext cx="8507853" cy="4525963"/>
          </a:xfrm>
          <a:prstGeom prst="rect">
            <a:avLst/>
          </a:prstGeom>
        </p:spPr>
      </p:pic>
    </p:spTree>
    <p:extLst>
      <p:ext uri="{BB962C8B-B14F-4D97-AF65-F5344CB8AC3E}">
        <p14:creationId xmlns:p14="http://schemas.microsoft.com/office/powerpoint/2010/main" val="3076830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38</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2" name="TextBox 1">
            <a:extLst>
              <a:ext uri="{FF2B5EF4-FFF2-40B4-BE49-F238E27FC236}">
                <a16:creationId xmlns:a16="http://schemas.microsoft.com/office/drawing/2014/main" id="{AB096F53-8253-4B4D-B75E-B62C8EC5644D}"/>
              </a:ext>
            </a:extLst>
          </p:cNvPr>
          <p:cNvSpPr txBox="1"/>
          <p:nvPr/>
        </p:nvSpPr>
        <p:spPr>
          <a:xfrm>
            <a:off x="382092" y="60006"/>
            <a:ext cx="7721016" cy="1015663"/>
          </a:xfrm>
          <a:prstGeom prst="rect">
            <a:avLst/>
          </a:prstGeom>
          <a:noFill/>
        </p:spPr>
        <p:txBody>
          <a:bodyPr wrap="square" rtlCol="0">
            <a:spAutoFit/>
          </a:bodyPr>
          <a:lstStyle/>
          <a:p>
            <a:r>
              <a:rPr lang="cs-CZ" sz="2000" b="1" dirty="0">
                <a:latin typeface="Cambria" panose="02040503050406030204" pitchFamily="18" charset="0"/>
                <a:ea typeface="Cambria" panose="02040503050406030204" pitchFamily="18" charset="0"/>
              </a:rPr>
              <a:t>Části volně žijících živočichů a rostlin nebo výrobky z ohrožených druhů </a:t>
            </a:r>
            <a:r>
              <a:rPr lang="cs-CZ" sz="2000" dirty="0">
                <a:latin typeface="Cambria" panose="02040503050406030204" pitchFamily="18" charset="0"/>
                <a:ea typeface="Cambria" panose="02040503050406030204" pitchFamily="18" charset="0"/>
              </a:rPr>
              <a:t>(kůže, peří, zuby, drápy, kožešiny, korály, fosilie)</a:t>
            </a:r>
          </a:p>
          <a:p>
            <a:endParaRPr lang="cs-CZ" sz="20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F14DF42-D4E7-49E9-838B-2858B5B2EF76}"/>
              </a:ext>
            </a:extLst>
          </p:cNvPr>
          <p:cNvSpPr txBox="1"/>
          <p:nvPr/>
        </p:nvSpPr>
        <p:spPr>
          <a:xfrm>
            <a:off x="382092" y="789375"/>
            <a:ext cx="8440565" cy="3693319"/>
          </a:xfrm>
          <a:prstGeom prst="rect">
            <a:avLst/>
          </a:prstGeom>
          <a:noFill/>
        </p:spPr>
        <p:txBody>
          <a:bodyPr wrap="square" rtlCol="0">
            <a:spAutoFit/>
          </a:bodyPr>
          <a:lstStyle/>
          <a:p>
            <a:pPr marL="457200" indent="-457200">
              <a:buFontTx/>
              <a:buChar char="-"/>
            </a:pPr>
            <a:endParaRPr lang="cs-CZ" sz="1800" dirty="0">
              <a:latin typeface="Cambria" panose="02040503050406030204" pitchFamily="18" charset="0"/>
              <a:ea typeface="Cambria" panose="02040503050406030204" pitchFamily="18" charset="0"/>
            </a:endParaRPr>
          </a:p>
          <a:p>
            <a:r>
              <a:rPr lang="cs-CZ" sz="1800" b="1" dirty="0">
                <a:solidFill>
                  <a:schemeClr val="accent6"/>
                </a:solidFill>
                <a:latin typeface="Cambria" panose="02040503050406030204" pitchFamily="18" charset="0"/>
                <a:ea typeface="Cambria" panose="02040503050406030204" pitchFamily="18" charset="0"/>
              </a:rPr>
              <a:t>Obecná a zvláštní druhová ochrana podle zákona č. 114/1992 Sb., o ochraně přírody a krajiny</a:t>
            </a:r>
          </a:p>
          <a:p>
            <a:endParaRPr lang="cs-CZ" sz="1800" b="1" dirty="0">
              <a:solidFill>
                <a:schemeClr val="accent6"/>
              </a:solidFill>
              <a:latin typeface="Cambria" panose="02040503050406030204" pitchFamily="18" charset="0"/>
              <a:ea typeface="Cambria" panose="02040503050406030204" pitchFamily="18" charset="0"/>
            </a:endParaRPr>
          </a:p>
          <a:p>
            <a:r>
              <a:rPr lang="cs-CZ" sz="1800" b="1" dirty="0">
                <a:solidFill>
                  <a:schemeClr val="accent6"/>
                </a:solidFill>
                <a:latin typeface="Cambria" panose="02040503050406030204" pitchFamily="18" charset="0"/>
                <a:ea typeface="Cambria" panose="02040503050406030204" pitchFamily="18" charset="0"/>
              </a:rPr>
              <a:t>Obecná ochrana (§ 5):</a:t>
            </a:r>
          </a:p>
          <a:p>
            <a:r>
              <a:rPr lang="cs-CZ" sz="1800" dirty="0">
                <a:solidFill>
                  <a:schemeClr val="tx1"/>
                </a:solidFill>
                <a:latin typeface="Cambria" panose="02040503050406030204" pitchFamily="18" charset="0"/>
                <a:ea typeface="Cambria" panose="02040503050406030204" pitchFamily="18" charset="0"/>
              </a:rPr>
              <a:t>Všechny druhy rostlin a živočichů jsou </a:t>
            </a:r>
          </a:p>
          <a:p>
            <a:r>
              <a:rPr lang="cs-CZ" sz="1800" dirty="0">
                <a:solidFill>
                  <a:schemeClr val="tx1"/>
                </a:solidFill>
                <a:latin typeface="Cambria" panose="02040503050406030204" pitchFamily="18" charset="0"/>
                <a:ea typeface="Cambria" panose="02040503050406030204" pitchFamily="18" charset="0"/>
              </a:rPr>
              <a:t>chráněny před zničením, poškozováním,</a:t>
            </a:r>
          </a:p>
          <a:p>
            <a:r>
              <a:rPr lang="cs-CZ" sz="1800" dirty="0">
                <a:solidFill>
                  <a:schemeClr val="tx1"/>
                </a:solidFill>
                <a:latin typeface="Cambria" panose="02040503050406030204" pitchFamily="18" charset="0"/>
                <a:ea typeface="Cambria" panose="02040503050406030204" pitchFamily="18" charset="0"/>
              </a:rPr>
              <a:t>sběrem či odchytem, který by mohl vést k</a:t>
            </a:r>
          </a:p>
          <a:p>
            <a:r>
              <a:rPr lang="cs-CZ" sz="1800" dirty="0">
                <a:solidFill>
                  <a:schemeClr val="tx1"/>
                </a:solidFill>
                <a:latin typeface="Cambria" panose="02040503050406030204" pitchFamily="18" charset="0"/>
                <a:ea typeface="Cambria" panose="02040503050406030204" pitchFamily="18" charset="0"/>
              </a:rPr>
              <a:t>zániku populace nebo zničení ekosystému.</a:t>
            </a:r>
          </a:p>
          <a:p>
            <a:r>
              <a:rPr lang="cs-CZ" sz="1800" dirty="0">
                <a:solidFill>
                  <a:schemeClr val="tx1"/>
                </a:solidFill>
                <a:latin typeface="Cambria" panose="02040503050406030204" pitchFamily="18" charset="0"/>
                <a:ea typeface="Cambria" panose="02040503050406030204" pitchFamily="18" charset="0"/>
              </a:rPr>
              <a:t>+ ochrana obratlovců proti týrání podle</a:t>
            </a:r>
          </a:p>
          <a:p>
            <a:r>
              <a:rPr lang="cs-CZ" sz="1800" dirty="0">
                <a:solidFill>
                  <a:schemeClr val="tx1"/>
                </a:solidFill>
                <a:latin typeface="Cambria" panose="02040503050406030204" pitchFamily="18" charset="0"/>
                <a:ea typeface="Cambria" panose="02040503050406030204" pitchFamily="18" charset="0"/>
              </a:rPr>
              <a:t>zák. č. 246/1992 Sb.</a:t>
            </a:r>
          </a:p>
          <a:p>
            <a:endParaRPr lang="cs-CZ" sz="1800"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3DDA81EC-F605-4AF5-B9CB-4FC873A6873F}"/>
              </a:ext>
            </a:extLst>
          </p:cNvPr>
          <p:cNvPicPr>
            <a:picLocks noChangeAspect="1"/>
          </p:cNvPicPr>
          <p:nvPr/>
        </p:nvPicPr>
        <p:blipFill>
          <a:blip r:embed="rId3"/>
          <a:stretch>
            <a:fillRect/>
          </a:stretch>
        </p:blipFill>
        <p:spPr>
          <a:xfrm>
            <a:off x="5115337" y="1477534"/>
            <a:ext cx="3883437" cy="2590981"/>
          </a:xfrm>
          <a:prstGeom prst="rect">
            <a:avLst/>
          </a:prstGeom>
        </p:spPr>
      </p:pic>
    </p:spTree>
    <p:extLst>
      <p:ext uri="{BB962C8B-B14F-4D97-AF65-F5344CB8AC3E}">
        <p14:creationId xmlns:p14="http://schemas.microsoft.com/office/powerpoint/2010/main" val="250741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fade">
                                      <p:cBhvr>
                                        <p:cTn id="7" dur="500"/>
                                        <p:tgtEl>
                                          <p:spTgt spid="9">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fade">
                                      <p:cBhvr>
                                        <p:cTn id="12" dur="500"/>
                                        <p:tgtEl>
                                          <p:spTgt spid="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500"/>
                                        <p:tgtEl>
                                          <p:spTgt spid="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animEffect transition="in" filter="fade">
                                      <p:cBhvr>
                                        <p:cTn id="27" dur="500"/>
                                        <p:tgtEl>
                                          <p:spTgt spid="9">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8" end="8"/>
                                            </p:txEl>
                                          </p:spTgt>
                                        </p:tgtEl>
                                        <p:attrNameLst>
                                          <p:attrName>style.visibility</p:attrName>
                                        </p:attrNameLst>
                                      </p:cBhvr>
                                      <p:to>
                                        <p:strVal val="visible"/>
                                      </p:to>
                                    </p:set>
                                    <p:animEffect transition="in" filter="fade">
                                      <p:cBhvr>
                                        <p:cTn id="32" dur="500"/>
                                        <p:tgtEl>
                                          <p:spTgt spid="9">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9" end="9"/>
                                            </p:txEl>
                                          </p:spTgt>
                                        </p:tgtEl>
                                        <p:attrNameLst>
                                          <p:attrName>style.visibility</p:attrName>
                                        </p:attrNameLst>
                                      </p:cBhvr>
                                      <p:to>
                                        <p:strVal val="visible"/>
                                      </p:to>
                                    </p:set>
                                    <p:animEffect transition="in" filter="fade">
                                      <p:cBhvr>
                                        <p:cTn id="37"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39</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2" name="TextBox 1">
            <a:extLst>
              <a:ext uri="{FF2B5EF4-FFF2-40B4-BE49-F238E27FC236}">
                <a16:creationId xmlns:a16="http://schemas.microsoft.com/office/drawing/2014/main" id="{AB096F53-8253-4B4D-B75E-B62C8EC5644D}"/>
              </a:ext>
            </a:extLst>
          </p:cNvPr>
          <p:cNvSpPr txBox="1"/>
          <p:nvPr/>
        </p:nvSpPr>
        <p:spPr>
          <a:xfrm>
            <a:off x="382092" y="60006"/>
            <a:ext cx="7721016" cy="1015663"/>
          </a:xfrm>
          <a:prstGeom prst="rect">
            <a:avLst/>
          </a:prstGeom>
          <a:noFill/>
        </p:spPr>
        <p:txBody>
          <a:bodyPr wrap="square" rtlCol="0">
            <a:spAutoFit/>
          </a:bodyPr>
          <a:lstStyle/>
          <a:p>
            <a:r>
              <a:rPr lang="cs-CZ" sz="2000" b="1" dirty="0">
                <a:latin typeface="Cambria" panose="02040503050406030204" pitchFamily="18" charset="0"/>
                <a:ea typeface="Cambria" panose="02040503050406030204" pitchFamily="18" charset="0"/>
              </a:rPr>
              <a:t>Části volně žijících živočichů a rostlin nebo výrobky z ohrožených druhů </a:t>
            </a:r>
            <a:r>
              <a:rPr lang="cs-CZ" sz="2000" dirty="0">
                <a:latin typeface="Cambria" panose="02040503050406030204" pitchFamily="18" charset="0"/>
                <a:ea typeface="Cambria" panose="02040503050406030204" pitchFamily="18" charset="0"/>
              </a:rPr>
              <a:t>(kůže, peří, zuby, drápy, kožešiny, korály, fosilie)</a:t>
            </a:r>
          </a:p>
          <a:p>
            <a:endParaRPr lang="cs-CZ" sz="20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F14DF42-D4E7-49E9-838B-2858B5B2EF76}"/>
              </a:ext>
            </a:extLst>
          </p:cNvPr>
          <p:cNvSpPr txBox="1"/>
          <p:nvPr/>
        </p:nvSpPr>
        <p:spPr>
          <a:xfrm>
            <a:off x="382092" y="883083"/>
            <a:ext cx="8440565" cy="3139321"/>
          </a:xfrm>
          <a:prstGeom prst="rect">
            <a:avLst/>
          </a:prstGeom>
          <a:noFill/>
        </p:spPr>
        <p:txBody>
          <a:bodyPr wrap="square" rtlCol="0">
            <a:spAutoFit/>
          </a:bodyPr>
          <a:lstStyle/>
          <a:p>
            <a:r>
              <a:rPr lang="cs-CZ" sz="1800" b="1" dirty="0">
                <a:solidFill>
                  <a:schemeClr val="accent6"/>
                </a:solidFill>
                <a:latin typeface="Cambria" panose="02040503050406030204" pitchFamily="18" charset="0"/>
                <a:ea typeface="Cambria" panose="02040503050406030204" pitchFamily="18" charset="0"/>
              </a:rPr>
              <a:t>Ochrana ptáků (§ 5a):</a:t>
            </a:r>
          </a:p>
          <a:p>
            <a:r>
              <a:rPr lang="cs-CZ" sz="1800" dirty="0">
                <a:solidFill>
                  <a:schemeClr val="tx1"/>
                </a:solidFill>
                <a:latin typeface="Cambria" panose="02040503050406030204" pitchFamily="18" charset="0"/>
                <a:ea typeface="Cambria" panose="02040503050406030204" pitchFamily="18" charset="0"/>
              </a:rPr>
              <a:t>Všechny ptačí druhy chráněny před</a:t>
            </a:r>
          </a:p>
          <a:p>
            <a:r>
              <a:rPr lang="cs-CZ" sz="1800" dirty="0">
                <a:solidFill>
                  <a:schemeClr val="tx1"/>
                </a:solidFill>
                <a:latin typeface="Cambria" panose="02040503050406030204" pitchFamily="18" charset="0"/>
                <a:ea typeface="Cambria" panose="02040503050406030204" pitchFamily="18" charset="0"/>
              </a:rPr>
              <a:t>umsrcováním, odchytem, plašením,</a:t>
            </a:r>
          </a:p>
          <a:p>
            <a:r>
              <a:rPr lang="cs-CZ" sz="1800" dirty="0">
                <a:solidFill>
                  <a:schemeClr val="tx1"/>
                </a:solidFill>
                <a:latin typeface="Cambria" panose="02040503050406030204" pitchFamily="18" charset="0"/>
                <a:ea typeface="Cambria" panose="02040503050406030204" pitchFamily="18" charset="0"/>
              </a:rPr>
              <a:t>sběrem vajec, vyrušováním, držením</a:t>
            </a:r>
          </a:p>
          <a:p>
            <a:endParaRPr lang="cs-CZ" sz="1800" dirty="0">
              <a:solidFill>
                <a:schemeClr val="tx1"/>
              </a:solidFill>
              <a:latin typeface="Cambria" panose="02040503050406030204" pitchFamily="18" charset="0"/>
              <a:ea typeface="Cambria" panose="02040503050406030204" pitchFamily="18" charset="0"/>
            </a:endParaRPr>
          </a:p>
          <a:p>
            <a:r>
              <a:rPr lang="cs-CZ" sz="1800" b="1" dirty="0">
                <a:solidFill>
                  <a:schemeClr val="accent6"/>
                </a:solidFill>
                <a:latin typeface="Cambria" panose="02040503050406030204" pitchFamily="18" charset="0"/>
                <a:ea typeface="Cambria" panose="02040503050406030204" pitchFamily="18" charset="0"/>
              </a:rPr>
              <a:t>Odchylný postup (§ 5b):</a:t>
            </a:r>
          </a:p>
          <a:p>
            <a:r>
              <a:rPr lang="cs-CZ" sz="1800" dirty="0">
                <a:solidFill>
                  <a:schemeClr val="tx1"/>
                </a:solidFill>
                <a:latin typeface="Cambria" panose="02040503050406030204" pitchFamily="18" charset="0"/>
                <a:ea typeface="Cambria" panose="02040503050406030204" pitchFamily="18" charset="0"/>
              </a:rPr>
              <a:t>rozhodnutí/OOP</a:t>
            </a:r>
          </a:p>
          <a:p>
            <a:r>
              <a:rPr lang="cs-CZ" sz="1800" dirty="0">
                <a:solidFill>
                  <a:schemeClr val="tx1"/>
                </a:solidFill>
                <a:latin typeface="Cambria" panose="02040503050406030204" pitchFamily="18" charset="0"/>
                <a:ea typeface="Cambria" panose="02040503050406030204" pitchFamily="18" charset="0"/>
              </a:rPr>
              <a:t>Z důvodu různých veřejných zájmů</a:t>
            </a:r>
          </a:p>
          <a:p>
            <a:endParaRPr lang="cs-CZ" sz="1800" dirty="0">
              <a:solidFill>
                <a:schemeClr val="tx1"/>
              </a:solidFill>
              <a:latin typeface="Cambria" panose="02040503050406030204" pitchFamily="18" charset="0"/>
              <a:ea typeface="Cambria" panose="02040503050406030204" pitchFamily="18" charset="0"/>
            </a:endParaRPr>
          </a:p>
          <a:p>
            <a:r>
              <a:rPr lang="cs-CZ" sz="1800" dirty="0">
                <a:solidFill>
                  <a:schemeClr val="tx1"/>
                </a:solidFill>
                <a:latin typeface="Cambria" panose="02040503050406030204" pitchFamily="18" charset="0"/>
                <a:ea typeface="Cambria" panose="02040503050406030204" pitchFamily="18" charset="0"/>
              </a:rPr>
              <a:t>Sběr peří bez odchytu a rušení – ano</a:t>
            </a:r>
            <a:endParaRPr lang="cs-CZ" sz="1800"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p:txBody>
      </p:sp>
      <p:pic>
        <p:nvPicPr>
          <p:cNvPr id="10" name="Obrázek 2">
            <a:extLst>
              <a:ext uri="{FF2B5EF4-FFF2-40B4-BE49-F238E27FC236}">
                <a16:creationId xmlns:a16="http://schemas.microsoft.com/office/drawing/2014/main" id="{CACA5672-998B-4DDC-9A7E-782A56F2347D}"/>
              </a:ext>
            </a:extLst>
          </p:cNvPr>
          <p:cNvPicPr>
            <a:picLocks noChangeAspect="1"/>
          </p:cNvPicPr>
          <p:nvPr/>
        </p:nvPicPr>
        <p:blipFill>
          <a:blip r:embed="rId3"/>
          <a:stretch>
            <a:fillRect/>
          </a:stretch>
        </p:blipFill>
        <p:spPr>
          <a:xfrm>
            <a:off x="5129463" y="1074985"/>
            <a:ext cx="3632445" cy="2755518"/>
          </a:xfrm>
          <a:prstGeom prst="rect">
            <a:avLst/>
          </a:prstGeom>
        </p:spPr>
      </p:pic>
    </p:spTree>
    <p:extLst>
      <p:ext uri="{BB962C8B-B14F-4D97-AF65-F5344CB8AC3E}">
        <p14:creationId xmlns:p14="http://schemas.microsoft.com/office/powerpoint/2010/main" val="106800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fade">
                                      <p:cBhvr>
                                        <p:cTn id="22" dur="500"/>
                                        <p:tgtEl>
                                          <p:spTgt spid="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500"/>
                                        <p:tgtEl>
                                          <p:spTgt spid="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7" end="7"/>
                                            </p:txEl>
                                          </p:spTgt>
                                        </p:tgtEl>
                                        <p:attrNameLst>
                                          <p:attrName>style.visibility</p:attrName>
                                        </p:attrNameLst>
                                      </p:cBhvr>
                                      <p:to>
                                        <p:strVal val="visible"/>
                                      </p:to>
                                    </p:set>
                                    <p:animEffect transition="in" filter="fade">
                                      <p:cBhvr>
                                        <p:cTn id="32" dur="500"/>
                                        <p:tgtEl>
                                          <p:spTgt spid="9">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9" end="9"/>
                                            </p:txEl>
                                          </p:spTgt>
                                        </p:tgtEl>
                                        <p:attrNameLst>
                                          <p:attrName>style.visibility</p:attrName>
                                        </p:attrNameLst>
                                      </p:cBhvr>
                                      <p:to>
                                        <p:strVal val="visible"/>
                                      </p:to>
                                    </p:set>
                                    <p:animEffect transition="in" filter="fade">
                                      <p:cBhvr>
                                        <p:cTn id="37"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4</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pic>
        <p:nvPicPr>
          <p:cNvPr id="1026" name="Picture 2" descr="WTO Reports World Textiles and Apparel Trade in 2019 – FASH455 Global  Apparel &amp; Textile Trade and Sourcing">
            <a:extLst>
              <a:ext uri="{FF2B5EF4-FFF2-40B4-BE49-F238E27FC236}">
                <a16:creationId xmlns:a16="http://schemas.microsoft.com/office/drawing/2014/main" id="{61C54A76-BE38-4E69-876B-524BFFA21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7406" y="254759"/>
            <a:ext cx="3994004" cy="24555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improve supply chain efficiency in the apparel industry">
            <a:extLst>
              <a:ext uri="{FF2B5EF4-FFF2-40B4-BE49-F238E27FC236}">
                <a16:creationId xmlns:a16="http://schemas.microsoft.com/office/drawing/2014/main" id="{AA2266FC-8535-49B4-B461-BEA06E6161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709" y="0"/>
            <a:ext cx="4451135" cy="27103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op Four Asian Countries for Garment Manufacturing | by Techpacker App |  Medium">
            <a:extLst>
              <a:ext uri="{FF2B5EF4-FFF2-40B4-BE49-F238E27FC236}">
                <a16:creationId xmlns:a16="http://schemas.microsoft.com/office/drawing/2014/main" id="{88BC5CEB-F4E2-4D36-99CB-7CC49F0620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536" y="2849319"/>
            <a:ext cx="3830782" cy="22941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environmental price of fast fashion | Nature Reviews Earth &amp; Environment">
            <a:extLst>
              <a:ext uri="{FF2B5EF4-FFF2-40B4-BE49-F238E27FC236}">
                <a16:creationId xmlns:a16="http://schemas.microsoft.com/office/drawing/2014/main" id="{84F62E73-A27A-4A5F-8196-690DCCA9C1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5239" y="2710332"/>
            <a:ext cx="3271259" cy="243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58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40</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2" name="TextBox 1">
            <a:extLst>
              <a:ext uri="{FF2B5EF4-FFF2-40B4-BE49-F238E27FC236}">
                <a16:creationId xmlns:a16="http://schemas.microsoft.com/office/drawing/2014/main" id="{AB096F53-8253-4B4D-B75E-B62C8EC5644D}"/>
              </a:ext>
            </a:extLst>
          </p:cNvPr>
          <p:cNvSpPr txBox="1"/>
          <p:nvPr/>
        </p:nvSpPr>
        <p:spPr>
          <a:xfrm>
            <a:off x="382092" y="60006"/>
            <a:ext cx="7721016" cy="1015663"/>
          </a:xfrm>
          <a:prstGeom prst="rect">
            <a:avLst/>
          </a:prstGeom>
          <a:noFill/>
        </p:spPr>
        <p:txBody>
          <a:bodyPr wrap="square" rtlCol="0">
            <a:spAutoFit/>
          </a:bodyPr>
          <a:lstStyle/>
          <a:p>
            <a:r>
              <a:rPr lang="cs-CZ" sz="2000" b="1" dirty="0">
                <a:latin typeface="Cambria" panose="02040503050406030204" pitchFamily="18" charset="0"/>
                <a:ea typeface="Cambria" panose="02040503050406030204" pitchFamily="18" charset="0"/>
              </a:rPr>
              <a:t>Části volně žijících živočichů a rostlin nebo výrobky z ohrožených druhů </a:t>
            </a:r>
            <a:r>
              <a:rPr lang="cs-CZ" sz="2000" dirty="0">
                <a:latin typeface="Cambria" panose="02040503050406030204" pitchFamily="18" charset="0"/>
                <a:ea typeface="Cambria" panose="02040503050406030204" pitchFamily="18" charset="0"/>
              </a:rPr>
              <a:t>(kůže, peří, zuby, drápy, kožešiny, korály, fosilie)</a:t>
            </a:r>
          </a:p>
          <a:p>
            <a:endParaRPr lang="cs-CZ" sz="20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0E873B4-D8A3-46DE-9932-CDE8D405B6C5}"/>
              </a:ext>
            </a:extLst>
          </p:cNvPr>
          <p:cNvSpPr txBox="1"/>
          <p:nvPr/>
        </p:nvSpPr>
        <p:spPr>
          <a:xfrm>
            <a:off x="449443" y="1002773"/>
            <a:ext cx="3224567" cy="307777"/>
          </a:xfrm>
          <a:prstGeom prst="rect">
            <a:avLst/>
          </a:prstGeom>
          <a:noFill/>
        </p:spPr>
        <p:txBody>
          <a:bodyPr wrap="square" rtlCol="0">
            <a:spAutoFit/>
          </a:bodyPr>
          <a:lstStyle/>
          <a:p>
            <a:r>
              <a:rPr lang="cs-CZ" b="1" dirty="0"/>
              <a:t>Stanovisko GA k C-557/15:</a:t>
            </a:r>
          </a:p>
        </p:txBody>
      </p:sp>
      <p:pic>
        <p:nvPicPr>
          <p:cNvPr id="13" name="Picture 12">
            <a:extLst>
              <a:ext uri="{FF2B5EF4-FFF2-40B4-BE49-F238E27FC236}">
                <a16:creationId xmlns:a16="http://schemas.microsoft.com/office/drawing/2014/main" id="{8E8EAAAF-4B74-495C-8FE4-04AABC2D7500}"/>
              </a:ext>
            </a:extLst>
          </p:cNvPr>
          <p:cNvPicPr>
            <a:picLocks noChangeAspect="1"/>
          </p:cNvPicPr>
          <p:nvPr/>
        </p:nvPicPr>
        <p:blipFill>
          <a:blip r:embed="rId3"/>
          <a:stretch>
            <a:fillRect/>
          </a:stretch>
        </p:blipFill>
        <p:spPr>
          <a:xfrm>
            <a:off x="449443" y="1421320"/>
            <a:ext cx="8245113" cy="3722180"/>
          </a:xfrm>
          <a:prstGeom prst="rect">
            <a:avLst/>
          </a:prstGeom>
        </p:spPr>
      </p:pic>
    </p:spTree>
    <p:extLst>
      <p:ext uri="{BB962C8B-B14F-4D97-AF65-F5344CB8AC3E}">
        <p14:creationId xmlns:p14="http://schemas.microsoft.com/office/powerpoint/2010/main" val="1911102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41</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2" name="TextBox 1">
            <a:extLst>
              <a:ext uri="{FF2B5EF4-FFF2-40B4-BE49-F238E27FC236}">
                <a16:creationId xmlns:a16="http://schemas.microsoft.com/office/drawing/2014/main" id="{AB096F53-8253-4B4D-B75E-B62C8EC5644D}"/>
              </a:ext>
            </a:extLst>
          </p:cNvPr>
          <p:cNvSpPr txBox="1"/>
          <p:nvPr/>
        </p:nvSpPr>
        <p:spPr>
          <a:xfrm>
            <a:off x="382092" y="60006"/>
            <a:ext cx="7721016" cy="1015663"/>
          </a:xfrm>
          <a:prstGeom prst="rect">
            <a:avLst/>
          </a:prstGeom>
          <a:noFill/>
        </p:spPr>
        <p:txBody>
          <a:bodyPr wrap="square" rtlCol="0">
            <a:spAutoFit/>
          </a:bodyPr>
          <a:lstStyle/>
          <a:p>
            <a:r>
              <a:rPr lang="cs-CZ" sz="2000" b="1" dirty="0">
                <a:latin typeface="Cambria" panose="02040503050406030204" pitchFamily="18" charset="0"/>
                <a:ea typeface="Cambria" panose="02040503050406030204" pitchFamily="18" charset="0"/>
              </a:rPr>
              <a:t>Části volně žijících živočichů a rostlin nebo výrobky z ohrožených druhů </a:t>
            </a:r>
            <a:r>
              <a:rPr lang="cs-CZ" sz="2000" dirty="0">
                <a:latin typeface="Cambria" panose="02040503050406030204" pitchFamily="18" charset="0"/>
                <a:ea typeface="Cambria" panose="02040503050406030204" pitchFamily="18" charset="0"/>
              </a:rPr>
              <a:t>(kůže, peří, zuby, drápy, kožešiny, korály, fosilie)</a:t>
            </a:r>
          </a:p>
          <a:p>
            <a:endParaRPr lang="cs-CZ" sz="20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F14DF42-D4E7-49E9-838B-2858B5B2EF76}"/>
              </a:ext>
            </a:extLst>
          </p:cNvPr>
          <p:cNvSpPr txBox="1"/>
          <p:nvPr/>
        </p:nvSpPr>
        <p:spPr>
          <a:xfrm>
            <a:off x="382092" y="883083"/>
            <a:ext cx="8440565" cy="4708981"/>
          </a:xfrm>
          <a:prstGeom prst="rect">
            <a:avLst/>
          </a:prstGeom>
          <a:noFill/>
        </p:spPr>
        <p:txBody>
          <a:bodyPr wrap="square" rtlCol="0">
            <a:spAutoFit/>
          </a:bodyPr>
          <a:lstStyle/>
          <a:p>
            <a:r>
              <a:rPr lang="cs-CZ" sz="1800" b="1" dirty="0">
                <a:solidFill>
                  <a:schemeClr val="accent6"/>
                </a:solidFill>
                <a:latin typeface="Cambria" panose="02040503050406030204" pitchFamily="18" charset="0"/>
                <a:ea typeface="Cambria" panose="02040503050406030204" pitchFamily="18" charset="0"/>
              </a:rPr>
              <a:t>Zvláště chráněné druhy (včetně ZCHD ptáků)</a:t>
            </a:r>
          </a:p>
          <a:p>
            <a:endParaRPr lang="cs-CZ" sz="1100" b="1" dirty="0">
              <a:solidFill>
                <a:schemeClr val="accent6"/>
              </a:solidFill>
              <a:latin typeface="Cambria" panose="02040503050406030204" pitchFamily="18" charset="0"/>
              <a:ea typeface="Cambria" panose="02040503050406030204" pitchFamily="18" charset="0"/>
            </a:endParaRPr>
          </a:p>
          <a:p>
            <a:pPr marL="0" indent="0">
              <a:buNone/>
            </a:pPr>
            <a:r>
              <a:rPr lang="pl-PL" sz="1600" b="1" dirty="0">
                <a:solidFill>
                  <a:schemeClr val="accent6"/>
                </a:solidFill>
                <a:latin typeface="Cambria" panose="02040503050406030204" pitchFamily="18" charset="0"/>
                <a:ea typeface="Cambria" panose="02040503050406030204" pitchFamily="18" charset="0"/>
              </a:rPr>
              <a:t>Kategorizace:</a:t>
            </a:r>
          </a:p>
          <a:p>
            <a:pPr marL="0" indent="0">
              <a:buNone/>
            </a:pPr>
            <a:r>
              <a:rPr lang="pl-PL" sz="1600" b="1" dirty="0">
                <a:latin typeface="Cambria" panose="02040503050406030204" pitchFamily="18" charset="0"/>
                <a:ea typeface="Cambria" panose="02040503050406030204" pitchFamily="18" charset="0"/>
              </a:rPr>
              <a:t>a) kriticky ohrožené</a:t>
            </a:r>
          </a:p>
          <a:p>
            <a:pPr marL="0" indent="0">
              <a:buNone/>
            </a:pPr>
            <a:r>
              <a:rPr lang="pl-PL" sz="1600" b="1" dirty="0">
                <a:latin typeface="Cambria" panose="02040503050406030204" pitchFamily="18" charset="0"/>
                <a:ea typeface="Cambria" panose="02040503050406030204" pitchFamily="18" charset="0"/>
              </a:rPr>
              <a:t>b) silně ohrožené</a:t>
            </a:r>
          </a:p>
          <a:p>
            <a:pPr marL="0" indent="0">
              <a:buNone/>
            </a:pPr>
            <a:r>
              <a:rPr lang="pl-PL" sz="1600" b="1" dirty="0">
                <a:latin typeface="Cambria" panose="02040503050406030204" pitchFamily="18" charset="0"/>
                <a:ea typeface="Cambria" panose="02040503050406030204" pitchFamily="18" charset="0"/>
              </a:rPr>
              <a:t>c) ohrožené</a:t>
            </a:r>
          </a:p>
          <a:p>
            <a:pPr marL="0" indent="0">
              <a:buNone/>
            </a:pPr>
            <a:r>
              <a:rPr lang="pl-PL" sz="1600" b="1" dirty="0">
                <a:latin typeface="Cambria" panose="02040503050406030204" pitchFamily="18" charset="0"/>
                <a:ea typeface="Cambria" panose="02040503050406030204" pitchFamily="18" charset="0"/>
              </a:rPr>
              <a:t> - Příloha vyhlášky č. 395/1992 Sb. </a:t>
            </a:r>
            <a:r>
              <a:rPr lang="pl-PL" sz="1100" dirty="0">
                <a:latin typeface="Cambria" panose="02040503050406030204" pitchFamily="18" charset="0"/>
                <a:ea typeface="Cambria" panose="02040503050406030204" pitchFamily="18" charset="0"/>
                <a:hlinkClick r:id="rId3"/>
              </a:rPr>
              <a:t>https://cs.wikipedia.org/wiki/Seznam_ohro%C5%BEen%C3%BDch_%C5%BEivo%C4%8Dich%C5%AF_v_%C4%8Cesku</a:t>
            </a:r>
            <a:r>
              <a:rPr lang="pl-PL" sz="1100" dirty="0">
                <a:latin typeface="Cambria" panose="02040503050406030204" pitchFamily="18" charset="0"/>
                <a:ea typeface="Cambria" panose="02040503050406030204" pitchFamily="18" charset="0"/>
              </a:rPr>
              <a:t> </a:t>
            </a:r>
          </a:p>
          <a:p>
            <a:pPr marL="0" indent="0">
              <a:buNone/>
            </a:pPr>
            <a:endParaRPr lang="pl-PL" sz="1600" dirty="0">
              <a:latin typeface="Cambria" panose="02040503050406030204" pitchFamily="18" charset="0"/>
              <a:ea typeface="Cambria" panose="02040503050406030204" pitchFamily="18" charset="0"/>
            </a:endParaRPr>
          </a:p>
          <a:p>
            <a:pPr marL="0" indent="0">
              <a:buNone/>
            </a:pPr>
            <a:r>
              <a:rPr lang="pl-PL" sz="1600" b="1" dirty="0">
                <a:solidFill>
                  <a:schemeClr val="accent6"/>
                </a:solidFill>
                <a:latin typeface="Cambria" panose="02040503050406030204" pitchFamily="18" charset="0"/>
                <a:ea typeface="Cambria" panose="02040503050406030204" pitchFamily="18" charset="0"/>
              </a:rPr>
              <a:t>Ochrana: </a:t>
            </a:r>
          </a:p>
          <a:p>
            <a:r>
              <a:rPr lang="pl-PL" sz="1600" b="1" dirty="0">
                <a:latin typeface="Cambria" panose="02040503050406030204" pitchFamily="18" charset="0"/>
                <a:ea typeface="Cambria" panose="02040503050406030204" pitchFamily="18" charset="0"/>
              </a:rPr>
              <a:t>ve všech podzemních a nadzemních částech ve všech vývojových stádiích, i „mrtvé“ – uhynulé</a:t>
            </a:r>
          </a:p>
          <a:p>
            <a:r>
              <a:rPr lang="pl-PL" sz="1600" b="1" dirty="0">
                <a:latin typeface="Cambria" panose="02040503050406030204" pitchFamily="18" charset="0"/>
                <a:ea typeface="Cambria" panose="02040503050406030204" pitchFamily="18" charset="0"/>
              </a:rPr>
              <a:t>zákaz sbírat, trhat,vykopávat, poškozovat, ničit jinak rušit ve vývoji</a:t>
            </a:r>
          </a:p>
          <a:p>
            <a:r>
              <a:rPr lang="pl-PL" sz="1600" b="1" dirty="0">
                <a:latin typeface="Cambria" panose="02040503050406030204" pitchFamily="18" charset="0"/>
                <a:ea typeface="Cambria" panose="02040503050406030204" pitchFamily="18" charset="0"/>
              </a:rPr>
              <a:t>zákaz držet, pěstovat, dopravovat, prodávat, vyměňovat nebo nabízet za účelem prodeje nebo výměny</a:t>
            </a:r>
          </a:p>
          <a:p>
            <a:r>
              <a:rPr lang="pl-PL" sz="1600" b="1" dirty="0">
                <a:solidFill>
                  <a:schemeClr val="accent6"/>
                </a:solidFill>
                <a:latin typeface="Cambria" panose="02040503050406030204" pitchFamily="18" charset="0"/>
                <a:ea typeface="Cambria" panose="02040503050406030204" pitchFamily="18" charset="0"/>
              </a:rPr>
              <a:t>Výjimka</a:t>
            </a:r>
            <a:r>
              <a:rPr lang="pl-PL" sz="1600" b="1" dirty="0">
                <a:latin typeface="Cambria" panose="02040503050406030204" pitchFamily="18" charset="0"/>
                <a:ea typeface="Cambria" panose="02040503050406030204" pitchFamily="18" charset="0"/>
              </a:rPr>
              <a:t>: § 56 – převažující veřejný zájem, potřeba i v případě zvěře</a:t>
            </a:r>
          </a:p>
          <a:p>
            <a:r>
              <a:rPr lang="pl-PL" sz="1600" b="1" dirty="0">
                <a:solidFill>
                  <a:schemeClr val="accent6"/>
                </a:solidFill>
                <a:latin typeface="Cambria" panose="02040503050406030204" pitchFamily="18" charset="0"/>
                <a:ea typeface="Cambria" panose="02040503050406030204" pitchFamily="18" charset="0"/>
              </a:rPr>
              <a:t>Povinnost prokázat původ! </a:t>
            </a:r>
            <a:r>
              <a:rPr lang="pl-PL" sz="1600" b="1" dirty="0">
                <a:latin typeface="Cambria" panose="02040503050406030204" pitchFamily="18" charset="0"/>
                <a:ea typeface="Cambria" panose="02040503050406030204" pitchFamily="18" charset="0"/>
              </a:rPr>
              <a:t>(§ 54)</a:t>
            </a:r>
          </a:p>
          <a:p>
            <a:endParaRPr lang="cs-CZ" sz="1800"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0792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5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fade">
                                      <p:cBhvr>
                                        <p:cTn id="22" dur="500"/>
                                        <p:tgtEl>
                                          <p:spTgt spid="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500"/>
                                        <p:tgtEl>
                                          <p:spTgt spid="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8" end="8"/>
                                            </p:txEl>
                                          </p:spTgt>
                                        </p:tgtEl>
                                        <p:attrNameLst>
                                          <p:attrName>style.visibility</p:attrName>
                                        </p:attrNameLst>
                                      </p:cBhvr>
                                      <p:to>
                                        <p:strVal val="visible"/>
                                      </p:to>
                                    </p:set>
                                    <p:animEffect transition="in" filter="fade">
                                      <p:cBhvr>
                                        <p:cTn id="32" dur="500"/>
                                        <p:tgtEl>
                                          <p:spTgt spid="9">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9" end="9"/>
                                            </p:txEl>
                                          </p:spTgt>
                                        </p:tgtEl>
                                        <p:attrNameLst>
                                          <p:attrName>style.visibility</p:attrName>
                                        </p:attrNameLst>
                                      </p:cBhvr>
                                      <p:to>
                                        <p:strVal val="visible"/>
                                      </p:to>
                                    </p:set>
                                    <p:animEffect transition="in" filter="fade">
                                      <p:cBhvr>
                                        <p:cTn id="37" dur="500"/>
                                        <p:tgtEl>
                                          <p:spTgt spid="9">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10" end="10"/>
                                            </p:txEl>
                                          </p:spTgt>
                                        </p:tgtEl>
                                        <p:attrNameLst>
                                          <p:attrName>style.visibility</p:attrName>
                                        </p:attrNameLst>
                                      </p:cBhvr>
                                      <p:to>
                                        <p:strVal val="visible"/>
                                      </p:to>
                                    </p:set>
                                    <p:animEffect transition="in" filter="fade">
                                      <p:cBhvr>
                                        <p:cTn id="42" dur="500"/>
                                        <p:tgtEl>
                                          <p:spTgt spid="9">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11" end="11"/>
                                            </p:txEl>
                                          </p:spTgt>
                                        </p:tgtEl>
                                        <p:attrNameLst>
                                          <p:attrName>style.visibility</p:attrName>
                                        </p:attrNameLst>
                                      </p:cBhvr>
                                      <p:to>
                                        <p:strVal val="visible"/>
                                      </p:to>
                                    </p:set>
                                    <p:animEffect transition="in" filter="fade">
                                      <p:cBhvr>
                                        <p:cTn id="47" dur="500"/>
                                        <p:tgtEl>
                                          <p:spTgt spid="9">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xEl>
                                              <p:pRg st="12" end="12"/>
                                            </p:txEl>
                                          </p:spTgt>
                                        </p:tgtEl>
                                        <p:attrNameLst>
                                          <p:attrName>style.visibility</p:attrName>
                                        </p:attrNameLst>
                                      </p:cBhvr>
                                      <p:to>
                                        <p:strVal val="visible"/>
                                      </p:to>
                                    </p:set>
                                    <p:animEffect transition="in" filter="fade">
                                      <p:cBhvr>
                                        <p:cTn id="52" dur="500"/>
                                        <p:tgtEl>
                                          <p:spTgt spid="9">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xEl>
                                              <p:pRg st="13" end="13"/>
                                            </p:txEl>
                                          </p:spTgt>
                                        </p:tgtEl>
                                        <p:attrNameLst>
                                          <p:attrName>style.visibility</p:attrName>
                                        </p:attrNameLst>
                                      </p:cBhvr>
                                      <p:to>
                                        <p:strVal val="visible"/>
                                      </p:to>
                                    </p:set>
                                    <p:animEffect transition="in" filter="fade">
                                      <p:cBhvr>
                                        <p:cTn id="57" dur="500"/>
                                        <p:tgtEl>
                                          <p:spTgt spid="9">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42</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2" name="TextBox 1">
            <a:extLst>
              <a:ext uri="{FF2B5EF4-FFF2-40B4-BE49-F238E27FC236}">
                <a16:creationId xmlns:a16="http://schemas.microsoft.com/office/drawing/2014/main" id="{AB096F53-8253-4B4D-B75E-B62C8EC5644D}"/>
              </a:ext>
            </a:extLst>
          </p:cNvPr>
          <p:cNvSpPr txBox="1"/>
          <p:nvPr/>
        </p:nvSpPr>
        <p:spPr>
          <a:xfrm>
            <a:off x="382092" y="60006"/>
            <a:ext cx="7721016" cy="1015663"/>
          </a:xfrm>
          <a:prstGeom prst="rect">
            <a:avLst/>
          </a:prstGeom>
          <a:noFill/>
        </p:spPr>
        <p:txBody>
          <a:bodyPr wrap="square" rtlCol="0">
            <a:spAutoFit/>
          </a:bodyPr>
          <a:lstStyle/>
          <a:p>
            <a:r>
              <a:rPr lang="cs-CZ" sz="2000" b="1" dirty="0">
                <a:latin typeface="Cambria" panose="02040503050406030204" pitchFamily="18" charset="0"/>
                <a:ea typeface="Cambria" panose="02040503050406030204" pitchFamily="18" charset="0"/>
              </a:rPr>
              <a:t>Části volně žijících živočichů a rostlin nebo výrobky z ohrožených druhů </a:t>
            </a:r>
            <a:r>
              <a:rPr lang="cs-CZ" sz="2000" dirty="0">
                <a:latin typeface="Cambria" panose="02040503050406030204" pitchFamily="18" charset="0"/>
                <a:ea typeface="Cambria" panose="02040503050406030204" pitchFamily="18" charset="0"/>
              </a:rPr>
              <a:t>(kůže, peří, zuby, drápy, kožešiny, korály, fosilie)</a:t>
            </a:r>
          </a:p>
          <a:p>
            <a:endParaRPr lang="cs-CZ" sz="20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C346EA5-DA70-4FC4-BAE0-4613C4EB1E5A}"/>
              </a:ext>
            </a:extLst>
          </p:cNvPr>
          <p:cNvPicPr>
            <a:picLocks noChangeAspect="1"/>
          </p:cNvPicPr>
          <p:nvPr/>
        </p:nvPicPr>
        <p:blipFill>
          <a:blip r:embed="rId3"/>
          <a:stretch>
            <a:fillRect/>
          </a:stretch>
        </p:blipFill>
        <p:spPr>
          <a:xfrm>
            <a:off x="382092" y="974438"/>
            <a:ext cx="8549487" cy="4109056"/>
          </a:xfrm>
          <a:prstGeom prst="rect">
            <a:avLst/>
          </a:prstGeom>
        </p:spPr>
      </p:pic>
    </p:spTree>
    <p:extLst>
      <p:ext uri="{BB962C8B-B14F-4D97-AF65-F5344CB8AC3E}">
        <p14:creationId xmlns:p14="http://schemas.microsoft.com/office/powerpoint/2010/main" val="1095051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43</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2" name="TextBox 1">
            <a:extLst>
              <a:ext uri="{FF2B5EF4-FFF2-40B4-BE49-F238E27FC236}">
                <a16:creationId xmlns:a16="http://schemas.microsoft.com/office/drawing/2014/main" id="{AB096F53-8253-4B4D-B75E-B62C8EC5644D}"/>
              </a:ext>
            </a:extLst>
          </p:cNvPr>
          <p:cNvSpPr txBox="1"/>
          <p:nvPr/>
        </p:nvSpPr>
        <p:spPr>
          <a:xfrm>
            <a:off x="382092" y="60006"/>
            <a:ext cx="7721016" cy="1015663"/>
          </a:xfrm>
          <a:prstGeom prst="rect">
            <a:avLst/>
          </a:prstGeom>
          <a:noFill/>
        </p:spPr>
        <p:txBody>
          <a:bodyPr wrap="square" rtlCol="0">
            <a:spAutoFit/>
          </a:bodyPr>
          <a:lstStyle/>
          <a:p>
            <a:r>
              <a:rPr lang="cs-CZ" sz="2000" b="1" dirty="0">
                <a:latin typeface="Cambria" panose="02040503050406030204" pitchFamily="18" charset="0"/>
                <a:ea typeface="Cambria" panose="02040503050406030204" pitchFamily="18" charset="0"/>
              </a:rPr>
              <a:t>Části volně žijících živočichů a rostlin nebo výrobky z ohrožených druhů </a:t>
            </a:r>
            <a:r>
              <a:rPr lang="cs-CZ" sz="2000" dirty="0">
                <a:latin typeface="Cambria" panose="02040503050406030204" pitchFamily="18" charset="0"/>
                <a:ea typeface="Cambria" panose="02040503050406030204" pitchFamily="18" charset="0"/>
              </a:rPr>
              <a:t>(kůže, peří, zuby, drápy, kožešiny, korály, fosilie)</a:t>
            </a:r>
          </a:p>
          <a:p>
            <a:endParaRPr lang="cs-CZ" sz="2000" dirty="0">
              <a:latin typeface="Cambria" panose="02040503050406030204" pitchFamily="18" charset="0"/>
              <a:ea typeface="Cambria" panose="02040503050406030204" pitchFamily="18" charset="0"/>
            </a:endParaRPr>
          </a:p>
        </p:txBody>
      </p:sp>
      <p:pic>
        <p:nvPicPr>
          <p:cNvPr id="8" name="Picture 2">
            <a:extLst>
              <a:ext uri="{FF2B5EF4-FFF2-40B4-BE49-F238E27FC236}">
                <a16:creationId xmlns:a16="http://schemas.microsoft.com/office/drawing/2014/main" id="{CEE46B0A-9659-4C9F-ADD4-A29F18C10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59" y="790984"/>
            <a:ext cx="8033052" cy="4188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86762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44</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3" name="TextBox 2">
            <a:extLst>
              <a:ext uri="{FF2B5EF4-FFF2-40B4-BE49-F238E27FC236}">
                <a16:creationId xmlns:a16="http://schemas.microsoft.com/office/drawing/2014/main" id="{AD6639A3-7B98-4177-B0A1-D5B0A401CBE1}"/>
              </a:ext>
            </a:extLst>
          </p:cNvPr>
          <p:cNvSpPr txBox="1"/>
          <p:nvPr/>
        </p:nvSpPr>
        <p:spPr>
          <a:xfrm>
            <a:off x="263658" y="182880"/>
            <a:ext cx="8616683" cy="5047536"/>
          </a:xfrm>
          <a:prstGeom prst="rect">
            <a:avLst/>
          </a:prstGeom>
          <a:noFill/>
        </p:spPr>
        <p:txBody>
          <a:bodyPr wrap="square" rtlCol="0">
            <a:spAutoFit/>
          </a:bodyPr>
          <a:lstStyle/>
          <a:p>
            <a:pPr marL="0" indent="0">
              <a:buNone/>
            </a:pPr>
            <a:r>
              <a:rPr lang="cs-CZ" sz="1400" b="1" dirty="0">
                <a:latin typeface="Cambria" panose="02040503050406030204" pitchFamily="18" charset="0"/>
                <a:ea typeface="Cambria" panose="02040503050406030204" pitchFamily="18" charset="0"/>
              </a:rPr>
              <a:t>§ 299 TZ - Neoprávněné nakládání s chráněnými volně žijícími živočichy a planě rostoucími rostlinami</a:t>
            </a:r>
          </a:p>
          <a:p>
            <a:pPr marL="0" indent="0">
              <a:buNone/>
            </a:pPr>
            <a:endParaRPr lang="cs-CZ" sz="1400" b="1" dirty="0">
              <a:latin typeface="Cambria" panose="02040503050406030204" pitchFamily="18" charset="0"/>
              <a:ea typeface="Cambria" panose="02040503050406030204" pitchFamily="18" charset="0"/>
            </a:endParaRPr>
          </a:p>
          <a:p>
            <a:pPr marL="0" indent="0">
              <a:buNone/>
            </a:pPr>
            <a:r>
              <a:rPr lang="cs-CZ" sz="1400" b="1" dirty="0">
                <a:latin typeface="Cambria" panose="02040503050406030204" pitchFamily="18" charset="0"/>
                <a:ea typeface="Cambria" panose="02040503050406030204" pitchFamily="18" charset="0"/>
              </a:rPr>
              <a:t>1)</a:t>
            </a:r>
            <a:r>
              <a:rPr lang="cs-CZ" sz="1400" dirty="0">
                <a:latin typeface="Cambria" panose="02040503050406030204" pitchFamily="18" charset="0"/>
                <a:ea typeface="Cambria" panose="02040503050406030204" pitchFamily="18" charset="0"/>
              </a:rPr>
              <a:t> …usmrtí, zničí, poškodí, odejme z přírody, zpracovává, doveze, vyveze, proveze, přechovává, nabízí, zprostředkuje, sobě nebo jinému opatří jedince zvláště chráněného druhu živočicha nebo rostliny nebo exemplář </a:t>
            </a:r>
            <a:r>
              <a:rPr lang="cs-CZ" sz="1400" b="1" dirty="0">
                <a:solidFill>
                  <a:srgbClr val="00B050"/>
                </a:solidFill>
                <a:latin typeface="Cambria" panose="02040503050406030204" pitchFamily="18" charset="0"/>
                <a:ea typeface="Cambria" panose="02040503050406030204" pitchFamily="18" charset="0"/>
              </a:rPr>
              <a:t>chráněného druhu </a:t>
            </a:r>
            <a:r>
              <a:rPr lang="cs-CZ" sz="1400" dirty="0">
                <a:latin typeface="Cambria" panose="02040503050406030204" pitchFamily="18" charset="0"/>
                <a:ea typeface="Cambria" panose="02040503050406030204" pitchFamily="18" charset="0"/>
              </a:rPr>
              <a:t>a spáchá takový čin </a:t>
            </a:r>
            <a:r>
              <a:rPr lang="cs-CZ" sz="1400" b="1" dirty="0">
                <a:solidFill>
                  <a:srgbClr val="00B050"/>
                </a:solidFill>
                <a:latin typeface="Cambria" panose="02040503050406030204" pitchFamily="18" charset="0"/>
                <a:ea typeface="Cambria" panose="02040503050406030204" pitchFamily="18" charset="0"/>
              </a:rPr>
              <a:t>na více než dvaceti pěti kusech </a:t>
            </a:r>
            <a:r>
              <a:rPr lang="cs-CZ" sz="1400" dirty="0">
                <a:latin typeface="Cambria" panose="02040503050406030204" pitchFamily="18" charset="0"/>
                <a:ea typeface="Cambria" panose="02040503050406030204" pitchFamily="18" charset="0"/>
              </a:rPr>
              <a:t>živočichů, rostlin nebo exemplářů, bude potrestán odnětím svobody až na tři léta, zákazem činnosti nebo propadnutím věci nebo jiné majetkové hodnoty.</a:t>
            </a:r>
          </a:p>
          <a:p>
            <a:pPr marL="0" indent="0">
              <a:buNone/>
            </a:pPr>
            <a:br>
              <a:rPr lang="cs-CZ" sz="1400" dirty="0">
                <a:latin typeface="Cambria" panose="02040503050406030204" pitchFamily="18" charset="0"/>
                <a:ea typeface="Cambria" panose="02040503050406030204" pitchFamily="18" charset="0"/>
              </a:rPr>
            </a:br>
            <a:r>
              <a:rPr lang="cs-CZ" sz="1400" b="1" dirty="0">
                <a:latin typeface="Cambria" panose="02040503050406030204" pitchFamily="18" charset="0"/>
                <a:ea typeface="Cambria" panose="02040503050406030204" pitchFamily="18" charset="0"/>
              </a:rPr>
              <a:t>(2)</a:t>
            </a:r>
            <a:r>
              <a:rPr lang="cs-CZ" sz="1400" dirty="0">
                <a:latin typeface="Cambria" panose="02040503050406030204" pitchFamily="18" charset="0"/>
                <a:ea typeface="Cambria" panose="02040503050406030204" pitchFamily="18" charset="0"/>
              </a:rPr>
              <a:t> Stejně bude potrestán, kdo v rozporu s jiným právním předpisem usmrtí, zničí, poškodí, odejme z přírody, zpracovává, doveze, vyveze, proveze, přechovává, nabízí, zprostředkuje, sobě nebo jinému </a:t>
            </a:r>
            <a:r>
              <a:rPr lang="cs-CZ" sz="1400" b="1" dirty="0">
                <a:solidFill>
                  <a:srgbClr val="00B050"/>
                </a:solidFill>
                <a:latin typeface="Cambria" panose="02040503050406030204" pitchFamily="18" charset="0"/>
                <a:ea typeface="Cambria" panose="02040503050406030204" pitchFamily="18" charset="0"/>
              </a:rPr>
              <a:t>opatří jedince silně nebo kriticky ohroženého druhu živočicha nebo rostliny nebo exemplář druhu přímo ohroženého vyhubením nebo vyhynutím</a:t>
            </a:r>
            <a:r>
              <a:rPr lang="cs-CZ" sz="1400" dirty="0">
                <a:latin typeface="Cambria" panose="02040503050406030204" pitchFamily="18" charset="0"/>
                <a:ea typeface="Cambria" panose="02040503050406030204" pitchFamily="18" charset="0"/>
              </a:rPr>
              <a:t>.</a:t>
            </a:r>
          </a:p>
          <a:p>
            <a:pPr marL="0" indent="0">
              <a:buNone/>
            </a:pPr>
            <a:endParaRPr lang="cs-CZ" sz="1400" dirty="0">
              <a:latin typeface="Cambria" panose="02040503050406030204" pitchFamily="18" charset="0"/>
              <a:ea typeface="Cambria" panose="02040503050406030204" pitchFamily="18" charset="0"/>
            </a:endParaRPr>
          </a:p>
          <a:p>
            <a:pPr marL="0" indent="0">
              <a:buNone/>
            </a:pPr>
            <a:r>
              <a:rPr lang="cs-CZ" sz="1400" b="1" dirty="0">
                <a:latin typeface="Cambria" panose="02040503050406030204" pitchFamily="18" charset="0"/>
                <a:ea typeface="Cambria" panose="02040503050406030204" pitchFamily="18" charset="0"/>
              </a:rPr>
              <a:t>§ 300 Neoprávněné nakládání s chráněnými volně žijícími živočichy a planě rostoucími rostlinami z nedbalosti</a:t>
            </a:r>
          </a:p>
          <a:p>
            <a:pPr marL="0" indent="0">
              <a:buNone/>
            </a:pPr>
            <a:endParaRPr lang="cs-CZ" sz="1400" b="1" dirty="0">
              <a:latin typeface="Cambria" panose="02040503050406030204" pitchFamily="18" charset="0"/>
              <a:ea typeface="Cambria" panose="02040503050406030204" pitchFamily="18" charset="0"/>
            </a:endParaRPr>
          </a:p>
          <a:p>
            <a:pPr marL="0" indent="0">
              <a:buNone/>
            </a:pPr>
            <a:r>
              <a:rPr lang="cs-CZ" sz="1400" dirty="0">
                <a:latin typeface="Cambria" panose="02040503050406030204" pitchFamily="18" charset="0"/>
                <a:ea typeface="Cambria" panose="02040503050406030204" pitchFamily="18" charset="0"/>
              </a:rPr>
              <a:t>Kdo z hrubé nedbalosti poruší jiný právní předpis tím, že </a:t>
            </a:r>
            <a:r>
              <a:rPr lang="cs-CZ" sz="1400" b="1" dirty="0">
                <a:solidFill>
                  <a:schemeClr val="accent6"/>
                </a:solidFill>
                <a:latin typeface="Cambria" panose="02040503050406030204" pitchFamily="18" charset="0"/>
                <a:ea typeface="Cambria" panose="02040503050406030204" pitchFamily="18" charset="0"/>
              </a:rPr>
              <a:t>usmrtí, zničí, poškodí, odejme z přírody, zpracovává, opakovaně doveze, vyveze nebo proveze, přechovává, nabízí, zprostředkuje nebo sobě nebo jinému opatří </a:t>
            </a:r>
            <a:r>
              <a:rPr lang="cs-CZ" sz="1400" b="1" dirty="0">
                <a:latin typeface="Cambria" panose="02040503050406030204" pitchFamily="18" charset="0"/>
                <a:ea typeface="Cambria" panose="02040503050406030204" pitchFamily="18" charset="0"/>
              </a:rPr>
              <a:t>jedince zvláště chráněného druhu živočicha nebo rostliny nebo exemplář chráněného druhu ve větším rozsahu než dvaceti pěti kusů nebo jedince kriticky ohroženého druhu živočicha nebo rostliny nebo exemplář druhu přímo ohroženého vyhubením nebo vyhynutím</a:t>
            </a:r>
            <a:r>
              <a:rPr lang="cs-CZ" sz="1400" dirty="0">
                <a:latin typeface="Cambria" panose="02040503050406030204" pitchFamily="18" charset="0"/>
                <a:ea typeface="Cambria" panose="02040503050406030204" pitchFamily="18" charset="0"/>
              </a:rPr>
              <a:t>, bude potrestán odnětím svobody až na jeden rok, zákazem činnosti nebo propadnutím věci.</a:t>
            </a:r>
          </a:p>
          <a:p>
            <a:endParaRPr lang="cs-CZ"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19585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393577" y="466312"/>
            <a:ext cx="5346594" cy="461665"/>
          </a:xfrm>
          <a:prstGeom prst="rect">
            <a:avLst/>
          </a:prstGeom>
          <a:noFill/>
        </p:spPr>
        <p:txBody>
          <a:bodyPr wrap="square" rtlCol="0">
            <a:spAutoFit/>
          </a:bodyPr>
          <a:lstStyle/>
          <a:p>
            <a:pPr>
              <a:buNone/>
            </a:pPr>
            <a:r>
              <a:rPr lang="cs-CZ" sz="2400" b="1" dirty="0">
                <a:solidFill>
                  <a:schemeClr val="accent6"/>
                </a:solidFill>
              </a:rPr>
              <a:t>???</a:t>
            </a:r>
          </a:p>
        </p:txBody>
      </p:sp>
      <p:sp>
        <p:nvSpPr>
          <p:cNvPr id="5" name="Zástupný symbol pro obsah 4"/>
          <p:cNvSpPr>
            <a:spLocks noGrp="1"/>
          </p:cNvSpPr>
          <p:nvPr>
            <p:ph idx="1"/>
          </p:nvPr>
        </p:nvSpPr>
        <p:spPr/>
        <p:txBody>
          <a:bodyPr/>
          <a:lstStyle/>
          <a:p>
            <a:endParaRPr lang="cs-CZ" dirty="0"/>
          </a:p>
        </p:txBody>
      </p:sp>
      <p:pic>
        <p:nvPicPr>
          <p:cNvPr id="1026" name="Picture 2" descr="http://opilcovorano.cz/wp-content/uploads/2013/10/5953522-andrej-babis-s-tigre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5376" y="568308"/>
            <a:ext cx="3873993" cy="25845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oidnes.cz/05/093/maxi/PATddc52_zralok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6996" y="1329612"/>
            <a:ext cx="2902307" cy="17821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g.mf.cz/176/317/3-P2013082904855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7321" y="3111810"/>
            <a:ext cx="2916665" cy="172819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2242" y="2551212"/>
            <a:ext cx="4012130"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10422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426072" y="344336"/>
            <a:ext cx="5346594" cy="461665"/>
          </a:xfrm>
          <a:prstGeom prst="rect">
            <a:avLst/>
          </a:prstGeom>
          <a:noFill/>
        </p:spPr>
        <p:txBody>
          <a:bodyPr wrap="square" rtlCol="0">
            <a:spAutoFit/>
          </a:bodyPr>
          <a:lstStyle/>
          <a:p>
            <a:pPr>
              <a:buNone/>
            </a:pPr>
            <a:r>
              <a:rPr lang="cs-CZ" sz="2400" b="1" dirty="0">
                <a:solidFill>
                  <a:schemeClr val="accent6"/>
                </a:solidFill>
              </a:rPr>
              <a:t>???</a:t>
            </a:r>
          </a:p>
        </p:txBody>
      </p:sp>
      <p:pic>
        <p:nvPicPr>
          <p:cNvPr id="7170" name="Picture 2" descr="Výsledek obrázku pro chová pum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2673" y="125445"/>
            <a:ext cx="3384376" cy="2538282"/>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p:cNvPicPr>
            <a:picLocks noChangeAspect="1"/>
          </p:cNvPicPr>
          <p:nvPr/>
        </p:nvPicPr>
        <p:blipFill rotWithShape="1">
          <a:blip r:embed="rId5" cstate="print"/>
          <a:srcRect l="12037" t="45875" r="41218" b="12249"/>
          <a:stretch/>
        </p:blipFill>
        <p:spPr>
          <a:xfrm>
            <a:off x="4778687" y="3111810"/>
            <a:ext cx="3240361" cy="2322259"/>
          </a:xfrm>
          <a:prstGeom prst="rect">
            <a:avLst/>
          </a:prstGeom>
        </p:spPr>
      </p:pic>
      <p:pic>
        <p:nvPicPr>
          <p:cNvPr id="7172" name="Picture 4" descr="Výsledek obrázku pro chová pum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3827" y="2798682"/>
            <a:ext cx="3470846" cy="195524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ýsledek obrázku pro chová pum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5157" y="396591"/>
            <a:ext cx="3078338" cy="2308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562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109" y="195486"/>
            <a:ext cx="2918843" cy="217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3" y="195486"/>
            <a:ext cx="3740759"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5646" y="2374989"/>
            <a:ext cx="3621831" cy="277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952" y="1921728"/>
            <a:ext cx="3510693" cy="2832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5112061" y="4534103"/>
            <a:ext cx="2768651" cy="646331"/>
          </a:xfrm>
          <a:prstGeom prst="rect">
            <a:avLst/>
          </a:prstGeom>
          <a:noFill/>
        </p:spPr>
        <p:txBody>
          <a:bodyPr wrap="square" rtlCol="0">
            <a:spAutoFit/>
          </a:bodyPr>
          <a:lstStyle/>
          <a:p>
            <a:r>
              <a:rPr lang="cs-CZ" sz="900" dirty="0"/>
              <a:t>Blíže viz </a:t>
            </a:r>
            <a:r>
              <a:rPr lang="cs-CZ" sz="900" dirty="0">
                <a:hlinkClick r:id="rId7"/>
              </a:rPr>
              <a:t>https://ekolist.cz/cz/publicistika/rozhovory/odhalovani-paseraku-zvirat-se-budu-venovat-dal-rika-byvala-inspektorka-pavla-rihova</a:t>
            </a:r>
            <a:r>
              <a:rPr lang="cs-CZ" sz="900" dirty="0"/>
              <a:t> </a:t>
            </a:r>
          </a:p>
        </p:txBody>
      </p:sp>
    </p:spTree>
    <p:extLst>
      <p:ext uri="{BB962C8B-B14F-4D97-AF65-F5344CB8AC3E}">
        <p14:creationId xmlns:p14="http://schemas.microsoft.com/office/powerpoint/2010/main" val="29241084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cstate="print"/>
          <a:stretch>
            <a:fillRect/>
          </a:stretch>
        </p:blipFill>
        <p:spPr>
          <a:xfrm>
            <a:off x="1493659" y="249492"/>
            <a:ext cx="6332462" cy="4660746"/>
          </a:xfrm>
          <a:prstGeom prst="rect">
            <a:avLst/>
          </a:prstGeom>
        </p:spPr>
      </p:pic>
    </p:spTree>
    <p:extLst>
      <p:ext uri="{BB962C8B-B14F-4D97-AF65-F5344CB8AC3E}">
        <p14:creationId xmlns:p14="http://schemas.microsoft.com/office/powerpoint/2010/main" val="850237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stretch>
            <a:fillRect/>
          </a:stretch>
        </p:blipFill>
        <p:spPr>
          <a:xfrm>
            <a:off x="1439652" y="357504"/>
            <a:ext cx="6003820" cy="4536504"/>
          </a:xfrm>
          <a:prstGeom prst="rect">
            <a:avLst/>
          </a:prstGeom>
        </p:spPr>
      </p:pic>
    </p:spTree>
    <p:extLst>
      <p:ext uri="{BB962C8B-B14F-4D97-AF65-F5344CB8AC3E}">
        <p14:creationId xmlns:p14="http://schemas.microsoft.com/office/powerpoint/2010/main" val="448160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pic>
        <p:nvPicPr>
          <p:cNvPr id="2050" name="Picture 2" descr="The Apparel Industry's Environmental Impact in Six Graphics - Planet Aid,  Inc.">
            <a:extLst>
              <a:ext uri="{FF2B5EF4-FFF2-40B4-BE49-F238E27FC236}">
                <a16:creationId xmlns:a16="http://schemas.microsoft.com/office/drawing/2014/main" id="{962303F8-6902-46FD-BA8C-02C6D246C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127" y="146312"/>
            <a:ext cx="4414368" cy="28407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F24F037-6E83-418A-BC95-71683121BB5B}"/>
              </a:ext>
            </a:extLst>
          </p:cNvPr>
          <p:cNvSpPr txBox="1"/>
          <p:nvPr/>
        </p:nvSpPr>
        <p:spPr>
          <a:xfrm>
            <a:off x="5555306" y="337969"/>
            <a:ext cx="3443469" cy="5262979"/>
          </a:xfrm>
          <a:prstGeom prst="rect">
            <a:avLst/>
          </a:prstGeom>
          <a:noFill/>
        </p:spPr>
        <p:txBody>
          <a:bodyPr wrap="square" rtlCol="0">
            <a:spAutoFit/>
          </a:bodyPr>
          <a:lstStyle/>
          <a:p>
            <a:r>
              <a:rPr lang="cs-CZ" dirty="0">
                <a:latin typeface="Cambria" panose="02040503050406030204" pitchFamily="18" charset="0"/>
                <a:ea typeface="Cambria" panose="02040503050406030204" pitchFamily="18" charset="0"/>
              </a:rPr>
              <a:t>V EU má nyní spotřeba textilních výrobků, které se většinou dováží, z hlediska celkového životního cyklu v průměru </a:t>
            </a:r>
            <a:r>
              <a:rPr lang="cs-CZ" b="1" dirty="0">
                <a:solidFill>
                  <a:schemeClr val="accent6"/>
                </a:solidFill>
                <a:latin typeface="Cambria" panose="02040503050406030204" pitchFamily="18" charset="0"/>
                <a:ea typeface="Cambria" panose="02040503050406030204" pitchFamily="18" charset="0"/>
              </a:rPr>
              <a:t>čtvrtý největší negativní dopad na životní prostředí a změnu klimatu a třetí největší na spotřebu vody a využívání půdy</a:t>
            </a:r>
          </a:p>
          <a:p>
            <a:endParaRPr lang="cs-CZ" dirty="0">
              <a:latin typeface="Cambria" panose="02040503050406030204" pitchFamily="18" charset="0"/>
              <a:ea typeface="Cambria" panose="02040503050406030204" pitchFamily="18" charset="0"/>
            </a:endParaRPr>
          </a:p>
          <a:p>
            <a:r>
              <a:rPr lang="cs-CZ" dirty="0">
                <a:latin typeface="Cambria" panose="02040503050406030204" pitchFamily="18" charset="0"/>
                <a:ea typeface="Cambria" panose="02040503050406030204" pitchFamily="18" charset="0"/>
              </a:rPr>
              <a:t>Každoročně se v EU vyřadí přibližně </a:t>
            </a:r>
          </a:p>
          <a:p>
            <a:r>
              <a:rPr lang="cs-CZ" dirty="0">
                <a:latin typeface="Cambria" panose="02040503050406030204" pitchFamily="18" charset="0"/>
                <a:ea typeface="Cambria" panose="02040503050406030204" pitchFamily="18" charset="0"/>
              </a:rPr>
              <a:t>5,8 milionu tun textilních výrobků, což je přibližně 11 kg na osobu.</a:t>
            </a:r>
          </a:p>
          <a:p>
            <a:endParaRPr lang="cs-CZ" dirty="0">
              <a:latin typeface="Cambria" panose="02040503050406030204" pitchFamily="18" charset="0"/>
              <a:ea typeface="Cambria" panose="02040503050406030204" pitchFamily="18" charset="0"/>
            </a:endParaRPr>
          </a:p>
          <a:p>
            <a:r>
              <a:rPr lang="cs-CZ" sz="1400" dirty="0">
                <a:latin typeface="Cambria" panose="02040503050406030204" pitchFamily="18" charset="0"/>
                <a:ea typeface="Cambria" panose="02040503050406030204" pitchFamily="18" charset="0"/>
              </a:rPr>
              <a:t>V EU se každoročně tříděným sběrem </a:t>
            </a:r>
            <a:r>
              <a:rPr lang="cs-CZ" sz="1400" b="1" dirty="0">
                <a:solidFill>
                  <a:schemeClr val="accent1"/>
                </a:solidFill>
                <a:latin typeface="Cambria" panose="02040503050406030204" pitchFamily="18" charset="0"/>
                <a:ea typeface="Cambria" panose="02040503050406030204" pitchFamily="18" charset="0"/>
              </a:rPr>
              <a:t>shromáždí až 2,1 milionu tun spotřebitelských oděvů a bytového textilu</a:t>
            </a:r>
            <a:r>
              <a:rPr lang="cs-CZ" sz="1400" dirty="0">
                <a:latin typeface="Cambria" panose="02040503050406030204" pitchFamily="18" charset="0"/>
                <a:ea typeface="Cambria" panose="02040503050406030204" pitchFamily="18" charset="0"/>
              </a:rPr>
              <a:t>, které jsou určeny k recyklaci nebo prodeji na světových trzích pro opětovné použití, což představuje přibližně 38 % textilu uvedeného na trh v EU. </a:t>
            </a:r>
          </a:p>
          <a:p>
            <a:r>
              <a:rPr lang="cs-CZ" sz="1400" b="1" dirty="0">
                <a:solidFill>
                  <a:schemeClr val="accent6"/>
                </a:solidFill>
                <a:latin typeface="Cambria" panose="02040503050406030204" pitchFamily="18" charset="0"/>
                <a:ea typeface="Cambria" panose="02040503050406030204" pitchFamily="18" charset="0"/>
              </a:rPr>
              <a:t>Zbývajících 62 % je vyřazeno do směsného odpadu. V ČR přes 90 %.</a:t>
            </a:r>
          </a:p>
          <a:p>
            <a:endParaRPr lang="cs-CZ" dirty="0">
              <a:latin typeface="Cambria" panose="02040503050406030204" pitchFamily="18" charset="0"/>
              <a:ea typeface="Cambria" panose="02040503050406030204" pitchFamily="18" charset="0"/>
            </a:endParaRPr>
          </a:p>
          <a:p>
            <a:endParaRPr lang="cs-CZ" dirty="0">
              <a:latin typeface="Cambria" panose="02040503050406030204" pitchFamily="18" charset="0"/>
              <a:ea typeface="Cambria" panose="02040503050406030204" pitchFamily="18" charset="0"/>
            </a:endParaRPr>
          </a:p>
          <a:p>
            <a:endParaRPr lang="cs-CZ" dirty="0">
              <a:latin typeface="Cambria" panose="02040503050406030204" pitchFamily="18" charset="0"/>
              <a:ea typeface="Cambria" panose="02040503050406030204" pitchFamily="18" charset="0"/>
            </a:endParaRPr>
          </a:p>
        </p:txBody>
      </p:sp>
      <p:pic>
        <p:nvPicPr>
          <p:cNvPr id="2054" name="Picture 6" descr="Dámská mikina Rab Alpha Flash – Nalehko">
            <a:extLst>
              <a:ext uri="{FF2B5EF4-FFF2-40B4-BE49-F238E27FC236}">
                <a16:creationId xmlns:a16="http://schemas.microsoft.com/office/drawing/2014/main" id="{5CB70A7D-68AF-4CE3-AF5B-E919AB16AD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15" y="2757821"/>
            <a:ext cx="1613060" cy="24218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unda Rab Alpha Direct je prodyšná, výborně izoluje a neprofoukne -  SkitourGuru.com">
            <a:extLst>
              <a:ext uri="{FF2B5EF4-FFF2-40B4-BE49-F238E27FC236}">
                <a16:creationId xmlns:a16="http://schemas.microsoft.com/office/drawing/2014/main" id="{3742F999-D7DC-4192-9816-DD641FEB07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52" y="2757821"/>
            <a:ext cx="2532836" cy="14247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amus 58L – Bonfus – Ultralight Outdoor Gear">
            <a:extLst>
              <a:ext uri="{FF2B5EF4-FFF2-40B4-BE49-F238E27FC236}">
                <a16:creationId xmlns:a16="http://schemas.microsoft.com/office/drawing/2014/main" id="{0D563EBD-FC07-4134-B37F-C7DA2D346A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8239" y="3428378"/>
            <a:ext cx="1682836" cy="1682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78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par>
                                <p:cTn id="13" presetID="10" presetClass="entr" presetSubtype="0" fill="hold" nodeType="withEffect">
                                  <p:stCondLst>
                                    <p:cond delay="0"/>
                                  </p:stCondLst>
                                  <p:childTnLst>
                                    <p:set>
                                      <p:cBhvr>
                                        <p:cTn id="14" dur="1" fill="hold">
                                          <p:stCondLst>
                                            <p:cond delay="0"/>
                                          </p:stCondLst>
                                        </p:cTn>
                                        <p:tgtEl>
                                          <p:spTgt spid="2056"/>
                                        </p:tgtEl>
                                        <p:attrNameLst>
                                          <p:attrName>style.visibility</p:attrName>
                                        </p:attrNameLst>
                                      </p:cBhvr>
                                      <p:to>
                                        <p:strVal val="visible"/>
                                      </p:to>
                                    </p:set>
                                    <p:animEffect transition="in" filter="fade">
                                      <p:cBhvr>
                                        <p:cTn id="15" dur="500"/>
                                        <p:tgtEl>
                                          <p:spTgt spid="2056"/>
                                        </p:tgtEl>
                                      </p:cBhvr>
                                    </p:animEffect>
                                  </p:childTnLst>
                                </p:cTn>
                              </p:par>
                              <p:par>
                                <p:cTn id="16" presetID="10" presetClass="entr" presetSubtype="0" fill="hold" nodeType="withEffect">
                                  <p:stCondLst>
                                    <p:cond delay="0"/>
                                  </p:stCondLst>
                                  <p:childTnLst>
                                    <p:set>
                                      <p:cBhvr>
                                        <p:cTn id="17" dur="1" fill="hold">
                                          <p:stCondLst>
                                            <p:cond delay="0"/>
                                          </p:stCondLst>
                                        </p:cTn>
                                        <p:tgtEl>
                                          <p:spTgt spid="2058"/>
                                        </p:tgtEl>
                                        <p:attrNameLst>
                                          <p:attrName>style.visibility</p:attrName>
                                        </p:attrNameLst>
                                      </p:cBhvr>
                                      <p:to>
                                        <p:strVal val="visible"/>
                                      </p:to>
                                    </p:set>
                                    <p:animEffect transition="in" filter="fade">
                                      <p:cBhvr>
                                        <p:cTn id="18" dur="500"/>
                                        <p:tgtEl>
                                          <p:spTgt spid="205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5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500"/>
                                        <p:tgtEl>
                                          <p:spTgt spid="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500"/>
                                        <p:tgtEl>
                                          <p:spTgt spid="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fade">
                                      <p:cBhvr>
                                        <p:cTn id="38" dur="500"/>
                                        <p:tgtEl>
                                          <p:spTgt spid="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fade">
                                      <p:cBhvr>
                                        <p:cTn id="4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197" y="519522"/>
            <a:ext cx="5650564" cy="3854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ástupný symbol pro obsah 7"/>
          <p:cNvSpPr txBox="1">
            <a:spLocks/>
          </p:cNvSpPr>
          <p:nvPr/>
        </p:nvSpPr>
        <p:spPr>
          <a:xfrm>
            <a:off x="3923928" y="4477299"/>
            <a:ext cx="3319620" cy="553254"/>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None/>
            </a:pPr>
            <a:r>
              <a:rPr lang="cs-CZ" sz="788" dirty="0"/>
              <a:t>Druhy vývoz/dovoz ČR za 2016-2020.</a:t>
            </a:r>
          </a:p>
        </p:txBody>
      </p:sp>
    </p:spTree>
    <p:extLst>
      <p:ext uri="{BB962C8B-B14F-4D97-AF65-F5344CB8AC3E}">
        <p14:creationId xmlns:p14="http://schemas.microsoft.com/office/powerpoint/2010/main" val="247639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543649"/>
            <a:ext cx="5538453" cy="3784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ástupný symbol pro obsah 7"/>
          <p:cNvSpPr txBox="1">
            <a:spLocks/>
          </p:cNvSpPr>
          <p:nvPr/>
        </p:nvSpPr>
        <p:spPr>
          <a:xfrm>
            <a:off x="3923928" y="4477299"/>
            <a:ext cx="3319620" cy="553254"/>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None/>
            </a:pPr>
            <a:r>
              <a:rPr lang="cs-CZ" sz="788" dirty="0"/>
              <a:t>Druhy vývoz/dovoz Německo za 2016-2020.</a:t>
            </a:r>
          </a:p>
        </p:txBody>
      </p:sp>
    </p:spTree>
    <p:extLst>
      <p:ext uri="{BB962C8B-B14F-4D97-AF65-F5344CB8AC3E}">
        <p14:creationId xmlns:p14="http://schemas.microsoft.com/office/powerpoint/2010/main" val="257360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084" y="465516"/>
            <a:ext cx="6761219" cy="3582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Zástupný symbol pro obsah 7"/>
          <p:cNvSpPr txBox="1">
            <a:spLocks/>
          </p:cNvSpPr>
          <p:nvPr/>
        </p:nvSpPr>
        <p:spPr>
          <a:xfrm>
            <a:off x="3923928" y="4477299"/>
            <a:ext cx="3319620" cy="553254"/>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None/>
            </a:pPr>
            <a:r>
              <a:rPr lang="cs-CZ" sz="788" dirty="0"/>
              <a:t>Typ exemplářů vývoz/dovoz ČR za 2016-2020.</a:t>
            </a:r>
          </a:p>
        </p:txBody>
      </p:sp>
    </p:spTree>
    <p:extLst>
      <p:ext uri="{BB962C8B-B14F-4D97-AF65-F5344CB8AC3E}">
        <p14:creationId xmlns:p14="http://schemas.microsoft.com/office/powerpoint/2010/main" val="253107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53</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2" name="TextBox 1">
            <a:extLst>
              <a:ext uri="{FF2B5EF4-FFF2-40B4-BE49-F238E27FC236}">
                <a16:creationId xmlns:a16="http://schemas.microsoft.com/office/drawing/2014/main" id="{A711A7D6-4137-4246-BCDF-65FAE1AC666E}"/>
              </a:ext>
            </a:extLst>
          </p:cNvPr>
          <p:cNvSpPr txBox="1"/>
          <p:nvPr/>
        </p:nvSpPr>
        <p:spPr>
          <a:xfrm>
            <a:off x="517943" y="527096"/>
            <a:ext cx="7973568" cy="4154984"/>
          </a:xfrm>
          <a:prstGeom prst="rect">
            <a:avLst/>
          </a:prstGeom>
          <a:noFill/>
        </p:spPr>
        <p:txBody>
          <a:bodyPr wrap="square" rtlCol="0">
            <a:spAutoFit/>
          </a:bodyPr>
          <a:lstStyle/>
          <a:p>
            <a:r>
              <a:rPr lang="cs-CZ" sz="1800" b="1" u="sng" dirty="0"/>
              <a:t>Úmluva</a:t>
            </a:r>
            <a:r>
              <a:rPr lang="cs-CZ" sz="1800" b="1" dirty="0"/>
              <a:t> o mezinárodním obchodu ohroženými druhy volně žijících živočichů a planě rostoucích rostlin</a:t>
            </a:r>
            <a:r>
              <a:rPr lang="cs-CZ" sz="1800" dirty="0"/>
              <a:t> (Convention on International Trade in Endangered Species of Wild Fauna and Flora – </a:t>
            </a:r>
            <a:r>
              <a:rPr lang="cs-CZ" sz="1800" b="1" dirty="0">
                <a:solidFill>
                  <a:schemeClr val="accent6"/>
                </a:solidFill>
                <a:hlinkClick r:id="rId3"/>
              </a:rPr>
              <a:t>CITES</a:t>
            </a:r>
            <a:r>
              <a:rPr lang="cs-CZ" sz="1800" b="1" dirty="0"/>
              <a:t> - 1975</a:t>
            </a:r>
            <a:r>
              <a:rPr lang="cs-CZ" sz="1800" dirty="0"/>
              <a:t>)</a:t>
            </a:r>
          </a:p>
          <a:p>
            <a:pPr marL="285750" indent="-285750">
              <a:buFont typeface="Arial" panose="020B0604020202020204" pitchFamily="34" charset="0"/>
              <a:buChar char="•"/>
            </a:pPr>
            <a:r>
              <a:rPr lang="cs-CZ" dirty="0">
                <a:latin typeface="Cambria" panose="02040503050406030204" pitchFamily="18" charset="0"/>
                <a:ea typeface="Cambria" panose="02040503050406030204" pitchFamily="18" charset="0"/>
              </a:rPr>
              <a:t>183 států – všechny členské státy EU a od roku 2015 i EU, ČSFR 1992</a:t>
            </a:r>
          </a:p>
          <a:p>
            <a:pPr marL="285750" indent="-285750">
              <a:buFont typeface="Arial" panose="020B0604020202020204" pitchFamily="34" charset="0"/>
              <a:buChar char="•"/>
            </a:pPr>
            <a:r>
              <a:rPr lang="cs-CZ" dirty="0">
                <a:latin typeface="Cambria" panose="02040503050406030204" pitchFamily="18" charset="0"/>
                <a:ea typeface="Cambria" panose="02040503050406030204" pitchFamily="18" charset="0"/>
              </a:rPr>
              <a:t>35.000 druhů, z toho 29.000 druhů rostlin (většina orchideje)</a:t>
            </a:r>
          </a:p>
          <a:p>
            <a:pPr marL="285750" indent="-285750">
              <a:buFont typeface="Arial" panose="020B0604020202020204" pitchFamily="34" charset="0"/>
              <a:buChar char="•"/>
            </a:pPr>
            <a:r>
              <a:rPr lang="cs-CZ" dirty="0">
                <a:latin typeface="Cambria" panose="02040503050406030204" pitchFamily="18" charset="0"/>
                <a:ea typeface="Cambria" panose="02040503050406030204" pitchFamily="18" charset="0"/>
              </a:rPr>
              <a:t>Vztahuje se živé organismy, jakékoli jejich části, výrobky z nich: z kožešin, kůží a kostí chráněných zvířat, sošky a řezby ze vzácných dřevin či slonoviny, výrobky tradiční asijské medicíny obsahující výtažky z chráněných živočichů či rostlin, gurmánské speciality aj. </a:t>
            </a:r>
          </a:p>
          <a:p>
            <a:endParaRPr lang="cs-CZ" sz="1800" dirty="0"/>
          </a:p>
          <a:p>
            <a:r>
              <a:rPr lang="cs-CZ" sz="1800" b="1" u="sng" dirty="0">
                <a:highlight>
                  <a:srgbClr val="FFFF00"/>
                </a:highlight>
              </a:rPr>
              <a:t>Nařízení</a:t>
            </a:r>
            <a:r>
              <a:rPr lang="cs-CZ" sz="1800" b="1" dirty="0">
                <a:highlight>
                  <a:srgbClr val="FFFF00"/>
                </a:highlight>
              </a:rPr>
              <a:t> Rady (ES) č. </a:t>
            </a:r>
            <a:r>
              <a:rPr lang="cs-CZ" sz="1800" b="1" dirty="0">
                <a:highlight>
                  <a:srgbClr val="FFFF00"/>
                </a:highlight>
                <a:hlinkClick r:id="rId4" tooltip="338/97"/>
              </a:rPr>
              <a:t>338/97</a:t>
            </a:r>
            <a:r>
              <a:rPr lang="cs-CZ" sz="1800" b="1" dirty="0">
                <a:highlight>
                  <a:srgbClr val="FFFF00"/>
                </a:highlight>
              </a:rPr>
              <a:t> </a:t>
            </a:r>
            <a:r>
              <a:rPr lang="cs-CZ" sz="1800" dirty="0">
                <a:highlight>
                  <a:srgbClr val="FFFF00"/>
                </a:highlight>
              </a:rPr>
              <a:t>ze dne 9. prosince 1996 o ochraně druhů volně žijících živočichů a planě rostoucích rostlin regulováním obchodu s nimi </a:t>
            </a:r>
            <a:r>
              <a:rPr lang="en-US" sz="1800" b="1" dirty="0">
                <a:highlight>
                  <a:srgbClr val="FFFF00"/>
                </a:highlight>
              </a:rPr>
              <a:t>+</a:t>
            </a:r>
            <a:r>
              <a:rPr lang="cs-CZ" sz="1800" b="1" dirty="0">
                <a:highlight>
                  <a:srgbClr val="FFFF00"/>
                </a:highlight>
              </a:rPr>
              <a:t> změny a prováděcí </a:t>
            </a:r>
            <a:r>
              <a:rPr lang="cs-CZ" sz="1800" b="1" u="sng" dirty="0">
                <a:highlight>
                  <a:srgbClr val="FFFF00"/>
                </a:highlight>
              </a:rPr>
              <a:t>nařízení</a:t>
            </a:r>
          </a:p>
          <a:p>
            <a:r>
              <a:rPr lang="cs-CZ" sz="1800" b="1" dirty="0"/>
              <a:t>Nařízení Evropského parlamentu a Rady (ES) č. 1007/2009, </a:t>
            </a:r>
            <a:r>
              <a:rPr lang="pl-PL" sz="1800" b="1" dirty="0"/>
              <a:t>o obchodování s produkty z tuleňů</a:t>
            </a:r>
            <a:endParaRPr lang="cs-CZ" sz="1800" b="1" dirty="0"/>
          </a:p>
          <a:p>
            <a:r>
              <a:rPr lang="cs-CZ" sz="1800" b="1" u="sng" dirty="0"/>
              <a:t>Zákon</a:t>
            </a:r>
            <a:r>
              <a:rPr lang="cs-CZ" sz="1800" b="1" dirty="0"/>
              <a:t> č. 100/2004 Sb. (zákon o obchodování s ohroženými druhy) </a:t>
            </a:r>
            <a:endParaRPr lang="cs-CZ" sz="1800" b="1" u="sng" dirty="0"/>
          </a:p>
          <a:p>
            <a:endParaRPr lang="cs-CZ" dirty="0"/>
          </a:p>
        </p:txBody>
      </p:sp>
    </p:spTree>
    <p:extLst>
      <p:ext uri="{BB962C8B-B14F-4D97-AF65-F5344CB8AC3E}">
        <p14:creationId xmlns:p14="http://schemas.microsoft.com/office/powerpoint/2010/main" val="26525203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6" name="Zástupný symbol pro obsah 2">
            <a:extLst>
              <a:ext uri="{FF2B5EF4-FFF2-40B4-BE49-F238E27FC236}">
                <a16:creationId xmlns:a16="http://schemas.microsoft.com/office/drawing/2014/main" id="{DB07AA05-06D9-4A0E-A9EC-B41D838FD653}"/>
              </a:ext>
            </a:extLst>
          </p:cNvPr>
          <p:cNvSpPr txBox="1">
            <a:spLocks/>
          </p:cNvSpPr>
          <p:nvPr/>
        </p:nvSpPr>
        <p:spPr>
          <a:xfrm>
            <a:off x="652489" y="465733"/>
            <a:ext cx="8346286" cy="545934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2000" b="1" dirty="0">
                <a:latin typeface="Cambria" panose="02040503050406030204" pitchFamily="18" charset="0"/>
                <a:ea typeface="Cambria" panose="02040503050406030204" pitchFamily="18" charset="0"/>
              </a:rPr>
              <a:t>Unijní nařízení vychází z příloh CITES I až III a zahrnuje další druhy </a:t>
            </a:r>
          </a:p>
          <a:p>
            <a:endParaRPr lang="cs-CZ" sz="2000" dirty="0">
              <a:latin typeface="Cambria" panose="02040503050406030204" pitchFamily="18" charset="0"/>
              <a:ea typeface="Cambria" panose="02040503050406030204" pitchFamily="18" charset="0"/>
            </a:endParaRPr>
          </a:p>
          <a:p>
            <a:r>
              <a:rPr lang="cs-CZ" sz="2000" b="1" dirty="0">
                <a:solidFill>
                  <a:schemeClr val="accent6"/>
                </a:solidFill>
                <a:latin typeface="Cambria" panose="02040503050406030204" pitchFamily="18" charset="0"/>
                <a:ea typeface="Cambria" panose="02040503050406030204" pitchFamily="18" charset="0"/>
              </a:rPr>
              <a:t>A – CITES I + některé druhy CITES II </a:t>
            </a:r>
          </a:p>
          <a:p>
            <a:r>
              <a:rPr lang="cs-CZ" sz="2000" dirty="0">
                <a:latin typeface="Cambria" panose="02040503050406030204" pitchFamily="18" charset="0"/>
                <a:ea typeface="Cambria" panose="02040503050406030204" pitchFamily="18" charset="0"/>
              </a:rPr>
              <a:t>druhy přímo ohrožené vyhubením a druhy, které se vyskytují ve volné přírodě EU a jsou chráněny zákony členských států EU nebo legislativou ES na ochranu přírody </a:t>
            </a:r>
          </a:p>
          <a:p>
            <a:r>
              <a:rPr lang="cs-CZ" sz="2000" b="1" i="1" dirty="0">
                <a:latin typeface="Cambria" panose="02040503050406030204" pitchFamily="18" charset="0"/>
                <a:ea typeface="Cambria" panose="02040503050406030204" pitchFamily="18" charset="0"/>
              </a:rPr>
              <a:t>např. rys ostrovid, káně lesní, želva sloní, čáp černý, orel jestřábí, ara zelený, střevíčník pantoflíček </a:t>
            </a:r>
            <a:endParaRPr lang="cs-CZ" sz="2000" dirty="0">
              <a:latin typeface="Cambria" panose="02040503050406030204" pitchFamily="18" charset="0"/>
              <a:ea typeface="Cambria" panose="02040503050406030204" pitchFamily="18" charset="0"/>
            </a:endParaRPr>
          </a:p>
          <a:p>
            <a:r>
              <a:rPr lang="cs-CZ" sz="2000" b="1" dirty="0">
                <a:solidFill>
                  <a:schemeClr val="accent6"/>
                </a:solidFill>
                <a:latin typeface="Cambria" panose="02040503050406030204" pitchFamily="18" charset="0"/>
                <a:ea typeface="Cambria" panose="02040503050406030204" pitchFamily="18" charset="0"/>
              </a:rPr>
              <a:t>B – zahrnuje většinu druhů přílohy CITES II, některé druhy CITES III+ další</a:t>
            </a:r>
            <a:r>
              <a:rPr lang="cs-CZ" sz="2000" dirty="0">
                <a:latin typeface="Cambria" panose="02040503050406030204" pitchFamily="18" charset="0"/>
                <a:ea typeface="Cambria" panose="02040503050406030204" pitchFamily="18" charset="0"/>
              </a:rPr>
              <a:t>, jejichž dovoz do EU je pozastaven (nepůvodní druhy) </a:t>
            </a:r>
          </a:p>
          <a:p>
            <a:r>
              <a:rPr lang="cs-CZ" sz="2000" b="1" dirty="0">
                <a:solidFill>
                  <a:schemeClr val="accent6"/>
                </a:solidFill>
                <a:latin typeface="Cambria" panose="02040503050406030204" pitchFamily="18" charset="0"/>
                <a:ea typeface="Cambria" panose="02040503050406030204" pitchFamily="18" charset="0"/>
              </a:rPr>
              <a:t>C - seznam druhů z přílohy CITES III </a:t>
            </a:r>
            <a:endParaRPr lang="cs-CZ" sz="2000" dirty="0">
              <a:latin typeface="Cambria" panose="02040503050406030204" pitchFamily="18" charset="0"/>
              <a:ea typeface="Cambria" panose="02040503050406030204" pitchFamily="18" charset="0"/>
            </a:endParaRPr>
          </a:p>
          <a:p>
            <a:r>
              <a:rPr lang="cs-CZ" sz="2400" b="1" dirty="0">
                <a:solidFill>
                  <a:schemeClr val="accent6"/>
                </a:solidFill>
                <a:latin typeface="Cambria" panose="02040503050406030204" pitchFamily="18" charset="0"/>
                <a:ea typeface="Cambria" panose="02040503050406030204" pitchFamily="18" charset="0"/>
              </a:rPr>
              <a:t>D -“neCITES“ druhy </a:t>
            </a:r>
            <a:r>
              <a:rPr lang="cs-CZ" sz="2000" dirty="0">
                <a:latin typeface="Cambria" panose="02040503050406030204" pitchFamily="18" charset="0"/>
                <a:ea typeface="Cambria" panose="02040503050406030204" pitchFamily="18" charset="0"/>
              </a:rPr>
              <a:t>– EU monitoruje dovoz na svém území na základě oznámení o dovozu</a:t>
            </a:r>
            <a:endParaRPr lang="cs-CZ" b="1" u="sng"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39109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4" name="Zástupný symbol pro obsah 2">
            <a:extLst>
              <a:ext uri="{FF2B5EF4-FFF2-40B4-BE49-F238E27FC236}">
                <a16:creationId xmlns:a16="http://schemas.microsoft.com/office/drawing/2014/main" id="{68371F4B-C674-45AF-9930-BBED14473260}"/>
              </a:ext>
            </a:extLst>
          </p:cNvPr>
          <p:cNvSpPr txBox="1">
            <a:spLocks/>
          </p:cNvSpPr>
          <p:nvPr/>
        </p:nvSpPr>
        <p:spPr>
          <a:xfrm>
            <a:off x="385632" y="419896"/>
            <a:ext cx="8613143" cy="5517231"/>
          </a:xfrm>
          <a:prstGeom prst="rect">
            <a:avLst/>
          </a:prstGeom>
        </p:spPr>
        <p:txBody>
          <a:bodyPr>
            <a:normAutofit fontScale="2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7400" b="1" dirty="0">
                <a:solidFill>
                  <a:srgbClr val="FF0000"/>
                </a:solidFill>
                <a:latin typeface="Cambria" panose="02040503050406030204" pitchFamily="18" charset="0"/>
                <a:ea typeface="Cambria" panose="02040503050406030204" pitchFamily="18" charset="0"/>
              </a:rPr>
              <a:t>Regulace obchodu</a:t>
            </a:r>
          </a:p>
          <a:p>
            <a:endParaRPr lang="cs-CZ" sz="4800" b="1" dirty="0">
              <a:solidFill>
                <a:srgbClr val="FF0000"/>
              </a:solidFill>
              <a:latin typeface="Cambria" panose="02040503050406030204" pitchFamily="18" charset="0"/>
              <a:ea typeface="Cambria" panose="02040503050406030204" pitchFamily="18" charset="0"/>
            </a:endParaRPr>
          </a:p>
          <a:p>
            <a:r>
              <a:rPr lang="cs-CZ" sz="4800" b="1" dirty="0">
                <a:solidFill>
                  <a:srgbClr val="FF0000"/>
                </a:solidFill>
                <a:latin typeface="Cambria" panose="02040503050406030204" pitchFamily="18" charset="0"/>
                <a:ea typeface="Cambria" panose="02040503050406030204" pitchFamily="18" charset="0"/>
              </a:rPr>
              <a:t>    </a:t>
            </a:r>
            <a:r>
              <a:rPr lang="cs-CZ" sz="7200" b="1" dirty="0">
                <a:latin typeface="Cambria" panose="02040503050406030204" pitchFamily="18" charset="0"/>
                <a:ea typeface="Cambria" panose="02040503050406030204" pitchFamily="18" charset="0"/>
              </a:rPr>
              <a:t>Pro </a:t>
            </a:r>
            <a:r>
              <a:rPr lang="cs-CZ" sz="7200" b="1" dirty="0">
                <a:solidFill>
                  <a:schemeClr val="accent3"/>
                </a:solidFill>
                <a:latin typeface="Cambria" panose="02040503050406030204" pitchFamily="18" charset="0"/>
                <a:ea typeface="Cambria" panose="02040503050406030204" pitchFamily="18" charset="0"/>
              </a:rPr>
              <a:t>dovoz exemplářů ohrožených druhů do EU</a:t>
            </a:r>
            <a:r>
              <a:rPr lang="cs-CZ" sz="7200" b="1" dirty="0">
                <a:latin typeface="Cambria" panose="02040503050406030204" pitchFamily="18" charset="0"/>
                <a:ea typeface="Cambria" panose="02040503050406030204" pitchFamily="18" charset="0"/>
              </a:rPr>
              <a:t> je nutné (vedle vývozního povolení) i povolení vydané orgánem země určení v EU nebo oznámení o dovozu.</a:t>
            </a:r>
          </a:p>
          <a:p>
            <a:r>
              <a:rPr lang="cs-CZ" sz="7200" b="1" dirty="0">
                <a:latin typeface="Cambria" panose="02040503050406030204" pitchFamily="18" charset="0"/>
                <a:ea typeface="Cambria" panose="02040503050406030204" pitchFamily="18" charset="0"/>
              </a:rPr>
              <a:t>    Pro </a:t>
            </a:r>
            <a:r>
              <a:rPr lang="cs-CZ" sz="7200" b="1" dirty="0">
                <a:solidFill>
                  <a:schemeClr val="accent3"/>
                </a:solidFill>
                <a:latin typeface="Cambria" panose="02040503050406030204" pitchFamily="18" charset="0"/>
                <a:ea typeface="Cambria" panose="02040503050406030204" pitchFamily="18" charset="0"/>
              </a:rPr>
              <a:t>vývoz z EU </a:t>
            </a:r>
            <a:r>
              <a:rPr lang="cs-CZ" sz="7200" b="1" dirty="0">
                <a:latin typeface="Cambria" panose="02040503050406030204" pitchFamily="18" charset="0"/>
                <a:ea typeface="Cambria" panose="02040503050406030204" pitchFamily="18" charset="0"/>
              </a:rPr>
              <a:t>je nutné vývozní povolení nebo potvrzení o zpětném vývozu vydané orgánem země EU, v němž se exempláře nacházejí.</a:t>
            </a:r>
          </a:p>
          <a:p>
            <a:r>
              <a:rPr lang="cs-CZ" sz="7200" b="1" dirty="0">
                <a:latin typeface="Cambria" panose="02040503050406030204" pitchFamily="18" charset="0"/>
                <a:ea typeface="Cambria" panose="02040503050406030204" pitchFamily="18" charset="0"/>
              </a:rPr>
              <a:t>    Kategorie druhů jsou vyjmenovány v přílohách A až D nařízení.</a:t>
            </a:r>
          </a:p>
          <a:p>
            <a:r>
              <a:rPr lang="cs-CZ" sz="7200" b="1" dirty="0">
                <a:latin typeface="Cambria" panose="02040503050406030204" pitchFamily="18" charset="0"/>
                <a:ea typeface="Cambria" panose="02040503050406030204" pitchFamily="18" charset="0"/>
              </a:rPr>
              <a:t>    </a:t>
            </a:r>
            <a:r>
              <a:rPr lang="cs-CZ" sz="7200" b="1" dirty="0">
                <a:solidFill>
                  <a:schemeClr val="accent6"/>
                </a:solidFill>
                <a:latin typeface="Cambria" panose="02040503050406030204" pitchFamily="18" charset="0"/>
                <a:ea typeface="Cambria" panose="02040503050406030204" pitchFamily="18" charset="0"/>
              </a:rPr>
              <a:t>Obchodování </a:t>
            </a:r>
            <a:r>
              <a:rPr lang="cs-CZ" sz="7200" b="1" dirty="0">
                <a:latin typeface="Cambria" panose="02040503050406030204" pitchFamily="18" charset="0"/>
                <a:ea typeface="Cambria" panose="02040503050406030204" pitchFamily="18" charset="0"/>
              </a:rPr>
              <a:t>s druhy uvedenými v </a:t>
            </a:r>
            <a:r>
              <a:rPr lang="cs-CZ" sz="7200" b="1" dirty="0">
                <a:solidFill>
                  <a:schemeClr val="accent2"/>
                </a:solidFill>
                <a:latin typeface="Cambria" panose="02040503050406030204" pitchFamily="18" charset="0"/>
                <a:ea typeface="Cambria" panose="02040503050406030204" pitchFamily="18" charset="0"/>
              </a:rPr>
              <a:t>příloze A</a:t>
            </a:r>
            <a:r>
              <a:rPr lang="cs-CZ" sz="7200" b="1" dirty="0">
                <a:latin typeface="Cambria" panose="02040503050406030204" pitchFamily="18" charset="0"/>
                <a:ea typeface="Cambria" panose="02040503050406030204" pitchFamily="18" charset="0"/>
              </a:rPr>
              <a:t>, například s gepardem, je zakázáno, zatímco </a:t>
            </a:r>
            <a:r>
              <a:rPr lang="cs-CZ" sz="7200" b="1" dirty="0">
                <a:solidFill>
                  <a:schemeClr val="accent6"/>
                </a:solidFill>
                <a:latin typeface="Cambria" panose="02040503050406030204" pitchFamily="18" charset="0"/>
                <a:ea typeface="Cambria" panose="02040503050406030204" pitchFamily="18" charset="0"/>
              </a:rPr>
              <a:t>pohyb živých živočichů </a:t>
            </a:r>
            <a:r>
              <a:rPr lang="cs-CZ" sz="7200" b="1" dirty="0">
                <a:latin typeface="Cambria" panose="02040503050406030204" pitchFamily="18" charset="0"/>
                <a:ea typeface="Cambria" panose="02040503050406030204" pitchFamily="18" charset="0"/>
              </a:rPr>
              <a:t>v rámci EU vyžaduje předchozí povolení.</a:t>
            </a:r>
          </a:p>
          <a:p>
            <a:r>
              <a:rPr lang="cs-CZ" sz="7200" b="1" dirty="0">
                <a:latin typeface="Cambria" panose="02040503050406030204" pitchFamily="18" charset="0"/>
                <a:ea typeface="Cambria" panose="02040503050406030204" pitchFamily="18" charset="0"/>
              </a:rPr>
              <a:t>    Na pohyb živých exemplářů druhů vyjmenovaných v přílohách B a C, např. kobry nebo promyky, se vztahují předpisy pro povolování a vhodné ubytování a péči, zatímco příloha D se týká pouze tranzitu živých živočichů, celých kůží a rostlinných produktů.</a:t>
            </a:r>
          </a:p>
          <a:p>
            <a:r>
              <a:rPr lang="cs-CZ" sz="7200" b="1" dirty="0">
                <a:latin typeface="Cambria" panose="02040503050406030204" pitchFamily="18" charset="0"/>
                <a:ea typeface="Cambria" panose="02040503050406030204" pitchFamily="18" charset="0"/>
              </a:rPr>
              <a:t>    Za specifických okolností lze nařídit další omezení a země EU mohou mít vlastní přísnější předpisy.</a:t>
            </a:r>
          </a:p>
          <a:p>
            <a:r>
              <a:rPr lang="cs-CZ" sz="7200" b="1" dirty="0">
                <a:solidFill>
                  <a:schemeClr val="accent2"/>
                </a:solidFill>
                <a:latin typeface="Cambria" panose="02040503050406030204" pitchFamily="18" charset="0"/>
                <a:ea typeface="Cambria" panose="02040503050406030204" pitchFamily="18" charset="0"/>
              </a:rPr>
              <a:t>    Zvláštní předpisy se vztahují na exempláře narozené a chované v zajetí nebo exempláře, které se narodily v důsledku umělého oplodnění, které jsou předmětem osobního vlastnictví nebo jsou určeny pro využití vědeckými institucemi.</a:t>
            </a:r>
            <a:endParaRPr lang="cs-CZ" sz="3600" b="1" u="sng"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259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20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20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20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20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20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20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4" name="Zástupný symbol pro obsah 2">
            <a:extLst>
              <a:ext uri="{FF2B5EF4-FFF2-40B4-BE49-F238E27FC236}">
                <a16:creationId xmlns:a16="http://schemas.microsoft.com/office/drawing/2014/main" id="{68371F4B-C674-45AF-9930-BBED14473260}"/>
              </a:ext>
            </a:extLst>
          </p:cNvPr>
          <p:cNvSpPr txBox="1">
            <a:spLocks/>
          </p:cNvSpPr>
          <p:nvPr/>
        </p:nvSpPr>
        <p:spPr>
          <a:xfrm>
            <a:off x="265428" y="188248"/>
            <a:ext cx="8613143" cy="551723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1600" b="1" dirty="0">
                <a:solidFill>
                  <a:srgbClr val="FF0000"/>
                </a:solidFill>
                <a:latin typeface="Cambria" panose="02040503050406030204" pitchFamily="18" charset="0"/>
                <a:ea typeface="Cambria" panose="02040503050406030204" pitchFamily="18" charset="0"/>
              </a:rPr>
              <a:t>Regulace obchodu</a:t>
            </a:r>
          </a:p>
          <a:p>
            <a:endParaRPr lang="cs-CZ" sz="1600" b="1" dirty="0">
              <a:solidFill>
                <a:srgbClr val="FF0000"/>
              </a:solidFill>
              <a:latin typeface="Cambria" panose="02040503050406030204" pitchFamily="18" charset="0"/>
              <a:ea typeface="Cambria" panose="02040503050406030204" pitchFamily="18" charset="0"/>
            </a:endParaRPr>
          </a:p>
          <a:p>
            <a:r>
              <a:rPr lang="cs-CZ" sz="1600" b="1" dirty="0">
                <a:solidFill>
                  <a:schemeClr val="accent6"/>
                </a:solidFill>
                <a:latin typeface="Cambria" panose="02040503050406030204" pitchFamily="18" charset="0"/>
                <a:ea typeface="Cambria" panose="02040503050406030204" pitchFamily="18" charset="0"/>
              </a:rPr>
              <a:t>DRUHY Z PŘÍLOHY A nařízení </a:t>
            </a:r>
            <a:r>
              <a:rPr lang="cs-CZ" sz="1600" dirty="0">
                <a:latin typeface="Cambria" panose="02040503050406030204" pitchFamily="18" charset="0"/>
                <a:ea typeface="Cambria" panose="02040503050406030204" pitchFamily="18" charset="0"/>
              </a:rPr>
              <a:t>je zakázáno jakkoli komerčně využívat </a:t>
            </a:r>
          </a:p>
          <a:p>
            <a:pPr marL="285750" lvl="1" indent="-285750">
              <a:buFont typeface="Arial" panose="020B0604020202020204" pitchFamily="34" charset="0"/>
              <a:buChar char="•"/>
            </a:pPr>
            <a:r>
              <a:rPr lang="cs-CZ" sz="1600" dirty="0">
                <a:latin typeface="Cambria" panose="02040503050406030204" pitchFamily="18" charset="0"/>
                <a:ea typeface="Cambria" panose="02040503050406030204" pitchFamily="18" charset="0"/>
              </a:rPr>
              <a:t>prodávat </a:t>
            </a:r>
          </a:p>
          <a:p>
            <a:pPr marL="285750" lvl="1" indent="-285750">
              <a:buFont typeface="Arial" panose="020B0604020202020204" pitchFamily="34" charset="0"/>
              <a:buChar char="•"/>
            </a:pPr>
            <a:r>
              <a:rPr lang="cs-CZ" sz="1600" dirty="0">
                <a:latin typeface="Cambria" panose="02040503050406030204" pitchFamily="18" charset="0"/>
                <a:ea typeface="Cambria" panose="02040503050406030204" pitchFamily="18" charset="0"/>
              </a:rPr>
              <a:t>nakupovat </a:t>
            </a:r>
          </a:p>
          <a:p>
            <a:pPr marL="285750" lvl="1" indent="-285750">
              <a:buFont typeface="Arial" panose="020B0604020202020204" pitchFamily="34" charset="0"/>
              <a:buChar char="•"/>
            </a:pPr>
            <a:r>
              <a:rPr lang="cs-CZ" sz="1600" dirty="0">
                <a:latin typeface="Cambria" panose="02040503050406030204" pitchFamily="18" charset="0"/>
                <a:ea typeface="Cambria" panose="02040503050406030204" pitchFamily="18" charset="0"/>
              </a:rPr>
              <a:t>inzerovat </a:t>
            </a:r>
          </a:p>
          <a:p>
            <a:pPr marL="285750" lvl="1" indent="-285750">
              <a:buFont typeface="Arial" panose="020B0604020202020204" pitchFamily="34" charset="0"/>
              <a:buChar char="•"/>
            </a:pPr>
            <a:r>
              <a:rPr lang="cs-CZ" sz="1600" dirty="0">
                <a:latin typeface="Cambria" panose="02040503050406030204" pitchFamily="18" charset="0"/>
                <a:ea typeface="Cambria" panose="02040503050406030204" pitchFamily="18" charset="0"/>
              </a:rPr>
              <a:t>vystavovat za peníze </a:t>
            </a:r>
          </a:p>
          <a:p>
            <a:pPr marL="285750" lvl="1" indent="-285750">
              <a:buFont typeface="Arial" panose="020B0604020202020204" pitchFamily="34" charset="0"/>
              <a:buChar char="•"/>
            </a:pPr>
            <a:r>
              <a:rPr lang="cs-CZ" sz="1600" dirty="0">
                <a:latin typeface="Cambria" panose="02040503050406030204" pitchFamily="18" charset="0"/>
                <a:ea typeface="Cambria" panose="02040503050406030204" pitchFamily="18" charset="0"/>
              </a:rPr>
              <a:t>používat je k reklamě apod.</a:t>
            </a:r>
          </a:p>
          <a:p>
            <a:r>
              <a:rPr lang="cs-CZ" sz="1600" dirty="0">
                <a:latin typeface="Cambria" panose="02040503050406030204" pitchFamily="18" charset="0"/>
                <a:ea typeface="Cambria" panose="02040503050406030204" pitchFamily="18" charset="0"/>
              </a:rPr>
              <a:t>Výjimky pro konkrétní případ nebo i činnosti (správní řízení, KÚ, správa CHKO, správa NP)</a:t>
            </a:r>
          </a:p>
          <a:p>
            <a:endParaRPr lang="cs-CZ" sz="1600" dirty="0">
              <a:latin typeface="Cambria" panose="02040503050406030204" pitchFamily="18" charset="0"/>
              <a:ea typeface="Cambria" panose="02040503050406030204" pitchFamily="18" charset="0"/>
            </a:endParaRPr>
          </a:p>
          <a:p>
            <a:r>
              <a:rPr lang="cs-CZ" sz="1600" b="1" dirty="0">
                <a:solidFill>
                  <a:schemeClr val="accent6"/>
                </a:solidFill>
                <a:latin typeface="Cambria" panose="02040503050406030204" pitchFamily="18" charset="0"/>
                <a:ea typeface="Cambria" panose="02040503050406030204" pitchFamily="18" charset="0"/>
              </a:rPr>
              <a:t>DRUHY Z PŘÍLOHY B nařízení (považují se za ně i druhy v A, které byly odchované v zajetí) </a:t>
            </a:r>
            <a:r>
              <a:rPr lang="cs-CZ" sz="1600" dirty="0">
                <a:latin typeface="Cambria" panose="02040503050406030204" pitchFamily="18" charset="0"/>
                <a:ea typeface="Cambria" panose="02040503050406030204" pitchFamily="18" charset="0"/>
              </a:rPr>
              <a:t>je také zakázáno jakkoli komerčně využívat </a:t>
            </a:r>
            <a:r>
              <a:rPr lang="cs-CZ" sz="1600" b="1" dirty="0">
                <a:solidFill>
                  <a:srgbClr val="92D050"/>
                </a:solidFill>
                <a:latin typeface="Cambria" panose="02040503050406030204" pitchFamily="18" charset="0"/>
                <a:ea typeface="Cambria" panose="02040503050406030204" pitchFamily="18" charset="0"/>
              </a:rPr>
              <a:t>s výjimkou případů, kdy lze přesvědčivě prokázat jejich legální obstarání.</a:t>
            </a:r>
          </a:p>
          <a:p>
            <a:endParaRPr lang="cs-CZ" sz="1600" b="1" dirty="0">
              <a:solidFill>
                <a:srgbClr val="92D050"/>
              </a:solidFill>
              <a:latin typeface="Cambria" panose="02040503050406030204" pitchFamily="18" charset="0"/>
              <a:ea typeface="Cambria" panose="02040503050406030204" pitchFamily="18" charset="0"/>
            </a:endParaRPr>
          </a:p>
          <a:p>
            <a:r>
              <a:rPr lang="cs-CZ" sz="1600" b="1" dirty="0">
                <a:solidFill>
                  <a:srgbClr val="92D050"/>
                </a:solidFill>
                <a:latin typeface="Cambria" panose="02040503050406030204" pitchFamily="18" charset="0"/>
                <a:ea typeface="Cambria" panose="02040503050406030204" pitchFamily="18" charset="0"/>
              </a:rPr>
              <a:t>Výjimky ze zákazu (A i B):</a:t>
            </a:r>
          </a:p>
          <a:p>
            <a:pPr algn="just"/>
            <a:r>
              <a:rPr lang="cs-CZ" sz="1600" dirty="0">
                <a:latin typeface="Cambria" panose="02040503050406030204" pitchFamily="18" charset="0"/>
                <a:ea typeface="Cambria" panose="02040503050406030204" pitchFamily="18" charset="0"/>
              </a:rPr>
              <a:t>Exempláře byly získány dříve, </a:t>
            </a:r>
            <a:r>
              <a:rPr lang="cs-CZ" sz="1600" b="1" dirty="0">
                <a:solidFill>
                  <a:srgbClr val="FF0000"/>
                </a:solidFill>
                <a:latin typeface="Cambria" panose="02040503050406030204" pitchFamily="18" charset="0"/>
                <a:ea typeface="Cambria" panose="02040503050406030204" pitchFamily="18" charset="0"/>
              </a:rPr>
              <a:t>než se stala příslušná úprava účinnou</a:t>
            </a:r>
            <a:r>
              <a:rPr lang="cs-CZ" sz="1600" dirty="0">
                <a:latin typeface="Cambria" panose="02040503050406030204" pitchFamily="18" charset="0"/>
                <a:ea typeface="Cambria" panose="02040503050406030204" pitchFamily="18" charset="0"/>
              </a:rPr>
              <a:t>, nebo byly získány před </a:t>
            </a:r>
            <a:r>
              <a:rPr lang="cs-CZ" sz="1800" b="1" dirty="0">
                <a:solidFill>
                  <a:srgbClr val="FF0000"/>
                </a:solidFill>
                <a:latin typeface="Cambria" panose="02040503050406030204" pitchFamily="18" charset="0"/>
                <a:ea typeface="Cambria" panose="02040503050406030204" pitchFamily="18" charset="0"/>
              </a:rPr>
              <a:t>více než 50 lety</a:t>
            </a:r>
            <a:r>
              <a:rPr lang="cs-CZ" sz="1600" dirty="0">
                <a:latin typeface="Cambria" panose="02040503050406030204" pitchFamily="18" charset="0"/>
                <a:ea typeface="Cambria" panose="02040503050406030204" pitchFamily="18" charset="0"/>
              </a:rPr>
              <a:t>; nebo byly dovezeny do EU a </a:t>
            </a:r>
            <a:r>
              <a:rPr lang="cs-CZ" sz="1600" b="1" dirty="0">
                <a:solidFill>
                  <a:srgbClr val="FF0000"/>
                </a:solidFill>
                <a:latin typeface="Cambria" panose="02040503050406030204" pitchFamily="18" charset="0"/>
                <a:ea typeface="Cambria" panose="02040503050406030204" pitchFamily="18" charset="0"/>
              </a:rPr>
              <a:t>mají být používány k účelům, které neohrožují přežití dotyčných druhů</a:t>
            </a:r>
            <a:r>
              <a:rPr lang="cs-CZ" sz="1600" dirty="0">
                <a:latin typeface="Cambria" panose="02040503050406030204" pitchFamily="18" charset="0"/>
                <a:ea typeface="Cambria" panose="02040503050406030204" pitchFamily="18" charset="0"/>
              </a:rPr>
              <a:t>; nebo se jedná o exempláře živočišných druhů </a:t>
            </a:r>
            <a:r>
              <a:rPr lang="cs-CZ" sz="1600" b="1" dirty="0">
                <a:solidFill>
                  <a:srgbClr val="FF0000"/>
                </a:solidFill>
                <a:latin typeface="Cambria" panose="02040503050406030204" pitchFamily="18" charset="0"/>
                <a:ea typeface="Cambria" panose="02040503050406030204" pitchFamily="18" charset="0"/>
              </a:rPr>
              <a:t>narozené a odchované v zajetí nebo uměle vypěstované exempláře rostlinných druhů</a:t>
            </a:r>
            <a:r>
              <a:rPr lang="cs-CZ" sz="1600" dirty="0">
                <a:latin typeface="Cambria" panose="02040503050406030204" pitchFamily="18" charset="0"/>
                <a:ea typeface="Cambria" panose="02040503050406030204" pitchFamily="18" charset="0"/>
              </a:rPr>
              <a:t>, nebo jde o chov/pěstování/výzkum za účelem zachování.</a:t>
            </a:r>
          </a:p>
          <a:p>
            <a:endParaRPr lang="cs-CZ"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6934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4" name="Zástupný symbol pro obsah 2">
            <a:extLst>
              <a:ext uri="{FF2B5EF4-FFF2-40B4-BE49-F238E27FC236}">
                <a16:creationId xmlns:a16="http://schemas.microsoft.com/office/drawing/2014/main" id="{68371F4B-C674-45AF-9930-BBED14473260}"/>
              </a:ext>
            </a:extLst>
          </p:cNvPr>
          <p:cNvSpPr txBox="1">
            <a:spLocks/>
          </p:cNvSpPr>
          <p:nvPr/>
        </p:nvSpPr>
        <p:spPr>
          <a:xfrm>
            <a:off x="265429" y="188248"/>
            <a:ext cx="4201634" cy="551723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1600" b="1" dirty="0">
                <a:solidFill>
                  <a:srgbClr val="FF0000"/>
                </a:solidFill>
                <a:latin typeface="Cambria" panose="02040503050406030204" pitchFamily="18" charset="0"/>
                <a:ea typeface="Cambria" panose="02040503050406030204" pitchFamily="18" charset="0"/>
              </a:rPr>
              <a:t>Regulace obchodu</a:t>
            </a:r>
          </a:p>
          <a:p>
            <a:endParaRPr lang="cs-CZ" sz="1600" b="1" dirty="0">
              <a:solidFill>
                <a:srgbClr val="FF0000"/>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cs-CZ" sz="1600" b="1" dirty="0">
                <a:solidFill>
                  <a:schemeClr val="tx1"/>
                </a:solidFill>
                <a:latin typeface="Cambria" panose="02040503050406030204" pitchFamily="18" charset="0"/>
                <a:ea typeface="Cambria" panose="02040503050406030204" pitchFamily="18" charset="0"/>
              </a:rPr>
              <a:t>Povinnost označit exempláře</a:t>
            </a:r>
          </a:p>
          <a:p>
            <a:pPr marL="285750" indent="-285750">
              <a:buFont typeface="Arial" panose="020B0604020202020204" pitchFamily="34" charset="0"/>
              <a:buChar char="•"/>
            </a:pPr>
            <a:r>
              <a:rPr lang="cs-CZ" sz="1600" b="1" dirty="0">
                <a:solidFill>
                  <a:schemeClr val="tx1"/>
                </a:solidFill>
                <a:latin typeface="Cambria" panose="02040503050406030204" pitchFamily="18" charset="0"/>
                <a:ea typeface="Cambria" panose="02040503050406030204" pitchFamily="18" charset="0"/>
              </a:rPr>
              <a:t>Registrace exemplářů (A + některé B)</a:t>
            </a:r>
          </a:p>
          <a:p>
            <a:pPr marL="285750" indent="-285750">
              <a:buFont typeface="Arial" panose="020B0604020202020204" pitchFamily="34" charset="0"/>
              <a:buChar char="•"/>
            </a:pPr>
            <a:r>
              <a:rPr lang="cs-CZ" sz="1600" b="1" dirty="0">
                <a:solidFill>
                  <a:schemeClr val="tx1"/>
                </a:solidFill>
                <a:latin typeface="Cambria" panose="02040503050406030204" pitchFamily="18" charset="0"/>
                <a:ea typeface="Cambria" panose="02040503050406030204" pitchFamily="18" charset="0"/>
              </a:rPr>
              <a:t>Povinnost na výzvu ČIŽP nebo celních orgánů prokázat legální původ (jinak zákaz realizace záměru, zadržení, zabavení)</a:t>
            </a:r>
          </a:p>
          <a:p>
            <a:endParaRPr lang="cs-CZ" sz="1600" dirty="0">
              <a:latin typeface="Cambria" panose="02040503050406030204" pitchFamily="18" charset="0"/>
              <a:ea typeface="Cambria" panose="02040503050406030204" pitchFamily="18" charset="0"/>
            </a:endParaRPr>
          </a:p>
        </p:txBody>
      </p:sp>
      <p:pic>
        <p:nvPicPr>
          <p:cNvPr id="5" name="Picture 2" descr="\\nss2\users\Vomacka\DSCN0023.JPG">
            <a:extLst>
              <a:ext uri="{FF2B5EF4-FFF2-40B4-BE49-F238E27FC236}">
                <a16:creationId xmlns:a16="http://schemas.microsoft.com/office/drawing/2014/main" id="{6F593666-A63F-45EC-94D1-0A14120BEB8A}"/>
              </a:ext>
            </a:extLst>
          </p:cNvPr>
          <p:cNvPicPr>
            <a:picLocks noChangeAspect="1" noChangeArrowheads="1"/>
          </p:cNvPicPr>
          <p:nvPr/>
        </p:nvPicPr>
        <p:blipFill>
          <a:blip r:embed="rId3" cstate="print"/>
          <a:srcRect/>
          <a:stretch>
            <a:fillRect/>
          </a:stretch>
        </p:blipFill>
        <p:spPr bwMode="auto">
          <a:xfrm>
            <a:off x="5149814" y="259744"/>
            <a:ext cx="3468401" cy="4624012"/>
          </a:xfrm>
          <a:prstGeom prst="rect">
            <a:avLst/>
          </a:prstGeom>
          <a:noFill/>
        </p:spPr>
      </p:pic>
    </p:spTree>
    <p:extLst>
      <p:ext uri="{BB962C8B-B14F-4D97-AF65-F5344CB8AC3E}">
        <p14:creationId xmlns:p14="http://schemas.microsoft.com/office/powerpoint/2010/main" val="81125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58</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2" name="TextBox 1">
            <a:extLst>
              <a:ext uri="{FF2B5EF4-FFF2-40B4-BE49-F238E27FC236}">
                <a16:creationId xmlns:a16="http://schemas.microsoft.com/office/drawing/2014/main" id="{AB096F53-8253-4B4D-B75E-B62C8EC5644D}"/>
              </a:ext>
            </a:extLst>
          </p:cNvPr>
          <p:cNvSpPr txBox="1"/>
          <p:nvPr/>
        </p:nvSpPr>
        <p:spPr>
          <a:xfrm>
            <a:off x="382092" y="426728"/>
            <a:ext cx="7721016" cy="707886"/>
          </a:xfrm>
          <a:prstGeom prst="rect">
            <a:avLst/>
          </a:prstGeom>
          <a:noFill/>
        </p:spPr>
        <p:txBody>
          <a:bodyPr wrap="square" rtlCol="0">
            <a:spAutoFit/>
          </a:bodyPr>
          <a:lstStyle/>
          <a:p>
            <a:r>
              <a:rPr lang="cs-CZ" sz="2000" b="1" dirty="0">
                <a:latin typeface="Cambria" panose="02040503050406030204" pitchFamily="18" charset="0"/>
                <a:ea typeface="Cambria" panose="02040503050406030204" pitchFamily="18" charset="0"/>
              </a:rPr>
              <a:t>Kde hledat přesné zařazení</a:t>
            </a:r>
            <a:endParaRPr lang="cs-CZ" sz="2000" dirty="0">
              <a:latin typeface="Cambria" panose="02040503050406030204" pitchFamily="18" charset="0"/>
              <a:ea typeface="Cambria" panose="02040503050406030204" pitchFamily="18" charset="0"/>
            </a:endParaRPr>
          </a:p>
          <a:p>
            <a:endParaRPr lang="cs-CZ" sz="20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7B7CA340-1B08-40BE-A226-6FA518BF0A54}"/>
              </a:ext>
            </a:extLst>
          </p:cNvPr>
          <p:cNvPicPr>
            <a:picLocks noChangeAspect="1"/>
          </p:cNvPicPr>
          <p:nvPr/>
        </p:nvPicPr>
        <p:blipFill>
          <a:blip r:embed="rId3"/>
          <a:stretch>
            <a:fillRect/>
          </a:stretch>
        </p:blipFill>
        <p:spPr>
          <a:xfrm>
            <a:off x="1214628" y="1194812"/>
            <a:ext cx="6888480" cy="3418125"/>
          </a:xfrm>
          <a:prstGeom prst="rect">
            <a:avLst/>
          </a:prstGeom>
        </p:spPr>
      </p:pic>
    </p:spTree>
    <p:extLst>
      <p:ext uri="{BB962C8B-B14F-4D97-AF65-F5344CB8AC3E}">
        <p14:creationId xmlns:p14="http://schemas.microsoft.com/office/powerpoint/2010/main" val="17040579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Obdélník 2"/>
          <p:cNvSpPr/>
          <p:nvPr/>
        </p:nvSpPr>
        <p:spPr>
          <a:xfrm>
            <a:off x="0" y="4463716"/>
            <a:ext cx="9432758"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Rectangle 2"/>
          <p:cNvSpPr>
            <a:spLocks noChangeArrowheads="1"/>
          </p:cNvSpPr>
          <p:nvPr/>
        </p:nvSpPr>
        <p:spPr bwMode="auto">
          <a:xfrm>
            <a:off x="457202" y="4114799"/>
            <a:ext cx="4322480" cy="14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
        <p:nvSpPr>
          <p:cNvPr id="10" name="Shape 406"/>
          <p:cNvSpPr txBox="1">
            <a:spLocks/>
          </p:cNvSpPr>
          <p:nvPr/>
        </p:nvSpPr>
        <p:spPr>
          <a:xfrm>
            <a:off x="692834" y="761701"/>
            <a:ext cx="7884600" cy="3810299"/>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114454"/>
              </a:buClr>
              <a:buSzPct val="100000"/>
              <a:buFont typeface="Nixie One"/>
              <a:buChar char="▪"/>
              <a:defRPr sz="3000" b="0" i="0" u="none" strike="noStrike" cap="none">
                <a:solidFill>
                  <a:srgbClr val="114454"/>
                </a:solidFill>
                <a:latin typeface="Nixie One"/>
                <a:ea typeface="Nixie One"/>
                <a:cs typeface="Nixie One"/>
                <a:sym typeface="Nixie One"/>
              </a:defRPr>
            </a:lvl1pPr>
            <a:lvl2pPr marR="0" lvl="1" algn="l" rtl="0">
              <a:lnSpc>
                <a:spcPct val="100000"/>
              </a:lnSpc>
              <a:spcBef>
                <a:spcPts val="480"/>
              </a:spcBef>
              <a:spcAft>
                <a:spcPts val="0"/>
              </a:spcAft>
              <a:buClr>
                <a:srgbClr val="114454"/>
              </a:buClr>
              <a:buSzPct val="100000"/>
              <a:buFont typeface="Nixie One"/>
              <a:buChar char="▫"/>
              <a:defRPr sz="2400" b="0" i="0" u="none" strike="noStrike" cap="none">
                <a:solidFill>
                  <a:srgbClr val="114454"/>
                </a:solidFill>
                <a:latin typeface="Nixie One"/>
                <a:ea typeface="Nixie One"/>
                <a:cs typeface="Nixie One"/>
                <a:sym typeface="Nixie One"/>
              </a:defRPr>
            </a:lvl2pPr>
            <a:lvl3pPr marR="0" lvl="2" algn="l" rtl="0">
              <a:lnSpc>
                <a:spcPct val="100000"/>
              </a:lnSpc>
              <a:spcBef>
                <a:spcPts val="480"/>
              </a:spcBef>
              <a:spcAft>
                <a:spcPts val="0"/>
              </a:spcAft>
              <a:buClr>
                <a:srgbClr val="114454"/>
              </a:buClr>
              <a:buSzPct val="100000"/>
              <a:buFont typeface="Nixie One"/>
              <a:buNone/>
              <a:defRPr sz="2400" b="0" i="0" u="none" strike="noStrike" cap="none">
                <a:solidFill>
                  <a:srgbClr val="114454"/>
                </a:solidFill>
                <a:latin typeface="Nixie One"/>
                <a:ea typeface="Nixie One"/>
                <a:cs typeface="Nixie One"/>
                <a:sym typeface="Nixie One"/>
              </a:defRPr>
            </a:lvl3pPr>
            <a:lvl4pPr marR="0" lvl="3"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4pPr>
            <a:lvl5pPr marR="0" lvl="4"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5pPr>
            <a:lvl6pPr marR="0" lvl="5"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6pPr>
            <a:lvl7pPr marR="0" lvl="6"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7pPr>
            <a:lvl8pPr marR="0" lvl="7"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8pPr>
            <a:lvl9pPr marR="0" lvl="8"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9pPr>
          </a:lstStyle>
          <a:p>
            <a:pPr>
              <a:spcBef>
                <a:spcPts val="0"/>
              </a:spcBef>
              <a:buClr>
                <a:schemeClr val="dk1"/>
              </a:buClr>
              <a:buSzPct val="61111"/>
              <a:buFont typeface="Arial"/>
              <a:buNone/>
            </a:pPr>
            <a:r>
              <a:rPr lang="cs-CZ" sz="1800" b="1" dirty="0">
                <a:solidFill>
                  <a:schemeClr val="lt1"/>
                </a:solidFill>
                <a:latin typeface="Cambria" panose="02040503050406030204" pitchFamily="18" charset="0"/>
                <a:ea typeface="Cambria" panose="02040503050406030204" pitchFamily="18" charset="0"/>
                <a:cs typeface="Roboto Slab"/>
                <a:sym typeface="Roboto Slab"/>
              </a:rPr>
              <a:t>DĚKUJI ZA POZORNOST</a:t>
            </a:r>
            <a:r>
              <a:rPr lang="en-US" sz="1800" b="1" dirty="0">
                <a:solidFill>
                  <a:schemeClr val="lt1"/>
                </a:solidFill>
                <a:latin typeface="Cambria" panose="02040503050406030204" pitchFamily="18" charset="0"/>
                <a:ea typeface="Cambria" panose="02040503050406030204" pitchFamily="18" charset="0"/>
                <a:cs typeface="Roboto Slab"/>
                <a:sym typeface="Roboto Slab"/>
              </a:rPr>
              <a:t>!</a:t>
            </a:r>
          </a:p>
          <a:p>
            <a:pPr>
              <a:spcBef>
                <a:spcPts val="0"/>
              </a:spcBef>
              <a:buClr>
                <a:schemeClr val="dk1"/>
              </a:buClr>
              <a:buSzPct val="45833"/>
              <a:buFont typeface="Arial"/>
              <a:buNone/>
            </a:pPr>
            <a:endParaRPr lang="en-US" sz="2400" dirty="0">
              <a:solidFill>
                <a:srgbClr val="FFFFFF"/>
              </a:solidFill>
              <a:latin typeface="Cambria" panose="02040503050406030204" pitchFamily="18" charset="0"/>
              <a:ea typeface="Cambria" panose="02040503050406030204" pitchFamily="18" charset="0"/>
            </a:endParaRPr>
          </a:p>
          <a:p>
            <a:pPr>
              <a:spcBef>
                <a:spcPts val="0"/>
              </a:spcBef>
              <a:buClr>
                <a:schemeClr val="dk1"/>
              </a:buClr>
              <a:buSzPct val="45833"/>
              <a:buFont typeface="Arial"/>
              <a:buNone/>
            </a:pPr>
            <a:r>
              <a:rPr lang="en-US" sz="1800" dirty="0">
                <a:solidFill>
                  <a:srgbClr val="FFFFFF"/>
                </a:solidFill>
                <a:latin typeface="Roboto Slab" panose="020B0604020202020204" charset="0"/>
                <a:ea typeface="Roboto Slab" panose="020B0604020202020204" charset="0"/>
              </a:rPr>
              <a:t>vomacka@mail.muni.cz</a:t>
            </a:r>
          </a:p>
        </p:txBody>
      </p:sp>
      <p:pic>
        <p:nvPicPr>
          <p:cNvPr id="9" name="Picture 3"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630" y="4553547"/>
            <a:ext cx="465480" cy="49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F:\vojtech\Pictures\Obrázky\logo katedry\logoENG.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9843" y="4487873"/>
            <a:ext cx="1306792" cy="5756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asarykova univerzita - Home | Facebook">
            <a:extLst>
              <a:ext uri="{FF2B5EF4-FFF2-40B4-BE49-F238E27FC236}">
                <a16:creationId xmlns:a16="http://schemas.microsoft.com/office/drawing/2014/main" id="{64A492E0-16F7-4E1E-871E-390529E3B60B}"/>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43944" y="4525230"/>
            <a:ext cx="585056" cy="585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762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2" name="TextBox 1">
            <a:extLst>
              <a:ext uri="{FF2B5EF4-FFF2-40B4-BE49-F238E27FC236}">
                <a16:creationId xmlns:a16="http://schemas.microsoft.com/office/drawing/2014/main" id="{BF24F037-6E83-418A-BC95-71683121BB5B}"/>
              </a:ext>
            </a:extLst>
          </p:cNvPr>
          <p:cNvSpPr txBox="1"/>
          <p:nvPr/>
        </p:nvSpPr>
        <p:spPr>
          <a:xfrm>
            <a:off x="572135" y="960489"/>
            <a:ext cx="8254509" cy="1600438"/>
          </a:xfrm>
          <a:prstGeom prst="rect">
            <a:avLst/>
          </a:prstGeom>
          <a:noFill/>
        </p:spPr>
        <p:txBody>
          <a:bodyPr wrap="square" rtlCol="0">
            <a:spAutoFit/>
          </a:bodyPr>
          <a:lstStyle/>
          <a:p>
            <a:pPr marL="285750" indent="-285750">
              <a:buFont typeface="Arial" panose="020B0604020202020204" pitchFamily="34" charset="0"/>
              <a:buChar char="•"/>
            </a:pPr>
            <a:r>
              <a:rPr lang="cs-CZ" dirty="0">
                <a:latin typeface="Cambria" panose="02040503050406030204" pitchFamily="18" charset="0"/>
                <a:ea typeface="Cambria" panose="02040503050406030204" pitchFamily="18" charset="0"/>
              </a:rPr>
              <a:t>Jen v odpadních vodách z praček se ročně uvolní až 40 000 tun syntetických vláken</a:t>
            </a:r>
          </a:p>
          <a:p>
            <a:pPr marL="285750" indent="-285750">
              <a:buFont typeface="Arial" panose="020B0604020202020204" pitchFamily="34" charset="0"/>
              <a:buChar char="•"/>
            </a:pPr>
            <a:endParaRPr lang="cs-CZ" dirty="0">
              <a:latin typeface="Cambria" panose="02040503050406030204" pitchFamily="18" charset="0"/>
              <a:ea typeface="Cambria" panose="02040503050406030204" pitchFamily="18" charset="0"/>
            </a:endParaRPr>
          </a:p>
          <a:p>
            <a:pPr marL="285750" indent="-285750" algn="just">
              <a:buFont typeface="Arial" panose="020B0604020202020204" pitchFamily="34" charset="0"/>
              <a:buChar char="•"/>
            </a:pPr>
            <a:r>
              <a:rPr lang="cs-CZ" dirty="0">
                <a:latin typeface="Cambria" panose="02040503050406030204" pitchFamily="18" charset="0"/>
                <a:ea typeface="Cambria" panose="02040503050406030204" pitchFamily="18" charset="0"/>
              </a:rPr>
              <a:t>Textilní a oděvní odvětví v EU Je tvořeno více než 160 000 společnostmi, zaměstnává 1,5 milionu lidí a v roce 2019 vytvořilo obrat ve výši 162 miliard EUR.</a:t>
            </a:r>
          </a:p>
          <a:p>
            <a:endParaRPr lang="cs-CZ" dirty="0">
              <a:latin typeface="Cambria" panose="02040503050406030204" pitchFamily="18" charset="0"/>
              <a:ea typeface="Cambria" panose="02040503050406030204" pitchFamily="18" charset="0"/>
            </a:endParaRPr>
          </a:p>
          <a:p>
            <a:endParaRPr lang="cs-CZ" dirty="0">
              <a:latin typeface="Cambria" panose="02040503050406030204" pitchFamily="18" charset="0"/>
              <a:ea typeface="Cambria" panose="02040503050406030204" pitchFamily="18" charset="0"/>
            </a:endParaRPr>
          </a:p>
          <a:p>
            <a:endParaRPr lang="cs-CZ" dirty="0">
              <a:latin typeface="Cambria" panose="02040503050406030204" pitchFamily="18" charset="0"/>
              <a:ea typeface="Cambria" panose="02040503050406030204" pitchFamily="18" charset="0"/>
            </a:endParaRPr>
          </a:p>
        </p:txBody>
      </p:sp>
      <p:pic>
        <p:nvPicPr>
          <p:cNvPr id="2054" name="Picture 6" descr="Dámská mikina Rab Alpha Flash – Nalehko">
            <a:extLst>
              <a:ext uri="{FF2B5EF4-FFF2-40B4-BE49-F238E27FC236}">
                <a16:creationId xmlns:a16="http://schemas.microsoft.com/office/drawing/2014/main" id="{5CB70A7D-68AF-4CE3-AF5B-E919AB16A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15" y="2757821"/>
            <a:ext cx="1613060" cy="24218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unda Rab Alpha Direct je prodyšná, výborně izoluje a neprofoukne -  SkitourGuru.com">
            <a:extLst>
              <a:ext uri="{FF2B5EF4-FFF2-40B4-BE49-F238E27FC236}">
                <a16:creationId xmlns:a16="http://schemas.microsoft.com/office/drawing/2014/main" id="{3742F999-D7DC-4192-9816-DD641FEB07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52" y="2757821"/>
            <a:ext cx="2532836" cy="14247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amus 58L – Bonfus – Ultralight Outdoor Gear">
            <a:extLst>
              <a:ext uri="{FF2B5EF4-FFF2-40B4-BE49-F238E27FC236}">
                <a16:creationId xmlns:a16="http://schemas.microsoft.com/office/drawing/2014/main" id="{0D563EBD-FC07-4134-B37F-C7DA2D346A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8239" y="3428378"/>
            <a:ext cx="1682836" cy="168283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KOMODO - GLITCH Merino Wool Jumper - Almond | Merino jumper, Kids clothes  uk, Jumpers for women">
            <a:extLst>
              <a:ext uri="{FF2B5EF4-FFF2-40B4-BE49-F238E27FC236}">
                <a16:creationId xmlns:a16="http://schemas.microsoft.com/office/drawing/2014/main" id="{CF00357A-AF2E-45C1-9B9F-FC845A5E65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8783" y="2000859"/>
            <a:ext cx="1959096" cy="2938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28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pic>
        <p:nvPicPr>
          <p:cNvPr id="4100" name="Picture 4" descr="indian-cow-in-slaughterhouse">
            <a:extLst>
              <a:ext uri="{FF2B5EF4-FFF2-40B4-BE49-F238E27FC236}">
                <a16:creationId xmlns:a16="http://schemas.microsoft.com/office/drawing/2014/main" id="{200BB778-FCE8-40F2-AEA5-D27726400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28625"/>
            <a:ext cx="3872821" cy="217846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nimal Cruelty - Down and Feathers">
            <a:extLst>
              <a:ext uri="{FF2B5EF4-FFF2-40B4-BE49-F238E27FC236}">
                <a16:creationId xmlns:a16="http://schemas.microsoft.com/office/drawing/2014/main" id="{EFC64D50-B562-4D5A-9BBB-C6094FABF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9460" y="1861970"/>
            <a:ext cx="3105361" cy="237676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nimals Used for Fur | PETA">
            <a:extLst>
              <a:ext uri="{FF2B5EF4-FFF2-40B4-BE49-F238E27FC236}">
                <a16:creationId xmlns:a16="http://schemas.microsoft.com/office/drawing/2014/main" id="{EFE5B7BB-1AC5-4977-9996-FE09AAADD8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1937" y="69259"/>
            <a:ext cx="2842709" cy="416947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top the ice turning red | John Bowis | The Guardian">
            <a:extLst>
              <a:ext uri="{FF2B5EF4-FFF2-40B4-BE49-F238E27FC236}">
                <a16:creationId xmlns:a16="http://schemas.microsoft.com/office/drawing/2014/main" id="{5F544A75-87CB-4CB3-A9AE-3FC750866D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2518" y="2624395"/>
            <a:ext cx="438150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343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pic>
        <p:nvPicPr>
          <p:cNvPr id="3" name="Picture 2">
            <a:extLst>
              <a:ext uri="{FF2B5EF4-FFF2-40B4-BE49-F238E27FC236}">
                <a16:creationId xmlns:a16="http://schemas.microsoft.com/office/drawing/2014/main" id="{9598A7D9-C876-42BF-9E0D-79B600604ED2}"/>
              </a:ext>
            </a:extLst>
          </p:cNvPr>
          <p:cNvPicPr>
            <a:picLocks noChangeAspect="1"/>
          </p:cNvPicPr>
          <p:nvPr/>
        </p:nvPicPr>
        <p:blipFill>
          <a:blip r:embed="rId3"/>
          <a:stretch>
            <a:fillRect/>
          </a:stretch>
        </p:blipFill>
        <p:spPr>
          <a:xfrm>
            <a:off x="-1" y="0"/>
            <a:ext cx="6807939" cy="2815936"/>
          </a:xfrm>
          <a:prstGeom prst="rect">
            <a:avLst/>
          </a:prstGeom>
        </p:spPr>
      </p:pic>
      <p:pic>
        <p:nvPicPr>
          <p:cNvPr id="6" name="Picture 5">
            <a:extLst>
              <a:ext uri="{FF2B5EF4-FFF2-40B4-BE49-F238E27FC236}">
                <a16:creationId xmlns:a16="http://schemas.microsoft.com/office/drawing/2014/main" id="{B4E2C94D-B68F-4344-BD73-0357D4356A48}"/>
              </a:ext>
            </a:extLst>
          </p:cNvPr>
          <p:cNvPicPr>
            <a:picLocks noChangeAspect="1"/>
          </p:cNvPicPr>
          <p:nvPr/>
        </p:nvPicPr>
        <p:blipFill>
          <a:blip r:embed="rId4"/>
          <a:stretch>
            <a:fillRect/>
          </a:stretch>
        </p:blipFill>
        <p:spPr>
          <a:xfrm>
            <a:off x="5198429" y="296615"/>
            <a:ext cx="3800346" cy="3771900"/>
          </a:xfrm>
          <a:prstGeom prst="rect">
            <a:avLst/>
          </a:prstGeom>
        </p:spPr>
      </p:pic>
      <p:pic>
        <p:nvPicPr>
          <p:cNvPr id="9" name="Picture 8">
            <a:extLst>
              <a:ext uri="{FF2B5EF4-FFF2-40B4-BE49-F238E27FC236}">
                <a16:creationId xmlns:a16="http://schemas.microsoft.com/office/drawing/2014/main" id="{FE266579-8B23-4E5E-9321-EC23DB53C160}"/>
              </a:ext>
            </a:extLst>
          </p:cNvPr>
          <p:cNvPicPr>
            <a:picLocks noChangeAspect="1"/>
          </p:cNvPicPr>
          <p:nvPr/>
        </p:nvPicPr>
        <p:blipFill>
          <a:blip r:embed="rId5"/>
          <a:stretch>
            <a:fillRect/>
          </a:stretch>
        </p:blipFill>
        <p:spPr>
          <a:xfrm>
            <a:off x="338362" y="1831573"/>
            <a:ext cx="3016003" cy="3221306"/>
          </a:xfrm>
          <a:prstGeom prst="rect">
            <a:avLst/>
          </a:prstGeom>
        </p:spPr>
      </p:pic>
      <p:pic>
        <p:nvPicPr>
          <p:cNvPr id="3074" name="Picture 2" descr="Dogs Bludgeoned and Killed in Leather Industry">
            <a:extLst>
              <a:ext uri="{FF2B5EF4-FFF2-40B4-BE49-F238E27FC236}">
                <a16:creationId xmlns:a16="http://schemas.microsoft.com/office/drawing/2014/main" id="{D7F0E569-A1D7-4B19-9CA0-52C5996E23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6691" y="2262982"/>
            <a:ext cx="3427412"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BB504A-3978-4CA1-8127-9EBBC9C50354}"/>
              </a:ext>
            </a:extLst>
          </p:cNvPr>
          <p:cNvPicPr>
            <a:picLocks noChangeAspect="1"/>
          </p:cNvPicPr>
          <p:nvPr/>
        </p:nvPicPr>
        <p:blipFill>
          <a:blip r:embed="rId7"/>
          <a:stretch>
            <a:fillRect/>
          </a:stretch>
        </p:blipFill>
        <p:spPr>
          <a:xfrm>
            <a:off x="6706988" y="3502178"/>
            <a:ext cx="2291787" cy="1536192"/>
          </a:xfrm>
          <a:prstGeom prst="rect">
            <a:avLst/>
          </a:prstGeom>
        </p:spPr>
      </p:pic>
    </p:spTree>
    <p:extLst>
      <p:ext uri="{BB962C8B-B14F-4D97-AF65-F5344CB8AC3E}">
        <p14:creationId xmlns:p14="http://schemas.microsoft.com/office/powerpoint/2010/main" val="363051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500"/>
                                        <p:tgtEl>
                                          <p:spTgt spid="30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10" name="TextBox 9">
            <a:extLst>
              <a:ext uri="{FF2B5EF4-FFF2-40B4-BE49-F238E27FC236}">
                <a16:creationId xmlns:a16="http://schemas.microsoft.com/office/drawing/2014/main" id="{F7BB5A93-33C2-413B-B21D-682A77E1873B}"/>
              </a:ext>
            </a:extLst>
          </p:cNvPr>
          <p:cNvSpPr txBox="1"/>
          <p:nvPr/>
        </p:nvSpPr>
        <p:spPr>
          <a:xfrm>
            <a:off x="578903" y="831400"/>
            <a:ext cx="7912608" cy="3323987"/>
          </a:xfrm>
          <a:prstGeom prst="rect">
            <a:avLst/>
          </a:prstGeom>
          <a:noFill/>
        </p:spPr>
        <p:txBody>
          <a:bodyPr wrap="square" rtlCol="0">
            <a:spAutoFit/>
          </a:bodyPr>
          <a:lstStyle/>
          <a:p>
            <a:pPr marL="285750" indent="-285750">
              <a:buFont typeface="Arial" panose="020B0604020202020204" pitchFamily="34" charset="0"/>
              <a:buChar char="•"/>
            </a:pPr>
            <a:r>
              <a:rPr lang="cs-CZ" dirty="0">
                <a:latin typeface="Cambria" panose="02040503050406030204" pitchFamily="18" charset="0"/>
                <a:ea typeface="Cambria" panose="02040503050406030204" pitchFamily="18" charset="0"/>
              </a:rPr>
              <a:t>Přímé omezení spotřeby – </a:t>
            </a:r>
            <a:r>
              <a:rPr lang="cs-CZ" dirty="0">
                <a:highlight>
                  <a:srgbClr val="FFFF00"/>
                </a:highlight>
                <a:latin typeface="Cambria" panose="02040503050406030204" pitchFamily="18" charset="0"/>
                <a:ea typeface="Cambria" panose="02040503050406030204" pitchFamily="18" charset="0"/>
              </a:rPr>
              <a:t>tabu</a:t>
            </a:r>
          </a:p>
          <a:p>
            <a:pPr marL="285750" indent="-285750">
              <a:buFont typeface="Arial" panose="020B0604020202020204" pitchFamily="34" charset="0"/>
              <a:buChar char="•"/>
            </a:pPr>
            <a:r>
              <a:rPr lang="cs-CZ" dirty="0">
                <a:latin typeface="Cambria" panose="02040503050406030204" pitchFamily="18" charset="0"/>
                <a:ea typeface="Cambria" panose="02040503050406030204" pitchFamily="18" charset="0"/>
              </a:rPr>
              <a:t>Spotřebitelské návyky a slow fashion – </a:t>
            </a:r>
            <a:r>
              <a:rPr lang="cs-CZ" dirty="0">
                <a:highlight>
                  <a:srgbClr val="FFFF00"/>
                </a:highlight>
                <a:latin typeface="Cambria" panose="02040503050406030204" pitchFamily="18" charset="0"/>
                <a:ea typeface="Cambria" panose="02040503050406030204" pitchFamily="18" charset="0"/>
              </a:rPr>
              <a:t>10 % - 15 %</a:t>
            </a:r>
          </a:p>
          <a:p>
            <a:pPr marL="285750" indent="-285750">
              <a:buFont typeface="Arial" panose="020B0604020202020204" pitchFamily="34" charset="0"/>
              <a:buChar char="•"/>
            </a:pPr>
            <a:r>
              <a:rPr lang="cs-CZ" dirty="0">
                <a:latin typeface="Cambria" panose="02040503050406030204" pitchFamily="18" charset="0"/>
                <a:ea typeface="Cambria" panose="02040503050406030204" pitchFamily="18" charset="0"/>
              </a:rPr>
              <a:t>Textilní a módní průmysl má dlouhý a složitý dodavatelský řetězec, který začíná v zemědělství a petrochemické výrobě (pro výrobu vláken) a končí ve výrobě, logistice a maloobchodě.</a:t>
            </a:r>
          </a:p>
          <a:p>
            <a:r>
              <a:rPr lang="cs-CZ" dirty="0">
                <a:highlight>
                  <a:srgbClr val="FFFF00"/>
                </a:highlight>
                <a:latin typeface="Cambria" panose="02040503050406030204" pitchFamily="18" charset="0"/>
                <a:ea typeface="Cambria" panose="02040503050406030204" pitchFamily="18" charset="0"/>
              </a:rPr>
              <a:t>Zkrácení řetězce, sledování a vyhodnocování - kritéria udržitelnosti, zvýšení efektivity</a:t>
            </a:r>
          </a:p>
          <a:p>
            <a:pPr marL="285750" indent="-285750">
              <a:buFont typeface="Arial" panose="020B0604020202020204" pitchFamily="34" charset="0"/>
              <a:buChar char="•"/>
            </a:pPr>
            <a:r>
              <a:rPr lang="cs-CZ" dirty="0">
                <a:latin typeface="Cambria" panose="02040503050406030204" pitchFamily="18" charset="0"/>
                <a:ea typeface="Cambria" panose="02040503050406030204" pitchFamily="18" charset="0"/>
              </a:rPr>
              <a:t>Každý výrobní krok má dopad na životní prostředí v důsledku spotřeby vody, materiálů, chemikálií a energie. </a:t>
            </a:r>
            <a:r>
              <a:rPr lang="cs-CZ" dirty="0">
                <a:highlight>
                  <a:srgbClr val="FFFF00"/>
                </a:highlight>
                <a:latin typeface="Cambria" panose="02040503050406030204" pitchFamily="18" charset="0"/>
                <a:ea typeface="Cambria" panose="02040503050406030204" pitchFamily="18" charset="0"/>
              </a:rPr>
              <a:t>Technologické požadavky, kritéria udržitelnosti </a:t>
            </a:r>
          </a:p>
          <a:p>
            <a:pPr marL="285750" indent="-285750">
              <a:buFont typeface="Arial" panose="020B0604020202020204" pitchFamily="34" charset="0"/>
              <a:buChar char="•"/>
            </a:pPr>
            <a:r>
              <a:rPr lang="cs-CZ" dirty="0">
                <a:latin typeface="Cambria" panose="02040503050406030204" pitchFamily="18" charset="0"/>
                <a:ea typeface="Cambria" panose="02040503050406030204" pitchFamily="18" charset="0"/>
              </a:rPr>
              <a:t>Mnoho chemických látek používaných při výrobě textilu je škodlivých pro životní prostředí, pracovníky továren i spotřebitele. </a:t>
            </a:r>
            <a:r>
              <a:rPr lang="cs-CZ" dirty="0">
                <a:highlight>
                  <a:srgbClr val="FFFF00"/>
                </a:highlight>
                <a:latin typeface="Cambria" panose="02040503050406030204" pitchFamily="18" charset="0"/>
                <a:ea typeface="Cambria" panose="02040503050406030204" pitchFamily="18" charset="0"/>
              </a:rPr>
              <a:t>Testování, registrace, omezení využívání</a:t>
            </a:r>
          </a:p>
          <a:p>
            <a:pPr marL="285750" indent="-285750">
              <a:buFont typeface="Arial" panose="020B0604020202020204" pitchFamily="34" charset="0"/>
              <a:buChar char="•"/>
            </a:pPr>
            <a:r>
              <a:rPr lang="cs-CZ" dirty="0">
                <a:latin typeface="Cambria" panose="02040503050406030204" pitchFamily="18" charset="0"/>
                <a:ea typeface="Cambria" panose="02040503050406030204" pitchFamily="18" charset="0"/>
              </a:rPr>
              <a:t>Největší dopady na životní prostředí se projevují v zemích, kde se vyrábí textil a oděvy, ale textilní odpad se vyskytuje celosvětově. </a:t>
            </a:r>
            <a:r>
              <a:rPr lang="cs-CZ" dirty="0">
                <a:highlight>
                  <a:srgbClr val="FFFF00"/>
                </a:highlight>
                <a:latin typeface="Cambria" panose="02040503050406030204" pitchFamily="18" charset="0"/>
                <a:ea typeface="Cambria" panose="02040503050406030204" pitchFamily="18" charset="0"/>
              </a:rPr>
              <a:t>Nepřesouvání výroby, tlak na třetí země, clo</a:t>
            </a:r>
          </a:p>
          <a:p>
            <a:pPr marL="285750" indent="-285750">
              <a:buFont typeface="Arial" panose="020B0604020202020204" pitchFamily="34" charset="0"/>
              <a:buChar char="•"/>
            </a:pPr>
            <a:r>
              <a:rPr lang="cs-CZ" dirty="0">
                <a:latin typeface="Cambria" panose="02040503050406030204" pitchFamily="18" charset="0"/>
                <a:ea typeface="Cambria" panose="02040503050406030204" pitchFamily="18" charset="0"/>
              </a:rPr>
              <a:t>Výsledkem současných módních spotřebních praktik je velké množství textilního odpadu, který se většinou spaluje, skládkuje nebo vyváží do rozvojových zemí. </a:t>
            </a:r>
            <a:r>
              <a:rPr lang="cs-CZ" dirty="0">
                <a:highlight>
                  <a:srgbClr val="FFFF00"/>
                </a:highlight>
                <a:latin typeface="Cambria" panose="02040503050406030204" pitchFamily="18" charset="0"/>
                <a:ea typeface="Cambria" panose="02040503050406030204" pitchFamily="18" charset="0"/>
              </a:rPr>
              <a:t>Recyklační infrastruktura, inovace, zelené zadávání</a:t>
            </a:r>
          </a:p>
          <a:p>
            <a:pPr marL="285750" indent="-285750">
              <a:buFont typeface="Arial" panose="020B0604020202020204" pitchFamily="34" charset="0"/>
              <a:buChar char="•"/>
            </a:pPr>
            <a:r>
              <a:rPr lang="cs-CZ" dirty="0">
                <a:latin typeface="Cambria" panose="02040503050406030204" pitchFamily="18" charset="0"/>
                <a:ea typeface="Cambria" panose="02040503050406030204" pitchFamily="18" charset="0"/>
              </a:rPr>
              <a:t>Utrpení zvířat – </a:t>
            </a:r>
            <a:r>
              <a:rPr lang="cs-CZ" dirty="0">
                <a:highlight>
                  <a:srgbClr val="FFFF00"/>
                </a:highlight>
                <a:latin typeface="Cambria" panose="02040503050406030204" pitchFamily="18" charset="0"/>
                <a:ea typeface="Cambria" panose="02040503050406030204" pitchFamily="18" charset="0"/>
              </a:rPr>
              <a:t>nepoužívejte kůži, nejezte maso, nevyužívejte živočišné produkty</a:t>
            </a:r>
          </a:p>
        </p:txBody>
      </p:sp>
      <p:sp>
        <p:nvSpPr>
          <p:cNvPr id="8" name="TextBox 7">
            <a:extLst>
              <a:ext uri="{FF2B5EF4-FFF2-40B4-BE49-F238E27FC236}">
                <a16:creationId xmlns:a16="http://schemas.microsoft.com/office/drawing/2014/main" id="{4840850B-E6DD-436D-BF5F-64D00138574B}"/>
              </a:ext>
            </a:extLst>
          </p:cNvPr>
          <p:cNvSpPr txBox="1"/>
          <p:nvPr/>
        </p:nvSpPr>
        <p:spPr>
          <a:xfrm>
            <a:off x="615696" y="95113"/>
            <a:ext cx="5303520" cy="400110"/>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CO S TÍM?</a:t>
            </a:r>
          </a:p>
        </p:txBody>
      </p:sp>
    </p:spTree>
    <p:extLst>
      <p:ext uri="{BB962C8B-B14F-4D97-AF65-F5344CB8AC3E}">
        <p14:creationId xmlns:p14="http://schemas.microsoft.com/office/powerpoint/2010/main" val="170608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fade">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fade">
                                      <p:cBhvr>
                                        <p:cTn id="42" dur="500"/>
                                        <p:tgtEl>
                                          <p:spTgt spid="1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animEffect transition="in" filter="fade">
                                      <p:cBhvr>
                                        <p:cTn id="47"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theme/theme1.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2999</TotalTime>
  <Words>4109</Words>
  <Application>Microsoft Office PowerPoint</Application>
  <PresentationFormat>On-screen Show (16:9)</PresentationFormat>
  <Paragraphs>422</Paragraphs>
  <Slides>59</Slides>
  <Notes>53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Cambria</vt:lpstr>
      <vt:lpstr>Roboto Slab</vt:lpstr>
      <vt:lpstr>Nixie One</vt:lpstr>
      <vt:lpstr>Verdana</vt:lpstr>
      <vt:lpstr>Arial</vt:lpstr>
      <vt:lpstr>Warwick template</vt:lpstr>
      <vt:lpstr>FASHION PRÁVO</vt:lpstr>
      <vt:lpstr>Obsah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 to Justice in the Czech Republic: Statistics and Data Analysis</dc:title>
  <dc:creator>Vomáčka Crew</dc:creator>
  <cp:lastModifiedBy>Microsoft</cp:lastModifiedBy>
  <cp:revision>194</cp:revision>
  <dcterms:modified xsi:type="dcterms:W3CDTF">2022-04-20T10:59:37Z</dcterms:modified>
</cp:coreProperties>
</file>