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6754" autoAdjust="0"/>
  </p:normalViewPr>
  <p:slideViewPr>
    <p:cSldViewPr snapToGrid="0">
      <p:cViewPr varScale="1">
        <p:scale>
          <a:sx n="74" d="100"/>
          <a:sy n="74" d="100"/>
        </p:scale>
        <p:origin x="90" y="7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1EDD87E7-64E6-409D-AAA9-0E1E8D196C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F87016A-F642-47AA-AF46-3487FC4250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BE125B44-EA9F-40DC-9421-87D42174D6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0835EBE0-0CC4-4619-A835-594CA361B9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1961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293BF41-B706-49E8-B7FA-8060D47E6D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11F5410-42DE-48DA-B323-AA83D3831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948A4555-0F9C-4A22-8625-3652A80B55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000DC3A2-14E1-473A-B25E-6F39484517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4B6ECE6-3CAB-406D-8792-674A6CA543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CC37AB8-74B6-442A-8014-2FF0C0F3FF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5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"New" (</a:t>
            </a:r>
            <a:r>
              <a:rPr lang="cs-CZ" dirty="0" err="1"/>
              <a:t>German</a:t>
            </a:r>
            <a:r>
              <a:rPr lang="cs-CZ"/>
              <a:t>)</a:t>
            </a:r>
            <a:br>
              <a:rPr lang="cs-CZ"/>
            </a:br>
            <a:r>
              <a:rPr lang="cs-CZ"/>
              <a:t>Constitutionalism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 err="1"/>
              <a:t>Constitutionalism</a:t>
            </a:r>
            <a:r>
              <a:rPr lang="cs-CZ" dirty="0"/>
              <a:t> v. 2.0.</a:t>
            </a:r>
          </a:p>
        </p:txBody>
      </p:sp>
    </p:spTree>
    <p:extLst>
      <p:ext uri="{BB962C8B-B14F-4D97-AF65-F5344CB8AC3E}">
        <p14:creationId xmlns:p14="http://schemas.microsoft.com/office/powerpoint/2010/main" val="3172947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DC74AD-D78B-4727-8D18-F20BC8718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Evolution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Constitutionalism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A08CAE-9CA8-4AE4-8411-236151626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err="1"/>
              <a:t>Constitutionalism</a:t>
            </a:r>
            <a:r>
              <a:rPr lang="cs-CZ" sz="3200" dirty="0"/>
              <a:t> 1.0. "U.S."</a:t>
            </a:r>
            <a:endParaRPr lang="cs-CZ" sz="3200" i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err="1"/>
              <a:t>Constitutionalism</a:t>
            </a:r>
            <a:r>
              <a:rPr lang="cs-CZ" sz="3200" dirty="0"/>
              <a:t> 2.0. "German"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err="1"/>
              <a:t>Constitutionalism</a:t>
            </a:r>
            <a:r>
              <a:rPr lang="cs-CZ" sz="3200" dirty="0"/>
              <a:t> 3.0. "Peer </a:t>
            </a:r>
            <a:r>
              <a:rPr lang="cs-CZ" sz="3200" dirty="0" err="1"/>
              <a:t>review</a:t>
            </a:r>
            <a:r>
              <a:rPr lang="cs-CZ" sz="3200" dirty="0"/>
              <a:t>"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err="1"/>
              <a:t>Differences</a:t>
            </a:r>
            <a:r>
              <a:rPr lang="cs-CZ" sz="3200" dirty="0"/>
              <a:t> </a:t>
            </a:r>
            <a:r>
              <a:rPr lang="cs-CZ" sz="3200" dirty="0" err="1"/>
              <a:t>between</a:t>
            </a:r>
            <a:r>
              <a:rPr lang="cs-CZ" sz="3200" dirty="0"/>
              <a:t> 1.0 and 2.0. (U.S. and German)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3200" dirty="0"/>
              <a:t>Alexander </a:t>
            </a:r>
            <a:r>
              <a:rPr lang="cs-CZ" sz="3200" dirty="0" err="1"/>
              <a:t>Somek</a:t>
            </a:r>
            <a:r>
              <a:rPr lang="cs-CZ" sz="3200" dirty="0"/>
              <a:t>, </a:t>
            </a:r>
            <a:r>
              <a:rPr lang="cs-CZ" sz="3200" dirty="0" err="1"/>
              <a:t>The</a:t>
            </a:r>
            <a:r>
              <a:rPr lang="cs-CZ" sz="3200" dirty="0"/>
              <a:t> </a:t>
            </a:r>
            <a:r>
              <a:rPr lang="cs-CZ" sz="3200" dirty="0" err="1"/>
              <a:t>Cosmopolitan</a:t>
            </a:r>
            <a:r>
              <a:rPr lang="cs-CZ" sz="3200" dirty="0"/>
              <a:t> </a:t>
            </a:r>
            <a:r>
              <a:rPr lang="cs-CZ" sz="3200" dirty="0" err="1"/>
              <a:t>Constitution</a:t>
            </a:r>
            <a:r>
              <a:rPr lang="cs-CZ" sz="3200" i="1" dirty="0"/>
              <a:t>: "</a:t>
            </a:r>
            <a:r>
              <a:rPr lang="cs-CZ" sz="3200" i="1" dirty="0" err="1"/>
              <a:t>The</a:t>
            </a:r>
            <a:r>
              <a:rPr lang="cs-CZ" sz="3200" i="1" dirty="0"/>
              <a:t> </a:t>
            </a:r>
            <a:r>
              <a:rPr lang="cs-CZ" sz="3200" i="1" dirty="0" err="1"/>
              <a:t>constitution</a:t>
            </a:r>
            <a:r>
              <a:rPr lang="cs-CZ" sz="3200" i="1" dirty="0"/>
              <a:t> </a:t>
            </a:r>
            <a:r>
              <a:rPr lang="cs-CZ" sz="3200" i="1" dirty="0" err="1"/>
              <a:t>is</a:t>
            </a:r>
            <a:r>
              <a:rPr lang="cs-CZ" sz="3200" i="1" dirty="0"/>
              <a:t> no </a:t>
            </a:r>
            <a:r>
              <a:rPr lang="cs-CZ" sz="3200" i="1" dirty="0" err="1"/>
              <a:t>longer</a:t>
            </a:r>
            <a:r>
              <a:rPr lang="cs-CZ" sz="3200" i="1" dirty="0"/>
              <a:t> </a:t>
            </a:r>
            <a:r>
              <a:rPr lang="cs-CZ" sz="3200" i="1" dirty="0" err="1"/>
              <a:t>deemed</a:t>
            </a:r>
            <a:r>
              <a:rPr lang="cs-CZ" sz="3200" i="1" dirty="0"/>
              <a:t> to </a:t>
            </a:r>
            <a:r>
              <a:rPr lang="cs-CZ" sz="3200" i="1" dirty="0" err="1"/>
              <a:t>originate</a:t>
            </a:r>
            <a:r>
              <a:rPr lang="cs-CZ" sz="3200" i="1" dirty="0"/>
              <a:t> </a:t>
            </a:r>
            <a:r>
              <a:rPr lang="cs-CZ" sz="3200" i="1" dirty="0" err="1"/>
              <a:t>from</a:t>
            </a:r>
            <a:r>
              <a:rPr lang="cs-CZ" sz="3200" i="1" dirty="0"/>
              <a:t> </a:t>
            </a:r>
            <a:r>
              <a:rPr lang="cs-CZ" sz="3200" i="1" dirty="0" err="1"/>
              <a:t>the</a:t>
            </a:r>
            <a:r>
              <a:rPr lang="cs-CZ" sz="3200" i="1" dirty="0"/>
              <a:t> free </a:t>
            </a:r>
            <a:r>
              <a:rPr lang="cs-CZ" sz="3200" i="1" dirty="0" err="1"/>
              <a:t>choice</a:t>
            </a:r>
            <a:r>
              <a:rPr lang="cs-CZ" sz="3200" i="1" dirty="0"/>
              <a:t> </a:t>
            </a:r>
            <a:r>
              <a:rPr lang="cs-CZ" sz="3200" i="1" dirty="0" err="1"/>
              <a:t>of</a:t>
            </a:r>
            <a:r>
              <a:rPr lang="cs-CZ" sz="3200" i="1" dirty="0"/>
              <a:t> </a:t>
            </a:r>
            <a:r>
              <a:rPr lang="cs-CZ" sz="3200" i="1" dirty="0" err="1"/>
              <a:t>of</a:t>
            </a:r>
            <a:r>
              <a:rPr lang="cs-CZ" sz="3200" i="1" dirty="0"/>
              <a:t> a </a:t>
            </a:r>
            <a:r>
              <a:rPr lang="cs-CZ" sz="3200" i="1" dirty="0" err="1"/>
              <a:t>people</a:t>
            </a:r>
            <a:r>
              <a:rPr lang="cs-CZ" sz="3200" i="1" dirty="0"/>
              <a:t>. </a:t>
            </a:r>
            <a:r>
              <a:rPr lang="cs-CZ" sz="3200" i="1" dirty="0" err="1"/>
              <a:t>Rather</a:t>
            </a:r>
            <a:r>
              <a:rPr lang="cs-CZ" sz="3200" i="1" dirty="0"/>
              <a:t>, </a:t>
            </a:r>
            <a:r>
              <a:rPr lang="cs-CZ" sz="3200" i="1" dirty="0" err="1"/>
              <a:t>it</a:t>
            </a:r>
            <a:r>
              <a:rPr lang="cs-CZ" sz="3200" i="1" dirty="0"/>
              <a:t> </a:t>
            </a:r>
            <a:r>
              <a:rPr lang="cs-CZ" sz="3200" i="1" dirty="0" err="1"/>
              <a:t>originates</a:t>
            </a:r>
            <a:r>
              <a:rPr lang="cs-CZ" sz="3200" i="1" dirty="0"/>
              <a:t> </a:t>
            </a:r>
            <a:r>
              <a:rPr lang="cs-CZ" sz="3200" i="1" dirty="0" err="1"/>
              <a:t>from</a:t>
            </a:r>
            <a:r>
              <a:rPr lang="cs-CZ" sz="3200" i="1" dirty="0"/>
              <a:t> </a:t>
            </a:r>
            <a:r>
              <a:rPr lang="cs-CZ" sz="3200" i="1" dirty="0" err="1"/>
              <a:t>an</a:t>
            </a:r>
            <a:r>
              <a:rPr lang="cs-CZ" sz="3200" i="1" dirty="0"/>
              <a:t> </a:t>
            </a:r>
            <a:r>
              <a:rPr lang="cs-CZ" sz="3200" i="1" dirty="0" err="1"/>
              <a:t>act</a:t>
            </a:r>
            <a:r>
              <a:rPr lang="cs-CZ" sz="3200" i="1" dirty="0"/>
              <a:t> </a:t>
            </a:r>
            <a:r>
              <a:rPr lang="cs-CZ" sz="3200" i="1" dirty="0" err="1"/>
              <a:t>of</a:t>
            </a:r>
            <a:r>
              <a:rPr lang="cs-CZ" sz="3200" i="1" dirty="0"/>
              <a:t> </a:t>
            </a:r>
            <a:r>
              <a:rPr lang="cs-CZ" sz="3200" i="1" dirty="0" err="1"/>
              <a:t>reasonable</a:t>
            </a:r>
            <a:r>
              <a:rPr lang="cs-CZ" sz="3200" i="1" dirty="0"/>
              <a:t> </a:t>
            </a:r>
            <a:r>
              <a:rPr lang="cs-CZ" sz="3200" i="1" dirty="0" err="1"/>
              <a:t>recognition</a:t>
            </a:r>
            <a:r>
              <a:rPr lang="cs-CZ" sz="3200" i="1" dirty="0"/>
              <a:t> </a:t>
            </a:r>
            <a:r>
              <a:rPr lang="cs-CZ" sz="3200" i="1" dirty="0" err="1"/>
              <a:t>concerning</a:t>
            </a:r>
            <a:r>
              <a:rPr lang="cs-CZ" sz="3200" i="1" dirty="0"/>
              <a:t> </a:t>
            </a:r>
            <a:r>
              <a:rPr lang="cs-CZ" sz="3200" i="1" dirty="0" err="1"/>
              <a:t>the</a:t>
            </a:r>
            <a:r>
              <a:rPr lang="cs-CZ" sz="3200" i="1" dirty="0"/>
              <a:t> </a:t>
            </a:r>
            <a:r>
              <a:rPr lang="cs-CZ" sz="3200" i="1" dirty="0" err="1"/>
              <a:t>supreme</a:t>
            </a:r>
            <a:r>
              <a:rPr lang="cs-CZ" sz="3200" i="1" dirty="0"/>
              <a:t> </a:t>
            </a:r>
            <a:r>
              <a:rPr lang="cs-CZ" sz="3200" i="1" dirty="0" err="1"/>
              <a:t>value</a:t>
            </a:r>
            <a:r>
              <a:rPr lang="cs-CZ" sz="3200" i="1" dirty="0"/>
              <a:t> and </a:t>
            </a:r>
            <a:r>
              <a:rPr lang="cs-CZ" sz="3200" i="1" dirty="0" err="1"/>
              <a:t>authority</a:t>
            </a:r>
            <a:r>
              <a:rPr lang="cs-CZ" sz="3200" i="1" dirty="0"/>
              <a:t> </a:t>
            </a:r>
            <a:r>
              <a:rPr lang="cs-CZ" sz="3200" i="1" dirty="0" err="1"/>
              <a:t>of</a:t>
            </a:r>
            <a:r>
              <a:rPr lang="cs-CZ" sz="3200" i="1" dirty="0"/>
              <a:t> </a:t>
            </a:r>
            <a:r>
              <a:rPr lang="cs-CZ" sz="3200" i="1" dirty="0" err="1"/>
              <a:t>human</a:t>
            </a:r>
            <a:r>
              <a:rPr lang="cs-CZ" sz="3200" i="1" dirty="0"/>
              <a:t> dignity and </a:t>
            </a:r>
            <a:r>
              <a:rPr lang="cs-CZ" sz="3200" i="1" dirty="0" err="1"/>
              <a:t>human</a:t>
            </a:r>
            <a:r>
              <a:rPr lang="cs-CZ" sz="3200" i="1" dirty="0"/>
              <a:t> </a:t>
            </a:r>
            <a:r>
              <a:rPr lang="cs-CZ" sz="3200" i="1" dirty="0" err="1"/>
              <a:t>rights</a:t>
            </a:r>
            <a:r>
              <a:rPr lang="cs-CZ" sz="3200" i="1" dirty="0"/>
              <a:t>."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011976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50EA6B-3DE6-41D7-82AF-FB7A4CE1B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Basic, but </a:t>
            </a:r>
            <a:r>
              <a:rPr lang="cs-CZ" dirty="0" err="1"/>
              <a:t>specific</a:t>
            </a:r>
            <a:r>
              <a:rPr lang="cs-CZ" dirty="0"/>
              <a:t>, </a:t>
            </a:r>
            <a:r>
              <a:rPr lang="cs-CZ" dirty="0" err="1"/>
              <a:t>features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"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constitutionalism</a:t>
            </a:r>
            <a:r>
              <a:rPr lang="cs-CZ" dirty="0"/>
              <a:t>"</a:t>
            </a:r>
            <a:endParaRPr lang="cs-CZ" dirty="0" err="1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2FB314-B6AC-49AE-8B8F-50BF19940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871999"/>
            <a:ext cx="10753200" cy="4812135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dirty="0" err="1"/>
              <a:t>Strong</a:t>
            </a:r>
            <a:r>
              <a:rPr lang="cs-CZ" sz="3200" dirty="0"/>
              <a:t> </a:t>
            </a:r>
            <a:r>
              <a:rPr lang="cs-CZ" sz="3200" dirty="0" err="1"/>
              <a:t>centralized</a:t>
            </a:r>
            <a:r>
              <a:rPr lang="cs-CZ" sz="3200" dirty="0"/>
              <a:t> </a:t>
            </a:r>
            <a:r>
              <a:rPr lang="cs-CZ" sz="3200" dirty="0" err="1"/>
              <a:t>constitutional</a:t>
            </a:r>
            <a:r>
              <a:rPr lang="cs-CZ" sz="3200" dirty="0"/>
              <a:t> </a:t>
            </a:r>
            <a:r>
              <a:rPr lang="cs-CZ" sz="3200" dirty="0" err="1"/>
              <a:t>court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dirty="0" err="1"/>
              <a:t>Supremacy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 </a:t>
            </a:r>
            <a:r>
              <a:rPr lang="cs-CZ" sz="3200" dirty="0" err="1"/>
              <a:t>constitution</a:t>
            </a:r>
            <a:r>
              <a:rPr lang="cs-CZ" sz="3200" dirty="0"/>
              <a:t> and </a:t>
            </a:r>
            <a:r>
              <a:rPr lang="cs-CZ" sz="3200" dirty="0" err="1"/>
              <a:t>the</a:t>
            </a:r>
            <a:r>
              <a:rPr lang="cs-CZ" sz="3200" dirty="0"/>
              <a:t> Eternity </a:t>
            </a:r>
            <a:r>
              <a:rPr lang="cs-CZ" sz="3200" dirty="0" err="1"/>
              <a:t>Clause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dirty="0" err="1"/>
              <a:t>Human</a:t>
            </a:r>
            <a:r>
              <a:rPr lang="cs-CZ" sz="3200" dirty="0"/>
              <a:t> dignity and </a:t>
            </a:r>
            <a:r>
              <a:rPr lang="cs-CZ" sz="3200" dirty="0" err="1"/>
              <a:t>supremacy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rights</a:t>
            </a:r>
            <a:r>
              <a:rPr lang="cs-CZ" sz="3200" dirty="0"/>
              <a:t>, plus </a:t>
            </a:r>
            <a:r>
              <a:rPr lang="cs-CZ" sz="3200" dirty="0" err="1"/>
              <a:t>different</a:t>
            </a:r>
            <a:r>
              <a:rPr lang="cs-CZ" sz="3200" dirty="0"/>
              <a:t> </a:t>
            </a:r>
            <a:r>
              <a:rPr lang="cs-CZ" sz="3200" dirty="0" err="1"/>
              <a:t>understanding</a:t>
            </a:r>
            <a:r>
              <a:rPr lang="cs-CZ" sz="3200" dirty="0"/>
              <a:t> </a:t>
            </a:r>
            <a:r>
              <a:rPr lang="cs-CZ" sz="3200" dirty="0" err="1"/>
              <a:t>of</a:t>
            </a:r>
            <a:r>
              <a:rPr lang="cs-CZ" sz="3200" dirty="0"/>
              <a:t> </a:t>
            </a:r>
            <a:r>
              <a:rPr lang="cs-CZ" sz="3200" dirty="0" err="1"/>
              <a:t>human</a:t>
            </a:r>
            <a:r>
              <a:rPr lang="cs-CZ" sz="3200" dirty="0"/>
              <a:t> </a:t>
            </a:r>
            <a:r>
              <a:rPr lang="cs-CZ" sz="3200" dirty="0" err="1"/>
              <a:t>rights</a:t>
            </a:r>
            <a:r>
              <a:rPr lang="cs-CZ" sz="3200" dirty="0"/>
              <a:t> (</a:t>
            </a:r>
            <a:r>
              <a:rPr lang="cs-CZ" sz="3200" dirty="0" err="1"/>
              <a:t>individual</a:t>
            </a:r>
            <a:r>
              <a:rPr lang="cs-CZ" sz="3200" dirty="0"/>
              <a:t>/</a:t>
            </a:r>
            <a:r>
              <a:rPr lang="cs-CZ" sz="3200" dirty="0" err="1"/>
              <a:t>collective</a:t>
            </a:r>
            <a:r>
              <a:rPr lang="cs-CZ" sz="3200" dirty="0"/>
              <a:t> balance)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dirty="0" err="1"/>
              <a:t>Objective</a:t>
            </a:r>
            <a:r>
              <a:rPr lang="cs-CZ" sz="3200" dirty="0"/>
              <a:t> </a:t>
            </a:r>
            <a:r>
              <a:rPr lang="cs-CZ" sz="3200" dirty="0" err="1"/>
              <a:t>order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values</a:t>
            </a:r>
            <a:r>
              <a:rPr lang="cs-CZ" sz="3200" dirty="0"/>
              <a:t> </a:t>
            </a:r>
            <a:endParaRPr lang="cs-CZ" dirty="0"/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dirty="0" err="1"/>
              <a:t>Possibly</a:t>
            </a:r>
            <a:r>
              <a:rPr lang="cs-CZ" sz="3200" dirty="0"/>
              <a:t> </a:t>
            </a:r>
            <a:r>
              <a:rPr lang="cs-CZ" sz="3200" dirty="0" err="1"/>
              <a:t>also</a:t>
            </a:r>
            <a:r>
              <a:rPr lang="cs-CZ" sz="3200" dirty="0"/>
              <a:t> "</a:t>
            </a:r>
            <a:r>
              <a:rPr lang="cs-CZ" sz="3200" dirty="0" err="1"/>
              <a:t>guarded</a:t>
            </a:r>
            <a:r>
              <a:rPr lang="cs-CZ" sz="3200" dirty="0"/>
              <a:t> (militant) </a:t>
            </a:r>
            <a:r>
              <a:rPr lang="cs-CZ" sz="3200" dirty="0" err="1"/>
              <a:t>democracy</a:t>
            </a:r>
            <a:r>
              <a:rPr lang="cs-CZ" sz="3200" dirty="0"/>
              <a:t>„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dirty="0" err="1"/>
              <a:t>Substantive</a:t>
            </a:r>
            <a:r>
              <a:rPr lang="cs-CZ" sz="3200" dirty="0"/>
              <a:t> </a:t>
            </a:r>
            <a:r>
              <a:rPr lang="cs-CZ" sz="3200" dirty="0" err="1"/>
              <a:t>Rechtsstaat</a:t>
            </a:r>
            <a:r>
              <a:rPr lang="cs-CZ" sz="3200" dirty="0"/>
              <a:t>, </a:t>
            </a:r>
            <a:r>
              <a:rPr lang="cs-CZ" sz="3200" dirty="0" err="1"/>
              <a:t>incl</a:t>
            </a:r>
            <a:r>
              <a:rPr lang="cs-CZ" sz="3200" dirty="0"/>
              <a:t>. </a:t>
            </a:r>
            <a:r>
              <a:rPr lang="cs-CZ" sz="3200" dirty="0" err="1"/>
              <a:t>values</a:t>
            </a:r>
            <a:r>
              <a:rPr lang="cs-CZ" sz="3200" dirty="0"/>
              <a:t>, public </a:t>
            </a:r>
            <a:r>
              <a:rPr lang="cs-CZ" sz="3200" dirty="0" err="1"/>
              <a:t>reason</a:t>
            </a:r>
            <a:r>
              <a:rPr lang="cs-CZ" sz="3200" dirty="0"/>
              <a:t> </a:t>
            </a:r>
            <a:r>
              <a:rPr lang="cs-CZ" sz="3200" dirty="0" err="1"/>
              <a:t>etc</a:t>
            </a:r>
            <a:r>
              <a:rPr lang="cs-CZ" sz="3200" dirty="0"/>
              <a:t>.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dirty="0" err="1"/>
              <a:t>Social</a:t>
            </a:r>
            <a:r>
              <a:rPr lang="cs-CZ" sz="3200" dirty="0"/>
              <a:t> </a:t>
            </a:r>
            <a:r>
              <a:rPr lang="cs-CZ" sz="3200" dirty="0" err="1"/>
              <a:t>state</a:t>
            </a:r>
            <a:endParaRPr lang="cs-CZ" sz="3200" dirty="0"/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i="1" dirty="0" err="1"/>
              <a:t>Constitutional</a:t>
            </a:r>
            <a:r>
              <a:rPr lang="cs-CZ" sz="3200" i="1" dirty="0"/>
              <a:t> </a:t>
            </a:r>
            <a:r>
              <a:rPr lang="cs-CZ" sz="3200" i="1" dirty="0" err="1"/>
              <a:t>patriotism</a:t>
            </a:r>
            <a:r>
              <a:rPr lang="cs-CZ" sz="3200" i="1" dirty="0"/>
              <a:t>? </a:t>
            </a:r>
            <a:r>
              <a:rPr lang="cs-CZ" sz="3200" i="1" dirty="0" err="1"/>
              <a:t>The</a:t>
            </a:r>
            <a:r>
              <a:rPr lang="cs-CZ" sz="3200" i="1" dirty="0"/>
              <a:t> identity </a:t>
            </a:r>
            <a:r>
              <a:rPr lang="cs-CZ" sz="3200" i="1" dirty="0" err="1"/>
              <a:t>of</a:t>
            </a:r>
            <a:r>
              <a:rPr lang="cs-CZ" sz="3200" i="1" dirty="0"/>
              <a:t> </a:t>
            </a:r>
            <a:r>
              <a:rPr lang="cs-CZ" sz="3200" i="1" dirty="0" err="1"/>
              <a:t>people</a:t>
            </a:r>
            <a:r>
              <a:rPr lang="cs-CZ" sz="3200" i="1" dirty="0"/>
              <a:t> and </a:t>
            </a:r>
            <a:r>
              <a:rPr lang="cs-CZ" sz="3200" i="1" dirty="0" err="1"/>
              <a:t>their</a:t>
            </a:r>
            <a:r>
              <a:rPr lang="cs-CZ" sz="3200" i="1" dirty="0"/>
              <a:t> </a:t>
            </a:r>
            <a:r>
              <a:rPr lang="cs-CZ" sz="3200" i="1" dirty="0" err="1"/>
              <a:t>constitution</a:t>
            </a:r>
            <a:r>
              <a:rPr lang="cs-CZ" sz="3200" i="1" dirty="0"/>
              <a:t>, </a:t>
            </a:r>
            <a:r>
              <a:rPr lang="cs-CZ" sz="3200" i="1" dirty="0" err="1"/>
              <a:t>its</a:t>
            </a:r>
            <a:r>
              <a:rPr lang="cs-CZ" sz="3200" i="1" dirty="0"/>
              <a:t> </a:t>
            </a:r>
            <a:r>
              <a:rPr lang="cs-CZ" sz="3200" i="1" dirty="0" err="1"/>
              <a:t>values</a:t>
            </a:r>
            <a:r>
              <a:rPr lang="cs-CZ" sz="3200" i="1" dirty="0"/>
              <a:t>, (</a:t>
            </a:r>
            <a:r>
              <a:rPr lang="cs-CZ" sz="3200" i="1" dirty="0" err="1"/>
              <a:t>Habermas</a:t>
            </a:r>
            <a:r>
              <a:rPr lang="cs-CZ" sz="3200" i="1" dirty="0"/>
              <a:t>, Müller, </a:t>
            </a:r>
            <a:r>
              <a:rPr lang="cs-CZ" sz="3200" i="1" dirty="0" err="1"/>
              <a:t>cf</a:t>
            </a:r>
            <a:r>
              <a:rPr lang="cs-CZ" sz="3200" i="1" dirty="0"/>
              <a:t>. </a:t>
            </a:r>
            <a:r>
              <a:rPr lang="cs-CZ" sz="3200" i="1" dirty="0" err="1"/>
              <a:t>also</a:t>
            </a:r>
            <a:r>
              <a:rPr lang="cs-CZ" sz="3200" i="1" dirty="0"/>
              <a:t> </a:t>
            </a:r>
            <a:r>
              <a:rPr lang="cs-CZ" sz="3200" i="1" dirty="0" err="1"/>
              <a:t>Masaryk's</a:t>
            </a:r>
            <a:r>
              <a:rPr lang="cs-CZ" sz="3200" i="1" dirty="0"/>
              <a:t> </a:t>
            </a:r>
            <a:r>
              <a:rPr lang="cs-CZ" sz="3200" i="1" dirty="0" err="1"/>
              <a:t>emphasis</a:t>
            </a:r>
            <a:r>
              <a:rPr lang="cs-CZ" sz="3200" i="1" dirty="0"/>
              <a:t> on humanity, not </a:t>
            </a:r>
            <a:r>
              <a:rPr lang="cs-CZ" sz="3200" i="1" dirty="0" err="1"/>
              <a:t>ethnicity</a:t>
            </a:r>
            <a:r>
              <a:rPr lang="cs-CZ" sz="3200" i="1" dirty="0"/>
              <a:t> ).</a:t>
            </a:r>
          </a:p>
          <a:p>
            <a:pPr marL="0" indent="0">
              <a:buNone/>
            </a:pPr>
            <a:endParaRPr lang="cs-CZ" sz="3200" i="1" dirty="0"/>
          </a:p>
          <a:p>
            <a:pPr marL="0" indent="0">
              <a:buNone/>
            </a:pPr>
            <a:endParaRPr lang="cs-CZ" sz="32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465995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6AAA6C-BD21-48AA-95EF-02BF666A8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Constitutional</a:t>
            </a:r>
            <a:r>
              <a:rPr lang="cs-CZ" dirty="0"/>
              <a:t> </a:t>
            </a:r>
            <a:r>
              <a:rPr lang="cs-CZ" dirty="0" err="1"/>
              <a:t>courts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"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constitutionalism</a:t>
            </a:r>
            <a:r>
              <a:rPr lang="cs-CZ" dirty="0"/>
              <a:t>"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5FD300-08EA-4FAC-9DF8-8E1965B52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3200" dirty="0" err="1"/>
              <a:t>Centralized</a:t>
            </a:r>
            <a:r>
              <a:rPr lang="cs-CZ" sz="3200" dirty="0"/>
              <a:t> </a:t>
            </a:r>
            <a:r>
              <a:rPr lang="cs-CZ" sz="3200" dirty="0" err="1"/>
              <a:t>nature</a:t>
            </a:r>
            <a:r>
              <a:rPr lang="cs-CZ" sz="3200" dirty="0"/>
              <a:t> (</a:t>
            </a:r>
            <a:r>
              <a:rPr lang="cs-CZ" sz="3200" dirty="0" err="1"/>
              <a:t>why</a:t>
            </a:r>
            <a:r>
              <a:rPr lang="cs-CZ" sz="3200" dirty="0"/>
              <a:t>?)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3200" dirty="0" err="1"/>
              <a:t>Interpretation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rights</a:t>
            </a:r>
            <a:r>
              <a:rPr lang="cs-CZ" sz="3200" dirty="0"/>
              <a:t> </a:t>
            </a:r>
            <a:r>
              <a:rPr lang="cs-CZ" sz="3200" dirty="0" err="1"/>
              <a:t>connected</a:t>
            </a:r>
            <a:r>
              <a:rPr lang="cs-CZ" sz="3200" dirty="0"/>
              <a:t> to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notion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i="1" dirty="0" err="1"/>
              <a:t>moral</a:t>
            </a:r>
            <a:r>
              <a:rPr lang="cs-CZ" sz="3200" i="1" dirty="0"/>
              <a:t> </a:t>
            </a:r>
            <a:r>
              <a:rPr lang="cs-CZ" sz="3200" i="1" dirty="0" err="1"/>
              <a:t>necessity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discovery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what</a:t>
            </a:r>
            <a:r>
              <a:rPr lang="cs-CZ" sz="3200" dirty="0"/>
              <a:t> </a:t>
            </a:r>
            <a:r>
              <a:rPr lang="cs-CZ" sz="3200" dirty="0" err="1"/>
              <a:t>is</a:t>
            </a:r>
            <a:r>
              <a:rPr lang="cs-CZ" sz="3200" dirty="0"/>
              <a:t> </a:t>
            </a:r>
            <a:r>
              <a:rPr lang="cs-CZ" sz="3200" dirty="0" err="1"/>
              <a:t>morally</a:t>
            </a:r>
            <a:r>
              <a:rPr lang="cs-CZ" sz="3200" dirty="0"/>
              <a:t> and </a:t>
            </a:r>
            <a:r>
              <a:rPr lang="cs-CZ" sz="3200" dirty="0" err="1"/>
              <a:t>constitutionally</a:t>
            </a:r>
            <a:r>
              <a:rPr lang="cs-CZ" sz="3200" dirty="0"/>
              <a:t> </a:t>
            </a:r>
            <a:r>
              <a:rPr lang="cs-CZ" sz="3200" dirty="0" err="1"/>
              <a:t>necessary</a:t>
            </a:r>
            <a:r>
              <a:rPr lang="cs-CZ" sz="3200" dirty="0"/>
              <a:t> </a:t>
            </a:r>
            <a:r>
              <a:rPr lang="cs-CZ" sz="3200" dirty="0" err="1"/>
              <a:t>is</a:t>
            </a:r>
            <a:r>
              <a:rPr lang="cs-CZ" sz="3200" dirty="0"/>
              <a:t> "</a:t>
            </a:r>
            <a:r>
              <a:rPr lang="cs-CZ" sz="3200" dirty="0" err="1"/>
              <a:t>rational</a:t>
            </a:r>
            <a:r>
              <a:rPr lang="cs-CZ" sz="3200" dirty="0"/>
              <a:t>", </a:t>
            </a:r>
            <a:r>
              <a:rPr lang="cs-CZ" sz="3200" dirty="0" err="1"/>
              <a:t>thus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judges</a:t>
            </a:r>
            <a:r>
              <a:rPr lang="cs-CZ" sz="3200" dirty="0"/>
              <a:t> are </a:t>
            </a:r>
            <a:r>
              <a:rPr lang="cs-CZ" sz="3200" dirty="0" err="1"/>
              <a:t>understood</a:t>
            </a:r>
            <a:r>
              <a:rPr lang="cs-CZ" sz="3200" dirty="0"/>
              <a:t> to </a:t>
            </a:r>
            <a:r>
              <a:rPr lang="cs-CZ" sz="3200" dirty="0" err="1"/>
              <a:t>discover</a:t>
            </a:r>
            <a:r>
              <a:rPr lang="cs-CZ" sz="3200" dirty="0"/>
              <a:t>, </a:t>
            </a:r>
            <a:r>
              <a:rPr lang="cs-CZ" sz="3200" dirty="0" err="1"/>
              <a:t>almost</a:t>
            </a:r>
            <a:r>
              <a:rPr lang="cs-CZ" sz="3200" dirty="0"/>
              <a:t> as </a:t>
            </a:r>
            <a:r>
              <a:rPr lang="cs-CZ" sz="3200" dirty="0" err="1"/>
              <a:t>scientists</a:t>
            </a:r>
            <a:r>
              <a:rPr lang="cs-CZ" sz="3200" dirty="0"/>
              <a:t>, </a:t>
            </a:r>
            <a:r>
              <a:rPr lang="cs-CZ" sz="3200" dirty="0" err="1"/>
              <a:t>some</a:t>
            </a:r>
            <a:r>
              <a:rPr lang="cs-CZ" sz="3200" dirty="0"/>
              <a:t> </a:t>
            </a:r>
            <a:r>
              <a:rPr lang="cs-CZ" sz="3200" dirty="0" err="1"/>
              <a:t>objective</a:t>
            </a:r>
            <a:r>
              <a:rPr lang="cs-CZ" sz="3200" dirty="0"/>
              <a:t> </a:t>
            </a:r>
            <a:r>
              <a:rPr lang="cs-CZ" sz="3200" dirty="0" err="1"/>
              <a:t>order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values</a:t>
            </a:r>
            <a:endParaRPr lang="cs-CZ" sz="3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3200" dirty="0"/>
              <a:t>No a </a:t>
            </a:r>
            <a:r>
              <a:rPr lang="cs-CZ" sz="3200" dirty="0" err="1"/>
              <a:t>real</a:t>
            </a:r>
            <a:r>
              <a:rPr lang="cs-CZ" sz="3200" dirty="0"/>
              <a:t> </a:t>
            </a:r>
            <a:r>
              <a:rPr lang="cs-CZ" sz="3200" dirty="0" err="1"/>
              <a:t>problem</a:t>
            </a:r>
            <a:r>
              <a:rPr lang="cs-CZ" sz="3200" dirty="0"/>
              <a:t> </a:t>
            </a:r>
            <a:r>
              <a:rPr lang="cs-CZ" sz="3200" dirty="0" err="1"/>
              <a:t>with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 „</a:t>
            </a:r>
            <a:r>
              <a:rPr lang="cs-CZ" sz="3200" dirty="0" err="1"/>
              <a:t>counter-majoritarian</a:t>
            </a:r>
            <a:r>
              <a:rPr lang="cs-CZ" sz="3200" dirty="0"/>
              <a:t> </a:t>
            </a:r>
            <a:r>
              <a:rPr lang="cs-CZ" sz="3200" dirty="0" err="1"/>
              <a:t>difficulty</a:t>
            </a:r>
            <a:r>
              <a:rPr lang="cs-CZ" sz="3200" dirty="0"/>
              <a:t>“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3200" dirty="0" err="1"/>
              <a:t>Key</a:t>
            </a:r>
            <a:r>
              <a:rPr lang="cs-CZ" sz="3200" dirty="0"/>
              <a:t> </a:t>
            </a:r>
            <a:r>
              <a:rPr lang="cs-CZ" sz="3200" dirty="0" err="1"/>
              <a:t>position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b="1" dirty="0" err="1"/>
              <a:t>proportionality</a:t>
            </a:r>
            <a:r>
              <a:rPr lang="cs-CZ" sz="3200" dirty="0"/>
              <a:t>, </a:t>
            </a:r>
            <a:r>
              <a:rPr lang="cs-CZ" sz="3200" dirty="0" err="1"/>
              <a:t>practical</a:t>
            </a:r>
            <a:r>
              <a:rPr lang="cs-CZ" sz="3200" dirty="0"/>
              <a:t> </a:t>
            </a:r>
            <a:r>
              <a:rPr lang="cs-CZ" sz="3200" dirty="0" err="1"/>
              <a:t>concordance</a:t>
            </a:r>
          </a:p>
        </p:txBody>
      </p:sp>
    </p:spTree>
    <p:extLst>
      <p:ext uri="{BB962C8B-B14F-4D97-AF65-F5344CB8AC3E}">
        <p14:creationId xmlns:p14="http://schemas.microsoft.com/office/powerpoint/2010/main" val="1699719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062B8-8E11-4252-A4A1-ABFECB122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Eternity </a:t>
            </a:r>
            <a:r>
              <a:rPr lang="cs-CZ" dirty="0" err="1"/>
              <a:t>Clause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6036DE-7D9D-43B3-89C4-96D675C90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i="1" dirty="0" err="1"/>
              <a:t>Pouvoir</a:t>
            </a:r>
            <a:r>
              <a:rPr lang="cs-CZ" sz="3200" i="1" dirty="0"/>
              <a:t> </a:t>
            </a:r>
            <a:r>
              <a:rPr lang="cs-CZ" sz="3200" i="1" dirty="0" err="1"/>
              <a:t>constituant</a:t>
            </a:r>
            <a:r>
              <a:rPr lang="cs-CZ" sz="3200" dirty="0"/>
              <a:t> and </a:t>
            </a:r>
            <a:r>
              <a:rPr lang="cs-CZ" sz="3200" i="1" dirty="0" err="1"/>
              <a:t>pouvoir</a:t>
            </a:r>
            <a:r>
              <a:rPr lang="cs-CZ" sz="3200" i="1" dirty="0"/>
              <a:t> </a:t>
            </a:r>
            <a:r>
              <a:rPr lang="cs-CZ" sz="3200" i="1" dirty="0" err="1"/>
              <a:t>constitué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err="1"/>
              <a:t>Even</a:t>
            </a:r>
            <a:r>
              <a:rPr lang="cs-CZ" sz="3200" dirty="0"/>
              <a:t> "a </a:t>
            </a:r>
            <a:r>
              <a:rPr lang="cs-CZ" sz="3200" dirty="0" err="1"/>
              <a:t>people</a:t>
            </a:r>
            <a:r>
              <a:rPr lang="cs-CZ" sz="3200" dirty="0"/>
              <a:t>" </a:t>
            </a:r>
            <a:r>
              <a:rPr lang="cs-CZ" sz="3200" dirty="0" err="1"/>
              <a:t>within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constitution</a:t>
            </a:r>
            <a:r>
              <a:rPr lang="cs-CZ" sz="3200" dirty="0"/>
              <a:t> </a:t>
            </a:r>
            <a:r>
              <a:rPr lang="cs-CZ" sz="3200" dirty="0" err="1"/>
              <a:t>is</a:t>
            </a:r>
            <a:r>
              <a:rPr lang="cs-CZ" sz="3200" dirty="0"/>
              <a:t> not sovereign: </a:t>
            </a:r>
            <a:r>
              <a:rPr lang="cs-CZ" sz="3200" dirty="0" err="1"/>
              <a:t>the</a:t>
            </a:r>
            <a:r>
              <a:rPr lang="cs-CZ" sz="3200" dirty="0"/>
              <a:t> sovereign </a:t>
            </a:r>
            <a:r>
              <a:rPr lang="cs-CZ" sz="3200" dirty="0" err="1"/>
              <a:t>sleeps</a:t>
            </a:r>
            <a:r>
              <a:rPr lang="cs-CZ" sz="3200" dirty="0"/>
              <a:t>, </a:t>
            </a:r>
            <a:r>
              <a:rPr lang="cs-CZ" sz="3200" dirty="0" err="1"/>
              <a:t>it</a:t>
            </a:r>
            <a:r>
              <a:rPr lang="cs-CZ" sz="3200" dirty="0"/>
              <a:t> </a:t>
            </a:r>
            <a:r>
              <a:rPr lang="cs-CZ" sz="3200" dirty="0" err="1"/>
              <a:t>is</a:t>
            </a:r>
            <a:r>
              <a:rPr lang="cs-CZ" sz="3200" dirty="0"/>
              <a:t> </a:t>
            </a:r>
            <a:r>
              <a:rPr lang="cs-CZ" sz="3200" dirty="0" err="1"/>
              <a:t>dormant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err="1"/>
              <a:t>Rather</a:t>
            </a:r>
            <a:r>
              <a:rPr lang="cs-CZ" sz="3200" dirty="0"/>
              <a:t>, </a:t>
            </a:r>
            <a:r>
              <a:rPr lang="cs-CZ" sz="3200" dirty="0" err="1"/>
              <a:t>the</a:t>
            </a:r>
            <a:r>
              <a:rPr lang="cs-CZ" sz="3200" dirty="0"/>
              <a:t> "</a:t>
            </a:r>
            <a:r>
              <a:rPr lang="cs-CZ" sz="3200" dirty="0" err="1"/>
              <a:t>objective</a:t>
            </a:r>
            <a:r>
              <a:rPr lang="cs-CZ" sz="3200" dirty="0"/>
              <a:t> </a:t>
            </a:r>
            <a:r>
              <a:rPr lang="cs-CZ" sz="3200" dirty="0" err="1"/>
              <a:t>order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values</a:t>
            </a:r>
            <a:r>
              <a:rPr lang="cs-CZ" sz="3200" dirty="0"/>
              <a:t>" and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rational</a:t>
            </a:r>
            <a:r>
              <a:rPr lang="cs-CZ" sz="3200" dirty="0"/>
              <a:t> </a:t>
            </a:r>
            <a:r>
              <a:rPr lang="cs-CZ" sz="3200" dirty="0" err="1"/>
              <a:t>discovery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moral</a:t>
            </a:r>
            <a:r>
              <a:rPr lang="cs-CZ" sz="3200" dirty="0"/>
              <a:t> and </a:t>
            </a:r>
            <a:r>
              <a:rPr lang="cs-CZ" sz="3200" dirty="0" err="1"/>
              <a:t>constitututional</a:t>
            </a:r>
            <a:r>
              <a:rPr lang="cs-CZ" sz="3200" dirty="0"/>
              <a:t> </a:t>
            </a:r>
            <a:r>
              <a:rPr lang="cs-CZ" sz="3200" dirty="0" err="1"/>
              <a:t>necessity</a:t>
            </a:r>
            <a:r>
              <a:rPr lang="cs-CZ" sz="3200" dirty="0"/>
              <a:t> </a:t>
            </a:r>
            <a:r>
              <a:rPr lang="cs-CZ" sz="3200" dirty="0" err="1"/>
              <a:t>must</a:t>
            </a:r>
            <a:r>
              <a:rPr lang="cs-CZ" sz="3200" dirty="0"/>
              <a:t> </a:t>
            </a:r>
            <a:r>
              <a:rPr lang="cs-CZ" sz="3200" dirty="0" err="1"/>
              <a:t>prevail</a:t>
            </a:r>
            <a:r>
              <a:rPr lang="cs-CZ" sz="3200" dirty="0"/>
              <a:t> (</a:t>
            </a:r>
            <a:r>
              <a:rPr lang="cs-CZ" sz="3200" dirty="0" err="1"/>
              <a:t>cf</a:t>
            </a:r>
            <a:r>
              <a:rPr lang="cs-CZ" sz="3200" dirty="0"/>
              <a:t>., as </a:t>
            </a:r>
            <a:r>
              <a:rPr lang="cs-CZ" sz="3200" dirty="0" err="1"/>
              <a:t>mentioned</a:t>
            </a:r>
            <a:r>
              <a:rPr lang="cs-CZ" sz="3200" dirty="0"/>
              <a:t> by </a:t>
            </a:r>
            <a:r>
              <a:rPr lang="cs-CZ" sz="3200" dirty="0" err="1"/>
              <a:t>Kommers</a:t>
            </a:r>
            <a:r>
              <a:rPr lang="cs-CZ" sz="3200" dirty="0"/>
              <a:t>, </a:t>
            </a:r>
            <a:r>
              <a:rPr lang="cs-CZ" sz="3200" dirty="0" err="1"/>
              <a:t>the</a:t>
            </a:r>
            <a:r>
              <a:rPr lang="cs-CZ" sz="3200" dirty="0"/>
              <a:t> "</a:t>
            </a:r>
            <a:r>
              <a:rPr lang="cs-CZ" sz="3200" i="1" dirty="0" err="1"/>
              <a:t>unwritten</a:t>
            </a:r>
            <a:r>
              <a:rPr lang="cs-CZ" sz="3200" i="1" dirty="0"/>
              <a:t>" </a:t>
            </a:r>
            <a:r>
              <a:rPr lang="cs-CZ" sz="3200" i="1" dirty="0" err="1"/>
              <a:t>or</a:t>
            </a:r>
            <a:r>
              <a:rPr lang="cs-CZ" sz="3200" i="1" dirty="0"/>
              <a:t> "supra-positive" </a:t>
            </a:r>
            <a:r>
              <a:rPr lang="cs-CZ" sz="3200" i="1" dirty="0" err="1"/>
              <a:t>norms</a:t>
            </a:r>
            <a:r>
              <a:rPr lang="cs-CZ" sz="3200" i="1" dirty="0"/>
              <a:t> </a:t>
            </a:r>
            <a:r>
              <a:rPr lang="cs-CZ" sz="3200" i="1" dirty="0" err="1"/>
              <a:t>that</a:t>
            </a:r>
            <a:r>
              <a:rPr lang="cs-CZ" sz="3200" i="1" dirty="0"/>
              <a:t> </a:t>
            </a:r>
            <a:r>
              <a:rPr lang="cs-CZ" sz="3200" i="1" dirty="0" err="1"/>
              <a:t>presumably</a:t>
            </a:r>
            <a:r>
              <a:rPr lang="cs-CZ" sz="3200" i="1" dirty="0"/>
              <a:t> </a:t>
            </a:r>
            <a:r>
              <a:rPr lang="cs-CZ" sz="3200" i="1" dirty="0" err="1"/>
              <a:t>govern</a:t>
            </a:r>
            <a:r>
              <a:rPr lang="cs-CZ" sz="3200" i="1" dirty="0"/>
              <a:t> </a:t>
            </a:r>
            <a:r>
              <a:rPr lang="cs-CZ" sz="3200" i="1" dirty="0" err="1"/>
              <a:t>the</a:t>
            </a:r>
            <a:r>
              <a:rPr lang="cs-CZ" sz="3200" i="1" dirty="0"/>
              <a:t> </a:t>
            </a:r>
            <a:r>
              <a:rPr lang="cs-CZ" sz="3200" i="1" dirty="0" err="1"/>
              <a:t>entire</a:t>
            </a:r>
            <a:r>
              <a:rPr lang="cs-CZ" sz="3200" i="1" dirty="0"/>
              <a:t> </a:t>
            </a:r>
            <a:r>
              <a:rPr lang="cs-CZ" sz="3200" i="1" dirty="0" err="1"/>
              <a:t>constitutional</a:t>
            </a:r>
            <a:r>
              <a:rPr lang="cs-CZ" sz="3200" i="1" dirty="0"/>
              <a:t> </a:t>
            </a:r>
            <a:r>
              <a:rPr lang="cs-CZ" sz="3200" i="1" dirty="0" err="1"/>
              <a:t>order</a:t>
            </a:r>
            <a:r>
              <a:rPr lang="cs-CZ" sz="3200" i="1" dirty="0"/>
              <a:t>.</a:t>
            </a:r>
            <a:r>
              <a:rPr lang="cs-CZ" sz="3200" dirty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RP: "On </a:t>
            </a:r>
            <a:r>
              <a:rPr lang="cs-CZ" sz="3200" dirty="0" err="1"/>
              <a:t>what</a:t>
            </a:r>
            <a:r>
              <a:rPr lang="cs-CZ" sz="3200" dirty="0"/>
              <a:t> </a:t>
            </a:r>
            <a:r>
              <a:rPr lang="cs-CZ" sz="3200" dirty="0" err="1"/>
              <a:t>grounds</a:t>
            </a:r>
            <a:r>
              <a:rPr lang="cs-CZ" sz="3200" dirty="0"/>
              <a:t> do </a:t>
            </a:r>
            <a:r>
              <a:rPr lang="cs-CZ" sz="3200" dirty="0" err="1"/>
              <a:t>we</a:t>
            </a:r>
            <a:r>
              <a:rPr lang="cs-CZ" sz="3200" dirty="0"/>
              <a:t> </a:t>
            </a:r>
            <a:r>
              <a:rPr lang="cs-CZ" sz="3200" dirty="0" err="1"/>
              <a:t>consider</a:t>
            </a:r>
            <a:r>
              <a:rPr lang="cs-CZ" sz="3200" dirty="0"/>
              <a:t> </a:t>
            </a:r>
            <a:r>
              <a:rPr lang="cs-CZ" sz="3200" dirty="0" err="1"/>
              <a:t>our</a:t>
            </a:r>
            <a:r>
              <a:rPr lang="cs-CZ" sz="3200" dirty="0"/>
              <a:t> </a:t>
            </a:r>
            <a:r>
              <a:rPr lang="cs-CZ" sz="3200" dirty="0" err="1"/>
              <a:t>democracy</a:t>
            </a:r>
            <a:r>
              <a:rPr lang="cs-CZ" sz="3200" dirty="0"/>
              <a:t> to </a:t>
            </a:r>
            <a:r>
              <a:rPr lang="cs-CZ" sz="3200" dirty="0" err="1"/>
              <a:t>be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best</a:t>
            </a:r>
            <a:r>
              <a:rPr lang="cs-CZ" sz="3200" dirty="0"/>
              <a:t> </a:t>
            </a:r>
            <a:r>
              <a:rPr lang="cs-CZ" sz="3200" dirty="0" err="1"/>
              <a:t>solution</a:t>
            </a:r>
            <a:r>
              <a:rPr lang="cs-CZ" sz="3200" dirty="0"/>
              <a:t>?"</a:t>
            </a:r>
          </a:p>
        </p:txBody>
      </p:sp>
    </p:spTree>
    <p:extLst>
      <p:ext uri="{BB962C8B-B14F-4D97-AF65-F5344CB8AC3E}">
        <p14:creationId xmlns:p14="http://schemas.microsoft.com/office/powerpoint/2010/main" val="882736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7DCA22-FEB7-43DD-9E72-CA3F4EF26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Human</a:t>
            </a:r>
            <a:r>
              <a:rPr lang="cs-CZ" dirty="0"/>
              <a:t> dignity and </a:t>
            </a:r>
            <a:r>
              <a:rPr lang="cs-CZ" dirty="0" err="1"/>
              <a:t>primacy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rights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BA9FEB-8EE1-475C-9809-4A1C1F74B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err="1"/>
              <a:t>Human</a:t>
            </a:r>
            <a:r>
              <a:rPr lang="cs-CZ" sz="3200" dirty="0"/>
              <a:t> dignity </a:t>
            </a:r>
            <a:r>
              <a:rPr lang="cs-CZ" sz="3200" dirty="0" err="1"/>
              <a:t>at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 top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 "</a:t>
            </a:r>
            <a:r>
              <a:rPr lang="cs-CZ" sz="3200" dirty="0" err="1"/>
              <a:t>objective</a:t>
            </a:r>
            <a:r>
              <a:rPr lang="cs-CZ" sz="3200" dirty="0"/>
              <a:t> </a:t>
            </a:r>
            <a:r>
              <a:rPr lang="cs-CZ" sz="3200" dirty="0" err="1"/>
              <a:t>order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values</a:t>
            </a:r>
            <a:r>
              <a:rPr lang="cs-CZ" sz="3200" dirty="0"/>
              <a:t>"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err="1"/>
              <a:t>Human</a:t>
            </a:r>
            <a:r>
              <a:rPr lang="cs-CZ" sz="3200" dirty="0"/>
              <a:t> </a:t>
            </a:r>
            <a:r>
              <a:rPr lang="cs-CZ" sz="3200" dirty="0" err="1"/>
              <a:t>rights</a:t>
            </a:r>
            <a:r>
              <a:rPr lang="cs-CZ" sz="3200" dirty="0"/>
              <a:t> as positive and negative </a:t>
            </a:r>
            <a:r>
              <a:rPr lang="cs-CZ" sz="3200" dirty="0" err="1"/>
              <a:t>rights</a:t>
            </a:r>
            <a:r>
              <a:rPr lang="cs-CZ" sz="3200" dirty="0"/>
              <a:t> (vs.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defensive</a:t>
            </a:r>
            <a:r>
              <a:rPr lang="cs-CZ" sz="3200" dirty="0"/>
              <a:t> </a:t>
            </a:r>
            <a:r>
              <a:rPr lang="cs-CZ" sz="3200" dirty="0" err="1"/>
              <a:t>conception</a:t>
            </a:r>
            <a:r>
              <a:rPr lang="cs-CZ" sz="3200" dirty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err="1"/>
              <a:t>Human</a:t>
            </a:r>
            <a:r>
              <a:rPr lang="cs-CZ" sz="3200" dirty="0"/>
              <a:t> </a:t>
            </a:r>
            <a:r>
              <a:rPr lang="cs-CZ" sz="3200" dirty="0" err="1"/>
              <a:t>rights</a:t>
            </a:r>
            <a:r>
              <a:rPr lang="cs-CZ" sz="3200" dirty="0"/>
              <a:t> as </a:t>
            </a:r>
            <a:r>
              <a:rPr lang="cs-CZ" sz="3200" dirty="0" err="1"/>
              <a:t>values</a:t>
            </a:r>
            <a:r>
              <a:rPr lang="cs-CZ" sz="3200" dirty="0"/>
              <a:t> (</a:t>
            </a:r>
            <a:r>
              <a:rPr lang="cs-CZ" sz="3200" dirty="0" err="1"/>
              <a:t>Drittwirkung</a:t>
            </a:r>
            <a:r>
              <a:rPr lang="cs-CZ" sz="3200" dirty="0"/>
              <a:t>, </a:t>
            </a:r>
            <a:r>
              <a:rPr lang="cs-CZ" sz="3200" dirty="0" err="1"/>
              <a:t>cf</a:t>
            </a:r>
            <a:r>
              <a:rPr lang="cs-CZ" sz="3200" dirty="0"/>
              <a:t>. Positive </a:t>
            </a:r>
            <a:r>
              <a:rPr lang="cs-CZ" sz="3200" dirty="0" err="1"/>
              <a:t>obligations</a:t>
            </a:r>
            <a:r>
              <a:rPr lang="cs-CZ" sz="3200" dirty="0"/>
              <a:t> </a:t>
            </a:r>
            <a:r>
              <a:rPr lang="cs-CZ" sz="3200" dirty="0" err="1"/>
              <a:t>under</a:t>
            </a:r>
            <a:r>
              <a:rPr lang="cs-CZ" sz="3200" dirty="0"/>
              <a:t> ECHR, </a:t>
            </a:r>
            <a:r>
              <a:rPr lang="cs-CZ" sz="3200" i="1" dirty="0" err="1"/>
              <a:t>Deshaney</a:t>
            </a:r>
            <a:r>
              <a:rPr lang="cs-CZ" sz="3200" i="1" dirty="0"/>
              <a:t>, </a:t>
            </a:r>
            <a:r>
              <a:rPr lang="cs-CZ" sz="3200" dirty="0"/>
              <a:t>489 U.S. 189 (1989)) 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45631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A9BCA7-28C2-44ED-A8D2-6ADB04A71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Guarded</a:t>
            </a:r>
            <a:r>
              <a:rPr lang="cs-CZ" dirty="0"/>
              <a:t> </a:t>
            </a:r>
            <a:r>
              <a:rPr lang="cs-CZ" dirty="0" err="1"/>
              <a:t>democracy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E46A65-B15B-4D00-B778-D4DFB0A8F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Proactive defence of the existing system</a:t>
            </a: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Limitation of political rights (speech, assembly, association)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Different understanding of the "causal link" vs.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en-GB" sz="3200" dirty="0"/>
              <a:t>U</a:t>
            </a:r>
            <a:r>
              <a:rPr lang="cs-CZ" sz="3200" dirty="0"/>
              <a:t>.</a:t>
            </a:r>
            <a:r>
              <a:rPr lang="en-GB" sz="3200" dirty="0"/>
              <a:t>S</a:t>
            </a:r>
            <a:r>
              <a:rPr lang="cs-CZ" sz="3200" dirty="0"/>
              <a:t>.</a:t>
            </a:r>
            <a:endParaRPr lang="en-GB" sz="3200" dirty="0"/>
          </a:p>
          <a:p>
            <a:endParaRPr lang="en-GB" sz="3200" dirty="0"/>
          </a:p>
          <a:p>
            <a:endParaRPr lang="en-GB" sz="3200" dirty="0"/>
          </a:p>
          <a:p>
            <a:endParaRPr lang="en-GB" sz="3200" dirty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680566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5B640C-DF34-45DC-AD53-7024C189E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state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974DEF-991F-44F5-B425-357FF66EB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models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</a:t>
            </a:r>
            <a:r>
              <a:rPr lang="cs-CZ" dirty="0" err="1"/>
              <a:t>protection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In Germany,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centered</a:t>
            </a:r>
            <a:r>
              <a:rPr lang="cs-CZ" dirty="0"/>
              <a:t> </a:t>
            </a:r>
            <a:r>
              <a:rPr lang="cs-CZ" dirty="0" err="1"/>
              <a:t>around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human</a:t>
            </a:r>
            <a:r>
              <a:rPr lang="cs-CZ" dirty="0"/>
              <a:t> dignity,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-market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principle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Rechtsstaat</a:t>
            </a:r>
            <a:r>
              <a:rPr lang="cs-CZ" dirty="0"/>
              <a:t> </a:t>
            </a:r>
            <a:r>
              <a:rPr lang="cs-CZ" dirty="0" err="1"/>
              <a:t>principle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i="1" dirty="0" err="1"/>
              <a:t>Hartz</a:t>
            </a:r>
            <a:r>
              <a:rPr lang="cs-CZ" i="1" dirty="0"/>
              <a:t> IV </a:t>
            </a:r>
            <a:r>
              <a:rPr lang="cs-CZ" dirty="0" err="1"/>
              <a:t>judgement</a:t>
            </a:r>
            <a:r>
              <a:rPr lang="cs-CZ" dirty="0"/>
              <a:t> as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</a:t>
            </a:r>
            <a:r>
              <a:rPr lang="cs-CZ" dirty="0" err="1"/>
              <a:t>protection</a:t>
            </a:r>
            <a:r>
              <a:rPr lang="cs-CZ" dirty="0"/>
              <a:t> by a </a:t>
            </a:r>
            <a:r>
              <a:rPr lang="cs-CZ" dirty="0" err="1"/>
              <a:t>constitutional</a:t>
            </a:r>
            <a:r>
              <a:rPr lang="cs-CZ" dirty="0"/>
              <a:t> </a:t>
            </a:r>
            <a:r>
              <a:rPr lang="cs-CZ" dirty="0" err="1"/>
              <a:t>court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3FAF568-216C-4300-B17D-E6624BD9B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987D25B-0C40-4957-89D0-9C60665E3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732872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Rule of Law 2019" id="{72627EB4-E573-4E67-840C-A1046FDD8037}" vid="{4E8EFA5A-CC5B-4016-AA18-5A7A2AA316B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Rule of Law 2019</Template>
  <TotalTime>1193</TotalTime>
  <Words>492</Words>
  <Application>Microsoft Office PowerPoint</Application>
  <PresentationFormat>Širokoúhlá obrazovka</PresentationFormat>
  <Paragraphs>44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Tahoma</vt:lpstr>
      <vt:lpstr>Wingdings</vt:lpstr>
      <vt:lpstr>Presentation_MU_EN</vt:lpstr>
      <vt:lpstr>"New" (German) Constitutionalism</vt:lpstr>
      <vt:lpstr>Evolution of Constitutionalism</vt:lpstr>
      <vt:lpstr>Basic, but specific, features of the "new constitutionalism"</vt:lpstr>
      <vt:lpstr>Constitutional courts in the "new constitutionalism"</vt:lpstr>
      <vt:lpstr>Eternity Clause</vt:lpstr>
      <vt:lpstr>Human dignity and primacy of rights</vt:lpstr>
      <vt:lpstr>Guarded democracy</vt:lpstr>
      <vt:lpstr>Social state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Equality, democracy and (popular) sovereignty</dc:title>
  <dc:creator>Ladislav Vyhnánek</dc:creator>
  <cp:lastModifiedBy>Ladislav Vyhnánek</cp:lastModifiedBy>
  <cp:revision>21</cp:revision>
  <cp:lastPrinted>1601-01-01T00:00:00Z</cp:lastPrinted>
  <dcterms:created xsi:type="dcterms:W3CDTF">2019-03-20T15:45:26Z</dcterms:created>
  <dcterms:modified xsi:type="dcterms:W3CDTF">2022-04-13T15:03:05Z</dcterms:modified>
</cp:coreProperties>
</file>