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3" r:id="rId2"/>
    <p:sldId id="300" r:id="rId3"/>
    <p:sldId id="301" r:id="rId4"/>
    <p:sldId id="303" r:id="rId5"/>
    <p:sldId id="309" r:id="rId6"/>
    <p:sldId id="308" r:id="rId7"/>
    <p:sldId id="307" r:id="rId8"/>
    <p:sldId id="312" r:id="rId9"/>
    <p:sldId id="321" r:id="rId10"/>
    <p:sldId id="331" r:id="rId11"/>
    <p:sldId id="330" r:id="rId12"/>
    <p:sldId id="322" r:id="rId13"/>
    <p:sldId id="323" r:id="rId14"/>
    <p:sldId id="324" r:id="rId15"/>
    <p:sldId id="304" r:id="rId16"/>
    <p:sldId id="314" r:id="rId17"/>
    <p:sldId id="315" r:id="rId18"/>
    <p:sldId id="316" r:id="rId19"/>
    <p:sldId id="317" r:id="rId20"/>
    <p:sldId id="318" r:id="rId21"/>
    <p:sldId id="319" r:id="rId22"/>
    <p:sldId id="332" r:id="rId23"/>
    <p:sldId id="329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9999"/>
    <a:srgbClr val="00FF99"/>
    <a:srgbClr val="CCECFF"/>
    <a:srgbClr val="99CCFF"/>
    <a:srgbClr val="0099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5CD24-544E-4A13-A025-42E25B6C8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9CCBC5-2587-46F2-A9FA-1D18A3872A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F9F7AA3-D1B5-4000-803A-9CA9A92C0C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43EF016-79F4-4ECD-B775-2C41B0B8B4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ACD5E67-16B1-4F8B-8CF7-1F9A5B179F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D4DF3E3-0AA8-4ADE-85EA-3BC50A4DB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394617-94E3-4DFA-9B20-E3B76DA339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78CB99-DB09-4F6D-BF5A-7BB24B34F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0C8EA-74D6-4925-A778-628FF7B7D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8B7B5-594B-44D5-8A20-5C6624DC6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CB7C-7299-4D21-8079-EC305981CD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39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413591-8AB6-4DEC-8614-2A9B22F5E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646D1A-3883-4CCF-811D-A12530496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4846E-58A5-4F19-B760-406D222BB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1D0C-019F-4CFF-A356-F77CF1102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57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F8977-53EA-4CC6-9464-2E83AA43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2F025-20C8-418B-8209-C7E375378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5FAE11-EC4F-4FE6-83DA-04B1EEBDC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72046-33F0-4082-A8EA-5E23E9D0F2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15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2834C-6A12-40AD-87D4-9EBB7828B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E229B-B16B-47E3-86DC-3CA1435E8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C2787B-616F-4B6F-840A-A7AA4F38E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2752-3442-430A-933F-24688C99D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58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6C47FA-AEEC-4AB7-B5F9-F7C30405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27EAB5-7709-4879-A058-ABCB766AC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749CC-2C72-48B0-93F3-9DC52CD23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417C-9975-4DB2-AAC7-B617E1EF6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3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53C2B-AE02-4E50-BD73-0926E4CA7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1C455-8169-4D77-BD05-27CA81FD1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74DBC-AF31-4857-94AB-A5517DE20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1138-27AA-48D7-A9A7-1F6B5BD1CC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68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1D8CF1-A152-4381-AAA8-91EFB73D7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C1D7DC-7A93-47B6-B916-BB3BD2199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44B52F-6A30-40EF-A291-EC90D4C6E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2B13-6E0B-40D4-B2FE-4BED48841D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78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81B9BA-19B9-47D0-95AF-986785368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CD4AE1-BD91-4AFA-A66C-67F800CD4A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52B579-AEAB-402E-8E5B-E65D05B9A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67B14-81E9-45AD-95CD-33447AE46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51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B9AA46-68AC-4079-8F24-4B9B10180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0A473C-4391-4F05-8263-72F83D85B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C649FC-3491-4210-94EE-12E696FF9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3427-1D2E-4613-999A-FE397B523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6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F8C0D0-3FB0-49A3-920F-155AB323D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29A32-D809-4959-8A29-25A9E7F6D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FCA7-4451-490B-98F5-7A004A337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F9F4-8707-4DC9-A1C8-66635A1BBB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14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B3707-1A4C-4837-AFC2-A4A7AF71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5E64-79F0-4078-AD30-2F3B52B94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A34BB-B647-48A3-9340-F6EFA201E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CB83-8A72-43F0-A534-59980A0B39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6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85B853-B1E7-419C-ABC2-F6A0C5578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ED3531-0917-41AD-927B-56D2F0B30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7272D7-0E97-4C15-90AC-065D004AF0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E70C57-F89B-4CFC-AAF7-60286D5494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48451A-0172-43CB-9F20-0F25EB55A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88F9B7-E571-4C16-94E0-854B50167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09R0260:CS:NO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AE29D0-DB15-4F07-8D0F-86677A1E71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777"/>
            <a:ext cx="7772400" cy="4104456"/>
          </a:xfrm>
          <a:solidFill>
            <a:srgbClr val="FFFF66"/>
          </a:solidFill>
        </p:spPr>
        <p:txBody>
          <a:bodyPr/>
          <a:lstStyle/>
          <a:p>
            <a:r>
              <a:rPr lang="cs-CZ" altLang="cs-CZ" dirty="0"/>
              <a:t>Společná obchodní politika EU (obchod s nečleny)</a:t>
            </a:r>
            <a:br>
              <a:rPr lang="cs-CZ" altLang="cs-CZ" dirty="0"/>
            </a:br>
            <a:r>
              <a:rPr lang="cs-CZ" altLang="cs-CZ" dirty="0"/>
              <a:t>2022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NVS – </a:t>
            </a:r>
            <a:r>
              <a:rPr lang="cs-CZ" altLang="cs-CZ" dirty="0" err="1"/>
              <a:t>ot</a:t>
            </a:r>
            <a:r>
              <a:rPr lang="cs-CZ" altLang="cs-CZ" dirty="0"/>
              <a:t>. 22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8EB896-FA4D-43F9-8183-206720B4D4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60400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5F48572-64DA-4602-A2E1-4106DEFC2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00EFB4-7A8B-4D89-B803-F583069AE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/>
          </a:p>
          <a:p>
            <a:pPr>
              <a:lnSpc>
                <a:spcPct val="80000"/>
              </a:lnSpc>
            </a:pPr>
            <a:r>
              <a:rPr lang="cs-CZ" altLang="cs-CZ" sz="1800" b="1"/>
              <a:t>Uzavírání mezinárodních dohod: čl. 218, Rada rozhoduje QV, kromě služeb, obchodních aspektů duševního vlastnictví a přímých zahraničních investic (jednomyslně)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>
              <a:lnSpc>
                <a:spcPct val="80000"/>
              </a:lnSpc>
            </a:pPr>
            <a:r>
              <a:rPr lang="cs-CZ" altLang="cs-CZ" sz="1800" b="1">
                <a:solidFill>
                  <a:srgbClr val="FF0000"/>
                </a:solidFill>
              </a:rPr>
              <a:t>Zóny preferenčního obchodu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ESVO, EHP – </a:t>
            </a:r>
            <a:r>
              <a:rPr lang="cs-CZ" altLang="cs-CZ" sz="1800" b="1" u="sng">
                <a:solidFill>
                  <a:srgbClr val="0000CC"/>
                </a:solidFill>
              </a:rPr>
              <a:t>viz zvlášť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/>
              <a:t>legislativa EU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6436AFE-5FCC-4C1A-A2FB-03FEF0A2E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9A75EED-AEE5-4BE8-B43F-5C14E1DEB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Evropské dohody o přidružení: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>
                <a:solidFill>
                  <a:srgbClr val="FF0000"/>
                </a:solidFill>
              </a:rPr>
              <a:t>Černá Hora, Srbsko a Bývalá jugoslávská republika Makedonie a Albánie </a:t>
            </a:r>
            <a:r>
              <a:rPr lang="cs-CZ" altLang="cs-CZ" sz="1800"/>
              <a:t>jsou pak oficiálními kandidátskými zeměmi. S Černou Horou a Srbskem byla zahájena přístupová jednání a v jejich rámci byly otevřeny příslušné kapitoly. Potenciálními kandidátskými zeměmi jsou rovněž Bosna a Hercegovina a Kosovo.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- celní unie s Tureckem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partnerství (země býv. SSSR), Ukrajina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středozemí (Euro-med)</a:t>
            </a:r>
          </a:p>
          <a:p>
            <a:pPr>
              <a:lnSpc>
                <a:spcPct val="80000"/>
              </a:lnSpc>
            </a:pPr>
            <a:r>
              <a:rPr lang="cs-CZ" altLang="cs-CZ" sz="1800" b="1"/>
              <a:t>- volný obchod s JAR, preferenční dohoda s Mexikem aj.</a:t>
            </a:r>
          </a:p>
          <a:p>
            <a:pPr>
              <a:lnSpc>
                <a:spcPct val="80000"/>
              </a:lnSpc>
            </a:pPr>
            <a:r>
              <a:rPr lang="cs-CZ" altLang="cs-CZ" sz="1800" b="1">
                <a:solidFill>
                  <a:srgbClr val="006600"/>
                </a:solidFill>
              </a:rPr>
              <a:t>kontrolováno Výborem pro obchodní dohody WTO, lze podle WTO</a:t>
            </a: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ACP - Vztahy k RZ (banány) – Smlouva z Cotonou 2003 – GSP (viz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Švýcarsko – dvoustranné smlouvy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USA, Kanada (nové dohody o volném obchodu ve stadiu sjednávání)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89123FCF-4E29-4708-8813-1E7635E6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>
                <a:solidFill>
                  <a:schemeClr val="bg1"/>
                </a:solidFill>
              </a:rPr>
              <a:t>Evropský hospodářský prostor - 1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DE502C3-6190-4B9E-853F-B736CF7C8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318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/>
              <a:t>Dohoda o EHP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legislativa EU</a:t>
            </a:r>
          </a:p>
          <a:p>
            <a:endParaRPr lang="cs-CZ" altLang="cs-CZ" sz="1600"/>
          </a:p>
          <a:p>
            <a:r>
              <a:rPr lang="cs-CZ" altLang="cs-CZ" sz="1600"/>
              <a:t>Zahrnuje: plná práva a povinnosti vnitřního trhu EU (s výjimkami) - čtyři svobody vnitřního trhu a některé související politiky (hospodářská soutěž, doprava, energetika a hospodářská a měnová spolupráce) + horizontální politiky, které jsou úzce propojeny se čtyřmi svobodami: sociální; politiky na ochranu spotřebitele, v oblasti životního prostředí, statistik a práva obchodních společností</a:t>
            </a:r>
          </a:p>
          <a:p>
            <a:r>
              <a:rPr lang="cs-CZ" altLang="cs-CZ" sz="1600"/>
              <a:t>Výjimky – vynětí:</a:t>
            </a:r>
          </a:p>
          <a:p>
            <a:pPr lvl="1"/>
            <a:r>
              <a:rPr lang="cs-CZ" altLang="cs-CZ" sz="1600"/>
              <a:t>společná zemědělská politika a společná rybolovná politika </a:t>
            </a:r>
          </a:p>
          <a:p>
            <a:pPr lvl="1"/>
            <a:r>
              <a:rPr lang="cs-CZ" altLang="cs-CZ" sz="1600"/>
              <a:t>celní unie;</a:t>
            </a:r>
          </a:p>
          <a:p>
            <a:pPr lvl="1"/>
            <a:r>
              <a:rPr lang="cs-CZ" altLang="cs-CZ" sz="1600"/>
              <a:t>společná obchodní politika;</a:t>
            </a:r>
          </a:p>
          <a:p>
            <a:pPr lvl="1"/>
            <a:r>
              <a:rPr lang="cs-CZ" altLang="cs-CZ" sz="1600"/>
              <a:t>daňová harmonizace,</a:t>
            </a:r>
          </a:p>
          <a:p>
            <a:pPr lvl="1"/>
            <a:r>
              <a:rPr lang="cs-CZ" altLang="cs-CZ" sz="1600"/>
              <a:t>společná zahraniční a bezpečnostní politika;</a:t>
            </a:r>
          </a:p>
          <a:p>
            <a:pPr lvl="1"/>
            <a:r>
              <a:rPr lang="cs-CZ" altLang="cs-CZ" sz="1600"/>
              <a:t>spravedlnost a vnitřní věci (nicméně všechny země ESVO jsou součástí schengenského prostoru); </a:t>
            </a:r>
          </a:p>
          <a:p>
            <a:pPr lvl="1"/>
            <a:r>
              <a:rPr lang="cs-CZ" altLang="cs-CZ" sz="1600"/>
              <a:t>hospodářská a měnová unie 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CC1EC2E5-E3EB-4D61-B353-409415EE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>
                <a:solidFill>
                  <a:schemeClr val="bg1"/>
                </a:solidFill>
              </a:rPr>
              <a:t>Evropský hospodářský prostor - 2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700E564-DC72-408C-8B08-43F4ED43F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5000625"/>
          </a:xfrm>
          <a:solidFill>
            <a:srgbClr val="FFFF99"/>
          </a:solidFill>
        </p:spPr>
        <p:txBody>
          <a:bodyPr/>
          <a:lstStyle/>
          <a:p>
            <a:endParaRPr lang="cs-CZ" altLang="cs-CZ" sz="1800"/>
          </a:p>
          <a:p>
            <a:r>
              <a:rPr lang="cs-CZ" altLang="cs-CZ" sz="1800" u="sng"/>
              <a:t>1. Začlenění právních předpisů EU do práva EHP</a:t>
            </a:r>
          </a:p>
          <a:p>
            <a:r>
              <a:rPr lang="cs-CZ" altLang="cs-CZ" sz="1800"/>
              <a:t>Nové předpisy v oblasti vnitřního trhu přezkoumává </a:t>
            </a:r>
            <a:r>
              <a:rPr lang="cs-CZ" altLang="cs-CZ" sz="1800" b="1"/>
              <a:t>Smíšený výbor </a:t>
            </a:r>
            <a:r>
              <a:rPr lang="cs-CZ" altLang="cs-CZ" sz="1800"/>
              <a:t>EHP složený ze zástupců EU a výše uvedených tří států ESVO/EHP - </a:t>
            </a:r>
            <a:r>
              <a:rPr lang="cs-CZ" altLang="cs-CZ" sz="1800" b="1"/>
              <a:t>rozhoduje, které právní předpisy by měly být začleněny do EHP. </a:t>
            </a:r>
          </a:p>
          <a:p>
            <a:r>
              <a:rPr lang="cs-CZ" altLang="cs-CZ" sz="1800"/>
              <a:t>Začlenění právních předpisů formálně probíhá tak, že dané akty jsou zařazeny na </a:t>
            </a:r>
            <a:r>
              <a:rPr lang="cs-CZ" altLang="cs-CZ" sz="1800" b="1"/>
              <a:t>seznam protokolů a příloh k Dohodě o EHP </a:t>
            </a:r>
            <a:r>
              <a:rPr lang="cs-CZ" altLang="cs-CZ" sz="1800"/>
              <a:t>(již několik tisíc aktů EU). </a:t>
            </a:r>
          </a:p>
          <a:p>
            <a:r>
              <a:rPr lang="cs-CZ" altLang="cs-CZ" sz="1800" u="sng"/>
              <a:t>2. Provedení ve vnitrostátním právu</a:t>
            </a:r>
          </a:p>
          <a:p>
            <a:r>
              <a:rPr lang="cs-CZ" altLang="cs-CZ" sz="1800"/>
              <a:t>Jakmile je některý právní akt EU začleněn do Dohody o EHP, musí být proveden ve vnitrostátním právu zemí ESVO/EHP (požadují-li to příslušné vnitrostátní předpisy). </a:t>
            </a:r>
          </a:p>
          <a:p>
            <a:r>
              <a:rPr lang="cs-CZ" altLang="cs-CZ" sz="1800"/>
              <a:t>Forma: rozhodnutím vlády nebo může být vyžadován souhlas parlamentu</a:t>
            </a:r>
          </a:p>
          <a:p>
            <a:endParaRPr lang="cs-CZ" altLang="cs-CZ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278B8D8-EA38-4C2F-BDB7-A66F01D1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rgbClr val="0099FF"/>
          </a:solidFill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Vztahy EU – Švýcarsko</a:t>
            </a:r>
            <a:br>
              <a:rPr lang="cs-CZ" altLang="cs-CZ">
                <a:solidFill>
                  <a:schemeClr val="bg1"/>
                </a:solidFill>
              </a:rPr>
            </a:br>
            <a:r>
              <a:rPr lang="cs-CZ" altLang="cs-CZ">
                <a:solidFill>
                  <a:schemeClr val="bg1"/>
                </a:solidFill>
              </a:rPr>
              <a:t>jen dvoustranné dohody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AE3A5AC-CF5B-4590-9993-643319D7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ECFF"/>
          </a:solidFill>
        </p:spPr>
        <p:txBody>
          <a:bodyPr/>
          <a:lstStyle/>
          <a:p>
            <a:endParaRPr lang="cs-CZ" altLang="cs-CZ" sz="1600" dirty="0"/>
          </a:p>
          <a:p>
            <a:endParaRPr lang="cs-CZ" altLang="cs-CZ" sz="1600" dirty="0"/>
          </a:p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První balíček 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(„dvoustranné dohody 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2002): oblasti letecké dopravy, veřejných zakázek, výzkumu, zemědělství, technických překážek obchodu (které mají být odstraněny pomocí zásady vzájemného uznávání), pozemní dopravy,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svobody usazování a volného pohybu osob.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Druhý balíček (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„dvoustranné dohody II“,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2005): dohody ze </a:t>
            </a:r>
            <a:r>
              <a:rPr lang="cs-CZ" altLang="cs-CZ" sz="1600" dirty="0" err="1">
                <a:solidFill>
                  <a:schemeClr val="accent3">
                    <a:lumMod val="50000"/>
                  </a:schemeClr>
                </a:solidFill>
              </a:rPr>
              <a:t>Schengenu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 a Dublinu, zdanění příjmů z úspor v podobě úroků, boj proti podvodům,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zpracované zemědělské produkty,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statistiky, důchody, životní prostředí, audiovizuální program MEDIA, vzdělávání.</a:t>
            </a:r>
          </a:p>
          <a:p>
            <a:endParaRPr lang="cs-CZ" alt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DA111B6-7DF6-453F-B5CC-3A2ABF5EB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- 4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1B7249-A6A7-4C6D-A890-590DEE285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FF0000"/>
                </a:solidFill>
              </a:rPr>
              <a:t>Autonomní x smluvní nástroje:</a:t>
            </a:r>
            <a:r>
              <a:rPr lang="cs-CZ" altLang="cs-CZ" sz="2000" b="1"/>
              <a:t> autonomní = akty sekundárního práva EU (nařízení), smluvní: mezinárodní dohody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 u="sng">
                <a:solidFill>
                  <a:srgbClr val="FF0000"/>
                </a:solidFill>
              </a:rPr>
              <a:t>AUTONOMNÍ NÁSTROJE SPOLEČNÉ OBCHODNÍ POLITIKY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/>
              <a:t>C L A – Jednotný celní tarif, Celní kodex (procedura celního projednání – určení původu)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/>
              <a:t>smluvní tarif = preference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opatření: společná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jednotná </a:t>
            </a:r>
            <a:r>
              <a:rPr lang="cs-CZ" altLang="cs-CZ" sz="2000" b="1" u="sng"/>
              <a:t>dovozní</a:t>
            </a:r>
            <a:r>
              <a:rPr lang="cs-CZ" altLang="cs-CZ" sz="2000" b="1"/>
              <a:t> pravidla – otevřenost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 obecná - zvýšení cel, kvóty (viz postup)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antidumpingová opatření</a:t>
            </a:r>
            <a:r>
              <a:rPr lang="cs-CZ" altLang="cs-CZ" sz="2000" b="1">
                <a:solidFill>
                  <a:srgbClr val="0000FF"/>
                </a:solidFill>
              </a:rPr>
              <a:t>: je-li cena exportu do EU nižší než cena aplikovaná za normální situace ve vyvážející zemi (!?)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protisubvenční opatření</a:t>
            </a:r>
            <a:r>
              <a:rPr lang="cs-CZ" altLang="cs-CZ" sz="2000" b="1">
                <a:solidFill>
                  <a:srgbClr val="0000FF"/>
                </a:solidFill>
              </a:rPr>
              <a:t>: výrobek je subvencován vyvážejícím státem (státní podpora)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-- regulace </a:t>
            </a:r>
            <a:r>
              <a:rPr lang="cs-CZ" altLang="cs-CZ" sz="2000" b="1" u="sng"/>
              <a:t>vývozu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FA27212-C24B-4B11-92D9-C56DB1B4B0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- 1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8C805E5-B0B9-4315-9988-DE911A94C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r>
              <a:rPr lang="cs-CZ" altLang="cs-CZ" sz="2400" b="1"/>
              <a:t>Nařízení </a:t>
            </a:r>
            <a:r>
              <a:rPr lang="cs-CZ" altLang="cs-CZ" sz="2400" b="1" u="sng">
                <a:hlinkClick r:id="rId2" tooltip="260/2009"/>
              </a:rPr>
              <a:t>260/2009</a:t>
            </a:r>
            <a:r>
              <a:rPr lang="cs-CZ" altLang="cs-CZ" sz="2400" b="1"/>
              <a:t> o společných pravidlech dovozu (obecná úprava) – </a:t>
            </a:r>
            <a:r>
              <a:rPr lang="cs-CZ" altLang="cs-CZ" sz="2400" b="1">
                <a:solidFill>
                  <a:srgbClr val="009999"/>
                </a:solidFill>
              </a:rPr>
              <a:t>625/2009 – vybrané země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 b="1">
                <a:solidFill>
                  <a:srgbClr val="009999"/>
                </a:solidFill>
              </a:rPr>
              <a:t>Obecně platí: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/>
              <a:t>zásada volného dovozu produktů </a:t>
            </a:r>
          </a:p>
          <a:p>
            <a:r>
              <a:rPr lang="cs-CZ" altLang="cs-CZ" sz="2400"/>
              <a:t>možná ochranná opatření</a:t>
            </a:r>
          </a:p>
          <a:p>
            <a:r>
              <a:rPr lang="cs-CZ" altLang="cs-CZ" sz="2400"/>
              <a:t>mimo textilní výrobky (zvláštní úprava)</a:t>
            </a:r>
          </a:p>
          <a:p>
            <a:r>
              <a:rPr lang="cs-CZ" altLang="cs-CZ" sz="2400"/>
              <a:t>zvláštní režim pro některé země (nař. 625/2009) - Arménie, Ázerbájdžán, Bělorusko, Kazachstán, Rusko, Severní Korea, Tádžikistán, Turkmenistán, Uzbekistán a Vietnam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681172A-2BB0-4EE2-983E-0FEE1EA2EB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– 2 </a:t>
            </a:r>
            <a:br>
              <a:rPr lang="cs-CZ" altLang="cs-CZ" sz="3200"/>
            </a:br>
            <a:r>
              <a:rPr lang="cs-CZ" altLang="cs-CZ" sz="3200"/>
              <a:t>- stadia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2736C6C-C423-4B20-AFE6-5DF48CFF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 sz="2800" b="1" u="sng">
                <a:solidFill>
                  <a:srgbClr val="C00000"/>
                </a:solidFill>
              </a:rPr>
              <a:t>Informační a konzultační postup</a:t>
            </a:r>
            <a:r>
              <a:rPr lang="cs-CZ" altLang="cs-CZ" sz="2800" u="sng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800"/>
              <a:t>podnět členského státu Komisi</a:t>
            </a:r>
          </a:p>
          <a:p>
            <a:r>
              <a:rPr lang="cs-CZ" altLang="cs-CZ" sz="2800"/>
              <a:t>na žádost členského státu nebo z podnětu Komise: konzultace (poradní výbor) </a:t>
            </a:r>
          </a:p>
          <a:p>
            <a:r>
              <a:rPr lang="cs-CZ" altLang="cs-CZ" sz="2800"/>
              <a:t>lze i písemně</a:t>
            </a:r>
          </a:p>
          <a:p>
            <a:r>
              <a:rPr lang="cs-CZ" altLang="cs-CZ" sz="2800"/>
              <a:t>konzultace se týkají: zejména dovozních podmínek, hospodářské a obchodní situace a opatření, která je případně třeba přijmout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01915F66-0629-436E-BC50-C28AC637C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- 3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9777BD63-2A2F-4991-8C1D-92910DC37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r>
              <a:rPr lang="cs-CZ" altLang="cs-CZ" sz="2000" b="1" u="sng">
                <a:solidFill>
                  <a:srgbClr val="C00000"/>
                </a:solidFill>
              </a:rPr>
              <a:t>Šetření</a:t>
            </a:r>
            <a:r>
              <a:rPr lang="cs-CZ" altLang="cs-CZ" sz="2000"/>
              <a:t> </a:t>
            </a:r>
          </a:p>
          <a:p>
            <a:r>
              <a:rPr lang="cs-CZ" altLang="cs-CZ" sz="2000"/>
              <a:t>následuje po ukončení konzultací (existují dostatečné důkazy odůvodňující zahájení šetření)</a:t>
            </a:r>
          </a:p>
          <a:p>
            <a:r>
              <a:rPr lang="cs-CZ" altLang="cs-CZ" sz="2000"/>
              <a:t>účel šetření: zjistit, zda dovozem daného produktu vzniká nebo může vzniknout vážná újma příslušným výrobcům v EU</a:t>
            </a:r>
          </a:p>
          <a:p>
            <a:r>
              <a:rPr lang="cs-CZ" altLang="cs-CZ" sz="2000"/>
              <a:t>V rámci šetření Komise zkoumá:</a:t>
            </a:r>
          </a:p>
          <a:p>
            <a:pPr lvl="1"/>
            <a:r>
              <a:rPr lang="cs-CZ" altLang="cs-CZ" sz="1600"/>
              <a:t>objem dovozu;</a:t>
            </a:r>
          </a:p>
          <a:p>
            <a:pPr lvl="1"/>
            <a:r>
              <a:rPr lang="cs-CZ" altLang="cs-CZ" sz="1600"/>
              <a:t>cenu dovozu;</a:t>
            </a:r>
          </a:p>
          <a:p>
            <a:pPr lvl="1"/>
            <a:r>
              <a:rPr lang="cs-CZ" altLang="cs-CZ" sz="1600"/>
              <a:t>účinky na výrobce v EU;</a:t>
            </a:r>
          </a:p>
          <a:p>
            <a:pPr lvl="1"/>
            <a:r>
              <a:rPr lang="cs-CZ" altLang="cs-CZ" sz="1600"/>
              <a:t>jiné činitele než vývoj dovozu, jimiž vzniká nebo může vzniknout újma dotyčným výrobcům v EU.</a:t>
            </a:r>
          </a:p>
          <a:p>
            <a:r>
              <a:rPr lang="cs-CZ" altLang="cs-CZ" sz="2000"/>
              <a:t>Po ukončení šetření předkládá Komise poradnímu výboru zprávu o výsledcích a </a:t>
            </a:r>
          </a:p>
          <a:p>
            <a:pPr lvl="1"/>
            <a:r>
              <a:rPr lang="cs-CZ" altLang="cs-CZ" sz="1600"/>
              <a:t>ukončí šetření </a:t>
            </a:r>
          </a:p>
          <a:p>
            <a:pPr lvl="1"/>
            <a:r>
              <a:rPr lang="cs-CZ" altLang="cs-CZ" sz="1600"/>
              <a:t>nebo rozhodne o zavedení dozoru nebo ochranných opatření.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08BCE5-0BC5-4F3D-8615-AE3041F0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- 4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915D8FDB-10C7-486C-A3BD-51E8DE540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cs-CZ" altLang="cs-CZ" sz="2000" b="1" u="sng">
                <a:solidFill>
                  <a:srgbClr val="C00000"/>
                </a:solidFill>
              </a:rPr>
              <a:t>Kontrolní opatření</a:t>
            </a:r>
            <a:r>
              <a:rPr lang="cs-CZ" altLang="cs-CZ" sz="2000" u="sng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/>
              <a:t>dovoz produktů: kontroly na základě rozhodnutí Rady nebo Komise </a:t>
            </a:r>
          </a:p>
          <a:p>
            <a:r>
              <a:rPr lang="cs-CZ" altLang="cs-CZ" sz="2000"/>
              <a:t>pokud vývoj trhu tohoto produktu </a:t>
            </a:r>
            <a:r>
              <a:rPr lang="cs-CZ" altLang="cs-CZ" sz="2000" b="1"/>
              <a:t>hrozí způsobit újmu výrobcům obdobných nebo soutěžících produktů v EU,</a:t>
            </a:r>
            <a:r>
              <a:rPr lang="cs-CZ" altLang="cs-CZ" sz="2000"/>
              <a:t> a zájmy EU vyžadují takové kontroly</a:t>
            </a:r>
          </a:p>
          <a:p>
            <a:r>
              <a:rPr lang="cs-CZ" altLang="cs-CZ" sz="2000"/>
              <a:t>Rozhodnutí o zavedení kontrolních opatření: Komise</a:t>
            </a:r>
          </a:p>
          <a:p>
            <a:r>
              <a:rPr lang="cs-CZ" altLang="cs-CZ" sz="2000"/>
              <a:t>formy: </a:t>
            </a:r>
          </a:p>
          <a:p>
            <a:pPr lvl="1"/>
            <a:r>
              <a:rPr lang="cs-CZ" altLang="cs-CZ" sz="1600"/>
              <a:t>zpětné kontroly dovozu (statistické kontroly) nebo předchozí kontroly</a:t>
            </a:r>
          </a:p>
          <a:p>
            <a:pPr lvl="1"/>
            <a:r>
              <a:rPr lang="cs-CZ" altLang="cs-CZ" sz="1600" u="sng"/>
              <a:t>předchozí kontrola</a:t>
            </a:r>
            <a:r>
              <a:rPr lang="cs-CZ" altLang="cs-CZ" sz="1600"/>
              <a:t>: </a:t>
            </a:r>
            <a:r>
              <a:rPr lang="cs-CZ" altLang="cs-CZ" sz="1600" b="1"/>
              <a:t>vyžaduje se dovozní doklad </a:t>
            </a:r>
            <a:r>
              <a:rPr lang="cs-CZ" altLang="cs-CZ" sz="1600"/>
              <a:t>(vydávají země EU pro všechna požadovaná množství bezplatně do nejvýše pěti pracovních dnů po obdržení žádosti dovozce, nezávisle na jeho místě usazení v EU, doklad je platný po celé EU, nezávisle na tom, která země EU jej vystavila)</a:t>
            </a:r>
          </a:p>
          <a:p>
            <a:r>
              <a:rPr lang="cs-CZ" altLang="cs-CZ" sz="2000"/>
              <a:t>Kontrolní opatření nemusí platit v celé EU, nejde-li o předchozí kontrolu.</a:t>
            </a:r>
          </a:p>
          <a:p>
            <a:r>
              <a:rPr lang="cs-CZ" altLang="cs-CZ" sz="2000"/>
              <a:t>- informovat Komisi o průběhu akce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62946E4-7A88-44A3-86A0-1A1707423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Právní regulace zahraničně obchodních vztahů ČR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8E081E2-0E81-4A64-96B0-992E420B6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96300" cy="4681537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aspekt </a:t>
            </a:r>
            <a:r>
              <a:rPr lang="cs-CZ" altLang="cs-CZ" b="1"/>
              <a:t>veřejnoprávní </a:t>
            </a:r>
            <a:r>
              <a:rPr lang="cs-CZ" altLang="cs-CZ" sz="1800"/>
              <a:t>(politická, správní, finanční regulace)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obchod uvnitř EU (intraunijní)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obchod s nečlenskými státy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aspekt </a:t>
            </a:r>
            <a:r>
              <a:rPr lang="cs-CZ" altLang="cs-CZ" b="1"/>
              <a:t>soukromoprávní </a:t>
            </a:r>
            <a:r>
              <a:rPr lang="cs-CZ" altLang="cs-CZ" sz="2000"/>
              <a:t>(vztahy mezi obchodníky)</a:t>
            </a:r>
          </a:p>
          <a:p>
            <a:pPr eaLnBrk="1" hangingPunct="1">
              <a:lnSpc>
                <a:spcPct val="90000"/>
              </a:lnSpc>
            </a:pPr>
            <a:endParaRPr lang="cs-CZ" altLang="cs-CZ" b="1"/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uvnitř EU: vnitřní trh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C00000"/>
                </a:solidFill>
              </a:rPr>
              <a:t>navenek: společná obchodní politika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6ED242BA-BCAD-4CE0-B8AF-3B4C9B2A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- 5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A5E4417-661E-47AA-A0D0-769A640D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r>
              <a:rPr lang="cs-CZ" altLang="cs-CZ" sz="2000" b="1" u="sng" dirty="0">
                <a:solidFill>
                  <a:srgbClr val="C00000"/>
                </a:solidFill>
              </a:rPr>
              <a:t>Vlastní ochranná opatření</a:t>
            </a:r>
            <a:r>
              <a:rPr lang="cs-CZ" altLang="cs-CZ" sz="2000" u="sng" dirty="0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 dirty="0"/>
              <a:t>produkty jsou dováženy do EU v natolik zvýšeném množství nebo za takových podmínek, že tím výrobcům v EU vzniká nebo hrozí vážná újma</a:t>
            </a:r>
          </a:p>
          <a:p>
            <a:r>
              <a:rPr lang="cs-CZ" altLang="cs-CZ" sz="2000" dirty="0"/>
              <a:t>Komise může změnit dobu platnosti dovozních dokladů vydaných kvůli kontrole </a:t>
            </a:r>
          </a:p>
          <a:p>
            <a:r>
              <a:rPr lang="cs-CZ" altLang="cs-CZ" sz="2000" dirty="0"/>
              <a:t>může vytvořit </a:t>
            </a:r>
            <a:r>
              <a:rPr lang="cs-CZ" altLang="cs-CZ" sz="2000" u="sng" dirty="0"/>
              <a:t>postup pro povolení dovozu a zejména systém </a:t>
            </a:r>
            <a:r>
              <a:rPr lang="cs-CZ" altLang="cs-CZ" sz="2000" b="1" u="sng" dirty="0"/>
              <a:t>dovozních kvót</a:t>
            </a:r>
            <a:endParaRPr lang="cs-CZ" altLang="cs-CZ" sz="2000" u="sng" dirty="0"/>
          </a:p>
          <a:p>
            <a:r>
              <a:rPr lang="cs-CZ" altLang="cs-CZ" sz="2000" dirty="0"/>
              <a:t>Tato opatření přijímá Komise nebo Rada. </a:t>
            </a:r>
          </a:p>
          <a:p>
            <a:r>
              <a:rPr lang="cs-CZ" altLang="cs-CZ" sz="2000" dirty="0"/>
              <a:t>Pokud některá země EU požádá o zásah Komise, přijme Komise rozhodnutí do pěti pracovních dnů po obdržení žádosti. </a:t>
            </a:r>
          </a:p>
          <a:p>
            <a:r>
              <a:rPr lang="cs-CZ" altLang="cs-CZ" sz="2000" u="sng" dirty="0"/>
              <a:t>Rozhodnutí Komise</a:t>
            </a:r>
            <a:r>
              <a:rPr lang="cs-CZ" altLang="cs-CZ" sz="2000" dirty="0"/>
              <a:t> se sdělují Radě a zemím EU.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648342C-E53C-49AB-973D-FE2AA3FD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- 6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77E3AAE4-826A-47DA-A127-9C9C939AA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cs-CZ" altLang="cs-CZ" sz="2000"/>
              <a:t>Každá země EU může do jednoho měsíce předložit rozhodnutí </a:t>
            </a:r>
            <a:r>
              <a:rPr lang="cs-CZ" altLang="cs-CZ" sz="2000" u="sng"/>
              <a:t>Radě</a:t>
            </a:r>
            <a:r>
              <a:rPr lang="cs-CZ" altLang="cs-CZ" sz="2000"/>
              <a:t>. </a:t>
            </a:r>
          </a:p>
          <a:p>
            <a:r>
              <a:rPr lang="cs-CZ" altLang="cs-CZ" sz="2000"/>
              <a:t>Rada může toto rozhodnutí kvalifikovanou většinou potvrdit, změnit nebo zrušit. Pokud to vyžadují zájmy EU, může Rada na návrh Komise vypracovaný podle výše uvedených podmínek přijmout kvalifikovanou většinou ochranná opatření.</a:t>
            </a:r>
          </a:p>
          <a:p>
            <a:r>
              <a:rPr lang="cs-CZ" altLang="cs-CZ" sz="2000"/>
              <a:t>výjimka pro rozvojové země, které jsou členem WTO</a:t>
            </a:r>
          </a:p>
          <a:p>
            <a:r>
              <a:rPr lang="cs-CZ" altLang="cs-CZ" sz="2000"/>
              <a:t>Trvání ochranných opatření: max. 4 roky, lze prodloužit na další 4 roky.</a:t>
            </a:r>
          </a:p>
          <a:p>
            <a:r>
              <a:rPr lang="cs-CZ" altLang="cs-CZ" sz="2000" u="sng"/>
              <a:t>Nedotýká se opatření ve zvláštních případech</a:t>
            </a:r>
            <a:r>
              <a:rPr lang="cs-CZ" altLang="cs-CZ" sz="2000"/>
              <a:t> – odůvodněno veřejným pořádkem, veřejnou mravností, veřejnou bezpečností, ochranou zdraví a života lidí a zvířat, ochranou rostlin, ochranou národního kulturního pokladu nebo ochranou průmyslového a obchodního vlastnictví a zvláštních devizových náležitostí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36320-6C15-4890-8E99-6EE5B526E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779FB-34E8-4BE4-86A3-69CBF0530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Antidumpingová cla</a:t>
            </a:r>
          </a:p>
          <a:p>
            <a:r>
              <a:rPr lang="cs-CZ" dirty="0"/>
              <a:t>Vyrovnávací cla (při státních podporách vývozce)</a:t>
            </a:r>
          </a:p>
        </p:txBody>
      </p:sp>
    </p:spTree>
    <p:extLst>
      <p:ext uri="{BB962C8B-B14F-4D97-AF65-F5344CB8AC3E}">
        <p14:creationId xmlns:p14="http://schemas.microsoft.com/office/powerpoint/2010/main" val="4261881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4F7A71A-0AFD-45C8-ACAD-772F51B65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ochrana duševního vlastnictví – </a:t>
            </a:r>
            <a:r>
              <a:rPr lang="cs-CZ" altLang="cs-CZ" b="1"/>
              <a:t>vynucování práv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3E81255-C69F-4B22-84F9-82D1E4F33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3000"/>
              </a:lnSpc>
              <a:buFontTx/>
              <a:buNone/>
            </a:pPr>
            <a:r>
              <a:rPr lang="cs-CZ" altLang="cs-CZ" b="1"/>
              <a:t>Dohoda TRIPS – trojí sankce: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1. opatření </a:t>
            </a:r>
            <a:r>
              <a:rPr lang="cs-CZ" altLang="cs-CZ" b="1">
                <a:solidFill>
                  <a:srgbClr val="CC0000"/>
                </a:solidFill>
              </a:rPr>
              <a:t>správní</a:t>
            </a:r>
            <a:r>
              <a:rPr lang="cs-CZ" altLang="cs-CZ"/>
              <a:t> (zabavení)</a:t>
            </a:r>
            <a:endParaRPr lang="cs-CZ" altLang="cs-CZ" b="1"/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2. opatření </a:t>
            </a:r>
            <a:r>
              <a:rPr lang="cs-CZ" altLang="cs-CZ" b="1">
                <a:solidFill>
                  <a:srgbClr val="CC0000"/>
                </a:solidFill>
              </a:rPr>
              <a:t>občanskoprávní</a:t>
            </a:r>
            <a:r>
              <a:rPr lang="cs-CZ" altLang="cs-CZ"/>
              <a:t> (náhrada škody)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3. opatření </a:t>
            </a:r>
            <a:r>
              <a:rPr lang="cs-CZ" altLang="cs-CZ" b="1">
                <a:solidFill>
                  <a:srgbClr val="CC0000"/>
                </a:solidFill>
              </a:rPr>
              <a:t>trestní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+ předběžná opatření, hraniční přechody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 nařízení EU: systém zakazující dovoz, vývoz a reexport padělaného, pitátského apod. zboží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27A3D5-FD1B-4D08-B1C5-48FC0DE6F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vnitřního trhu EU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7D886E4-BB83-4E08-B127-78FAC9509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řídí se </a:t>
            </a:r>
            <a:r>
              <a:rPr lang="cs-CZ" altLang="cs-CZ" b="1"/>
              <a:t>právem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společný // jednotný vnitřní trh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terminologie („dovoz“ = akvizice, „vývoz“ = transakce)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pojem</a:t>
            </a:r>
            <a:r>
              <a:rPr lang="cs-CZ" altLang="cs-CZ" b="1"/>
              <a:t> zboží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hodnota, předmět transakce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dovoz z nečlenských států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uplatnění práva EU</a:t>
            </a:r>
            <a:endParaRPr lang="cs-CZ" altLang="cs-CZ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B502DD-ED06-4BE6-9748-43BA9A35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D0CF971-41B9-4BAD-916A-B9D22C853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společná obchodní politika</a:t>
            </a:r>
          </a:p>
          <a:p>
            <a:r>
              <a:rPr lang="cs-CZ" altLang="cs-CZ" sz="2800" b="1"/>
              <a:t>Evropská integrace prostřednictvím celní unie: celní unie je prvotní, od ní se odvíjí společná obchodní politika</a:t>
            </a:r>
          </a:p>
          <a:p>
            <a:r>
              <a:rPr lang="cs-CZ" altLang="cs-CZ" sz="2800" b="1">
                <a:solidFill>
                  <a:srgbClr val="FF0000"/>
                </a:solidFill>
              </a:rPr>
              <a:t>vnitřní a vnější aspekt celní unie</a:t>
            </a:r>
          </a:p>
          <a:p>
            <a:pPr eaLnBrk="1" hangingPunct="1"/>
            <a:r>
              <a:rPr lang="cs-CZ" altLang="cs-CZ" sz="2800" b="1"/>
              <a:t>celní unie </a:t>
            </a:r>
            <a:endParaRPr lang="cs-CZ" altLang="cs-CZ" sz="2800"/>
          </a:p>
          <a:p>
            <a:pPr lvl="1" eaLnBrk="1" hangingPunct="1"/>
            <a:r>
              <a:rPr lang="cs-CZ" altLang="cs-CZ" sz="2400"/>
              <a:t>pojem, zóna volného obchodu, stadia integrace</a:t>
            </a:r>
          </a:p>
          <a:p>
            <a:pPr lvl="1" eaLnBrk="1" hangingPunct="1"/>
            <a:r>
              <a:rPr lang="cs-CZ" altLang="cs-CZ" sz="2400"/>
              <a:t>teritoriální rozsah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29B938-F744-4083-961F-EBB3FA79A0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1a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8A58E2D-D3D7-4968-9653-77F100B8A3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752975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cs-CZ" altLang="cs-CZ" sz="2400" b="1" dirty="0">
              <a:latin typeface="Arial Black" panose="020B0A040201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latin typeface="Arial Black" panose="020B0A04020102020204" pitchFamily="34" charset="0"/>
              </a:rPr>
              <a:t>SPOLEČNÁ OBCHODNÍ POLITIKA EU: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Spočívá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celní politice</a:t>
            </a:r>
            <a:r>
              <a:rPr lang="cs-CZ" altLang="cs-CZ" sz="2400" b="1" dirty="0">
                <a:solidFill>
                  <a:srgbClr val="CC0000"/>
                </a:solidFill>
              </a:rPr>
              <a:t> a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společných obchodních pravidlech</a:t>
            </a:r>
            <a:r>
              <a:rPr lang="cs-CZ" altLang="cs-CZ" sz="2400" b="1" dirty="0">
                <a:solidFill>
                  <a:srgbClr val="CC0000"/>
                </a:solidFill>
              </a:rPr>
              <a:t> vzhledem k třetím zemím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zásady: čl. 206 a n. </a:t>
            </a:r>
            <a:r>
              <a:rPr lang="cs-CZ" altLang="cs-CZ" sz="2400" b="1" dirty="0" err="1">
                <a:solidFill>
                  <a:srgbClr val="0000FF"/>
                </a:solidFill>
              </a:rPr>
              <a:t>SFEU</a:t>
            </a:r>
            <a:endParaRPr lang="cs-CZ" altLang="cs-CZ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Cíle</a:t>
            </a:r>
            <a:r>
              <a:rPr lang="cs-CZ" altLang="cs-CZ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cs-CZ" altLang="cs-CZ" sz="2400" b="1" dirty="0"/>
              <a:t> harmonický rozvoj světového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odstranění omezení mezinárodního obchodu (a co nekompetitivní země – protekcionismus - ?)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snižování celních a jiných překážek (ochrana tuzemských výrobců - ?)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přímé zahraniční investice (kam jdou zisky - ?)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CC1F9F-9E33-496E-AF76-83C44326F9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739E4B1-3F80-4408-8E3C-A7DCC13F1D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608512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čl. 207 - </a:t>
            </a:r>
            <a:r>
              <a:rPr lang="cs-CZ" altLang="cs-CZ" sz="2800" b="1" dirty="0">
                <a:solidFill>
                  <a:srgbClr val="FF0000"/>
                </a:solidFill>
              </a:rPr>
              <a:t>základ </a:t>
            </a:r>
            <a:r>
              <a:rPr lang="cs-CZ" altLang="cs-CZ" sz="2800" b="1" u="sng" dirty="0">
                <a:solidFill>
                  <a:srgbClr val="FF0000"/>
                </a:solidFill>
              </a:rPr>
              <a:t>(obsah) společné obchodní politiky</a:t>
            </a:r>
            <a:r>
              <a:rPr lang="cs-CZ" altLang="cs-CZ" sz="2800" b="1" dirty="0"/>
              <a:t> - </a:t>
            </a:r>
            <a:r>
              <a:rPr lang="cs-CZ" altLang="cs-CZ" sz="2800" b="1" dirty="0">
                <a:solidFill>
                  <a:srgbClr val="CC0000"/>
                </a:solidFill>
              </a:rPr>
              <a:t>jednotné zásady: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úpravy celních sazeb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uzavírání celních a obchodních dohod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obchodní aspekty duševního vlastnictví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přímé zahraniční investice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sjednocování liberalizačních opatření (minulost)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vývozní politika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dovozní politika: opatření na ochranu obchodu (dovozu) - dumping, subvencování</a:t>
            </a:r>
          </a:p>
          <a:p>
            <a:pPr>
              <a:lnSpc>
                <a:spcPct val="80000"/>
              </a:lnSpc>
            </a:pPr>
            <a:r>
              <a:rPr lang="cs-CZ" altLang="cs-CZ" sz="2400" b="1" i="1" dirty="0"/>
              <a:t> - pramen práva: nařízení - řádný legislativní postup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2A4289-9552-4CFE-98E6-93CF28314D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D4AE9D-459B-43E2-A785-542409B287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446405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FF0000"/>
                </a:solidFill>
              </a:rPr>
              <a:t>výlučná pravomoc EU</a:t>
            </a:r>
            <a:r>
              <a:rPr lang="cs-CZ" altLang="cs-CZ" sz="2400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rozsah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zpětná delegace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co zahrnuje výlučná pravomoc věcně: stanovisko ESD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Dohoda o zřízení WTO a GATT (zboží) – zcela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/>
              <a:t>GATS (služby) a TRIPS (duševní vlastnictví: částečně)</a:t>
            </a:r>
          </a:p>
          <a:p>
            <a:pPr lvl="2">
              <a:lnSpc>
                <a:spcPct val="80000"/>
              </a:lnSpc>
            </a:pPr>
            <a:r>
              <a:rPr lang="cs-CZ" altLang="cs-CZ" sz="1800" b="1"/>
              <a:t>služby v oblasti kulturní a audiovizuální (Francie)</a:t>
            </a:r>
          </a:p>
          <a:p>
            <a:pPr lvl="2">
              <a:lnSpc>
                <a:spcPct val="80000"/>
              </a:lnSpc>
            </a:pPr>
            <a:r>
              <a:rPr lang="cs-CZ" altLang="cs-CZ" sz="1800" b="1"/>
              <a:t>dopravní služby: zvláštní režim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jednání o clech a obchodu v rámci WTO a ve vztahu k jednotlivým třetím státům</a:t>
            </a:r>
          </a:p>
          <a:p>
            <a:pPr>
              <a:lnSpc>
                <a:spcPct val="80000"/>
              </a:lnSpc>
            </a:pPr>
            <a:r>
              <a:rPr lang="cs-CZ" altLang="cs-CZ" sz="2400" b="1"/>
              <a:t>Výbor 133 - koordinace postojů - 1x týdně</a:t>
            </a: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WTO - dále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9A77C17-F148-4D05-8262-B653905F87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Vztah k WTO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72B413-7AA0-4BD2-857A-42710B5BDC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44640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Charakter WTO, členství EU a členských států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b="1" dirty="0">
                <a:solidFill>
                  <a:srgbClr val="FF0000"/>
                </a:solidFill>
              </a:rPr>
              <a:t>EU</a:t>
            </a:r>
          </a:p>
          <a:p>
            <a:r>
              <a:rPr lang="cs-CZ" altLang="cs-CZ" b="1" dirty="0"/>
              <a:t>Smlouvy WTO:</a:t>
            </a:r>
          </a:p>
          <a:p>
            <a:pPr lvl="1"/>
            <a:r>
              <a:rPr lang="cs-CZ" altLang="cs-CZ" b="1" dirty="0"/>
              <a:t>závazné pro EU a členské státy</a:t>
            </a:r>
          </a:p>
          <a:p>
            <a:pPr lvl="1"/>
            <a:r>
              <a:rPr lang="cs-CZ" altLang="cs-CZ" b="1" dirty="0"/>
              <a:t>přednost před sekundárním právem</a:t>
            </a:r>
          </a:p>
          <a:p>
            <a:pPr lvl="1"/>
            <a:r>
              <a:rPr lang="cs-CZ" altLang="cs-CZ" b="1" dirty="0"/>
              <a:t>není automaticky přímý účinek v právu EU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E37C002-5DA5-4706-B2CD-2330AC4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2001838"/>
          </a:xfrm>
          <a:solidFill>
            <a:srgbClr val="66FFFF"/>
          </a:solidFill>
        </p:spPr>
        <p:txBody>
          <a:bodyPr/>
          <a:lstStyle/>
          <a:p>
            <a:r>
              <a:rPr lang="cs-CZ" altLang="cs-CZ" sz="3600" b="1"/>
              <a:t>Právní nástroje společné obchodní politiky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4FAF66-0BFA-4022-8038-98156A9D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1052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autonomní </a:t>
            </a:r>
            <a:r>
              <a:rPr lang="cs-CZ" dirty="0"/>
              <a:t>= sekundární právo EU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/>
              <a:t>nařízení, rozhodnutí, jiná opatření</a:t>
            </a:r>
          </a:p>
          <a:p>
            <a:pPr lvl="1" eaLnBrk="1" hangingPunct="1">
              <a:defRPr/>
            </a:pPr>
            <a:r>
              <a:rPr lang="cs-CZ" altLang="cs-CZ" b="1" dirty="0"/>
              <a:t>věcně: </a:t>
            </a:r>
          </a:p>
          <a:p>
            <a:pPr lvl="2" eaLnBrk="1" hangingPunct="1">
              <a:defRPr/>
            </a:pPr>
            <a:r>
              <a:rPr lang="cs-CZ" altLang="cs-CZ" b="1" dirty="0"/>
              <a:t>cla – celní tarif, celní kodex, závazky GATT, </a:t>
            </a:r>
            <a:r>
              <a:rPr lang="cs-CZ" altLang="cs-CZ" b="1" dirty="0" err="1"/>
              <a:t>WTO</a:t>
            </a:r>
            <a:endParaRPr lang="cs-CZ" altLang="cs-CZ" b="1" dirty="0"/>
          </a:p>
          <a:p>
            <a:pPr lvl="2" eaLnBrk="1" hangingPunct="1">
              <a:defRPr/>
            </a:pPr>
            <a:r>
              <a:rPr lang="cs-CZ" altLang="cs-CZ" b="1" dirty="0"/>
              <a:t>regulace dovozu a vývozu – jednotná pravidla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smluvní</a:t>
            </a:r>
            <a:r>
              <a:rPr lang="cs-CZ" altLang="cs-CZ" b="1" dirty="0"/>
              <a:t> </a:t>
            </a:r>
            <a:r>
              <a:rPr lang="cs-CZ" dirty="0"/>
              <a:t>= mezinárodní smlouvy uzavírané EU s nečleny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1800</Words>
  <Application>Microsoft Office PowerPoint</Application>
  <PresentationFormat>Předvádění na obrazovce (4:3)</PresentationFormat>
  <Paragraphs>192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Arial Black</vt:lpstr>
      <vt:lpstr>Výchozí návrh</vt:lpstr>
      <vt:lpstr>Společná obchodní politika EU (obchod s nečleny) 2022  NVS – ot. 22</vt:lpstr>
      <vt:lpstr>Právní regulace zahraničně obchodních vztahů ČR</vt:lpstr>
      <vt:lpstr>Veřejnoprávní úprava vnitřního trhu EU</vt:lpstr>
      <vt:lpstr>Veřejnoprávní úprava obchodu  s nečlenskými státy - 1</vt:lpstr>
      <vt:lpstr>Veřejnoprávní úprava obchodu  s nečlenskými státy – 1a</vt:lpstr>
      <vt:lpstr>Veřejnoprávní úprava obchodu  s nečlenskými státy - 2</vt:lpstr>
      <vt:lpstr>Veřejnoprávní úprava obchodu  s nečlenskými státy – 3</vt:lpstr>
      <vt:lpstr>Vztah k WTO</vt:lpstr>
      <vt:lpstr>Právní nástroje společné obchodní politiky - přehled</vt:lpstr>
      <vt:lpstr>Smluvní nástroje společné obchodní politiky</vt:lpstr>
      <vt:lpstr>Smluvní nástroje společné obchodní politiky</vt:lpstr>
      <vt:lpstr>Evropský hospodářský prostor - 1</vt:lpstr>
      <vt:lpstr>Evropský hospodářský prostor - 2</vt:lpstr>
      <vt:lpstr>Vztahy EU – Švýcarsko jen dvoustranné dohody</vt:lpstr>
      <vt:lpstr>Veřejnoprávní úprava obchodu  s nečlenskými státy - 4</vt:lpstr>
      <vt:lpstr>Ochranná opatření při dovozu do EU - 1</vt:lpstr>
      <vt:lpstr>Ochranná opatření při dovozu do EU – 2  - stadia</vt:lpstr>
      <vt:lpstr>Ochranná opatření při dovozu do EU - 3</vt:lpstr>
      <vt:lpstr>Ochranná opatření při dovozu do EU - 4</vt:lpstr>
      <vt:lpstr>Ochranná opatření při dovozu do EU - 5</vt:lpstr>
      <vt:lpstr>Ochranná opatření při dovozu do EU - 6</vt:lpstr>
      <vt:lpstr>   .</vt:lpstr>
      <vt:lpstr>Mezinárodní ochrana duševního vlastnictví – vynucování práv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postupy v EU</dc:title>
  <dc:creator>1224</dc:creator>
  <cp:lastModifiedBy>Vladimír Týč</cp:lastModifiedBy>
  <cp:revision>65</cp:revision>
  <dcterms:created xsi:type="dcterms:W3CDTF">2009-10-21T15:31:26Z</dcterms:created>
  <dcterms:modified xsi:type="dcterms:W3CDTF">2022-05-13T11:41:24Z</dcterms:modified>
</cp:coreProperties>
</file>