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98" r:id="rId4"/>
    <p:sldId id="299" r:id="rId5"/>
    <p:sldId id="341" r:id="rId6"/>
    <p:sldId id="342" r:id="rId7"/>
    <p:sldId id="343" r:id="rId8"/>
    <p:sldId id="344" r:id="rId9"/>
    <p:sldId id="345" r:id="rId10"/>
    <p:sldId id="346" r:id="rId11"/>
    <p:sldId id="348" r:id="rId12"/>
    <p:sldId id="349" r:id="rId13"/>
    <p:sldId id="355" r:id="rId14"/>
    <p:sldId id="356" r:id="rId15"/>
    <p:sldId id="357" r:id="rId16"/>
    <p:sldId id="358" r:id="rId17"/>
    <p:sldId id="359" r:id="rId18"/>
    <p:sldId id="360" r:id="rId19"/>
    <p:sldId id="350" r:id="rId20"/>
    <p:sldId id="351" r:id="rId21"/>
    <p:sldId id="352" r:id="rId22"/>
    <p:sldId id="353" r:id="rId23"/>
    <p:sldId id="354" r:id="rId24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>
        <p:scale>
          <a:sx n="95" d="100"/>
          <a:sy n="95" d="100"/>
        </p:scale>
        <p:origin x="-930" y="-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w.muni.cz/content/cs/o-fakulte/organizacni-struktura/organy-fakulty/disciplinarni-komise/pripady-projednane-disciplinarni-komisi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NV201K Správní trestání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2. přednáška</a:t>
            </a:r>
          </a:p>
          <a:p>
            <a:pPr algn="ctr"/>
            <a:r>
              <a:rPr lang="cs-CZ" dirty="0"/>
              <a:t>JUDr. Stanislav Sedláček, Ph.D. </a:t>
            </a:r>
          </a:p>
          <a:p>
            <a:pPr algn="ctr"/>
            <a:r>
              <a:rPr lang="cs-CZ" dirty="0"/>
              <a:t>1. 4. 2022</a:t>
            </a:r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Disciplinární a pořádkové delikty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Ponechány </a:t>
            </a:r>
            <a:r>
              <a:rPr lang="cs-CZ" altLang="cs-CZ" b="1" dirty="0"/>
              <a:t>mimo dopad reformy </a:t>
            </a:r>
            <a:r>
              <a:rPr lang="cs-CZ" altLang="cs-CZ" dirty="0"/>
              <a:t>správního trestání (§ 112/1 a důvodová zpráva) – analogická aplikace nové právní úpravy? – není vyloučeno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Součást </a:t>
            </a:r>
            <a:r>
              <a:rPr lang="cs-CZ" altLang="cs-CZ" b="1" dirty="0"/>
              <a:t>tzv. jiných správních deliktů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Hmotněprávní úprava: </a:t>
            </a:r>
            <a:r>
              <a:rPr lang="cs-CZ" altLang="cs-CZ" dirty="0"/>
              <a:t>zvláštní zákon (+ vnitřní předpisy, služební předpisy)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Procesní úprava: </a:t>
            </a:r>
            <a:r>
              <a:rPr lang="cs-CZ" altLang="cs-CZ" dirty="0"/>
              <a:t>zvláštní zákon a správní řád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393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Disciplinární delikty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(veřejné) disciplinární (kárné, kázeňské) delikty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FO</a:t>
            </a:r>
            <a:r>
              <a:rPr lang="cs-CZ" altLang="cs-CZ" dirty="0"/>
              <a:t>, která je součástí organizačního uskupení (člen, příslušník, státní zaměstnanec, student VŠ…), v němž jsou uplatňována </a:t>
            </a:r>
            <a:r>
              <a:rPr lang="cs-CZ" altLang="cs-CZ" b="1" dirty="0"/>
              <a:t>vnitřní pravidla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Sankcionování za porušení </a:t>
            </a:r>
            <a:r>
              <a:rPr lang="cs-CZ" altLang="cs-CZ" b="1" dirty="0">
                <a:solidFill>
                  <a:srgbClr val="FF3300"/>
                </a:solidFill>
              </a:rPr>
              <a:t>vnitřních předpisů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Subjektivní odpovědnost</a:t>
            </a:r>
          </a:p>
          <a:p>
            <a:pPr algn="just">
              <a:lnSpc>
                <a:spcPct val="100000"/>
              </a:lnSpc>
            </a:pPr>
            <a:endParaRPr lang="cs-CZ" altLang="cs-CZ" b="1" dirty="0">
              <a:solidFill>
                <a:srgbClr val="FF3300"/>
              </a:solidFill>
            </a:endParaRPr>
          </a:p>
          <a:p>
            <a:pPr algn="just">
              <a:lnSpc>
                <a:spcPct val="100000"/>
              </a:lnSpc>
            </a:pPr>
            <a:endParaRPr lang="cs-CZ" altLang="cs-CZ" b="1" dirty="0">
              <a:solidFill>
                <a:srgbClr val="FF3300"/>
              </a:solidFill>
            </a:endParaRPr>
          </a:p>
          <a:p>
            <a:pPr>
              <a:lnSpc>
                <a:spcPct val="100000"/>
              </a:lnSpc>
            </a:pPr>
            <a:endParaRPr lang="cs-CZ" altLang="cs-CZ" b="1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646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Disciplinární delikty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33500"/>
            <a:ext cx="8066301" cy="44985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Advokáti </a:t>
            </a:r>
            <a:r>
              <a:rPr lang="cs-CZ" altLang="cs-CZ" sz="2000" dirty="0"/>
              <a:t>(č. 85/1996 Sb., postup podle TŘ), </a:t>
            </a:r>
            <a:r>
              <a:rPr lang="cs-CZ" altLang="cs-CZ" sz="2000" b="1" dirty="0"/>
              <a:t>notáři</a:t>
            </a:r>
            <a:r>
              <a:rPr lang="cs-CZ" altLang="cs-CZ" sz="2000" dirty="0"/>
              <a:t> (x soudní exekutoři – NSS)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Lékaři, lékárníci, stomatologové, veterinární lékaři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Daňoví poradci, auditoři, patentoví zástupci</a:t>
            </a:r>
            <a:r>
              <a:rPr lang="cs-CZ" altLang="cs-CZ" sz="2000" dirty="0"/>
              <a:t>, …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Studenti VŠ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Vojáci z povolání </a:t>
            </a:r>
            <a:r>
              <a:rPr lang="cs-CZ" altLang="cs-CZ" sz="2000" dirty="0"/>
              <a:t>(221/1999 Sb.) </a:t>
            </a:r>
            <a:r>
              <a:rPr lang="cs-CZ" altLang="cs-CZ" sz="2000" b="1" dirty="0">
                <a:solidFill>
                  <a:srgbClr val="FF0000"/>
                </a:solidFill>
              </a:rPr>
              <a:t>+ „jednání mající znaky přestupku“ (osobní výluka z dopadu přestupků, ale … 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Příslušníci bezpečnostních sborů </a:t>
            </a:r>
            <a:r>
              <a:rPr lang="cs-CZ" altLang="cs-CZ" sz="2000" dirty="0"/>
              <a:t>(361/2003 Sb.) </a:t>
            </a:r>
            <a:r>
              <a:rPr lang="cs-CZ" altLang="cs-CZ" sz="2000" b="1" dirty="0">
                <a:solidFill>
                  <a:srgbClr val="FF0000"/>
                </a:solidFill>
              </a:rPr>
              <a:t>+ „jednání mající znaky přestupku“ (osobní výluka z dopadu přestupků, ale …)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Státní úředníci </a:t>
            </a:r>
            <a:r>
              <a:rPr lang="cs-CZ" altLang="cs-CZ" sz="2000" dirty="0"/>
              <a:t>v režimu tzv. státní služby (234/2014 Sb.)</a:t>
            </a:r>
          </a:p>
          <a:p>
            <a:pPr algn="just">
              <a:lnSpc>
                <a:spcPct val="100000"/>
              </a:lnSpc>
            </a:pPr>
            <a:endParaRPr lang="cs-CZ" altLang="cs-CZ" sz="2000" dirty="0">
              <a:solidFill>
                <a:srgbClr val="FF33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solidFill>
                  <a:srgbClr val="FF3300"/>
                </a:solidFill>
              </a:rPr>
              <a:t>Jednání mající znaky přestupku – možný postih za toto jednání a v jeho důsledku „souběžný“ postih za kárný/kázeňský/disciplinární delikt</a:t>
            </a:r>
            <a:endParaRPr lang="cs-CZ" altLang="cs-CZ" sz="2000" b="1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74285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Disciplinární přestupky studentů VŠ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66824"/>
            <a:ext cx="8066301" cy="45651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400" b="1" i="1" dirty="0"/>
              <a:t>Disciplinární řád </a:t>
            </a:r>
            <a:r>
              <a:rPr lang="cs-CZ" altLang="cs-CZ" sz="1400" b="1" i="1" dirty="0" err="1"/>
              <a:t>PrF</a:t>
            </a:r>
            <a:r>
              <a:rPr lang="cs-CZ" altLang="cs-CZ" sz="1400" b="1" i="1" dirty="0"/>
              <a:t> MU </a:t>
            </a:r>
            <a:r>
              <a:rPr lang="cs-CZ" altLang="cs-CZ" sz="1400" i="1" dirty="0"/>
              <a:t>+ </a:t>
            </a:r>
            <a:r>
              <a:rPr lang="cs-CZ" altLang="cs-CZ" sz="1400" b="1" i="1" dirty="0"/>
              <a:t>zákon č. 111/1998 Sb., ZVŠ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400" i="1" dirty="0"/>
              <a:t>§ 64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>
                <a:solidFill>
                  <a:srgbClr val="FF0000"/>
                </a:solidFill>
              </a:rPr>
              <a:t>Disciplinárním přestupkem </a:t>
            </a:r>
            <a:r>
              <a:rPr lang="cs-CZ" sz="1400" i="1" dirty="0"/>
              <a:t>je </a:t>
            </a:r>
            <a:r>
              <a:rPr lang="cs-CZ" sz="1400" i="1" dirty="0">
                <a:solidFill>
                  <a:srgbClr val="FF0000"/>
                </a:solidFill>
              </a:rPr>
              <a:t>zaviněné </a:t>
            </a:r>
            <a:r>
              <a:rPr lang="cs-CZ" sz="1400" i="1" dirty="0"/>
              <a:t>porušení povinností stanovených právními předpisy nebo </a:t>
            </a:r>
            <a:r>
              <a:rPr lang="cs-CZ" sz="1400" i="1" dirty="0">
                <a:solidFill>
                  <a:srgbClr val="FF0000"/>
                </a:solidFill>
              </a:rPr>
              <a:t>vnitřními předpisy </a:t>
            </a:r>
            <a:r>
              <a:rPr lang="cs-CZ" sz="1400" i="1" dirty="0"/>
              <a:t>vysoké školy a jejích součástí.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400" i="1" dirty="0"/>
              <a:t>§ 65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(1) Za disciplinární přestupek lze uložit některou z následujících sankcí: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a) </a:t>
            </a:r>
            <a:r>
              <a:rPr lang="cs-CZ" sz="1400" i="1" dirty="0">
                <a:solidFill>
                  <a:srgbClr val="FF0000"/>
                </a:solidFill>
              </a:rPr>
              <a:t>napomenutí</a:t>
            </a:r>
            <a:r>
              <a:rPr lang="cs-CZ" sz="1400" i="1" dirty="0"/>
              <a:t>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b) </a:t>
            </a:r>
            <a:r>
              <a:rPr lang="cs-CZ" sz="1400" i="1" dirty="0">
                <a:solidFill>
                  <a:srgbClr val="FF0000"/>
                </a:solidFill>
              </a:rPr>
              <a:t>podmíněné vyloučení ze studia </a:t>
            </a:r>
            <a:r>
              <a:rPr lang="cs-CZ" sz="1400" i="1" dirty="0"/>
              <a:t>se stanovením </a:t>
            </a:r>
            <a:r>
              <a:rPr lang="cs-CZ" sz="1400" i="1" dirty="0">
                <a:solidFill>
                  <a:srgbClr val="FF0000"/>
                </a:solidFill>
              </a:rPr>
              <a:t>lhůty a podmínek </a:t>
            </a:r>
            <a:r>
              <a:rPr lang="cs-CZ" sz="1400" i="1" dirty="0"/>
              <a:t>k osvědčení,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c) </a:t>
            </a:r>
            <a:r>
              <a:rPr lang="cs-CZ" sz="1400" i="1" dirty="0">
                <a:solidFill>
                  <a:srgbClr val="FF0000"/>
                </a:solidFill>
              </a:rPr>
              <a:t>vyloučení </a:t>
            </a:r>
            <a:r>
              <a:rPr lang="cs-CZ" sz="1400" i="1" dirty="0"/>
              <a:t>ze studia.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(2) Od uložení sankce je </a:t>
            </a:r>
            <a:r>
              <a:rPr lang="cs-CZ" sz="1400" i="1" dirty="0">
                <a:solidFill>
                  <a:srgbClr val="FF0000"/>
                </a:solidFill>
              </a:rPr>
              <a:t>možné upustit</a:t>
            </a:r>
            <a:r>
              <a:rPr lang="cs-CZ" sz="1400" i="1" dirty="0"/>
              <a:t>, jestliže samotné projednání disciplinárního přestupku vede k nápravě.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(3) Při ukládání sankcí se přihlíží k charakteru jednání, jímž byl disciplinární přestupek spáchán, k okolnostem, za nichž k němu došlo, ke způsobeným následkům, k míře zavinění, jakož i k dosavadnímu chování studenta, který se disciplinárního přestupku dopustil, a k projevené snaze o nápravu jeho následků. Vyloučit ze studia lze pouze v případě </a:t>
            </a:r>
            <a:r>
              <a:rPr lang="cs-CZ" sz="1400" i="1" dirty="0">
                <a:solidFill>
                  <a:srgbClr val="FF0000"/>
                </a:solidFill>
              </a:rPr>
              <a:t>úmyslného </a:t>
            </a:r>
            <a:r>
              <a:rPr lang="cs-CZ" sz="1400" i="1" dirty="0"/>
              <a:t>spáchání disciplinárního přestupku.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400" i="1" dirty="0"/>
              <a:t>§ 66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Disciplinární přestupek nelze projednat, jestliže </a:t>
            </a:r>
            <a:r>
              <a:rPr lang="cs-CZ" sz="1400" i="1" dirty="0">
                <a:solidFill>
                  <a:srgbClr val="FF0000"/>
                </a:solidFill>
              </a:rPr>
              <a:t>uplynula lhůta jednoho roku od jeho spáchání </a:t>
            </a:r>
            <a:r>
              <a:rPr lang="cs-CZ" sz="1400" i="1" dirty="0"/>
              <a:t>nebo od pravomocného odsuzujícího rozsudku v trestní věci. Do lhůty jednoho roku se nezapočítává doba, kdy osoba není studentem.</a:t>
            </a:r>
          </a:p>
          <a:p>
            <a:pPr>
              <a:lnSpc>
                <a:spcPct val="100000"/>
              </a:lnSpc>
            </a:pPr>
            <a:endParaRPr lang="cs-CZ" altLang="cs-CZ" sz="1400" i="1" dirty="0"/>
          </a:p>
          <a:p>
            <a:pPr algn="just">
              <a:lnSpc>
                <a:spcPct val="100000"/>
              </a:lnSpc>
            </a:pPr>
            <a:r>
              <a:rPr lang="cs-CZ" altLang="cs-CZ" sz="1400" b="1" dirty="0"/>
              <a:t>Pojem</a:t>
            </a:r>
            <a:r>
              <a:rPr lang="cs-CZ" altLang="cs-CZ" sz="1400" dirty="0"/>
              <a:t> disciplinárního přestupku – </a:t>
            </a:r>
            <a:r>
              <a:rPr lang="cs-CZ" altLang="cs-CZ" sz="1400" b="1" dirty="0"/>
              <a:t>sankce</a:t>
            </a:r>
            <a:r>
              <a:rPr lang="cs-CZ" altLang="cs-CZ" sz="1400" dirty="0"/>
              <a:t>, </a:t>
            </a:r>
            <a:r>
              <a:rPr lang="cs-CZ" altLang="cs-CZ" sz="1400" b="1" dirty="0"/>
              <a:t>zánik odpovědnosti</a:t>
            </a:r>
            <a:endParaRPr lang="cs-CZ" sz="1400" b="1" i="1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860672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/>
              <a:t>Disciplinární přestupky studentů VSŠ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33500"/>
            <a:ext cx="8066301" cy="44985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b="1" i="1" dirty="0"/>
              <a:t>disciplinární řád </a:t>
            </a:r>
            <a:r>
              <a:rPr lang="cs-CZ" altLang="cs-CZ" sz="1600" b="1" i="1" dirty="0" err="1"/>
              <a:t>PrF</a:t>
            </a:r>
            <a:r>
              <a:rPr lang="cs-CZ" altLang="cs-CZ" sz="1600" b="1" i="1" dirty="0"/>
              <a:t> MU </a:t>
            </a:r>
            <a:r>
              <a:rPr lang="cs-CZ" altLang="cs-CZ" sz="1600" i="1" dirty="0"/>
              <a:t>+ </a:t>
            </a:r>
            <a:r>
              <a:rPr lang="cs-CZ" altLang="cs-CZ" sz="1600" b="1" i="1" dirty="0"/>
              <a:t>zákon č. 111/1998 Sb., ZVŠ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600" dirty="0"/>
              <a:t>§ 69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(1) Disciplinární řízení </a:t>
            </a:r>
            <a:r>
              <a:rPr lang="cs-CZ" sz="1600" i="1" dirty="0">
                <a:solidFill>
                  <a:srgbClr val="FF0000"/>
                </a:solidFill>
              </a:rPr>
              <a:t>zahajuje disciplinární komise </a:t>
            </a:r>
            <a:r>
              <a:rPr lang="cs-CZ" sz="1600" i="1" dirty="0"/>
              <a:t>veřejné vysoké školy na návrh rektora, jestliže jde o projednání disciplinárního přestupku studenta, který není zapsán na žádné z jejích fakult, nebo děkana, jestliže jde o projednání disciplinárního přestupku studenta, který je zapsán na fakultě. Návrh obsahuje </a:t>
            </a:r>
            <a:r>
              <a:rPr lang="cs-CZ" sz="1600" i="1" dirty="0">
                <a:solidFill>
                  <a:srgbClr val="FF0000"/>
                </a:solidFill>
              </a:rPr>
              <a:t>popis skutku</a:t>
            </a:r>
            <a:r>
              <a:rPr lang="cs-CZ" sz="1600" i="1" dirty="0"/>
              <a:t>, popřípadě navrhované </a:t>
            </a:r>
            <a:r>
              <a:rPr lang="cs-CZ" sz="1600" i="1" dirty="0">
                <a:solidFill>
                  <a:srgbClr val="FF0000"/>
                </a:solidFill>
              </a:rPr>
              <a:t>důkazy</a:t>
            </a:r>
            <a:r>
              <a:rPr lang="cs-CZ" sz="1600" i="1" dirty="0"/>
              <a:t>, o které se opírá, jakož i </a:t>
            </a:r>
            <a:r>
              <a:rPr lang="cs-CZ" sz="1600" i="1" dirty="0">
                <a:solidFill>
                  <a:srgbClr val="FF0000"/>
                </a:solidFill>
              </a:rPr>
              <a:t>zdůvodnění, proč </a:t>
            </a:r>
            <a:r>
              <a:rPr lang="cs-CZ" sz="1600" i="1" dirty="0"/>
              <a:t>je ve skutku spatřován disciplinární přestupek. Disciplinární řízení je zahájeno seznámením studenta s návrhem. O disciplinárním přestupku se </a:t>
            </a:r>
            <a:r>
              <a:rPr lang="cs-CZ" sz="1600" i="1" dirty="0">
                <a:solidFill>
                  <a:srgbClr val="FF0000"/>
                </a:solidFill>
              </a:rPr>
              <a:t>koná ústní jednání za přítomnosti studenta</a:t>
            </a:r>
            <a:r>
              <a:rPr lang="cs-CZ" sz="1600" i="1" dirty="0"/>
              <a:t>. V </a:t>
            </a:r>
            <a:r>
              <a:rPr lang="cs-CZ" sz="1600" i="1" dirty="0">
                <a:solidFill>
                  <a:srgbClr val="FF0000"/>
                </a:solidFill>
              </a:rPr>
              <a:t>nepřítomnosti studenta lze ústní </a:t>
            </a:r>
            <a:r>
              <a:rPr lang="cs-CZ" sz="1600" i="1" dirty="0">
                <a:solidFill>
                  <a:schemeClr val="accent2"/>
                </a:solidFill>
              </a:rPr>
              <a:t>jednání konat </a:t>
            </a:r>
            <a:r>
              <a:rPr lang="cs-CZ" sz="1600" i="1" dirty="0"/>
              <a:t>pouze v případě, že se k němu nedostaví bez omluvy, ačkoli byl řádně pozván. Rektor nebo děkan nemohou uložit přísnější sankci, než navrhla disciplinární komise.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(2) Jestliže vyjde najevo, že nejde o disciplinární přestupek, jestliže se nepodaří prokázat, že disciplinární přestupek spáchal student, nebo jestliže osoba přestala být studentem, disciplinární řízení se zastaví.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(3) Odstavce 1 a 2 se použijí obdobně pro řízení o vyloučení ze studia podle § 67.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600" i="1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229091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/>
              <a:t>Disciplinární přestupky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790042"/>
            <a:ext cx="8066301" cy="504195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b="1" i="1" dirty="0"/>
              <a:t>Disciplinární řád </a:t>
            </a:r>
            <a:r>
              <a:rPr lang="cs-CZ" altLang="cs-CZ" sz="1600" b="1" i="1" dirty="0" err="1"/>
              <a:t>PrF</a:t>
            </a:r>
            <a:r>
              <a:rPr lang="cs-CZ" altLang="cs-CZ" sz="1600" b="1" i="1" dirty="0"/>
              <a:t> MU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b="1" i="1" dirty="0"/>
              <a:t>Čl. 2 odst. 2, skutkové podstaty disciplinárního přestupku („zejména“)</a:t>
            </a:r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600" dirty="0"/>
              <a:t>jakákoliv forma </a:t>
            </a:r>
            <a:r>
              <a:rPr lang="cs-CZ" sz="1600" dirty="0">
                <a:solidFill>
                  <a:srgbClr val="FF0000"/>
                </a:solidFill>
              </a:rPr>
              <a:t>podvádění, opisování nebo neoprávněné spolupráce při plnění studijních povinností</a:t>
            </a:r>
            <a:r>
              <a:rPr lang="cs-CZ" sz="1600" dirty="0"/>
              <a:t>, nebo pokus o takovéto jednání </a:t>
            </a:r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600" dirty="0">
                <a:solidFill>
                  <a:srgbClr val="FF0000"/>
                </a:solidFill>
              </a:rPr>
              <a:t>vydávání cizí práce za vlastní</a:t>
            </a:r>
            <a:r>
              <a:rPr lang="cs-CZ" sz="1600" dirty="0"/>
              <a:t>, zvláště použitím části cizí práce ve vlastní práci bez náležitého odkazování nebo doslovným použitím části cizí práce bez zjevného vyznačení citace, například uvozovkami, </a:t>
            </a:r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600" dirty="0">
                <a:solidFill>
                  <a:srgbClr val="FF0000"/>
                </a:solidFill>
              </a:rPr>
              <a:t>odevzdání stejné nebo mírně pozměněné práce ke splnění různých studijních povinností</a:t>
            </a:r>
            <a:r>
              <a:rPr lang="cs-CZ" sz="1600" dirty="0"/>
              <a:t> bez předchozího souhlasu alespoň jednoho z vyučujících kurzu, do něhož se práce odevzdává, </a:t>
            </a:r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600" dirty="0"/>
              <a:t>poskytnutí písemné práce </a:t>
            </a:r>
            <a:r>
              <a:rPr lang="cs-CZ" sz="1600" dirty="0">
                <a:solidFill>
                  <a:srgbClr val="FF0000"/>
                </a:solidFill>
              </a:rPr>
              <a:t>jinému studentovi </a:t>
            </a:r>
            <a:r>
              <a:rPr lang="cs-CZ" sz="1600" dirty="0"/>
              <a:t>svědomím, že bude použita k podvodnému jednání při plnění povinností nebo </a:t>
            </a:r>
            <a:r>
              <a:rPr lang="cs-CZ" sz="1600" dirty="0">
                <a:solidFill>
                  <a:srgbClr val="FF0000"/>
                </a:solidFill>
              </a:rPr>
              <a:t>napovídání během testu </a:t>
            </a:r>
            <a:r>
              <a:rPr lang="cs-CZ" sz="1600" dirty="0"/>
              <a:t>znalostí jinému testovanému, </a:t>
            </a:r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600" dirty="0"/>
              <a:t>jakákoliv forma </a:t>
            </a:r>
            <a:r>
              <a:rPr lang="cs-CZ" sz="1600" dirty="0">
                <a:solidFill>
                  <a:srgbClr val="FF0000"/>
                </a:solidFill>
              </a:rPr>
              <a:t>neoprávněné manipulace s taženými zkušebními otázkami </a:t>
            </a:r>
            <a:r>
              <a:rPr lang="cs-CZ" sz="1600" dirty="0"/>
              <a:t>či </a:t>
            </a:r>
            <a:r>
              <a:rPr lang="cs-CZ" sz="1600" dirty="0">
                <a:solidFill>
                  <a:srgbClr val="FF0000"/>
                </a:solidFill>
              </a:rPr>
              <a:t>výměna testů </a:t>
            </a:r>
            <a:r>
              <a:rPr lang="cs-CZ" sz="1600" dirty="0"/>
              <a:t>při psaní písemných prací, jakož </a:t>
            </a:r>
            <a:r>
              <a:rPr lang="cs-CZ" sz="1600" dirty="0">
                <a:solidFill>
                  <a:srgbClr val="FF0000"/>
                </a:solidFill>
              </a:rPr>
              <a:t>i použití nepovolených materiálů, informací a pomůcek při plnění studijních povinností, nebo pokus o takováto jednání,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55926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/>
              <a:t>Disciplinární přestupky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790042"/>
            <a:ext cx="8066301" cy="504195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b="1" i="1" dirty="0"/>
              <a:t>Disciplinární řád </a:t>
            </a:r>
            <a:r>
              <a:rPr lang="cs-CZ" altLang="cs-CZ" sz="1600" b="1" i="1" dirty="0" err="1"/>
              <a:t>PrF</a:t>
            </a:r>
            <a:r>
              <a:rPr lang="cs-CZ" altLang="cs-CZ" sz="1600" b="1" i="1" dirty="0"/>
              <a:t> MU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b="1" i="1" dirty="0"/>
              <a:t>Čl. 2 odst. 2, skutkové podstaty disciplinárního přestupku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zvlášť závažné nebo opakované porušení povinností, pravidel a zákazů vyplývajících z vnitřních předpisů fakulty,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zvláště závažné či opakované porušení pravidel a pokynů pro užívání počítačové sítě MU stanovených předpisem MU nebo fakulty,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úmyslné zničení, poškození, neoprávněné zcizení věci nebo zneužití majetku fakulty, univerzity či majetku člena akademické obce, zaměstnance MU nebo osoby jednající ve spolupráci s MU,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agresivní nebo narušující chování, ať fyzické či slovní, vůči členu akademické obce, zaměstnanci MU nebo osobě jednající ve spolupráci s MU,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zneužívání alkoholických nápojů nebo jiných návykových látek v prostorách MU, vstup do prostor MU či účast na výuce pod vlivem návykových látek,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nezaplacení pravomocně vyměřeného poplatku za studium,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porušení povinnosti bez zbytečného odkladu upozornit na nesprávnosti v údajích ve studijní evidenci.</a:t>
            </a:r>
            <a:endParaRPr lang="cs-CZ" altLang="cs-CZ" sz="1600" i="1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55057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/>
              <a:t>Disciplinární přestupky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790042"/>
            <a:ext cx="8066301" cy="504195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Podnět</a:t>
            </a:r>
            <a:r>
              <a:rPr lang="cs-CZ" sz="2000" b="1" dirty="0"/>
              <a:t> </a:t>
            </a:r>
            <a:r>
              <a:rPr lang="cs-CZ" sz="2000" dirty="0"/>
              <a:t>(může dát kdokoliv) děkanovi, </a:t>
            </a:r>
            <a:r>
              <a:rPr lang="cs-CZ" sz="2000" b="1" dirty="0"/>
              <a:t>děkan</a:t>
            </a:r>
            <a:r>
              <a:rPr lang="cs-CZ" sz="2000" dirty="0"/>
              <a:t> jej posoudí a pokud je důvodný, podává disciplinární komisi </a:t>
            </a:r>
            <a:r>
              <a:rPr lang="cs-CZ" sz="2000" b="1" dirty="0">
                <a:solidFill>
                  <a:srgbClr val="FF0000"/>
                </a:solidFill>
              </a:rPr>
              <a:t>návrh na zahájení řízení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Návrh na zahájení řízení </a:t>
            </a:r>
            <a:r>
              <a:rPr lang="cs-CZ" sz="2000" dirty="0"/>
              <a:t>obsahuje: </a:t>
            </a:r>
            <a:r>
              <a:rPr lang="cs-CZ" sz="2000" dirty="0">
                <a:solidFill>
                  <a:srgbClr val="FF0000"/>
                </a:solidFill>
              </a:rPr>
              <a:t>a) popis skutku </a:t>
            </a:r>
            <a:r>
              <a:rPr lang="cs-CZ" sz="2000" dirty="0"/>
              <a:t>(„co“), </a:t>
            </a:r>
            <a:r>
              <a:rPr lang="cs-CZ" sz="2000" dirty="0">
                <a:solidFill>
                  <a:srgbClr val="FF0000"/>
                </a:solidFill>
              </a:rPr>
              <a:t>b) označení studenta </a:t>
            </a:r>
            <a:r>
              <a:rPr lang="cs-CZ" sz="2000" dirty="0"/>
              <a:t>(„kdo“), </a:t>
            </a:r>
            <a:r>
              <a:rPr lang="cs-CZ" sz="2000" dirty="0">
                <a:solidFill>
                  <a:srgbClr val="FF0000"/>
                </a:solidFill>
              </a:rPr>
              <a:t>c) odůvodnění </a:t>
            </a:r>
            <a:r>
              <a:rPr lang="cs-CZ" sz="2000" dirty="0"/>
              <a:t>(„proč“) a </a:t>
            </a:r>
            <a:r>
              <a:rPr lang="cs-CZ" sz="2000" dirty="0">
                <a:solidFill>
                  <a:srgbClr val="FF0000"/>
                </a:solidFill>
              </a:rPr>
              <a:t>d) uvedení důkazů</a:t>
            </a:r>
            <a:r>
              <a:rPr lang="cs-CZ" sz="2000" dirty="0"/>
              <a:t> („na základě čeho“)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Disciplinární řízení se zahajuje </a:t>
            </a:r>
            <a:r>
              <a:rPr lang="cs-CZ" sz="2000" b="1" dirty="0"/>
              <a:t>z moci úřední </a:t>
            </a:r>
            <a:r>
              <a:rPr lang="cs-CZ" sz="2000" dirty="0"/>
              <a:t>a tím, že studentovi je doručeno </a:t>
            </a:r>
            <a:r>
              <a:rPr lang="cs-CZ" sz="2000" b="1" dirty="0">
                <a:solidFill>
                  <a:srgbClr val="FF0000"/>
                </a:solidFill>
              </a:rPr>
              <a:t>oznámení o zahájení řízení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Koná se k </a:t>
            </a:r>
            <a:r>
              <a:rPr lang="cs-CZ" sz="2000" b="1" dirty="0"/>
              <a:t>ústní jednání </a:t>
            </a:r>
            <a:r>
              <a:rPr lang="cs-CZ" sz="2000" dirty="0"/>
              <a:t>k projednání disciplinárního přestupku, </a:t>
            </a:r>
            <a:r>
              <a:rPr lang="cs-CZ" sz="2000" b="1" dirty="0"/>
              <a:t>předvolání </a:t>
            </a:r>
            <a:r>
              <a:rPr lang="cs-CZ" sz="2000" dirty="0"/>
              <a:t>navrhovatele, obviněného studenta a možných svědků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Výsledek: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/>
              <a:t>Zastavení řízen</a:t>
            </a:r>
            <a:r>
              <a:rPr lang="cs-CZ" sz="2000" dirty="0"/>
              <a:t>í: a) skutek se nestal, nebo není disciplinárním přestupkem, b) skutek nespáchal obviněný student, c) obviněný přestal být studentem a d) došlo k zániku odpovědnosti za disciplinární přestupek, nebo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/>
              <a:t>Návrh rozhodnutí disciplinární komise děkanovi, </a:t>
            </a:r>
            <a:r>
              <a:rPr lang="cs-CZ" sz="2000" b="1" dirty="0">
                <a:solidFill>
                  <a:srgbClr val="FF0000"/>
                </a:solidFill>
              </a:rPr>
              <a:t>rozhoduje děkan</a:t>
            </a:r>
          </a:p>
        </p:txBody>
      </p:sp>
    </p:spTree>
    <p:extLst>
      <p:ext uri="{BB962C8B-B14F-4D97-AF65-F5344CB8AC3E}">
        <p14:creationId xmlns:p14="http://schemas.microsoft.com/office/powerpoint/2010/main" val="1517048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/>
              <a:t>Disciplinární přestupky studentů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14450"/>
            <a:ext cx="8066301" cy="451754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/>
              <a:t>Disciplinární komise navrhuje</a:t>
            </a:r>
            <a:r>
              <a:rPr lang="cs-CZ" sz="2000" dirty="0"/>
              <a:t>, zda se obviněný student </a:t>
            </a:r>
            <a:r>
              <a:rPr lang="cs-CZ" sz="2000" b="1" dirty="0"/>
              <a:t>dopustil</a:t>
            </a:r>
            <a:r>
              <a:rPr lang="cs-CZ" sz="2000" dirty="0"/>
              <a:t> disciplinárního přestupku („vina“) a jakou </a:t>
            </a:r>
            <a:r>
              <a:rPr lang="cs-CZ" sz="2000" b="1" dirty="0"/>
              <a:t>sankci </a:t>
            </a:r>
            <a:r>
              <a:rPr lang="cs-CZ" sz="2000" dirty="0"/>
              <a:t>lze uložit („trest“)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Děkan</a:t>
            </a:r>
            <a:r>
              <a:rPr lang="cs-CZ" sz="2000" dirty="0"/>
              <a:t> může uložit i mírnější, než navrženou sankci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Proti rozhodnutí děkana se lze </a:t>
            </a:r>
            <a:r>
              <a:rPr lang="cs-CZ" sz="2000" b="1" dirty="0"/>
              <a:t>odvolat</a:t>
            </a:r>
            <a:r>
              <a:rPr lang="cs-CZ" sz="2000" dirty="0"/>
              <a:t> ve lhůtě </a:t>
            </a:r>
            <a:r>
              <a:rPr lang="cs-CZ" sz="2000" b="1" dirty="0"/>
              <a:t>do 30 dnů </a:t>
            </a:r>
            <a:r>
              <a:rPr lang="cs-CZ" sz="2000" dirty="0"/>
              <a:t>od doručení k </a:t>
            </a:r>
            <a:r>
              <a:rPr lang="cs-CZ" sz="2000" b="1" dirty="0"/>
              <a:t>rektorovi</a:t>
            </a:r>
          </a:p>
          <a:p>
            <a:pPr algn="just">
              <a:lnSpc>
                <a:spcPct val="100000"/>
              </a:lnSpc>
            </a:pPr>
            <a:endParaRPr lang="cs-CZ" sz="2000" b="1" dirty="0"/>
          </a:p>
          <a:p>
            <a:pPr algn="just">
              <a:lnSpc>
                <a:spcPct val="100000"/>
              </a:lnSpc>
            </a:pPr>
            <a:r>
              <a:rPr lang="cs-CZ" sz="2000" dirty="0">
                <a:hlinkClick r:id="rId2"/>
              </a:rPr>
              <a:t>https://www.law.muni.cz/content/cs/o-fakulte/organizacni-struktura/organy-fakulty/disciplinarni-komise/pripady-projednane-disciplinarni-komisi/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76285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Pořádkové delikty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Pořádkový delikt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Zaviněné porušení procesních povinností </a:t>
            </a:r>
            <a:r>
              <a:rPr lang="cs-CZ" altLang="cs-CZ" dirty="0"/>
              <a:t>či </a:t>
            </a:r>
            <a:r>
              <a:rPr lang="cs-CZ" altLang="cs-CZ" b="1" dirty="0"/>
              <a:t>maření a ztěžování průběhu </a:t>
            </a:r>
            <a:r>
              <a:rPr lang="cs-CZ" altLang="cs-CZ" dirty="0"/>
              <a:t>(nejen) správního řízení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 smtClean="0">
                <a:solidFill>
                  <a:srgbClr val="FF3300"/>
                </a:solidFill>
              </a:rPr>
              <a:t>Subjektivní </a:t>
            </a:r>
            <a:r>
              <a:rPr lang="cs-CZ" altLang="cs-CZ" b="1" dirty="0">
                <a:solidFill>
                  <a:srgbClr val="FF3300"/>
                </a:solidFill>
              </a:rPr>
              <a:t>odpovědnost </a:t>
            </a:r>
            <a:r>
              <a:rPr lang="cs-CZ" altLang="cs-CZ" dirty="0"/>
              <a:t>- dovozeno judikaturou </a:t>
            </a:r>
            <a:r>
              <a:rPr lang="cs-CZ" altLang="cs-CZ" dirty="0" smtClean="0"/>
              <a:t>(pokud je pachatelem FO, což je typické)</a:t>
            </a: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Donucovací prostředek</a:t>
            </a:r>
          </a:p>
          <a:p>
            <a:pPr>
              <a:lnSpc>
                <a:spcPct val="100000"/>
              </a:lnSpc>
            </a:pPr>
            <a:endParaRPr lang="cs-CZ" altLang="cs-CZ" b="1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80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přednášky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Nová právní úprava správního trestání </a:t>
            </a:r>
            <a:r>
              <a:rPr lang="cs-CZ" dirty="0"/>
              <a:t>(přiblížení nové koncepce správního trestání v České republice, systém správních deliktů). 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Disciplinární a pořádkové delikty </a:t>
            </a:r>
            <a:r>
              <a:rPr lang="cs-CZ" dirty="0"/>
              <a:t>(hmotněprávní a procesní úprava, specifické rysy).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Pořádkové delikty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b="1" dirty="0"/>
              <a:t>NSS, </a:t>
            </a:r>
            <a:r>
              <a:rPr lang="cs-CZ" altLang="cs-CZ" sz="1600" b="1" dirty="0" err="1"/>
              <a:t>sp</a:t>
            </a:r>
            <a:r>
              <a:rPr lang="cs-CZ" altLang="cs-CZ" sz="1600" b="1" dirty="0"/>
              <a:t>. zn. 5 As 76/2009, č. 2236/2011 Sb. NSS „</a:t>
            </a:r>
            <a:r>
              <a:rPr lang="cs-CZ" altLang="cs-CZ" sz="1600" i="1" dirty="0"/>
              <a:t>O poměru speciality lze hovořit tam, kde se jedná o právní ochranu týchž zájmů. Objektem ochrany v § 62 odst. 2 správního řádu …je </a:t>
            </a:r>
            <a:r>
              <a:rPr lang="cs-CZ" altLang="cs-CZ" sz="1600" i="1" dirty="0">
                <a:solidFill>
                  <a:srgbClr val="FF0000"/>
                </a:solidFill>
              </a:rPr>
              <a:t>vlastní řízení</a:t>
            </a:r>
            <a:r>
              <a:rPr lang="cs-CZ" altLang="cs-CZ" sz="1600" i="1" dirty="0"/>
              <a:t>, které probíhá u správního orgánu, tzn. řízení, v němž rozhoduje, resp. činí relevantní úkony směřující k vydání rozhodnutí oprávněná úřední osoba. Objektem, který je chráněn § 49 odst. 1 písm. a) zákona č. 200/1990 Sb., o přestupcích, je </a:t>
            </a:r>
            <a:r>
              <a:rPr lang="cs-CZ" altLang="cs-CZ" sz="1600" i="1" dirty="0">
                <a:solidFill>
                  <a:srgbClr val="FF0000"/>
                </a:solidFill>
              </a:rPr>
              <a:t>čest jednotlivce </a:t>
            </a:r>
            <a:r>
              <a:rPr lang="cs-CZ" altLang="cs-CZ" sz="1600" i="1" dirty="0"/>
              <a:t>napadená pachatelem přestupku. V tomto případě je dána mnohost chráněných zájmů, stanovení vůči sobě nejsou a ani nemohou být ve vztahu speciality. Pouhá skutečnost, že se jedná o veřejného činitele, sama o sobě neznamená, že nelze použít zákona … o přestupcích. </a:t>
            </a:r>
            <a:r>
              <a:rPr lang="cs-CZ" altLang="cs-CZ" sz="1600" i="1" dirty="0">
                <a:solidFill>
                  <a:srgbClr val="FF0000"/>
                </a:solidFill>
              </a:rPr>
              <a:t>Úřední osoba, resp. oprávněná úřední osoba z titulu výkonu své funkce neztrácí základní lidská práva a svobody</a:t>
            </a:r>
            <a:r>
              <a:rPr lang="cs-CZ" altLang="cs-CZ" sz="1600" i="1" dirty="0"/>
              <a:t>, deklarovaná Listinou základních práv a svobod (srovnej čl. 7 a čl. 10), a jakkoli je vztah občan – „úřadník“ v mnohém asymetrický, i zde platí určitá všeobecná uznávaná slušnosti a občanského soužití; není proto důvod, aby byl „úředník“ z ochrany garantované § 49 citovaného zákona vylučován</a:t>
            </a:r>
            <a:r>
              <a:rPr lang="cs-CZ" altLang="cs-CZ" sz="1600" b="1" dirty="0"/>
              <a:t>.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b="1" dirty="0"/>
              <a:t>§ 5 odst. 1 písm. b) zákona č. 251/2016 Sb. – další forma ochrany „úředníka“</a:t>
            </a:r>
          </a:p>
          <a:p>
            <a:pPr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7749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Pořádkové delikty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Pořádková pokuta - § 62 </a:t>
            </a:r>
            <a:r>
              <a:rPr lang="cs-CZ" altLang="cs-CZ" dirty="0" err="1"/>
              <a:t>SpŘ</a:t>
            </a: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Rozhodnutí </a:t>
            </a:r>
            <a:r>
              <a:rPr lang="cs-CZ" altLang="cs-CZ" b="1" dirty="0"/>
              <a:t>– </a:t>
            </a:r>
            <a:r>
              <a:rPr lang="cs-CZ" altLang="cs-CZ" dirty="0"/>
              <a:t>lze se odvolat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Odkladný účinek nelze vyloučit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první úkon v řízení </a:t>
            </a:r>
            <a:r>
              <a:rPr lang="cs-CZ" altLang="cs-CZ" dirty="0"/>
              <a:t>(samostatné řízení) 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může </a:t>
            </a:r>
            <a:r>
              <a:rPr lang="cs-CZ" altLang="cs-CZ" dirty="0" smtClean="0"/>
              <a:t>být uložena </a:t>
            </a:r>
            <a:r>
              <a:rPr lang="cs-CZ" altLang="cs-CZ" b="1" dirty="0" smtClean="0"/>
              <a:t>v rámci správního řízení</a:t>
            </a:r>
            <a:r>
              <a:rPr lang="cs-CZ" altLang="cs-CZ" dirty="0" smtClean="0"/>
              <a:t>, může </a:t>
            </a:r>
            <a:r>
              <a:rPr lang="cs-CZ" altLang="cs-CZ" b="1" dirty="0" smtClean="0"/>
              <a:t>předcházet</a:t>
            </a:r>
            <a:r>
              <a:rPr lang="cs-CZ" altLang="cs-CZ" dirty="0" smtClean="0"/>
              <a:t> zahájení nějakého správního řízení, nebo může být uložena </a:t>
            </a:r>
            <a:r>
              <a:rPr lang="cs-CZ" altLang="cs-CZ" b="1" dirty="0" smtClean="0"/>
              <a:t>v </a:t>
            </a:r>
            <a:r>
              <a:rPr lang="cs-CZ" altLang="cs-CZ" b="1" dirty="0"/>
              <a:t>průběhu</a:t>
            </a:r>
            <a:r>
              <a:rPr lang="cs-CZ" altLang="cs-CZ" dirty="0"/>
              <a:t> jiného (správního) řízení či procesu (OOP, JÚ…)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Pravomocně uloženou pokutu lze snížit/prominout</a:t>
            </a:r>
          </a:p>
        </p:txBody>
      </p:sp>
    </p:spTree>
    <p:extLst>
      <p:ext uri="{BB962C8B-B14F-4D97-AF65-F5344CB8AC3E}">
        <p14:creationId xmlns:p14="http://schemas.microsoft.com/office/powerpoint/2010/main" val="2774416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Pořádkové delikty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Pořádkové pokuty lze ukládat </a:t>
            </a:r>
            <a:r>
              <a:rPr lang="cs-CZ" sz="2000" b="1" dirty="0">
                <a:solidFill>
                  <a:srgbClr val="FF0000"/>
                </a:solidFill>
              </a:rPr>
              <a:t>opakovaně</a:t>
            </a:r>
            <a:r>
              <a:rPr lang="cs-CZ" sz="2000" dirty="0"/>
              <a:t> (může být maximální výše), tj. </a:t>
            </a:r>
            <a:r>
              <a:rPr lang="cs-CZ" sz="2000" b="1" dirty="0">
                <a:solidFill>
                  <a:srgbClr val="FF0000"/>
                </a:solidFill>
              </a:rPr>
              <a:t>neplatí </a:t>
            </a:r>
            <a:r>
              <a:rPr lang="cs-CZ" sz="2000" b="1" i="1" dirty="0">
                <a:solidFill>
                  <a:srgbClr val="FF0000"/>
                </a:solidFill>
              </a:rPr>
              <a:t>ne bis in idem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50.000,- Kč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b="1" dirty="0"/>
              <a:t>Závažné ztěžování postupu v řízení </a:t>
            </a:r>
            <a:r>
              <a:rPr lang="cs-CZ" sz="2000" dirty="0"/>
              <a:t>(NSS, </a:t>
            </a:r>
            <a:r>
              <a:rPr lang="cs-CZ" sz="2000" dirty="0" err="1"/>
              <a:t>sp</a:t>
            </a:r>
            <a:r>
              <a:rPr lang="cs-CZ" sz="2000" dirty="0"/>
              <a:t>. zn. 8 As 16/2012, č. 2890/2013 Sb. NSS, „</a:t>
            </a:r>
            <a:r>
              <a:rPr lang="cs-CZ" sz="2000" i="1" dirty="0"/>
              <a:t>pro uložení pořádkové pokuty podle § 62 odst. 2 správního řádu  není třeba, aby byl hrubě urážlivým podáním současně též závažně ztížen postup v řízení podle prvního odstavce tohoto ustanovení</a:t>
            </a:r>
            <a:r>
              <a:rPr lang="cs-CZ" sz="2000" dirty="0"/>
              <a:t>“)</a:t>
            </a:r>
          </a:p>
          <a:p>
            <a:pPr marL="514350" indent="-51435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sz="2000" b="1" dirty="0"/>
              <a:t>Bez řádné/náležité omluvy se nedostaví</a:t>
            </a:r>
            <a:r>
              <a:rPr lang="cs-CZ" sz="2000" dirty="0"/>
              <a:t> na předvolání (pokud je omluva, lze předvést, ale ne pokutovat)</a:t>
            </a:r>
          </a:p>
          <a:p>
            <a:pPr marL="514350" indent="-51435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sz="2000" dirty="0"/>
              <a:t>Navzdory </a:t>
            </a:r>
            <a:r>
              <a:rPr lang="cs-CZ" sz="2000" b="1" dirty="0"/>
              <a:t>předchozímu napomenutí ruší</a:t>
            </a:r>
          </a:p>
          <a:p>
            <a:pPr marL="514350" indent="-51435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sz="2000" b="1" dirty="0"/>
              <a:t>Neuposlechne</a:t>
            </a:r>
            <a:r>
              <a:rPr lang="cs-CZ" sz="2000" dirty="0"/>
              <a:t> pokynu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Učiní </a:t>
            </a:r>
            <a:r>
              <a:rPr lang="cs-CZ" sz="2000" b="1" dirty="0"/>
              <a:t>hrubě urážlivé podání </a:t>
            </a:r>
            <a:r>
              <a:rPr lang="cs-CZ" sz="2000" dirty="0"/>
              <a:t>(x střet s přestupkem)</a:t>
            </a:r>
          </a:p>
          <a:p>
            <a:pPr>
              <a:lnSpc>
                <a:spcPct val="100000"/>
              </a:lnSpc>
            </a:pPr>
            <a:endParaRPr lang="cs-CZ" altLang="cs-CZ" sz="2000" b="1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711323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Pořádkové delikty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„</a:t>
            </a:r>
            <a:r>
              <a:rPr lang="cs-CZ" altLang="cs-CZ" dirty="0">
                <a:solidFill>
                  <a:schemeClr val="folHlink"/>
                </a:solidFill>
              </a:rPr>
              <a:t>plná</a:t>
            </a:r>
            <a:r>
              <a:rPr lang="cs-CZ" altLang="cs-CZ" dirty="0"/>
              <a:t>“ subsidiarita správního řádu (tj. nejsou procesní odchylky</a:t>
            </a:r>
            <a:r>
              <a:rPr lang="cs-CZ" altLang="cs-CZ" dirty="0" smtClean="0"/>
              <a:t>); </a:t>
            </a:r>
            <a:r>
              <a:rPr lang="cs-CZ" altLang="cs-CZ" b="1" dirty="0" smtClean="0"/>
              <a:t>vnitřní </a:t>
            </a:r>
            <a:r>
              <a:rPr lang="cs-CZ" altLang="cs-CZ" b="1" dirty="0"/>
              <a:t>procesní předpisy „disciplinární řády“ </a:t>
            </a:r>
            <a:r>
              <a:rPr lang="cs-CZ" altLang="cs-CZ" dirty="0"/>
              <a:t>vydané na základě zákonného zmocnění</a:t>
            </a:r>
          </a:p>
          <a:p>
            <a:pPr algn="just">
              <a:lnSpc>
                <a:spcPct val="100000"/>
              </a:lnSpc>
            </a:pPr>
            <a:r>
              <a:rPr lang="cs-CZ" altLang="cs-CZ" i="1" dirty="0"/>
              <a:t>ex offo</a:t>
            </a:r>
            <a:r>
              <a:rPr lang="cs-CZ" altLang="cs-CZ" dirty="0"/>
              <a:t>, subjektivní a objektivní lhůty pro </a:t>
            </a:r>
            <a:r>
              <a:rPr lang="cs-CZ" altLang="cs-CZ" b="1" dirty="0"/>
              <a:t>zahájení řízení </a:t>
            </a:r>
            <a:r>
              <a:rPr lang="cs-CZ" altLang="cs-CZ" dirty="0"/>
              <a:t>či pro </a:t>
            </a:r>
            <a:r>
              <a:rPr lang="cs-CZ" altLang="cs-CZ" b="1" dirty="0"/>
              <a:t>uložení sankce</a:t>
            </a:r>
            <a:endParaRPr lang="cs-CZ" altLang="cs-CZ" b="1" i="1" dirty="0"/>
          </a:p>
          <a:p>
            <a:pPr>
              <a:lnSpc>
                <a:spcPct val="100000"/>
              </a:lnSpc>
            </a:pPr>
            <a:endParaRPr lang="cs-CZ" altLang="cs-CZ" b="1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968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otázky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i="1" dirty="0"/>
              <a:t>Co bylo podstatou reformy správního trestání?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/>
              <a:t>Jaký je systém správních deliktů?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/>
              <a:t>Co jsou delikty pořádkové?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/>
              <a:t>Co jsou delikty disciplinární?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/>
              <a:t>Aplikuje se na tzv. jiné správní delikty zákon č. 250/2016 Sb., o odpovědnosti za přestupky a řízení o nich?</a:t>
            </a:r>
          </a:p>
        </p:txBody>
      </p:sp>
    </p:spTree>
    <p:extLst>
      <p:ext uri="{BB962C8B-B14F-4D97-AF65-F5344CB8AC3E}">
        <p14:creationId xmlns:p14="http://schemas.microsoft.com/office/powerpoint/2010/main" val="1178127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/>
              <a:t>Reforma správního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b="1" dirty="0"/>
              <a:t>Příčina:</a:t>
            </a:r>
            <a:r>
              <a:rPr lang="cs-CZ" altLang="cs-CZ" sz="2400" dirty="0"/>
              <a:t> roztříštěnost právní úpravy, není návaznost, </a:t>
            </a:r>
            <a:r>
              <a:rPr lang="cs-CZ" altLang="cs-CZ" sz="2400" dirty="0" err="1"/>
              <a:t>rezortismus</a:t>
            </a:r>
            <a:r>
              <a:rPr lang="cs-CZ" altLang="cs-CZ" sz="2400" dirty="0"/>
              <a:t>, nedostatečnost právní úpravy, absence vzájemných vztahů v oblasti správního trestání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Řešení: </a:t>
            </a:r>
            <a:r>
              <a:rPr lang="cs-CZ" altLang="cs-CZ" sz="2400" dirty="0"/>
              <a:t>v</a:t>
            </a:r>
            <a:r>
              <a:rPr lang="cs-CZ" altLang="cs-CZ" sz="2400" dirty="0">
                <a:solidFill>
                  <a:srgbClr val="000000"/>
                </a:solidFill>
              </a:rPr>
              <a:t> otázkách výslovně neupravených – vzájemná </a:t>
            </a:r>
            <a:r>
              <a:rPr lang="cs-CZ" altLang="cs-CZ" sz="2400" b="1" dirty="0">
                <a:solidFill>
                  <a:srgbClr val="000000"/>
                </a:solidFill>
              </a:rPr>
              <a:t>inspirace</a:t>
            </a:r>
            <a:r>
              <a:rPr lang="cs-CZ" altLang="cs-CZ" sz="2400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sz="2400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sz="24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Aplikace LZPS, EÚLP </a:t>
            </a:r>
            <a:r>
              <a:rPr lang="cs-CZ" altLang="cs-CZ" sz="2400" dirty="0"/>
              <a:t>(č. 209/1992 Sb. – „trestní obvinění“ a tzv. kritéria </a:t>
            </a:r>
            <a:r>
              <a:rPr lang="cs-CZ" altLang="cs-CZ" sz="2400" dirty="0" err="1"/>
              <a:t>Engel</a:t>
            </a:r>
            <a:r>
              <a:rPr lang="cs-CZ" altLang="cs-CZ" sz="2400" dirty="0"/>
              <a:t>) – nejen soudní přezkum, ale i kvalita rozhodovacího procesu (spravedlivý proces)</a:t>
            </a:r>
          </a:p>
          <a:p>
            <a:pPr>
              <a:lnSpc>
                <a:spcPct val="100000"/>
              </a:lnSpc>
            </a:pPr>
            <a:endParaRPr lang="cs-CZ" alt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61884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/>
              <a:t>Reforma správního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b="1" dirty="0"/>
              <a:t>Důsledek: obecná právní úprava </a:t>
            </a:r>
            <a:r>
              <a:rPr lang="cs-CZ" altLang="cs-CZ" sz="2400" dirty="0"/>
              <a:t>správního trestání po stránce </a:t>
            </a:r>
            <a:r>
              <a:rPr lang="cs-CZ" altLang="cs-CZ" sz="2400" b="1" dirty="0"/>
              <a:t>hmotně právní a procesní</a:t>
            </a:r>
            <a:r>
              <a:rPr lang="cs-CZ" altLang="cs-CZ" sz="2400" dirty="0"/>
              <a:t>, ponechána vazba na </a:t>
            </a:r>
            <a:r>
              <a:rPr lang="cs-CZ" altLang="cs-CZ" sz="2400" b="1" dirty="0"/>
              <a:t>správní řád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1. 7. 2017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zákon č. </a:t>
            </a:r>
            <a:r>
              <a:rPr lang="cs-CZ" altLang="cs-CZ" sz="2400" b="1" dirty="0">
                <a:solidFill>
                  <a:srgbClr val="FF0000"/>
                </a:solidFill>
              </a:rPr>
              <a:t>250/2016 Sb., </a:t>
            </a:r>
            <a:r>
              <a:rPr lang="cs-CZ" altLang="cs-CZ" sz="2400" b="1" dirty="0"/>
              <a:t>o odpovědnosti za přestupky a řízení o nich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zákon č. </a:t>
            </a:r>
            <a:r>
              <a:rPr lang="cs-CZ" altLang="cs-CZ" sz="2400" b="1" dirty="0">
                <a:solidFill>
                  <a:srgbClr val="FF0000"/>
                </a:solidFill>
              </a:rPr>
              <a:t>251/2016 Sb., </a:t>
            </a:r>
            <a:r>
              <a:rPr lang="cs-CZ" altLang="cs-CZ" sz="2400" b="1" dirty="0"/>
              <a:t>o některých přestupcích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 smtClean="0"/>
              <a:t>tzv.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 změnový </a:t>
            </a:r>
            <a:r>
              <a:rPr lang="cs-CZ" altLang="cs-CZ" sz="2400" b="1" dirty="0">
                <a:solidFill>
                  <a:srgbClr val="FF0000"/>
                </a:solidFill>
              </a:rPr>
              <a:t>zákon č. 183/2017 Sb.</a:t>
            </a:r>
          </a:p>
          <a:p>
            <a:pPr>
              <a:lnSpc>
                <a:spcPct val="100000"/>
              </a:lnSpc>
            </a:pPr>
            <a:endParaRPr lang="cs-CZ" altLang="cs-CZ" sz="2400" dirty="0"/>
          </a:p>
          <a:p>
            <a:pPr>
              <a:lnSpc>
                <a:spcPct val="100000"/>
              </a:lnSpc>
            </a:pPr>
            <a:endParaRPr lang="cs-CZ" alt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830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/>
              <a:t>Reforma správního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§ 5 přestupek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i="1" dirty="0"/>
              <a:t>Přestupkem je společensky škodlivý protiprávní čin, který je v zákoně za přestupek výslovně označen a který vykazuje znaky stanovení zákonem, nejde-li o trestný čin. (x Přestupkem je </a:t>
            </a:r>
            <a:r>
              <a:rPr lang="cs-CZ" altLang="cs-CZ" sz="2000" i="1" dirty="0">
                <a:solidFill>
                  <a:srgbClr val="FF0000"/>
                </a:solidFill>
              </a:rPr>
              <a:t>zaviněné</a:t>
            </a:r>
            <a:r>
              <a:rPr lang="cs-CZ" altLang="cs-CZ" sz="2000" i="1" dirty="0"/>
              <a:t> jednání, které porušuje nebo ohrožuje zájem společnosti a je za přestupek výslovně označeno v tomto nebo jiném zákoně, nejde-li o jiný správní delikt postižitelný podle zvláštních právních předpisů anebo o trestný čin.)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Formálně – materiální </a:t>
            </a:r>
            <a:r>
              <a:rPr lang="cs-CZ" altLang="cs-CZ" sz="2000" dirty="0"/>
              <a:t>pojetí (X TZ)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Společenská škodlivost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§ 112 </a:t>
            </a:r>
            <a:r>
              <a:rPr lang="cs-CZ" altLang="cs-CZ" sz="2000" dirty="0"/>
              <a:t>přechodných ustanovení + změnový zákon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 smtClean="0"/>
              <a:t>Znakem obecně není </a:t>
            </a:r>
            <a:r>
              <a:rPr lang="cs-CZ" altLang="cs-CZ" sz="2000" b="1" dirty="0"/>
              <a:t>zavinění </a:t>
            </a:r>
            <a:r>
              <a:rPr lang="cs-CZ" altLang="cs-CZ" sz="2000" dirty="0"/>
              <a:t>(ale je </a:t>
            </a:r>
            <a:r>
              <a:rPr lang="cs-CZ" altLang="cs-CZ" sz="2000" dirty="0" smtClean="0"/>
              <a:t>výslovně uvedeno u </a:t>
            </a:r>
            <a:r>
              <a:rPr lang="cs-CZ" altLang="cs-CZ" sz="2000" dirty="0"/>
              <a:t>FO v § 15), kombinace subjektivní a objektivní odpovědnosti</a:t>
            </a:r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33889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/>
              <a:t>Reforma správního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marL="609600" indent="-609600" algn="just" fontAlgn="auto">
              <a:lnSpc>
                <a:spcPct val="10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Přestupky </a:t>
            </a:r>
            <a:r>
              <a:rPr lang="cs-CZ" dirty="0">
                <a:solidFill>
                  <a:srgbClr val="000000"/>
                </a:solidFill>
              </a:rPr>
              <a:t>(pojmenované a výslovně označené) </a:t>
            </a:r>
            <a:r>
              <a:rPr lang="cs-CZ" b="1" dirty="0">
                <a:solidFill>
                  <a:srgbClr val="92D050"/>
                </a:solidFill>
              </a:rPr>
              <a:t>§ 5 zákona č. 250/2016 Sb. </a:t>
            </a:r>
          </a:p>
          <a:p>
            <a:pPr marL="609600" indent="-609600" algn="just" fontAlgn="auto">
              <a:lnSpc>
                <a:spcPct val="10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Tzv. jiné </a:t>
            </a:r>
            <a:r>
              <a:rPr lang="cs-CZ" dirty="0">
                <a:solidFill>
                  <a:srgbClr val="000000"/>
                </a:solidFill>
              </a:rPr>
              <a:t>správní delikty (než přestupky)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/>
              <a:t>Disciplinární (kázeňské, kárné) delikty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>
                <a:solidFill>
                  <a:srgbClr val="000000"/>
                </a:solidFill>
              </a:rPr>
              <a:t>Pořádkové delikty</a:t>
            </a:r>
          </a:p>
          <a:p>
            <a:pPr>
              <a:lnSpc>
                <a:spcPct val="100000"/>
              </a:lnSpc>
              <a:defRPr/>
            </a:pPr>
            <a:endParaRPr lang="cs-CZ" dirty="0"/>
          </a:p>
          <a:p>
            <a:pPr>
              <a:lnSpc>
                <a:spcPct val="100000"/>
              </a:lnSpc>
              <a:defRPr/>
            </a:pPr>
            <a:r>
              <a:rPr lang="cs-CZ" b="1" dirty="0"/>
              <a:t>Přestupek</a:t>
            </a:r>
            <a:r>
              <a:rPr lang="cs-CZ" dirty="0"/>
              <a:t> je – původní přestupek, původní jiný správní delikt a smíšený správní delikt</a:t>
            </a:r>
          </a:p>
          <a:p>
            <a:pPr>
              <a:lnSpc>
                <a:spcPct val="100000"/>
              </a:lnSpc>
              <a:defRPr/>
            </a:pPr>
            <a:r>
              <a:rPr lang="cs-CZ" b="1" dirty="0"/>
              <a:t>Užší pojetí přestupku </a:t>
            </a:r>
            <a:r>
              <a:rPr lang="cs-CZ" dirty="0"/>
              <a:t>podle 200/1990 Sb.</a:t>
            </a:r>
          </a:p>
          <a:p>
            <a:pPr>
              <a:lnSpc>
                <a:spcPct val="100000"/>
              </a:lnSpc>
              <a:defRPr/>
            </a:pPr>
            <a:r>
              <a:rPr lang="cs-CZ" b="1" dirty="0"/>
              <a:t>Širší pojetí přestupku </a:t>
            </a:r>
            <a:r>
              <a:rPr lang="cs-CZ" dirty="0"/>
              <a:t>podle 250/2016 Sb.</a:t>
            </a:r>
            <a:endParaRPr lang="cs-CZ" alt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35136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/>
              <a:t>Reforma správního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zákon č. 250/2016 Sb. neobsahuje žádnou skutkovou podstatu přestupků – </a:t>
            </a:r>
            <a:r>
              <a:rPr lang="cs-CZ" altLang="cs-CZ" b="1" dirty="0"/>
              <a:t>lex </a:t>
            </a:r>
            <a:r>
              <a:rPr lang="cs-CZ" altLang="cs-CZ" b="1" dirty="0" err="1"/>
              <a:t>generalis</a:t>
            </a:r>
            <a:endParaRPr lang="cs-CZ" altLang="cs-CZ" b="1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zákon č. 251/2016 Sb., obsahuje </a:t>
            </a:r>
            <a:r>
              <a:rPr lang="cs-CZ" altLang="cs-CZ" b="1" dirty="0"/>
              <a:t>některé skutkové podstaty přestupků</a:t>
            </a:r>
            <a:r>
              <a:rPr lang="cs-CZ" altLang="cs-CZ" dirty="0"/>
              <a:t>, které nebylo lze přesunout do zvláštní zákona k povinnosti, která má být porušena (</a:t>
            </a:r>
            <a:r>
              <a:rPr lang="cs-CZ" altLang="cs-CZ" b="1" dirty="0"/>
              <a:t>lex </a:t>
            </a:r>
            <a:r>
              <a:rPr lang="cs-CZ" altLang="cs-CZ" b="1" dirty="0" err="1"/>
              <a:t>specialis</a:t>
            </a:r>
            <a:r>
              <a:rPr lang="cs-CZ" altLang="cs-CZ" b="1" dirty="0"/>
              <a:t> 1</a:t>
            </a:r>
            <a:r>
              <a:rPr lang="cs-CZ" altLang="cs-CZ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Zvláštní zákony </a:t>
            </a:r>
            <a:r>
              <a:rPr lang="cs-CZ" altLang="cs-CZ" dirty="0"/>
              <a:t>(správní delikty u nich musí být „přejmenované“ na přestupky, případně § 112), </a:t>
            </a:r>
            <a:r>
              <a:rPr lang="cs-CZ" altLang="cs-CZ" b="1" dirty="0"/>
              <a:t>lex </a:t>
            </a:r>
            <a:r>
              <a:rPr lang="cs-CZ" altLang="cs-CZ" b="1" dirty="0" err="1"/>
              <a:t>specialis</a:t>
            </a:r>
            <a:r>
              <a:rPr lang="cs-CZ" altLang="cs-CZ" b="1" dirty="0"/>
              <a:t> 2</a:t>
            </a:r>
            <a:r>
              <a:rPr lang="cs-CZ" altLang="cs-CZ" dirty="0"/>
              <a:t>, mohou vyloučit či modifikovat obecná ustanovení z lex </a:t>
            </a:r>
            <a:r>
              <a:rPr lang="cs-CZ" altLang="cs-CZ" dirty="0" err="1"/>
              <a:t>generalis</a:t>
            </a:r>
            <a:endParaRPr lang="cs-CZ" alt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57283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/>
              <a:t>Reforma správního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  <p:sp>
        <p:nvSpPr>
          <p:cNvPr id="7" name="Zástupný symbol pro číslo snímku 4"/>
          <p:cNvSpPr txBox="1">
            <a:spLocks/>
          </p:cNvSpPr>
          <p:nvPr/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DFCCE4E1-ABCF-4F5D-BF07-EFB1B1F25C69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09589" y="1125539"/>
            <a:ext cx="8086635" cy="6477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endParaRPr lang="cs-CZ" altLang="cs-CZ" kern="0" dirty="0"/>
          </a:p>
        </p:txBody>
      </p:sp>
      <p:pic>
        <p:nvPicPr>
          <p:cNvPr id="9" name="table"/>
          <p:cNvPicPr/>
          <p:nvPr/>
        </p:nvPicPr>
        <p:blipFill>
          <a:blip r:embed="rId2"/>
          <a:stretch>
            <a:fillRect/>
          </a:stretch>
        </p:blipFill>
        <p:spPr>
          <a:xfrm>
            <a:off x="509589" y="2017713"/>
            <a:ext cx="8082321" cy="286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4573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333</TotalTime>
  <Words>2142</Words>
  <Application>Microsoft Office PowerPoint</Application>
  <PresentationFormat>Vlastní</PresentationFormat>
  <Paragraphs>175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Prezentace_MU_CZ</vt:lpstr>
      <vt:lpstr>NV201K Správní trestání </vt:lpstr>
      <vt:lpstr>Program přednášky</vt:lpstr>
      <vt:lpstr>Kontrolní otázky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Disciplinární a pořádkové delikty</vt:lpstr>
      <vt:lpstr>Disciplinární delikty</vt:lpstr>
      <vt:lpstr>Disciplinární delikty</vt:lpstr>
      <vt:lpstr>Disciplinární přestupky studentů VŠ </vt:lpstr>
      <vt:lpstr>Disciplinární přestupky studentů VSŠ </vt:lpstr>
      <vt:lpstr>Disciplinární přestupky </vt:lpstr>
      <vt:lpstr>Disciplinární přestupky </vt:lpstr>
      <vt:lpstr>Disciplinární přestupky </vt:lpstr>
      <vt:lpstr>Disciplinární přestupky studentů VŠ</vt:lpstr>
      <vt:lpstr>Pořádkové delikty</vt:lpstr>
      <vt:lpstr>Pořádkové delikty</vt:lpstr>
      <vt:lpstr>Pořádkové delikty</vt:lpstr>
      <vt:lpstr>Pořádkové delikty</vt:lpstr>
      <vt:lpstr>Pořádkové delikty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Lukáš</cp:lastModifiedBy>
  <cp:revision>78</cp:revision>
  <cp:lastPrinted>2019-03-19T12:48:28Z</cp:lastPrinted>
  <dcterms:created xsi:type="dcterms:W3CDTF">2019-02-27T15:02:38Z</dcterms:created>
  <dcterms:modified xsi:type="dcterms:W3CDTF">2022-03-31T09:51:27Z</dcterms:modified>
</cp:coreProperties>
</file>