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handoutMasterIdLst>
    <p:handoutMasterId r:id="rId37"/>
  </p:handoutMasterIdLst>
  <p:sldIdLst>
    <p:sldId id="444" r:id="rId2"/>
    <p:sldId id="378" r:id="rId3"/>
    <p:sldId id="379" r:id="rId4"/>
    <p:sldId id="380" r:id="rId5"/>
    <p:sldId id="381" r:id="rId6"/>
    <p:sldId id="382" r:id="rId7"/>
    <p:sldId id="383" r:id="rId8"/>
    <p:sldId id="388" r:id="rId9"/>
    <p:sldId id="389" r:id="rId10"/>
    <p:sldId id="390" r:id="rId11"/>
    <p:sldId id="391" r:id="rId12"/>
    <p:sldId id="393" r:id="rId13"/>
    <p:sldId id="403" r:id="rId14"/>
    <p:sldId id="412" r:id="rId15"/>
    <p:sldId id="443" r:id="rId16"/>
    <p:sldId id="448" r:id="rId17"/>
    <p:sldId id="447" r:id="rId18"/>
    <p:sldId id="446" r:id="rId19"/>
    <p:sldId id="405" r:id="rId20"/>
    <p:sldId id="445" r:id="rId21"/>
    <p:sldId id="449" r:id="rId22"/>
    <p:sldId id="404" r:id="rId23"/>
    <p:sldId id="450" r:id="rId24"/>
    <p:sldId id="453" r:id="rId25"/>
    <p:sldId id="451" r:id="rId26"/>
    <p:sldId id="452" r:id="rId27"/>
    <p:sldId id="454" r:id="rId28"/>
    <p:sldId id="455" r:id="rId29"/>
    <p:sldId id="456" r:id="rId30"/>
    <p:sldId id="458" r:id="rId31"/>
    <p:sldId id="459" r:id="rId32"/>
    <p:sldId id="460" r:id="rId33"/>
    <p:sldId id="461" r:id="rId34"/>
    <p:sldId id="462" r:id="rId35"/>
    <p:sldId id="304" r:id="rId3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5338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9900"/>
    <a:srgbClr val="99CCFF"/>
    <a:srgbClr val="FFCC00"/>
    <a:srgbClr val="FFFF00"/>
    <a:srgbClr val="CCFFFF"/>
    <a:srgbClr val="66CC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6" autoAdjust="0"/>
    <p:restoredTop sz="94660"/>
  </p:normalViewPr>
  <p:slideViewPr>
    <p:cSldViewPr>
      <p:cViewPr varScale="1">
        <p:scale>
          <a:sx n="109" d="100"/>
          <a:sy n="109" d="100"/>
        </p:scale>
        <p:origin x="16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17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4C358F7-7000-430A-A099-CBB4FE6AF99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842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520731"/>
            <a:ext cx="9144000" cy="3435579"/>
          </a:xfrm>
          <a:custGeom>
            <a:avLst/>
            <a:gdLst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805"/>
              <a:gd name="connsiteX1" fmla="*/ 21600 w 21600"/>
              <a:gd name="connsiteY1" fmla="*/ 0 h 18805"/>
              <a:gd name="connsiteX2" fmla="*/ 21600 w 21600"/>
              <a:gd name="connsiteY2" fmla="*/ 17322 h 18805"/>
              <a:gd name="connsiteX3" fmla="*/ 0 w 21600"/>
              <a:gd name="connsiteY3" fmla="*/ 18805 h 18805"/>
              <a:gd name="connsiteX4" fmla="*/ 0 w 21600"/>
              <a:gd name="connsiteY4" fmla="*/ 0 h 18805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8916"/>
              <a:gd name="connsiteX1" fmla="*/ 21600 w 21600"/>
              <a:gd name="connsiteY1" fmla="*/ 0 h 18916"/>
              <a:gd name="connsiteX2" fmla="*/ 21600 w 21600"/>
              <a:gd name="connsiteY2" fmla="*/ 17322 h 18916"/>
              <a:gd name="connsiteX3" fmla="*/ 0 w 21600"/>
              <a:gd name="connsiteY3" fmla="*/ 18916 h 18916"/>
              <a:gd name="connsiteX4" fmla="*/ 0 w 21600"/>
              <a:gd name="connsiteY4" fmla="*/ 0 h 18916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355"/>
              <a:gd name="connsiteX1" fmla="*/ 21600 w 21600"/>
              <a:gd name="connsiteY1" fmla="*/ 0 h 19355"/>
              <a:gd name="connsiteX2" fmla="*/ 21600 w 21600"/>
              <a:gd name="connsiteY2" fmla="*/ 17322 h 19355"/>
              <a:gd name="connsiteX3" fmla="*/ 0 w 21600"/>
              <a:gd name="connsiteY3" fmla="*/ 19355 h 19355"/>
              <a:gd name="connsiteX4" fmla="*/ 0 w 21600"/>
              <a:gd name="connsiteY4" fmla="*/ 0 h 19355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  <a:gd name="connsiteX0" fmla="*/ 0 w 21600"/>
              <a:gd name="connsiteY0" fmla="*/ 0 h 19794"/>
              <a:gd name="connsiteX1" fmla="*/ 21600 w 21600"/>
              <a:gd name="connsiteY1" fmla="*/ 0 h 19794"/>
              <a:gd name="connsiteX2" fmla="*/ 21600 w 21600"/>
              <a:gd name="connsiteY2" fmla="*/ 17322 h 19794"/>
              <a:gd name="connsiteX3" fmla="*/ 0 w 21600"/>
              <a:gd name="connsiteY3" fmla="*/ 19794 h 19794"/>
              <a:gd name="connsiteX4" fmla="*/ 0 w 21600"/>
              <a:gd name="connsiteY4" fmla="*/ 0 h 19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19794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7466" y="25350"/>
                  <a:pt x="0" y="19794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28000"/>
                  <a:satMod val="2000000"/>
                  <a:alpha val="30000"/>
                </a:schemeClr>
              </a:gs>
              <a:gs pos="35000">
                <a:schemeClr val="bg2">
                  <a:shade val="100000"/>
                  <a:satMod val="600000"/>
                  <a:alpha val="0"/>
                </a:schemeClr>
              </a:gs>
            </a:gsLst>
            <a:lin ang="54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02920" y="2775745"/>
            <a:ext cx="8229600" cy="2167128"/>
          </a:xfrm>
        </p:spPr>
        <p:txBody>
          <a:bodyPr tIns="0" bIns="0" anchor="t"/>
          <a:lstStyle>
            <a:lvl1pPr>
              <a:defRPr sz="5000" cap="all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00064" y="1559720"/>
            <a:ext cx="5105400" cy="1219200"/>
          </a:xfrm>
        </p:spPr>
        <p:txBody>
          <a:bodyPr lIns="0" tIns="0" rIns="0" bIns="0" anchor="b"/>
          <a:lstStyle>
            <a:lvl1pPr marL="0" indent="0" algn="l">
              <a:buNone/>
              <a:defRPr sz="19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CB777-CFE0-41F4-B09D-09EBDB7B47E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EB6C6-534C-4D43-A1DF-A585B60511A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02737-C5E9-4272-A923-3BD0310C6FA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C24E6-F90D-43C9-9417-6F6381EF0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1362456"/>
          </a:xfrm>
        </p:spPr>
        <p:txBody>
          <a:bodyPr>
            <a:noAutofit/>
          </a:bodyPr>
          <a:lstStyle>
            <a:lvl1pPr algn="l">
              <a:buNone/>
              <a:defRPr sz="4800" b="1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352677"/>
            <a:ext cx="7772400" cy="1509712"/>
          </a:xfrm>
        </p:spPr>
        <p:txBody>
          <a:bodyPr anchor="t"/>
          <a:lstStyle>
            <a:lvl1pPr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959E3-AFA8-4F2F-804F-1D0BB207FFC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199800"/>
            <a:ext cx="4038600" cy="416052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6F2D6-A2E3-41B7-AF88-7068BDC2872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</p:spPr>
        <p:txBody>
          <a:bodyPr tIns="9144" bIns="9144" anchor="b"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12168"/>
            <a:ext cx="4040188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8000" dist="38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2112168"/>
            <a:ext cx="4041775" cy="502920"/>
          </a:xfrm>
        </p:spPr>
        <p:txBody>
          <a:bodyPr anchor="b">
            <a:noAutofit/>
          </a:bodyPr>
          <a:lstStyle>
            <a:lvl1pPr>
              <a:buNone/>
              <a:defRPr sz="2200" b="1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667000"/>
            <a:ext cx="4040188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667000"/>
            <a:ext cx="4041775" cy="36576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F8A1E-637B-4EAD-A1B4-2FCA2A5AEEB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143000"/>
          </a:xfrm>
          <a:effectLst/>
        </p:spPr>
        <p:txBody>
          <a:bodyPr tIns="9144" bIns="9144" anchor="b"/>
          <a:lstStyle>
            <a:lvl1pPr>
              <a:defRPr sz="4800" cap="none" baseline="0"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FD1F36-3CBE-4CED-889D-A8CAF6D3B3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0E88D-1161-494E-A15D-7AFF31C026E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40"/>
            <a:ext cx="8229600" cy="914400"/>
          </a:xfrm>
        </p:spPr>
        <p:txBody>
          <a:bodyPr tIns="0" bIns="0" anchor="b"/>
          <a:lstStyle>
            <a:lvl1pPr algn="l">
              <a:buNone/>
              <a:defRPr sz="5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133856"/>
            <a:ext cx="2590800" cy="5181600"/>
          </a:xfrm>
        </p:spPr>
        <p:txBody>
          <a:bodyPr lIns="45720" tIns="45720" rIns="0"/>
          <a:lstStyle>
            <a:lvl1pPr marL="0" indent="0">
              <a:spcBef>
                <a:spcPts val="300"/>
              </a:spcBef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133472"/>
            <a:ext cx="5257800" cy="5191128"/>
          </a:xfrm>
        </p:spPr>
        <p:txBody>
          <a:bodyPr/>
          <a:lstStyle>
            <a:lvl1pPr algn="l">
              <a:defRPr sz="3000"/>
            </a:lvl1pPr>
            <a:lvl2pPr algn="l">
              <a:defRPr sz="2800"/>
            </a:lvl2pPr>
            <a:lvl3pPr algn="l">
              <a:defRPr sz="2400"/>
            </a:lvl3pPr>
            <a:lvl4pPr algn="l">
              <a:defRPr sz="2000"/>
            </a:lvl4pPr>
            <a:lvl5pPr algn="l"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71A7E-47A7-4EF3-815D-057A1595752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240" y="1981200"/>
            <a:ext cx="3429000" cy="522288"/>
          </a:xfrm>
        </p:spPr>
        <p:txBody>
          <a:bodyPr tIns="0" bIns="0" anchor="b"/>
          <a:lstStyle>
            <a:lvl1pPr algn="r">
              <a:buNone/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93368" y="1066800"/>
            <a:ext cx="4572000" cy="4572000"/>
          </a:xfrm>
          <a:solidFill>
            <a:schemeClr val="bg2">
              <a:shade val="75000"/>
            </a:schemeClr>
          </a:solidFill>
          <a:ln w="60325">
            <a:solidFill>
              <a:srgbClr val="FFFFFF"/>
            </a:solidFill>
            <a:miter lim="800000"/>
          </a:ln>
          <a:effectLst>
            <a:outerShdw blurRad="36195" dist="10000" dir="5400000" algn="tl" rotWithShape="0">
              <a:srgbClr val="000000">
                <a:alpha val="75000"/>
              </a:srgbClr>
            </a:outerShdw>
            <a:reflection stA="21000" endA="500" endPos="10000" dist="20000" dir="5400000" sy="-100000" algn="bl" rotWithShape="0"/>
          </a:effectLst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6240" y="2543176"/>
            <a:ext cx="3429000" cy="914400"/>
          </a:xfrm>
        </p:spPr>
        <p:txBody>
          <a:bodyPr lIns="0" tIns="0" rIns="0" bIns="0" anchor="t"/>
          <a:lstStyle>
            <a:lvl1pPr indent="0" algn="r">
              <a:spcBef>
                <a:spcPts val="300"/>
              </a:spcBef>
              <a:buFontTx/>
              <a:buNone/>
              <a:defRPr sz="1400" baseline="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3400" y="6356350"/>
            <a:ext cx="533400" cy="365125"/>
          </a:xfrm>
        </p:spPr>
        <p:txBody>
          <a:bodyPr/>
          <a:lstStyle/>
          <a:p>
            <a:fld id="{DD4B319F-9301-4B84-971B-CA56CC1E97C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Document 6"/>
          <p:cNvSpPr/>
          <p:nvPr/>
        </p:nvSpPr>
        <p:spPr>
          <a:xfrm rot="10800000">
            <a:off x="1" y="1142899"/>
            <a:ext cx="9144000" cy="5562705"/>
          </a:xfrm>
          <a:custGeom>
            <a:avLst/>
            <a:gdLst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378"/>
              <a:gd name="connsiteX1" fmla="*/ 21600 w 21600"/>
              <a:gd name="connsiteY1" fmla="*/ 0 h 19378"/>
              <a:gd name="connsiteX2" fmla="*/ 21600 w 21600"/>
              <a:gd name="connsiteY2" fmla="*/ 17322 h 19378"/>
              <a:gd name="connsiteX3" fmla="*/ 0 w 21600"/>
              <a:gd name="connsiteY3" fmla="*/ 19378 h 19378"/>
              <a:gd name="connsiteX4" fmla="*/ 0 w 21600"/>
              <a:gd name="connsiteY4" fmla="*/ 0 h 19378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19974"/>
              <a:gd name="connsiteX1" fmla="*/ 21600 w 21600"/>
              <a:gd name="connsiteY1" fmla="*/ 0 h 19974"/>
              <a:gd name="connsiteX2" fmla="*/ 21600 w 21600"/>
              <a:gd name="connsiteY2" fmla="*/ 17322 h 19974"/>
              <a:gd name="connsiteX3" fmla="*/ 0 w 21600"/>
              <a:gd name="connsiteY3" fmla="*/ 19974 h 19974"/>
              <a:gd name="connsiteX4" fmla="*/ 0 w 21600"/>
              <a:gd name="connsiteY4" fmla="*/ 0 h 19974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  <a:gd name="connsiteX0" fmla="*/ 0 w 21600"/>
              <a:gd name="connsiteY0" fmla="*/ 0 h 20252"/>
              <a:gd name="connsiteX1" fmla="*/ 21600 w 21600"/>
              <a:gd name="connsiteY1" fmla="*/ 0 h 20252"/>
              <a:gd name="connsiteX2" fmla="*/ 21600 w 21600"/>
              <a:gd name="connsiteY2" fmla="*/ 17322 h 20252"/>
              <a:gd name="connsiteX3" fmla="*/ 0 w 21600"/>
              <a:gd name="connsiteY3" fmla="*/ 20252 h 20252"/>
              <a:gd name="connsiteX4" fmla="*/ 0 w 21600"/>
              <a:gd name="connsiteY4" fmla="*/ 0 h 20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25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10056" y="24231"/>
                  <a:pt x="0" y="2025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55000"/>
                  <a:satMod val="1800000"/>
                  <a:alpha val="55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Flowchart: Document 7"/>
          <p:cNvSpPr/>
          <p:nvPr/>
        </p:nvSpPr>
        <p:spPr>
          <a:xfrm rot="10800000">
            <a:off x="1" y="1341133"/>
            <a:ext cx="9144000" cy="4480425"/>
          </a:xfrm>
          <a:custGeom>
            <a:avLst/>
            <a:gdLst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8944"/>
              <a:gd name="connsiteX1" fmla="*/ 21600 w 21600"/>
              <a:gd name="connsiteY1" fmla="*/ 0 h 18944"/>
              <a:gd name="connsiteX2" fmla="*/ 21600 w 21600"/>
              <a:gd name="connsiteY2" fmla="*/ 17322 h 18944"/>
              <a:gd name="connsiteX3" fmla="*/ 0 w 21600"/>
              <a:gd name="connsiteY3" fmla="*/ 18944 h 18944"/>
              <a:gd name="connsiteX4" fmla="*/ 0 w 21600"/>
              <a:gd name="connsiteY4" fmla="*/ 0 h 18944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350"/>
              <a:gd name="connsiteX1" fmla="*/ 21600 w 21600"/>
              <a:gd name="connsiteY1" fmla="*/ 0 h 19350"/>
              <a:gd name="connsiteX2" fmla="*/ 21600 w 21600"/>
              <a:gd name="connsiteY2" fmla="*/ 17322 h 19350"/>
              <a:gd name="connsiteX3" fmla="*/ 0 w 21600"/>
              <a:gd name="connsiteY3" fmla="*/ 19350 h 19350"/>
              <a:gd name="connsiteX4" fmla="*/ 0 w 21600"/>
              <a:gd name="connsiteY4" fmla="*/ 0 h 19350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19691"/>
              <a:gd name="connsiteX1" fmla="*/ 21600 w 21600"/>
              <a:gd name="connsiteY1" fmla="*/ 0 h 19691"/>
              <a:gd name="connsiteX2" fmla="*/ 21600 w 21600"/>
              <a:gd name="connsiteY2" fmla="*/ 17322 h 19691"/>
              <a:gd name="connsiteX3" fmla="*/ 0 w 21600"/>
              <a:gd name="connsiteY3" fmla="*/ 19691 h 19691"/>
              <a:gd name="connsiteX4" fmla="*/ 0 w 21600"/>
              <a:gd name="connsiteY4" fmla="*/ 0 h 19691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  <a:gd name="connsiteX0" fmla="*/ 0 w 21600"/>
              <a:gd name="connsiteY0" fmla="*/ 0 h 20032"/>
              <a:gd name="connsiteX1" fmla="*/ 21600 w 21600"/>
              <a:gd name="connsiteY1" fmla="*/ 0 h 20032"/>
              <a:gd name="connsiteX2" fmla="*/ 21600 w 21600"/>
              <a:gd name="connsiteY2" fmla="*/ 17322 h 20032"/>
              <a:gd name="connsiteX3" fmla="*/ 0 w 21600"/>
              <a:gd name="connsiteY3" fmla="*/ 20032 h 20032"/>
              <a:gd name="connsiteX4" fmla="*/ 0 w 21600"/>
              <a:gd name="connsiteY4" fmla="*/ 0 h 20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600" h="20032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10800" y="17322"/>
                  <a:pt x="8684" y="24776"/>
                  <a:pt x="0" y="20032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100000">
                <a:schemeClr val="bg2">
                  <a:tint val="40000"/>
                  <a:satMod val="1900000"/>
                  <a:alpha val="30000"/>
                </a:schemeClr>
              </a:gs>
              <a:gs pos="65000">
                <a:schemeClr val="bg2">
                  <a:shade val="100000"/>
                  <a:satMod val="600000"/>
                  <a:alpha val="0"/>
                </a:schemeClr>
              </a:gs>
            </a:gsLst>
            <a:lin ang="4800000" scaled="1"/>
          </a:gradFill>
          <a:ln w="317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524000"/>
          </a:xfrm>
          <a:prstGeom prst="rect">
            <a:avLst/>
          </a:prstGeom>
        </p:spPr>
        <p:txBody>
          <a:bodyPr vert="horz" lIns="0" tIns="9144" rIns="0" bIns="9144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2179637"/>
            <a:ext cx="8229600" cy="4114800"/>
          </a:xfrm>
          <a:prstGeom prst="rect">
            <a:avLst/>
          </a:prstGeom>
        </p:spPr>
        <p:txBody>
          <a:bodyPr vert="horz" lIns="9144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981200" cy="365125"/>
          </a:xfrm>
          <a:prstGeom prst="rect">
            <a:avLst/>
          </a:prstGeom>
        </p:spPr>
        <p:txBody>
          <a:bodyPr vert="horz" anchor="b"/>
          <a:lstStyle>
            <a:lvl1pPr algn="ctr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0" anchor="b"/>
          <a:lstStyle>
            <a:lvl1pPr algn="l">
              <a:defRPr sz="12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356350"/>
            <a:ext cx="533400" cy="365125"/>
          </a:xfrm>
          <a:prstGeom prst="rect">
            <a:avLst/>
          </a:prstGeom>
        </p:spPr>
        <p:txBody>
          <a:bodyPr vert="horz" lIns="91440" rIns="0" anchor="b"/>
          <a:lstStyle>
            <a:lvl1pPr algn="r">
              <a:defRPr sz="14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BF0FD76-1DDE-42D6-B712-D35FAC2ABA7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rtl="0" eaLnBrk="1" latinLnBrk="0" hangingPunct="1">
        <a:spcBef>
          <a:spcPct val="0"/>
        </a:spcBef>
        <a:buNone/>
        <a:defRPr sz="4800" b="1" kern="1200">
          <a:ln w="500">
            <a:solidFill>
              <a:schemeClr val="tx2">
                <a:shade val="20000"/>
                <a:satMod val="350000"/>
              </a:schemeClr>
            </a:solidFill>
          </a:ln>
          <a:solidFill>
            <a:schemeClr val="tx2">
              <a:tint val="100000"/>
              <a:satMod val="250000"/>
            </a:schemeClr>
          </a:solidFill>
          <a:effectLst>
            <a:outerShdw blurRad="30000" dist="30000" dir="2700000" algn="tl" rotWithShape="0">
              <a:schemeClr val="bg2">
                <a:shade val="45000"/>
                <a:satMod val="150000"/>
                <a:alpha val="9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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30936" indent="-27432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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23544" indent="-274320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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2860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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228600" algn="l" rtl="0" eaLnBrk="1" latinLnBrk="0" hangingPunct="1">
        <a:spcBef>
          <a:spcPct val="20000"/>
        </a:spcBef>
        <a:buClr>
          <a:schemeClr val="accent5"/>
        </a:buClr>
        <a:buFont typeface="Wingdings 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73352" indent="-228600" algn="l" rtl="0" eaLnBrk="1" latinLnBrk="0" hangingPunct="1">
        <a:spcBef>
          <a:spcPct val="20000"/>
        </a:spcBef>
        <a:buClr>
          <a:schemeClr val="accent6"/>
        </a:buClr>
        <a:buFont typeface="Wingdings 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11096" indent="-228600" algn="l" rtl="0" eaLnBrk="1" latinLnBrk="0" hangingPunct="1">
        <a:spcBef>
          <a:spcPct val="20000"/>
        </a:spcBef>
        <a:buClr>
          <a:schemeClr val="tx2"/>
        </a:buClr>
        <a:buFont typeface="Wingdings 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21408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22576" indent="-182880" algn="l" rtl="0" eaLnBrk="1" latinLnBrk="0" hangingPunct="1">
        <a:spcBef>
          <a:spcPct val="20000"/>
        </a:spcBef>
        <a:buClr>
          <a:schemeClr val="tx2"/>
        </a:buClr>
        <a:buFont typeface="Wingdings 2"/>
        <a:buChar char="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4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543620" y="764704"/>
            <a:ext cx="7916863" cy="1181993"/>
          </a:xfrm>
        </p:spPr>
        <p:txBody>
          <a:bodyPr>
            <a:normAutofit/>
          </a:bodyPr>
          <a:lstStyle/>
          <a:p>
            <a:endParaRPr lang="cs-CZ" sz="2800" cap="none" dirty="0">
              <a:solidFill>
                <a:schemeClr val="tx1"/>
              </a:solidFill>
              <a:effectLst>
                <a:reflection blurRad="12000" stA="25000" endPos="49000" dist="5000" dir="5400000" sy="-100000" algn="bl" rotWithShape="0"/>
              </a:effectLst>
              <a:latin typeface="+mn-lt"/>
            </a:endParaRPr>
          </a:p>
        </p:txBody>
      </p:sp>
      <p:sp>
        <p:nvSpPr>
          <p:cNvPr id="102415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467544" y="3117131"/>
            <a:ext cx="8280920" cy="1319981"/>
          </a:xfrm>
        </p:spPr>
        <p:txBody>
          <a:bodyPr>
            <a:noAutofit/>
          </a:bodyPr>
          <a:lstStyle/>
          <a:p>
            <a:r>
              <a:rPr lang="cs-CZ" sz="3600" b="1" cap="all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  <a:reflection blurRad="12000" stA="25000" endPos="49000" dist="5000" dir="5400000" sy="-100000" algn="bl" rotWithShape="0"/>
                </a:effectLst>
                <a:latin typeface="+mj-lt"/>
                <a:ea typeface="+mj-ea"/>
                <a:cs typeface="+mj-cs"/>
              </a:rPr>
              <a:t>Trestní právo v mezinárodním a evropském prostředí</a:t>
            </a:r>
          </a:p>
          <a:p>
            <a:endParaRPr lang="cs-CZ" sz="3600" b="1" cap="all" dirty="0">
              <a:ln w="500">
                <a:solidFill>
                  <a:schemeClr val="tx2">
                    <a:shade val="20000"/>
                    <a:satMod val="350000"/>
                  </a:schemeClr>
                </a:solidFill>
              </a:ln>
              <a:solidFill>
                <a:schemeClr val="tx2">
                  <a:tint val="100000"/>
                  <a:satMod val="250000"/>
                </a:schemeClr>
              </a:solidFill>
              <a:effectLst>
                <a:outerShdw blurRad="30000" dist="30000" dir="2700000" algn="tl" rotWithShape="0">
                  <a:schemeClr val="bg2">
                    <a:shade val="45000"/>
                    <a:satMod val="150000"/>
                    <a:alpha val="90000"/>
                  </a:schemeClr>
                </a:outerShdw>
                <a:reflection blurRad="12000" stA="25000" endPos="49000" dist="5000" dir="5400000" sy="-100000" algn="bl" rotWithShape="0"/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102417" name="Rectangle 17"/>
          <p:cNvSpPr>
            <a:spLocks noChangeArrowheads="1"/>
          </p:cNvSpPr>
          <p:nvPr/>
        </p:nvSpPr>
        <p:spPr bwMode="auto">
          <a:xfrm>
            <a:off x="539552" y="5229200"/>
            <a:ext cx="6400800" cy="503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Prof. JUDr. Jaroslav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Fenyk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, Ph.D., </a:t>
            </a:r>
            <a:r>
              <a:rPr lang="cs-CZ" sz="2400" b="1" dirty="0" err="1">
                <a:solidFill>
                  <a:prstClr val="white"/>
                </a:solidFill>
                <a:latin typeface="Corbel"/>
              </a:rPr>
              <a:t>DSc</a:t>
            </a:r>
            <a:r>
              <a:rPr lang="cs-CZ" sz="2400" b="1" dirty="0">
                <a:solidFill>
                  <a:prstClr val="white"/>
                </a:solidFill>
                <a:latin typeface="Corbel"/>
              </a:rPr>
              <a:t>.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cs-CZ" sz="2400" b="1" dirty="0">
              <a:solidFill>
                <a:prstClr val="white"/>
              </a:solidFill>
              <a:latin typeface="Corbel"/>
            </a:endParaRP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cs-CZ" sz="2400" b="1" dirty="0">
                <a:solidFill>
                  <a:prstClr val="white"/>
                </a:solidFill>
                <a:latin typeface="Corbel"/>
              </a:rPr>
              <a:t>25.3. 2022</a:t>
            </a:r>
          </a:p>
        </p:txBody>
      </p:sp>
    </p:spTree>
    <p:extLst>
      <p:ext uri="{BB962C8B-B14F-4D97-AF65-F5344CB8AC3E}">
        <p14:creationId xmlns:p14="http://schemas.microsoft.com/office/powerpoint/2010/main" val="4147504108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ChangeArrowheads="1"/>
          </p:cNvSpPr>
          <p:nvPr/>
        </p:nvSpPr>
        <p:spPr bwMode="auto">
          <a:xfrm>
            <a:off x="468313" y="2132856"/>
            <a:ext cx="8229600" cy="2951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+mj-lt"/>
            </a:endParaRP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sz="2000" dirty="0">
                <a:latin typeface="+mj-lt"/>
              </a:rPr>
              <a:t>Na úrovni diplomatické a konzulární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sz="2000" dirty="0">
                <a:latin typeface="+mj-lt"/>
              </a:rPr>
              <a:t>Mezi ministerstvy a jinými ústředními státními orgány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sz="2000" b="1" dirty="0">
                <a:solidFill>
                  <a:srgbClr val="FF9900"/>
                </a:solidFill>
                <a:latin typeface="+mj-lt"/>
              </a:rPr>
              <a:t>Přímá spolupráce mezi justičními orgány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20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229600" cy="648072"/>
          </a:xfrm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Podoby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1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1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1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31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31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ChangeArrowheads="1"/>
          </p:cNvSpPr>
          <p:nvPr/>
        </p:nvSpPr>
        <p:spPr bwMode="auto">
          <a:xfrm>
            <a:off x="468313" y="1773238"/>
            <a:ext cx="8229600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b="1" dirty="0">
                <a:solidFill>
                  <a:srgbClr val="FF9900"/>
                </a:solidFill>
                <a:latin typeface="Corbel" pitchFamily="34" charset="0"/>
              </a:rPr>
              <a:t>Vydávací řízení</a:t>
            </a:r>
            <a:r>
              <a:rPr lang="cs-CZ" dirty="0">
                <a:solidFill>
                  <a:schemeClr val="bg1"/>
                </a:solidFill>
                <a:latin typeface="Corbel" pitchFamily="34" charset="0"/>
              </a:rPr>
              <a:t> </a:t>
            </a:r>
            <a:r>
              <a:rPr lang="cs-CZ" dirty="0">
                <a:latin typeface="Corbel" pitchFamily="34" charset="0"/>
              </a:rPr>
              <a:t>(extradice)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Předávání osob mezinárodním tribunálům a mezinárodnímu soudu a jiná povinná součinnost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b="1" dirty="0">
                <a:solidFill>
                  <a:srgbClr val="FF9900"/>
                </a:solidFill>
                <a:latin typeface="Corbel" pitchFamily="34" charset="0"/>
              </a:rPr>
              <a:t>Dožádání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Průvoz pro účely řízení v cizině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Převzetí a předávání trestního řízení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Předávání výkonu rozhodnutí v trestních věcech</a:t>
            </a:r>
          </a:p>
          <a:p>
            <a:pPr marL="342900" indent="-342900" algn="just">
              <a:spcBef>
                <a:spcPct val="20000"/>
              </a:spcBef>
              <a:buClr>
                <a:srgbClr val="FF9900"/>
              </a:buClr>
              <a:buFont typeface="Arial" pitchFamily="34" charset="0"/>
              <a:buChar char="•"/>
            </a:pPr>
            <a:r>
              <a:rPr lang="cs-CZ" dirty="0">
                <a:latin typeface="Corbel" pitchFamily="34" charset="0"/>
              </a:rPr>
              <a:t>Předávání osob na základě </a:t>
            </a:r>
            <a:r>
              <a:rPr lang="cs-CZ" b="1" dirty="0">
                <a:solidFill>
                  <a:srgbClr val="FF9900"/>
                </a:solidFill>
                <a:latin typeface="Corbel" pitchFamily="34" charset="0"/>
              </a:rPr>
              <a:t>evropského zatýkacího rozkazu a </a:t>
            </a:r>
            <a:r>
              <a:rPr lang="cs-CZ" dirty="0">
                <a:latin typeface="Corbel" pitchFamily="34" charset="0"/>
              </a:rPr>
              <a:t>další, moderní formy spolupráce mezi členskými státy Evropské unie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title"/>
          </p:nvPr>
        </p:nvSpPr>
        <p:spPr>
          <a:xfrm>
            <a:off x="323528" y="404664"/>
            <a:ext cx="8229600" cy="648072"/>
          </a:xfrm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Formy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2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2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24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324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324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324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324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324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2324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24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ChangeArrowheads="1"/>
          </p:cNvSpPr>
          <p:nvPr/>
        </p:nvSpPr>
        <p:spPr bwMode="auto">
          <a:xfrm>
            <a:off x="395288" y="1790701"/>
            <a:ext cx="82296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algn="just">
              <a:spcBef>
                <a:spcPct val="20000"/>
              </a:spcBef>
            </a:pPr>
            <a:r>
              <a:rPr lang="cs-CZ" b="1" dirty="0">
                <a:solidFill>
                  <a:srgbClr val="FF9900"/>
                </a:solidFill>
                <a:latin typeface="Bookman Old Style" pitchFamily="18" charset="0"/>
              </a:rPr>
              <a:t>Vývoj do konce 80. let 20. století</a:t>
            </a: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285750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dirty="0">
                <a:latin typeface="Bookman Old Style" pitchFamily="18" charset="0"/>
              </a:rPr>
              <a:t>Reakce na důsledky 2. světové války v mezinárodním právu</a:t>
            </a:r>
          </a:p>
          <a:p>
            <a:pPr marL="285750" indent="-28575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dirty="0">
                <a:latin typeface="Bookman Old Style" pitchFamily="18" charset="0"/>
              </a:rPr>
              <a:t>Vznik tzv. socialistické soustavy států a důsledky pro spolupráci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dirty="0">
                <a:latin typeface="Bookman Old Style" pitchFamily="18" charset="0"/>
              </a:rPr>
              <a:t>OSN a Rada Evropy, ochrana lidských práv a mezinárodní justiční spolupráce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4501" name="Rectangle 5"/>
          <p:cNvSpPr>
            <a:spLocks noChangeArrowheads="1"/>
          </p:cNvSpPr>
          <p:nvPr/>
        </p:nvSpPr>
        <p:spPr bwMode="auto">
          <a:xfrm>
            <a:off x="468313" y="4005263"/>
            <a:ext cx="8229600" cy="194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b="1" dirty="0">
                <a:solidFill>
                  <a:srgbClr val="FF9900"/>
                </a:solidFill>
                <a:latin typeface="Bookman Old Style" pitchFamily="18" charset="0"/>
              </a:rPr>
              <a:t>Vývoj od 90. let až do současnosti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dirty="0">
                <a:latin typeface="Bookman Old Style" pitchFamily="18" charset="0"/>
              </a:rPr>
              <a:t>Reakce na společenské změny v mezinárodní justiční spolupráci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dirty="0">
                <a:latin typeface="Bookman Old Style" pitchFamily="18" charset="0"/>
              </a:rPr>
              <a:t>Vztah starších a nových instrumentů mezinárodní justiční spolupráce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4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4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344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344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345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345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2345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565400"/>
            <a:ext cx="8713788" cy="15113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FF6600"/>
                </a:solidFill>
                <a:latin typeface="Bookman Old Style" pitchFamily="18" charset="0"/>
              </a:rPr>
              <a:t/>
            </a:r>
            <a:br>
              <a:rPr lang="cs-CZ" sz="4000" b="1" dirty="0">
                <a:solidFill>
                  <a:srgbClr val="FF6600"/>
                </a:solidFill>
                <a:latin typeface="Bookman Old Style" pitchFamily="18" charset="0"/>
              </a:rPr>
            </a:br>
            <a:r>
              <a:rPr lang="cs-CZ" sz="4000" dirty="0"/>
              <a:t>Mezinárodní justiční spolupráce </a:t>
            </a:r>
            <a:br>
              <a:rPr lang="cs-CZ" sz="4000" dirty="0"/>
            </a:br>
            <a:r>
              <a:rPr lang="cs-CZ" sz="4000" dirty="0"/>
              <a:t>v trestních věcech a Evropská unie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6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7" name="Rectangle 3"/>
          <p:cNvSpPr>
            <a:spLocks noChangeArrowheads="1"/>
          </p:cNvSpPr>
          <p:nvPr/>
        </p:nvSpPr>
        <p:spPr bwMode="auto">
          <a:xfrm>
            <a:off x="827088" y="1628775"/>
            <a:ext cx="7978775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17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17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sz="1700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7374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FF9900"/>
                </a:solidFill>
              </a:rPr>
              <a:t>Formy spolupráce mezi členskými státy Evropské unie ( srov. příslušnou část zákona č. 104/2013 Sb. o mezinárodní justiční spolupráci)</a:t>
            </a:r>
          </a:p>
          <a:p>
            <a:pPr marL="0" indent="0" algn="just">
              <a:buNone/>
            </a:pPr>
            <a:endParaRPr lang="cs-CZ" sz="1700" dirty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700" dirty="0"/>
              <a:t>Evropský zatýkací rozkaz, Evropský příkaz k výkonu příkazu k zajištění majetku nebo důkazních prostředků EU apod. 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1700" dirty="0"/>
              <a:t>Zvláštní druhy právní pomoci: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Přeshraniční pronásledování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Přeshraniční sledování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Skryté vyšetřování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Přeshraniční odposlech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Dočasné předání do ciziny za účelem provedení procesních úkonů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Dočasné převzetí z ciziny za stejným účelem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Zajištění a předání věcí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Zajištění jiné majetkové hodnoty a zajištění majetku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Předběžné zajištění věci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Společný vyšetřovací tým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Výslech prostřednictvím videotelefonu a telefonu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Poskytování informací z Rejstříku trestů</a:t>
            </a:r>
            <a:r>
              <a:rPr lang="cs-CZ" sz="1700" b="1" dirty="0"/>
              <a:t> </a:t>
            </a:r>
          </a:p>
          <a:p>
            <a:pPr marL="900113" lvl="1" indent="-377825" algn="just">
              <a:buFont typeface="Arial" pitchFamily="34" charset="0"/>
              <a:buChar char="•"/>
            </a:pPr>
            <a:r>
              <a:rPr lang="cs-CZ" sz="1700" dirty="0"/>
              <a:t>Využívání údajů z Schengenského informačního systému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35360"/>
          </a:xfrm>
        </p:spPr>
        <p:txBody>
          <a:bodyPr>
            <a:normAutofit/>
          </a:bodyPr>
          <a:lstStyle/>
          <a:p>
            <a:pPr algn="ctr"/>
            <a:r>
              <a:rPr lang="cs-CZ" sz="3200" dirty="0"/>
              <a:t>     Lisabonská smlouva</a:t>
            </a:r>
          </a:p>
        </p:txBody>
      </p:sp>
      <p:sp>
        <p:nvSpPr>
          <p:cNvPr id="301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justiční spolupráce v trestní věcech – kap. 4 LS</a:t>
            </a:r>
          </a:p>
          <a:p>
            <a:r>
              <a:rPr lang="cs-CZ" sz="2400" b="1" dirty="0">
                <a:solidFill>
                  <a:srgbClr val="FFC000"/>
                </a:solidFill>
              </a:rPr>
              <a:t>články 82 a 83 LS</a:t>
            </a:r>
          </a:p>
          <a:p>
            <a:r>
              <a:rPr lang="cs-CZ" sz="2400" dirty="0"/>
              <a:t>trestní právo hmotné čl. 83 – způsob přijímání právních předpisů EU – pozitivní hlas všech člen. států</a:t>
            </a:r>
          </a:p>
          <a:p>
            <a:r>
              <a:rPr lang="cs-CZ" sz="2400" dirty="0"/>
              <a:t>Evropský parlament  a Rada zřídí </a:t>
            </a:r>
            <a:r>
              <a:rPr lang="cs-CZ" sz="2400" b="1" dirty="0">
                <a:solidFill>
                  <a:srgbClr val="FFC000"/>
                </a:solidFill>
              </a:rPr>
              <a:t>minimální pravidla pro definice trestných činů a sankcí</a:t>
            </a:r>
            <a:r>
              <a:rPr lang="cs-CZ" sz="2400" dirty="0"/>
              <a:t>, zejm. v oblastech závažných trestných činů s přeshraničním rozměrem</a:t>
            </a:r>
          </a:p>
          <a:p>
            <a:pPr lvl="1"/>
            <a:r>
              <a:rPr lang="cs-CZ" sz="2400" dirty="0"/>
              <a:t>terorismus</a:t>
            </a:r>
          </a:p>
          <a:p>
            <a:pPr lvl="1"/>
            <a:r>
              <a:rPr lang="cs-CZ" sz="2400" dirty="0"/>
              <a:t>organizovaný zločin</a:t>
            </a:r>
          </a:p>
          <a:p>
            <a:pPr lvl="1"/>
            <a:r>
              <a:rPr lang="cs-CZ" sz="2400" dirty="0"/>
              <a:t>praní špinavých peněz </a:t>
            </a:r>
          </a:p>
          <a:p>
            <a:r>
              <a:rPr lang="cs-CZ" sz="2400" b="1" dirty="0">
                <a:solidFill>
                  <a:srgbClr val="FFC000"/>
                </a:solidFill>
              </a:rPr>
              <a:t>Listina základních práv EU</a:t>
            </a:r>
          </a:p>
          <a:p>
            <a:pPr marL="536575" indent="-536575">
              <a:buClr>
                <a:srgbClr val="FF9900"/>
              </a:buClr>
              <a:buFont typeface="Wingdings" pitchFamily="2" charset="2"/>
              <a:buChar char="Ø"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1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01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01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01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01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01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301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301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5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080120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Listina základních práv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cs-CZ" sz="3200" dirty="0"/>
              <a:t>integrována do</a:t>
            </a:r>
            <a:r>
              <a:rPr lang="cs-CZ" sz="3200" b="1" dirty="0"/>
              <a:t> primárního </a:t>
            </a:r>
            <a:r>
              <a:rPr lang="cs-CZ" sz="3200" dirty="0"/>
              <a:t>unijního práva čl. 6 odst. 1 Smlouvy o EU₁  </a:t>
            </a:r>
          </a:p>
          <a:p>
            <a:r>
              <a:rPr lang="cs-CZ" sz="3200" dirty="0" err="1">
                <a:solidFill>
                  <a:srgbClr val="FFC000"/>
                </a:solidFill>
              </a:rPr>
              <a:t>supranacionální</a:t>
            </a:r>
            <a:r>
              <a:rPr lang="cs-CZ" sz="3200" dirty="0">
                <a:solidFill>
                  <a:srgbClr val="FFC000"/>
                </a:solidFill>
              </a:rPr>
              <a:t> právní akt </a:t>
            </a:r>
            <a:r>
              <a:rPr lang="cs-CZ" sz="3200" dirty="0"/>
              <a:t>s možností </a:t>
            </a:r>
            <a:r>
              <a:rPr lang="cs-CZ" sz="3200" b="1" dirty="0">
                <a:solidFill>
                  <a:srgbClr val="FFC000"/>
                </a:solidFill>
              </a:rPr>
              <a:t>přímého účinku </a:t>
            </a:r>
            <a:r>
              <a:rPr lang="cs-CZ" sz="3200" b="1" dirty="0"/>
              <a:t>(</a:t>
            </a:r>
            <a:r>
              <a:rPr lang="cs-CZ" sz="3200" dirty="0"/>
              <a:t>má sice především doktrinální charakter, ale je i </a:t>
            </a:r>
            <a:r>
              <a:rPr lang="cs-CZ" sz="3200" b="1" dirty="0"/>
              <a:t>přímo aplikovatelná)</a:t>
            </a:r>
            <a:endParaRPr lang="cs-CZ" sz="3200" dirty="0"/>
          </a:p>
          <a:p>
            <a:r>
              <a:rPr lang="cs-CZ" sz="3200" dirty="0"/>
              <a:t>Je závazná pro </a:t>
            </a:r>
            <a:r>
              <a:rPr lang="cs-CZ" sz="3200" b="1" dirty="0"/>
              <a:t>instituce, orgány, úřady a agentury Evropské unie.  </a:t>
            </a:r>
            <a:endParaRPr lang="cs-CZ" sz="3200" dirty="0"/>
          </a:p>
          <a:p>
            <a:r>
              <a:rPr lang="cs-CZ" sz="3200" b="1" dirty="0"/>
              <a:t>pro členské státy </a:t>
            </a:r>
            <a:r>
              <a:rPr lang="cs-CZ" sz="3200" dirty="0"/>
              <a:t>je zavazující jen v případě, že tyto provádějí právo Evropské unie.</a:t>
            </a:r>
          </a:p>
          <a:p>
            <a:pPr marL="0" indent="0">
              <a:buNone/>
            </a:pPr>
            <a:r>
              <a:rPr lang="cs-CZ" sz="3200" dirty="0"/>
              <a:t> </a:t>
            </a:r>
            <a:endParaRPr lang="cs-CZ" sz="800" dirty="0"/>
          </a:p>
          <a:p>
            <a:endParaRPr lang="cs-CZ" sz="1300" dirty="0"/>
          </a:p>
          <a:p>
            <a:endParaRPr lang="cs-CZ" sz="1800" dirty="0"/>
          </a:p>
          <a:p>
            <a:pPr marL="0" indent="0" algn="just">
              <a:buNone/>
            </a:pPr>
            <a:r>
              <a:rPr lang="cs-CZ" sz="1800" dirty="0"/>
              <a:t>₁ Čl. 6 odst.1 : „Unie uznává práva, svobody a zásady obsažené v Listině základních práv Evropské unie ze dne 7. prosince 2000, ve znění upraveném dne 12. prosince 2007 ve Štrasburku, jež má stejnou právní sílu jako Smlouvy.“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31193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95400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Listina základních práv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53650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cs-CZ" sz="3200" dirty="0"/>
              <a:t>Listina </a:t>
            </a:r>
            <a:r>
              <a:rPr lang="cs-CZ" sz="3200" b="1" dirty="0"/>
              <a:t>nesměřuje jen k smlouvám</a:t>
            </a:r>
            <a:r>
              <a:rPr lang="cs-CZ" sz="3200" dirty="0"/>
              <a:t>, ale týká se všech pravomocí Evropské unie: </a:t>
            </a:r>
          </a:p>
          <a:p>
            <a:pPr algn="just"/>
            <a:endParaRPr lang="cs-CZ" sz="3200" dirty="0"/>
          </a:p>
          <a:p>
            <a:pPr algn="just">
              <a:buFontTx/>
              <a:buChar char="-"/>
            </a:pPr>
            <a:r>
              <a:rPr lang="cs-CZ" sz="3200" dirty="0"/>
              <a:t>členský stát aplikuje přímo právo Evropské unie, </a:t>
            </a:r>
          </a:p>
          <a:p>
            <a:pPr algn="just">
              <a:buFontTx/>
              <a:buChar char="-"/>
            </a:pPr>
            <a:r>
              <a:rPr lang="cs-CZ" sz="3200" dirty="0"/>
              <a:t>členský stát aplikuje vnitrostátní právo, které obsahuje (implementované) právo Evropské unie </a:t>
            </a:r>
          </a:p>
          <a:p>
            <a:pPr algn="just">
              <a:buFontTx/>
              <a:buChar char="-"/>
            </a:pPr>
            <a:r>
              <a:rPr lang="cs-CZ" sz="3200" dirty="0"/>
              <a:t>členský stát aplikuje právo, které sice nevzniklo v důsledku implementace, ale spadá pod čl. 51 Listiny (např. zásada ne bis in idem) </a:t>
            </a:r>
          </a:p>
          <a:p>
            <a:pPr algn="just">
              <a:buFontTx/>
              <a:buChar char="-"/>
            </a:pPr>
            <a:endParaRPr lang="cs-CZ" sz="3200" dirty="0"/>
          </a:p>
          <a:p>
            <a:pPr algn="just"/>
            <a:r>
              <a:rPr lang="cs-CZ" sz="3200" dirty="0"/>
              <a:t>Listina z hlediska jejího dodržování</a:t>
            </a:r>
            <a:r>
              <a:rPr lang="cs-CZ" sz="3200" b="1" dirty="0"/>
              <a:t> není </a:t>
            </a:r>
            <a:r>
              <a:rPr lang="cs-CZ" sz="3200" dirty="0"/>
              <a:t>podrobena externí kontrole Soudu pro lidská práva, podléhá však kontrole Soudního dvora EU, jenž naopak k obsahu Úmluvy i Listiny přihlížet musí</a:t>
            </a:r>
          </a:p>
          <a:p>
            <a:pPr algn="just"/>
            <a:r>
              <a:rPr lang="cs-CZ" sz="3200" dirty="0"/>
              <a:t>žádné ustanovení Listiny nesmí být vykládáno jako omezení nebo poškození lidských práv a základních svobod dosažených závaznými akty mezinárodního práva a ústavního práva členských států (čl. 53 Listiny)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0119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07368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Listina základních práv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2453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4000" dirty="0"/>
              <a:t> </a:t>
            </a:r>
            <a:r>
              <a:rPr lang="cs-CZ" sz="4000" b="1" dirty="0"/>
              <a:t>Oblast trestního práva : </a:t>
            </a:r>
          </a:p>
          <a:p>
            <a:r>
              <a:rPr lang="cs-CZ" sz="3400" dirty="0"/>
              <a:t> </a:t>
            </a:r>
          </a:p>
          <a:p>
            <a:pPr lvl="0"/>
            <a:r>
              <a:rPr lang="cs-CZ" sz="3400" dirty="0"/>
              <a:t>Právo na lidskou důstojnost (čl. 1)</a:t>
            </a:r>
          </a:p>
          <a:p>
            <a:pPr lvl="0"/>
            <a:r>
              <a:rPr lang="cs-CZ" sz="3400" dirty="0"/>
              <a:t>Právo na život (čl. 2)</a:t>
            </a:r>
          </a:p>
          <a:p>
            <a:pPr lvl="0"/>
            <a:r>
              <a:rPr lang="cs-CZ" sz="3400" dirty="0"/>
              <a:t>Právo na nedotknutelnost lidské osobnosti (čl. 3)</a:t>
            </a:r>
          </a:p>
          <a:p>
            <a:pPr lvl="0"/>
            <a:r>
              <a:rPr lang="cs-CZ" sz="3400" dirty="0"/>
              <a:t>Zákaz mučení a nelidského a ponižujícího zacházení anebo trestu (čl. 4)</a:t>
            </a:r>
          </a:p>
          <a:p>
            <a:pPr lvl="0"/>
            <a:r>
              <a:rPr lang="cs-CZ" sz="3400" dirty="0"/>
              <a:t>Zákaz otroctví a nucené práce (čl. 5)</a:t>
            </a:r>
          </a:p>
          <a:p>
            <a:pPr lvl="0"/>
            <a:r>
              <a:rPr lang="cs-CZ" sz="3400" dirty="0"/>
              <a:t>Právo na svobodu a bezpečnost (čl. 6)</a:t>
            </a:r>
          </a:p>
          <a:p>
            <a:pPr lvl="0"/>
            <a:r>
              <a:rPr lang="cs-CZ" sz="3400" dirty="0"/>
              <a:t>Respektování soukromého a rodinného života (čl. 7)</a:t>
            </a:r>
          </a:p>
          <a:p>
            <a:pPr lvl="0"/>
            <a:r>
              <a:rPr lang="cs-CZ" sz="3400" dirty="0"/>
              <a:t>Ochrana osobních údajů (čl. 8)</a:t>
            </a:r>
          </a:p>
          <a:p>
            <a:pPr lvl="0"/>
            <a:r>
              <a:rPr lang="cs-CZ" sz="3400" dirty="0"/>
              <a:t>Svoboda myšlení, svědomí a náboženského vyznání (čl. 10)</a:t>
            </a:r>
          </a:p>
          <a:p>
            <a:pPr lvl="0"/>
            <a:r>
              <a:rPr lang="cs-CZ" sz="3400" dirty="0"/>
              <a:t>Právo na vlastnictví (čl. 17)</a:t>
            </a:r>
          </a:p>
          <a:p>
            <a:pPr lvl="0"/>
            <a:r>
              <a:rPr lang="cs-CZ" sz="3400" dirty="0"/>
              <a:t>Právo na azyl (čl. 18)</a:t>
            </a:r>
          </a:p>
          <a:p>
            <a:pPr lvl="0"/>
            <a:r>
              <a:rPr lang="cs-CZ" sz="3400" dirty="0"/>
              <a:t>Ochrana v případě vystěhování, vyhoštění nebo vydání (čl. 19)</a:t>
            </a:r>
          </a:p>
          <a:p>
            <a:pPr lvl="0"/>
            <a:r>
              <a:rPr lang="cs-CZ" sz="3400" dirty="0"/>
              <a:t>Rovnost před zákonem (čl. 20)</a:t>
            </a:r>
          </a:p>
          <a:p>
            <a:pPr lvl="0"/>
            <a:r>
              <a:rPr lang="cs-CZ" sz="3400" dirty="0"/>
              <a:t> Zákaz diskriminace (čl. 21)</a:t>
            </a:r>
          </a:p>
          <a:p>
            <a:pPr lvl="0"/>
            <a:r>
              <a:rPr lang="cs-CZ" sz="3400" dirty="0"/>
              <a:t>Právo na účinné odvolací řízení a nestranný soudní proces (čl. 47)</a:t>
            </a:r>
          </a:p>
          <a:p>
            <a:pPr lvl="0"/>
            <a:r>
              <a:rPr lang="cs-CZ" sz="3400" dirty="0"/>
              <a:t>Presumpci neviny a práva obhajoby (čl. 48)</a:t>
            </a:r>
          </a:p>
          <a:p>
            <a:pPr lvl="0"/>
            <a:r>
              <a:rPr lang="cs-CZ" sz="3400" dirty="0"/>
              <a:t>Zásady zákonnosti a přiměřenosti trestů (čl. 49)</a:t>
            </a:r>
          </a:p>
          <a:p>
            <a:pPr lvl="0"/>
            <a:r>
              <a:rPr lang="cs-CZ" sz="3400" b="1" dirty="0">
                <a:solidFill>
                  <a:srgbClr val="FFC000"/>
                </a:solidFill>
              </a:rPr>
              <a:t>Právo nebýt souzen či trestně stíhán dvakrát za stejný trestný čin </a:t>
            </a:r>
            <a:r>
              <a:rPr lang="cs-CZ" sz="3400" dirty="0">
                <a:solidFill>
                  <a:srgbClr val="FFC000"/>
                </a:solidFill>
              </a:rPr>
              <a:t>(čl. 50).</a:t>
            </a:r>
          </a:p>
        </p:txBody>
      </p:sp>
    </p:spTree>
    <p:extLst>
      <p:ext uri="{BB962C8B-B14F-4D97-AF65-F5344CB8AC3E}">
        <p14:creationId xmlns:p14="http://schemas.microsoft.com/office/powerpoint/2010/main" val="3919536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2205038"/>
            <a:ext cx="8229600" cy="151130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FF6600"/>
                </a:solidFill>
                <a:latin typeface="Bookman Old Style" pitchFamily="18" charset="0"/>
              </a:rPr>
              <a:t/>
            </a:r>
            <a:br>
              <a:rPr lang="cs-CZ" sz="4000" b="1" dirty="0">
                <a:solidFill>
                  <a:srgbClr val="FF6600"/>
                </a:solidFill>
                <a:latin typeface="Bookman Old Style" pitchFamily="18" charset="0"/>
              </a:rPr>
            </a:br>
            <a:r>
              <a:rPr lang="cs-CZ" sz="4000" dirty="0"/>
              <a:t>Rozhodovací praxe Soudního dvora Evropské unie o předběžných otázkách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7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7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1239416"/>
          </a:xfrm>
        </p:spPr>
        <p:txBody>
          <a:bodyPr>
            <a:normAutofit/>
          </a:bodyPr>
          <a:lstStyle/>
          <a:p>
            <a:r>
              <a:rPr lang="cs-CZ" sz="3600" dirty="0"/>
              <a:t>Prostředí mezinárodní justiční spolupráce v trestních věcech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cs-CZ" sz="2000" dirty="0"/>
              <a:t>Spolupráce mezi státy v oblasti trestního práva je podmíněna především ohledy na </a:t>
            </a:r>
            <a:r>
              <a:rPr lang="cs-CZ" sz="2000" b="1" dirty="0">
                <a:solidFill>
                  <a:srgbClr val="FF9933"/>
                </a:solidFill>
              </a:rPr>
              <a:t>zásadu suverenity</a:t>
            </a:r>
            <a:r>
              <a:rPr lang="cs-CZ" sz="2000" dirty="0">
                <a:solidFill>
                  <a:srgbClr val="FF9933"/>
                </a:solidFill>
              </a:rPr>
              <a:t>. </a:t>
            </a:r>
          </a:p>
          <a:p>
            <a:pPr algn="just">
              <a:buFont typeface="Wingdings" pitchFamily="2" charset="2"/>
              <a:buChar char="Ø"/>
            </a:pPr>
            <a:endParaRPr lang="cs-CZ" sz="2000" b="1" i="1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Font typeface="Wingdings" pitchFamily="2" charset="2"/>
              <a:buChar char="Ø"/>
            </a:pPr>
            <a:r>
              <a:rPr lang="cs-CZ" sz="2000" b="1" i="1" dirty="0">
                <a:solidFill>
                  <a:schemeClr val="tx2">
                    <a:lumMod val="75000"/>
                  </a:schemeClr>
                </a:solidFill>
              </a:rPr>
              <a:t>Suverenita je vlastnost státní moci, její nezávislost na jakékoli jiné moci, a to v oblasti vztahů mezinárodních i vnitřních.</a:t>
            </a:r>
          </a:p>
          <a:p>
            <a:pPr marL="342900" indent="-342900" algn="just">
              <a:lnSpc>
                <a:spcPct val="80000"/>
              </a:lnSpc>
              <a:buNone/>
            </a:pPr>
            <a:endParaRPr lang="cs-CZ" sz="2000" i="1" dirty="0">
              <a:solidFill>
                <a:srgbClr val="FF9933"/>
              </a:solidFill>
            </a:endParaRP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dirty="0"/>
              <a:t>Pro mezinárodní justiční spolupráci je nejvýznamnější </a:t>
            </a:r>
            <a:r>
              <a:rPr lang="cs-CZ" sz="2000" b="1" dirty="0">
                <a:solidFill>
                  <a:srgbClr val="FF9933"/>
                </a:solidFill>
              </a:rPr>
              <a:t>tzv. vnitřní suverenita,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podle které státu náleží výlučná, nejvyšší moc na státním území a vyloučení jakýchkoli aktů cizí státní moci bez jeho souhlasu (plná volnost při úpravě vnitřních záležitostí).</a:t>
            </a:r>
          </a:p>
          <a:p>
            <a:pPr marL="342900" indent="-342900" algn="just">
              <a:lnSpc>
                <a:spcPct val="90000"/>
              </a:lnSpc>
              <a:buNone/>
            </a:pPr>
            <a:endParaRPr lang="cs-CZ" sz="2000" b="1" dirty="0">
              <a:solidFill>
                <a:srgbClr val="FFFF00"/>
              </a:solidFill>
            </a:endParaRPr>
          </a:p>
          <a:p>
            <a:pPr marL="342900" indent="-342900"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Právo trestat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jako jeden z projevů vnitřní suverenity vycházející z veřejné moci a z jejího veřejného projevu. </a:t>
            </a:r>
          </a:p>
          <a:p>
            <a:pPr algn="just">
              <a:buFont typeface="Wingdings" pitchFamily="2" charset="2"/>
              <a:buChar char="Ø"/>
            </a:pPr>
            <a:endParaRPr lang="cs-CZ" sz="1800" b="1" i="1" dirty="0">
              <a:solidFill>
                <a:srgbClr val="FF660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Char char="Ø"/>
            </a:pPr>
            <a:endParaRPr lang="cs-CZ" sz="1800" dirty="0">
              <a:solidFill>
                <a:srgbClr val="FF9933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2000" b="1" i="1" dirty="0">
              <a:solidFill>
                <a:srgbClr val="FF9933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i="1" dirty="0">
              <a:solidFill>
                <a:srgbClr val="FF9933"/>
              </a:solidFill>
              <a:latin typeface="Bookman Old Style" pitchFamily="18" charset="0"/>
            </a:endParaRPr>
          </a:p>
        </p:txBody>
      </p:sp>
      <p:sp>
        <p:nvSpPr>
          <p:cNvPr id="219140" name="Rectangle 4"/>
          <p:cNvSpPr>
            <a:spLocks noChangeArrowheads="1"/>
          </p:cNvSpPr>
          <p:nvPr/>
        </p:nvSpPr>
        <p:spPr bwMode="auto">
          <a:xfrm>
            <a:off x="395288" y="4076700"/>
            <a:ext cx="8229600" cy="2376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22288" lvl="1" indent="14288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19141" name="Rectangle 5"/>
          <p:cNvSpPr>
            <a:spLocks noChangeArrowheads="1"/>
          </p:cNvSpPr>
          <p:nvPr/>
        </p:nvSpPr>
        <p:spPr bwMode="auto">
          <a:xfrm>
            <a:off x="611188" y="4149725"/>
            <a:ext cx="8229600" cy="1395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522288" lvl="1" indent="14288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None/>
            </a:pPr>
            <a:endParaRPr lang="cs-CZ" sz="1200" b="1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9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19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Soudní dvůr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05597"/>
          </a:xfrm>
        </p:spPr>
        <p:txBody>
          <a:bodyPr>
            <a:normAutofit fontScale="70000" lnSpcReduction="20000"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cs-CZ" sz="3200" b="1" dirty="0">
                <a:solidFill>
                  <a:srgbClr val="FFC000"/>
                </a:solidFill>
              </a:rPr>
              <a:t>Působnost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200" dirty="0"/>
              <a:t>Vrcholný soudní orgán EU ( čl. 17 Smlouvy o EU)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200" dirty="0"/>
              <a:t>Dbá ve spolupráci s členskými státy na jednotné provádění a výklad práva Unie</a:t>
            </a:r>
          </a:p>
          <a:p>
            <a:pPr marL="274320" indent="-274320" algn="just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3200" dirty="0"/>
              <a:t>Soudní dvůr, Tribunál (1988) a Soud pro veřejnou službu (2004)</a:t>
            </a:r>
          </a:p>
          <a:p>
            <a:pPr marL="0" indent="0" algn="just">
              <a:buClr>
                <a:schemeClr val="accent3"/>
              </a:buClr>
              <a:buNone/>
              <a:defRPr/>
            </a:pPr>
            <a:endParaRPr lang="cs-CZ" sz="3200" b="1" dirty="0"/>
          </a:p>
          <a:p>
            <a:pPr marL="0" indent="0" algn="just">
              <a:buClr>
                <a:schemeClr val="accent3"/>
              </a:buClr>
              <a:buNone/>
              <a:defRPr/>
            </a:pPr>
            <a:r>
              <a:rPr lang="cs-CZ" sz="3200" b="1" dirty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3200" dirty="0">
                <a:solidFill>
                  <a:srgbClr val="F6910A"/>
                </a:solidFill>
              </a:rPr>
              <a:t>Soudní dvůr Evropské unie má pravomoc rozhodovat o předběžných otázkách týkajících se: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3200" dirty="0"/>
              <a:t>a) výkladu Smluv,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3200" dirty="0"/>
              <a:t>b) platnosti a výkladu aktů přijatých orgány, institucemi nebo jinými subjekty Unie.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3994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SD EU a Listina základních práv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Soudní dvůr EU při dosavadním rozhodování o aplikaci Listiny ( cca 170 případů)sleduje především </a:t>
            </a:r>
            <a:r>
              <a:rPr lang="cs-CZ" b="1" dirty="0"/>
              <a:t>přednost, jednotnost a účinnost unijního práva</a:t>
            </a:r>
            <a:r>
              <a:rPr lang="cs-CZ" dirty="0"/>
              <a:t>, ale také by měl respektovat čl. 4 Smlouvy o EU o sdílení pravomocí Unie a členských států (</a:t>
            </a:r>
            <a:r>
              <a:rPr lang="cs-CZ" b="1" dirty="0"/>
              <a:t>ústavní identita-</a:t>
            </a:r>
            <a:r>
              <a:rPr lang="cs-CZ" b="1" dirty="0" err="1"/>
              <a:t>loyalita</a:t>
            </a:r>
            <a:r>
              <a:rPr lang="cs-CZ" dirty="0"/>
              <a:t>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5360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FF9933"/>
              </a:buClr>
              <a:buNone/>
            </a:pPr>
            <a:r>
              <a:rPr lang="cs-CZ" sz="2000" b="1" dirty="0">
                <a:solidFill>
                  <a:srgbClr val="FFC000"/>
                </a:solidFill>
              </a:rPr>
              <a:t>       </a:t>
            </a:r>
            <a:r>
              <a:rPr lang="cs-CZ" sz="2400" b="1" dirty="0">
                <a:solidFill>
                  <a:srgbClr val="FFC000"/>
                </a:solidFill>
              </a:rPr>
              <a:t>Význam řízení o předběžné otázce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endParaRPr lang="cs-CZ" sz="2000" dirty="0"/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Pupino</a:t>
            </a:r>
            <a:r>
              <a:rPr lang="cs-CZ" sz="2000" dirty="0"/>
              <a:t> (2005)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Gözütok</a:t>
            </a:r>
            <a:r>
              <a:rPr lang="cs-CZ" sz="2000" dirty="0"/>
              <a:t> vs. </a:t>
            </a:r>
            <a:r>
              <a:rPr lang="cs-CZ" sz="2000" dirty="0" err="1"/>
              <a:t>Brügge</a:t>
            </a:r>
            <a:r>
              <a:rPr lang="cs-CZ" sz="2000" dirty="0"/>
              <a:t> (2003)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Miraglia</a:t>
            </a:r>
            <a:r>
              <a:rPr lang="cs-CZ" sz="2000" dirty="0"/>
              <a:t> (2005)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Akerberg</a:t>
            </a:r>
            <a:r>
              <a:rPr lang="cs-CZ" sz="2000" dirty="0"/>
              <a:t> </a:t>
            </a:r>
            <a:r>
              <a:rPr lang="cs-CZ" sz="2000" dirty="0" err="1"/>
              <a:t>Fransson</a:t>
            </a:r>
            <a:r>
              <a:rPr lang="cs-CZ" sz="2000" dirty="0"/>
              <a:t> ( 2010)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Melloni</a:t>
            </a:r>
            <a:r>
              <a:rPr lang="cs-CZ" sz="2000" dirty="0"/>
              <a:t> ( 2013)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r>
              <a:rPr lang="cs-CZ" sz="2000" dirty="0"/>
              <a:t>Rozsudek ve věci </a:t>
            </a:r>
            <a:r>
              <a:rPr lang="cs-CZ" sz="2000" dirty="0" err="1"/>
              <a:t>Spasic</a:t>
            </a:r>
            <a:r>
              <a:rPr lang="cs-CZ" sz="2000" dirty="0"/>
              <a:t> ( 2014)…</a:t>
            </a:r>
          </a:p>
          <a:p>
            <a:pPr>
              <a:buClr>
                <a:srgbClr val="FF9933"/>
              </a:buClr>
              <a:buFont typeface="Arial" pitchFamily="34" charset="0"/>
              <a:buChar char="•"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6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46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46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46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46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46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46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2658616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Projekt evropského veřejného žalobce</a:t>
            </a:r>
          </a:p>
        </p:txBody>
      </p:sp>
    </p:spTree>
    <p:extLst>
      <p:ext uri="{BB962C8B-B14F-4D97-AF65-F5344CB8AC3E}">
        <p14:creationId xmlns:p14="http://schemas.microsoft.com/office/powerpoint/2010/main" val="23505227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5256584"/>
          </a:xfrm>
        </p:spPr>
        <p:txBody>
          <a:bodyPr>
            <a:normAutofit/>
          </a:bodyPr>
          <a:lstStyle/>
          <a:p>
            <a:r>
              <a:rPr lang="cs-CZ" sz="2400" dirty="0">
                <a:solidFill>
                  <a:schemeClr val="accent4">
                    <a:lumMod val="40000"/>
                    <a:lumOff val="60000"/>
                  </a:schemeClr>
                </a:solidFill>
                <a:effectLst/>
              </a:rPr>
              <a:t>Evropský veřejný žalobce v Lisabonské smlouvě (čl. 86 konsolidovaného znění Smlouvy o EU a Smlouvy o fungování EU) : </a:t>
            </a:r>
            <a:r>
              <a:rPr lang="cs-CZ" sz="2400" dirty="0">
                <a:latin typeface="Arial" charset="0"/>
                <a:cs typeface="Arial" charset="0"/>
              </a:rPr>
              <a:t/>
            </a:r>
            <a:br>
              <a:rPr lang="cs-CZ" sz="2400" dirty="0">
                <a:latin typeface="Arial" charset="0"/>
                <a:cs typeface="Arial" charset="0"/>
              </a:rPr>
            </a:br>
            <a:r>
              <a:rPr lang="cs-CZ" sz="2400" dirty="0">
                <a:latin typeface="Arial" charset="0"/>
                <a:cs typeface="Arial" charset="0"/>
              </a:rPr>
              <a:t>„Pro boj proti trestným činům poškozujícím nebo ohrožujícím finanční zájmy Unie </a:t>
            </a:r>
            <a:r>
              <a:rPr lang="cs-CZ" sz="2400" dirty="0">
                <a:solidFill>
                  <a:schemeClr val="accent4"/>
                </a:solidFill>
                <a:latin typeface="Arial" charset="0"/>
                <a:cs typeface="Arial" charset="0"/>
              </a:rPr>
              <a:t>může Rada </a:t>
            </a:r>
            <a:r>
              <a:rPr lang="cs-CZ" sz="2400" dirty="0">
                <a:latin typeface="Arial" charset="0"/>
                <a:cs typeface="Arial" charset="0"/>
              </a:rPr>
              <a:t>zvláštním legislativním postupem formou nařízení vytvořit z </a:t>
            </a:r>
            <a:r>
              <a:rPr lang="cs-CZ" sz="2400" dirty="0" err="1">
                <a:latin typeface="Arial" charset="0"/>
                <a:cs typeface="Arial" charset="0"/>
              </a:rPr>
              <a:t>Eurojustu</a:t>
            </a:r>
            <a:r>
              <a:rPr lang="cs-CZ" sz="2400" dirty="0">
                <a:latin typeface="Arial" charset="0"/>
                <a:cs typeface="Arial" charset="0"/>
              </a:rPr>
              <a:t> </a:t>
            </a:r>
            <a:r>
              <a:rPr lang="cs-CZ" sz="2400" dirty="0">
                <a:solidFill>
                  <a:schemeClr val="accent4"/>
                </a:solidFill>
                <a:latin typeface="Arial" charset="0"/>
                <a:cs typeface="Arial" charset="0"/>
              </a:rPr>
              <a:t>Úřad evropského veřejného žalobce.</a:t>
            </a:r>
            <a:r>
              <a:rPr lang="cs-CZ" sz="2400" dirty="0">
                <a:solidFill>
                  <a:srgbClr val="80379B"/>
                </a:solidFill>
                <a:latin typeface="Arial" charset="0"/>
                <a:cs typeface="Arial" charset="0"/>
              </a:rPr>
              <a:t> </a:t>
            </a:r>
            <a:r>
              <a:rPr lang="cs-CZ" sz="2400" dirty="0">
                <a:latin typeface="Arial" charset="0"/>
                <a:cs typeface="Arial" charset="0"/>
              </a:rPr>
              <a:t>Rada rozhoduje jednomyslně po obdržení souhlasu Evropského parlamentu.“</a:t>
            </a:r>
            <a:br>
              <a:rPr lang="cs-CZ" sz="2400" dirty="0"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FFC000"/>
                </a:solidFill>
                <a:latin typeface="Arial" charset="0"/>
                <a:cs typeface="Arial" charset="0"/>
              </a:rPr>
              <a:t/>
            </a:r>
            <a:br>
              <a:rPr lang="cs-CZ" sz="2400" dirty="0">
                <a:solidFill>
                  <a:srgbClr val="FFC000"/>
                </a:solidFill>
                <a:latin typeface="Arial" charset="0"/>
                <a:cs typeface="Arial" charset="0"/>
              </a:rPr>
            </a:br>
            <a:r>
              <a:rPr lang="cs-CZ" sz="2400" dirty="0">
                <a:solidFill>
                  <a:srgbClr val="FFC000"/>
                </a:solidFill>
                <a:latin typeface="Arial" charset="0"/>
                <a:cs typeface="Arial" charset="0"/>
              </a:rPr>
              <a:t>Ochrana finančních zájmů EU ( rozpočtové prostředky – fondy a ochrana měny EURO), boj proti závažné přeshraniční trestné činnosti</a:t>
            </a:r>
            <a:r>
              <a:rPr lang="cs-CZ" sz="2400" dirty="0">
                <a:latin typeface="Arial" charset="0"/>
                <a:cs typeface="Arial" charset="0"/>
              </a:rPr>
              <a:t/>
            </a:r>
            <a:br>
              <a:rPr lang="cs-CZ" sz="2400" dirty="0">
                <a:latin typeface="Arial" charset="0"/>
                <a:cs typeface="Arial" charset="0"/>
              </a:rPr>
            </a:b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439571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5394920"/>
          </a:xfrm>
        </p:spPr>
        <p:txBody>
          <a:bodyPr>
            <a:normAutofit/>
          </a:bodyPr>
          <a:lstStyle/>
          <a:p>
            <a:r>
              <a:rPr lang="cs-CZ" sz="2200" dirty="0"/>
              <a:t>Dne 8. června 2017 se členské státy, které se účastní posílené spolupráce za účelem zřízení Úřadu evropského veřejného žalobce, dohodly na právním předpisu, o organizaci a působnosti tohoto EVŽ.</a:t>
            </a:r>
            <a:br>
              <a:rPr lang="cs-CZ" sz="2200" dirty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/>
              <a:t>Nařízení Rady  </a:t>
            </a:r>
            <a:r>
              <a:rPr lang="cs-CZ" sz="2000" dirty="0"/>
              <a:t>Nařízení rady 218/C 418 A/01 </a:t>
            </a:r>
            <a:r>
              <a:rPr lang="cs-CZ" sz="2000" dirty="0" err="1"/>
              <a:t>Úř</a:t>
            </a:r>
            <a:r>
              <a:rPr lang="cs-CZ" sz="2000" dirty="0"/>
              <a:t>. Věstníku ze dne 19.11. 2018 – vyhlášení výběrového řízení na EVŽ</a:t>
            </a:r>
            <a:br>
              <a:rPr lang="cs-CZ" sz="2000" dirty="0"/>
            </a:br>
            <a:r>
              <a:rPr lang="cs-CZ" sz="2000" dirty="0"/>
              <a:t/>
            </a:r>
            <a:br>
              <a:rPr lang="cs-CZ" sz="2000" dirty="0"/>
            </a:br>
            <a:r>
              <a:rPr lang="cs-CZ" sz="2000" dirty="0"/>
              <a:t>Novela zákona o státním zastupitelství ( zák. č. 283/1993 Sb.,   zakotvující součinnost státního zastupitelství s EVŽ – část 12., § 34b-34g zákona .</a:t>
            </a:r>
            <a:br>
              <a:rPr lang="cs-CZ" sz="2000" dirty="0"/>
            </a:br>
            <a:r>
              <a:rPr lang="cs-CZ" sz="2200" dirty="0"/>
              <a:t/>
            </a:r>
            <a:br>
              <a:rPr lang="cs-CZ" sz="2200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7059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5391472"/>
          </a:xfrm>
        </p:spPr>
        <p:txBody>
          <a:bodyPr>
            <a:normAutofit/>
          </a:bodyPr>
          <a:lstStyle/>
          <a:p>
            <a:r>
              <a:rPr lang="cs-CZ" sz="2700" dirty="0"/>
              <a:t/>
            </a:r>
            <a:br>
              <a:rPr lang="cs-CZ" sz="2700" dirty="0"/>
            </a:br>
            <a:r>
              <a:rPr lang="cs-CZ" sz="2700" dirty="0"/>
              <a:t>Úřad spolupracuje s úřadem pro justiční spolupráci (</a:t>
            </a:r>
            <a:r>
              <a:rPr lang="cs-CZ" sz="2700" dirty="0" err="1"/>
              <a:t>Eurojust</a:t>
            </a:r>
            <a:r>
              <a:rPr lang="cs-CZ" sz="2700" dirty="0"/>
              <a:t>) a s Evropským úřadem pro boj proti podvodům (OLAF)</a:t>
            </a:r>
            <a:br>
              <a:rPr lang="cs-CZ" sz="2700" dirty="0"/>
            </a:br>
            <a:r>
              <a:rPr lang="cs-CZ" sz="2700" dirty="0"/>
              <a:t/>
            </a:r>
            <a:br>
              <a:rPr lang="cs-CZ" sz="2700" dirty="0"/>
            </a:br>
            <a:r>
              <a:rPr lang="cs-CZ" sz="2700" dirty="0"/>
              <a:t>Do inciativy se zatím zapojilo více jak  </a:t>
            </a:r>
            <a:r>
              <a:rPr lang="cs-CZ" sz="2700" dirty="0">
                <a:solidFill>
                  <a:schemeClr val="accent3"/>
                </a:solidFill>
              </a:rPr>
              <a:t>20 členských států </a:t>
            </a:r>
            <a:r>
              <a:rPr lang="cs-CZ" sz="2700" dirty="0"/>
              <a:t>včetně České republiky. </a:t>
            </a:r>
            <a:br>
              <a:rPr lang="cs-CZ" sz="2700" dirty="0"/>
            </a:br>
            <a:r>
              <a:rPr lang="cs-CZ" sz="2700" dirty="0"/>
              <a:t/>
            </a:r>
            <a:br>
              <a:rPr lang="cs-CZ" sz="2700" dirty="0"/>
            </a:br>
            <a:r>
              <a:rPr lang="cs-CZ" sz="2700" dirty="0"/>
              <a:t>Úřad evropského veřejného žalobce </a:t>
            </a:r>
            <a:r>
              <a:rPr lang="cs-CZ" sz="2700" dirty="0">
                <a:solidFill>
                  <a:schemeClr val="accent3"/>
                </a:solidFill>
              </a:rPr>
              <a:t>funguje od podzimu r. 2020</a:t>
            </a:r>
            <a:r>
              <a:rPr lang="cs-CZ" sz="2700" dirty="0"/>
              <a:t>, v ČR jsou zatím 3 pověření  žalobci.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67371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990600"/>
            <a:ext cx="7772400" cy="42217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1628800"/>
            <a:ext cx="7772400" cy="4464495"/>
          </a:xfrm>
        </p:spPr>
        <p:txBody>
          <a:bodyPr>
            <a:noAutofit/>
          </a:bodyPr>
          <a:lstStyle/>
          <a:p>
            <a:pPr algn="just"/>
            <a:r>
              <a:rPr lang="cs-CZ" sz="1800" dirty="0"/>
              <a:t>      EVŽ vede trestní stíhání pachatelů podvodů proti rozpočtu EU a jiné trestné činy poškozující finanční zájmy Unie.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      Podvody s unijními fondy - vždy při škodě nad 100.000 eur (2,7 milionu Kč), </a:t>
            </a:r>
          </a:p>
          <a:p>
            <a:pPr algn="just"/>
            <a:r>
              <a:rPr lang="cs-CZ" sz="1800" dirty="0"/>
              <a:t>       </a:t>
            </a:r>
          </a:p>
          <a:p>
            <a:pPr algn="just"/>
            <a:r>
              <a:rPr lang="cs-CZ" sz="1800" dirty="0"/>
              <a:t>      Při škodě mezi 10.000 eur (270.000 Kč) a 100.000 eur </a:t>
            </a:r>
            <a:r>
              <a:rPr lang="cs-CZ" sz="1800" dirty="0">
                <a:solidFill>
                  <a:srgbClr val="FF9933"/>
                </a:solidFill>
              </a:rPr>
              <a:t>může</a:t>
            </a:r>
            <a:r>
              <a:rPr lang="cs-CZ" sz="1800" dirty="0"/>
              <a:t> věc </a:t>
            </a:r>
            <a:r>
              <a:rPr lang="cs-CZ" sz="1800" dirty="0" err="1"/>
              <a:t>atrahovat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       Sídlo Evropského veřejného žalobce je </a:t>
            </a:r>
            <a:r>
              <a:rPr lang="cs-CZ" sz="1800" dirty="0">
                <a:solidFill>
                  <a:srgbClr val="FFC000"/>
                </a:solidFill>
              </a:rPr>
              <a:t> v Lucemburku</a:t>
            </a:r>
            <a:r>
              <a:rPr lang="cs-CZ" sz="1800" dirty="0"/>
              <a:t> ( zde se bude evidovat, řídit a dohlížet na všechna trestní řízení vedená pověřenými žalobci, čímž by měla být zajištěna jednotná trestní politika.</a:t>
            </a:r>
          </a:p>
          <a:p>
            <a:pPr algn="just"/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V každém členském státu je </a:t>
            </a:r>
            <a:r>
              <a:rPr lang="cs-CZ" sz="1800" dirty="0">
                <a:solidFill>
                  <a:srgbClr val="FFC000"/>
                </a:solidFill>
              </a:rPr>
              <a:t>pověřený zástupce EVŽ </a:t>
            </a:r>
            <a:r>
              <a:rPr lang="cs-CZ" sz="1800" dirty="0"/>
              <a:t>který je oprávněn k vedení trestního řízení v souladu s nařízením o zřízení EVŽ a právními předpisy příslušného členského státu.</a:t>
            </a:r>
            <a:br>
              <a:rPr lang="cs-CZ" sz="1800" dirty="0"/>
            </a:b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5802150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Novela zákona o státním zastupitelství byla schválena v listopadu 2018 vládou ČR.</a:t>
            </a:r>
          </a:p>
          <a:p>
            <a:r>
              <a:rPr lang="cs-CZ" dirty="0"/>
              <a:t>Novela č. 315/2019 Sb.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82221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Zvláštní ustanovení ZSZ </a:t>
            </a:r>
            <a:r>
              <a:rPr lang="cs-CZ" sz="3600" dirty="0" smtClean="0"/>
              <a:t>( č. 283/1993 Sb.) o </a:t>
            </a:r>
            <a:r>
              <a:rPr lang="cs-CZ" sz="3600" dirty="0"/>
              <a:t>Úřadu evropského veřejného žalobce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§ 34</a:t>
            </a:r>
            <a:r>
              <a:rPr lang="cs-CZ" sz="1800" b="1" dirty="0"/>
              <a:t>b</a:t>
            </a:r>
            <a:endParaRPr lang="cs-CZ" sz="1800" dirty="0"/>
          </a:p>
          <a:p>
            <a:pPr algn="just"/>
            <a:r>
              <a:rPr lang="cs-CZ" sz="1800" b="1" dirty="0"/>
              <a:t>(1)</a:t>
            </a:r>
            <a:r>
              <a:rPr lang="cs-CZ" sz="1800" dirty="0"/>
              <a:t> Dnem, k němuž vznikla státnímu zástupci funkce evropského nejvyššího žalobce, evropského žalobce nebo evropského pověřeného žalobce, je státní zástupce dočasně přidělen k Úřadu evropského veřejného žalobce. V rozsahu, ve kterém není státní zástupce jmenovaný do funkce evropského pověřeného žalobce dočasně přidělen k Úřadu evropského veřejného žalobce, plní tento státní zástupce povinnosti státního zástupce podle tohoto zákona. Dočasné přidělení trvá po dobu výkonu funkce evropského nejvyššího žalobce, evropského žalobce nebo evropského pověřeného žalobce.</a:t>
            </a:r>
          </a:p>
          <a:p>
            <a:pPr algn="just"/>
            <a:r>
              <a:rPr lang="cs-CZ" sz="1800" b="1" dirty="0"/>
              <a:t>(2)</a:t>
            </a:r>
            <a:r>
              <a:rPr lang="cs-CZ" sz="1800" dirty="0"/>
              <a:t> Ministr spravedlnosti po projednání s nejvyšším státním zástupcem a se souhlasem státního zástupce jmenovaného do funkce evropského pověřeného žalobce stanoví určité státní zastupitelství jako místo výkonu jeho funkce.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7068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457200" y="2179637"/>
            <a:ext cx="8229600" cy="3625627"/>
          </a:xfrm>
        </p:spPr>
        <p:txBody>
          <a:bodyPr>
            <a:normAutofit fontScale="77500" lnSpcReduction="20000"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sz="2400" dirty="0">
                <a:solidFill>
                  <a:srgbClr val="FF9933"/>
                </a:solidFill>
              </a:rPr>
              <a:t>Jurisdikce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</a:t>
            </a:r>
            <a:r>
              <a:rPr lang="cs-CZ" sz="2400" dirty="0" err="1"/>
              <a:t>common</a:t>
            </a:r>
            <a:r>
              <a:rPr lang="cs-CZ" sz="2400" dirty="0"/>
              <a:t> </a:t>
            </a:r>
            <a:r>
              <a:rPr lang="cs-CZ" sz="2400" dirty="0" err="1"/>
              <a:t>law</a:t>
            </a:r>
            <a:r>
              <a:rPr lang="cs-CZ" sz="2400" dirty="0"/>
              <a:t> pojetí suverenity) je součástí moci státu a znamená především stanovení nebo nalézání práva. Pokud tímto orgánem je soud, jde o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>
                <a:solidFill>
                  <a:srgbClr val="FF9933"/>
                </a:solidFill>
              </a:rPr>
              <a:t>jurisdikci soudní</a:t>
            </a:r>
            <a:r>
              <a:rPr lang="cs-CZ" sz="2400" dirty="0">
                <a:solidFill>
                  <a:schemeClr val="bg1"/>
                </a:solidFill>
              </a:rPr>
              <a:t>. </a:t>
            </a:r>
          </a:p>
          <a:p>
            <a:pPr marL="342900" indent="-342900" algn="just">
              <a:buNone/>
            </a:pPr>
            <a:endParaRPr lang="cs-CZ" sz="2400" dirty="0">
              <a:solidFill>
                <a:schemeClr val="bg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2400" dirty="0"/>
              <a:t>Trestní soudní jurisdikce je založena na následujících zásadách: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teritoriality </a:t>
            </a:r>
            <a:r>
              <a:rPr lang="cs-CZ" sz="2400" dirty="0"/>
              <a:t>(§ 4 českého trestního zákoníku)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registrace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(§ 5 českého TZ)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personality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(aktivní personalita - § 6 českého TZ, pasivní personalita - § 7 odst. 2 českého TZ)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univerzality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(§ 7 odst. 1 českého TZ, subsidiární univerzalita - § 8 českého TZ) 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>
                <a:solidFill>
                  <a:srgbClr val="FF9933"/>
                </a:solidFill>
              </a:rPr>
              <a:t>Zásada ochrany</a:t>
            </a: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/>
              <a:t>(a univerzality - § 7 českého TZ)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400" dirty="0"/>
              <a:t>Pozor na působnost TOPO ve vztahu k právnickým osobám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017566"/>
          </a:xfrm>
        </p:spPr>
        <p:txBody>
          <a:bodyPr/>
          <a:lstStyle/>
          <a:p>
            <a:pPr algn="just"/>
            <a:r>
              <a:rPr lang="cs-CZ" b="1" dirty="0"/>
              <a:t>§ 34c</a:t>
            </a:r>
            <a:endParaRPr lang="cs-CZ" dirty="0"/>
          </a:p>
          <a:p>
            <a:pPr algn="just"/>
            <a:r>
              <a:rPr lang="cs-CZ" sz="1800" b="1" dirty="0"/>
              <a:t>(1)</a:t>
            </a:r>
            <a:r>
              <a:rPr lang="cs-CZ" sz="1800" dirty="0"/>
              <a:t> Státní zastupitelství, které bylo stanoveno jako místo výkonu funkce evropského pověřeného žalobce, se považuje za státní zastupitelství, u kterého je evropský pověřený žalobce činný.</a:t>
            </a:r>
          </a:p>
          <a:p>
            <a:pPr algn="just"/>
            <a:r>
              <a:rPr lang="cs-CZ" sz="1800" b="1" dirty="0"/>
              <a:t>(2)</a:t>
            </a:r>
            <a:r>
              <a:rPr lang="cs-CZ" sz="1800" dirty="0"/>
              <a:t> Vedoucí státní zástupce stojící v čele státního zastupitelství, které bylo stanoveno jako místo výkonu funkce evropského pověřeného žalobce, je v rozsahu, v jakém to nařízení o zřízení Úřadu evropského veřejného žalobce umožňuje, státnímu zástupci jmenovanému do funkce evropského pověřeného žalobce nadřízen.</a:t>
            </a:r>
          </a:p>
          <a:p>
            <a:pPr algn="just"/>
            <a:r>
              <a:rPr lang="cs-CZ" sz="1800" b="1" dirty="0"/>
              <a:t>(3)</a:t>
            </a:r>
            <a:r>
              <a:rPr lang="cs-CZ" sz="1800" dirty="0"/>
              <a:t> Úkolem správy státního zastupitelství je rovněž vytvářet podmínky k řádnému plnění úkolů evropského pověřeného žalobce.</a:t>
            </a:r>
          </a:p>
        </p:txBody>
      </p:sp>
    </p:spTree>
    <p:extLst>
      <p:ext uri="{BB962C8B-B14F-4D97-AF65-F5344CB8AC3E}">
        <p14:creationId xmlns:p14="http://schemas.microsoft.com/office/powerpoint/2010/main" val="160609057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b="1" dirty="0"/>
              <a:t>§ 34d</a:t>
            </a:r>
            <a:endParaRPr lang="cs-CZ" sz="1800" dirty="0"/>
          </a:p>
          <a:p>
            <a:pPr algn="just"/>
            <a:r>
              <a:rPr lang="cs-CZ" sz="1800" b="1" dirty="0"/>
              <a:t>(1)</a:t>
            </a:r>
            <a:r>
              <a:rPr lang="cs-CZ" sz="1800" dirty="0"/>
              <a:t> Evropský nejvyšší žalobce, evropský žalobce a evropský pověřený žalobce mají v rozsahu, v jakém to nařízení o zřízení Úřadu evropského veřejného žalobce umožňuje, stejná oprávnění a povinnosti, jaké jsou stanoveny právními předpisy státnímu zástupci.</a:t>
            </a:r>
          </a:p>
          <a:p>
            <a:pPr algn="just"/>
            <a:r>
              <a:rPr lang="cs-CZ" sz="1800" b="1" dirty="0"/>
              <a:t>(2)</a:t>
            </a:r>
            <a:r>
              <a:rPr lang="cs-CZ" sz="1800" dirty="0"/>
              <a:t> Úřad evropského veřejného žalobce je pro výkon své působnosti oprávněn získávat informace z rejstříků, registrů, evidencí, databází a seznamů ve stejném rozsahu a stejným způsobem, jako je získává státní zástupce pro účely trestního řízení.</a:t>
            </a:r>
          </a:p>
          <a:p>
            <a:pPr algn="just"/>
            <a:r>
              <a:rPr lang="cs-CZ" sz="1800" b="1" dirty="0"/>
              <a:t>(3)</a:t>
            </a:r>
            <a:r>
              <a:rPr lang="cs-CZ" sz="1800" dirty="0"/>
              <a:t> Na poskytování informací mezi státním zastupitelstvím a Úřadem evropského veřejného žalobce se § 12g odst. 1 a 2 použije obdobně. Na oprávnění ministra spravedlnosti požádat Úřad evropského veřejného žalobce o informaci o stavu řízení ve věci, ve které je Úřad evropského veřejného žalobce činný, se § 13 odst. 1 použije obdobně.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5946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§ 34e</a:t>
            </a:r>
            <a:endParaRPr lang="cs-CZ" dirty="0"/>
          </a:p>
          <a:p>
            <a:pPr algn="just"/>
            <a:r>
              <a:rPr lang="cs-CZ" sz="1800" dirty="0"/>
              <a:t>Státní zastupitelství je povinno neprodleně oznámit Úřadu evropského veřejného žalobce skutečnosti nasvědčující tomu, že byl spáchán trestný čin, u něhož by Úřad evropského veřejného žalobce mohl vykonat svou pravomoc v souladu s čl. 22 a čl. 25 odst. 2 a 3 nařízení o zřízení Úřadu evropského veřejného žalobce.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906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§ 34f</a:t>
            </a:r>
            <a:endParaRPr lang="cs-CZ" dirty="0"/>
          </a:p>
          <a:p>
            <a:pPr algn="just"/>
            <a:r>
              <a:rPr lang="cs-CZ" sz="1800" dirty="0"/>
              <a:t>Státnímu zástupci jmenovanému do funkce evropského pověřeného žalobce náleží podle zákoníku práce náhrada škody nebo nemajetkové újmy vzniklé pracovním úrazem nebo nemocí z povolání, a to v rozsahu, v jakém mu nebyla uhrazena Úřadem evropského veřejného žalobce.</a:t>
            </a:r>
          </a:p>
        </p:txBody>
      </p:sp>
    </p:spTree>
    <p:extLst>
      <p:ext uri="{BB962C8B-B14F-4D97-AF65-F5344CB8AC3E}">
        <p14:creationId xmlns:p14="http://schemas.microsoft.com/office/powerpoint/2010/main" val="32417075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§ 34g</a:t>
            </a:r>
            <a:endParaRPr lang="cs-CZ" dirty="0"/>
          </a:p>
          <a:p>
            <a:pPr algn="just"/>
            <a:r>
              <a:rPr lang="cs-CZ" sz="1800" dirty="0"/>
              <a:t>Spory o příslušnost mezi státním zastupitelstvím a Úřadem evropského veřejného žalobce v rozsahu, v jakém to nařízení o zřízení Úřadu evropského veřejného žalobce umožňuje, rozhoduje Nejvyšší státní zastupitelství.“</a:t>
            </a:r>
          </a:p>
        </p:txBody>
      </p:sp>
    </p:spTree>
    <p:extLst>
      <p:ext uri="{BB962C8B-B14F-4D97-AF65-F5344CB8AC3E}">
        <p14:creationId xmlns:p14="http://schemas.microsoft.com/office/powerpoint/2010/main" val="20391499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ctr">
              <a:buFontTx/>
              <a:buNone/>
            </a:pPr>
            <a:endParaRPr lang="cs-CZ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cs-CZ" sz="3600" b="1" dirty="0">
                <a:ln w="500">
                  <a:solidFill>
                    <a:schemeClr val="tx2">
                      <a:shade val="20000"/>
                      <a:satMod val="350000"/>
                    </a:schemeClr>
                  </a:solidFill>
                </a:ln>
                <a:solidFill>
                  <a:schemeClr val="tx2">
                    <a:tint val="100000"/>
                    <a:satMod val="250000"/>
                  </a:schemeClr>
                </a:solidFill>
                <a:effectLst>
                  <a:outerShdw blurRad="30000" dist="30000" dir="2700000" algn="tl" rotWithShape="0">
                    <a:schemeClr val="bg2">
                      <a:shade val="45000"/>
                      <a:satMod val="150000"/>
                      <a:alpha val="90000"/>
                    </a:schemeClr>
                  </a:outerShdw>
                </a:effectLst>
                <a:latin typeface="+mj-lt"/>
                <a:ea typeface="+mj-ea"/>
                <a:cs typeface="+mj-cs"/>
              </a:rPr>
              <a:t>Děkuji za pozornost.</a:t>
            </a:r>
            <a:endParaRPr lang="en-GB" sz="3600" b="1" dirty="0">
              <a:ln w="500">
                <a:solidFill>
                  <a:schemeClr val="tx2">
                    <a:shade val="20000"/>
                    <a:satMod val="350000"/>
                  </a:schemeClr>
                </a:solidFill>
              </a:ln>
              <a:solidFill>
                <a:schemeClr val="tx2">
                  <a:tint val="100000"/>
                  <a:satMod val="250000"/>
                </a:schemeClr>
              </a:solidFill>
              <a:effectLst>
                <a:outerShdw blurRad="30000" dist="30000" dir="2700000" algn="tl" rotWithShape="0">
                  <a:schemeClr val="bg2">
                    <a:shade val="45000"/>
                    <a:satMod val="150000"/>
                    <a:alpha val="90000"/>
                  </a:schemeClr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Mezinárodní právo trestní</a:t>
            </a:r>
            <a:r>
              <a:rPr lang="cs-CZ" sz="2000" b="1" dirty="0">
                <a:solidFill>
                  <a:srgbClr val="FFFF00"/>
                </a:solidFill>
              </a:rPr>
              <a:t> </a:t>
            </a:r>
            <a:r>
              <a:rPr lang="cs-CZ" sz="2000" dirty="0"/>
              <a:t>je tvořeno mezinárodními smlouvami, které zavazují smluvní státy k povinnosti: 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000" dirty="0"/>
              <a:t>kriminalizovat určitá jednání,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000" dirty="0"/>
              <a:t>vytvořit jurisdikci, </a:t>
            </a:r>
          </a:p>
          <a:p>
            <a:pPr marL="987425" lvl="1" indent="-465138" algn="just">
              <a:buFont typeface="Arial" pitchFamily="34" charset="0"/>
              <a:buChar char="•"/>
            </a:pPr>
            <a:r>
              <a:rPr lang="cs-CZ" sz="2000" dirty="0"/>
              <a:t>spolupracovat v trestním řízení.</a:t>
            </a:r>
          </a:p>
          <a:p>
            <a:pPr marL="342900" indent="-342900" algn="just">
              <a:buNone/>
            </a:pPr>
            <a:endParaRPr lang="cs-CZ" sz="2000" dirty="0">
              <a:solidFill>
                <a:schemeClr val="bg1"/>
              </a:solidFill>
            </a:endParaRPr>
          </a:p>
          <a:p>
            <a:pPr marL="342900" indent="-342900" algn="just"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</a:rPr>
              <a:t>Trestní právo mezinárodní</a:t>
            </a:r>
            <a:r>
              <a:rPr lang="cs-CZ" sz="2000" dirty="0">
                <a:solidFill>
                  <a:schemeClr val="bg1"/>
                </a:solidFill>
              </a:rPr>
              <a:t> </a:t>
            </a:r>
            <a:r>
              <a:rPr lang="cs-CZ" sz="2000" dirty="0"/>
              <a:t>tvoří vnitrostátní normy trestního práva, upravující:</a:t>
            </a:r>
          </a:p>
          <a:p>
            <a:pPr marL="865187" lvl="1" indent="-342900" algn="just">
              <a:buFont typeface="Arial" pitchFamily="34" charset="0"/>
              <a:buChar char="•"/>
            </a:pPr>
            <a:r>
              <a:rPr lang="cs-CZ" sz="2000" dirty="0"/>
              <a:t>místní působnost trestního zákona a dalších norem,</a:t>
            </a:r>
          </a:p>
          <a:p>
            <a:pPr marL="865187" lvl="1" indent="-342900" algn="just">
              <a:buFont typeface="Arial" pitchFamily="34" charset="0"/>
              <a:buChar char="•"/>
            </a:pPr>
            <a:r>
              <a:rPr lang="cs-CZ" sz="2000" dirty="0"/>
              <a:t>subsidiární jurisdikci.</a:t>
            </a:r>
          </a:p>
          <a:p>
            <a:pPr marL="865187" lvl="1" indent="-342900" algn="just">
              <a:buFont typeface="Arial" pitchFamily="34" charset="0"/>
              <a:buChar char="•"/>
            </a:pPr>
            <a:r>
              <a:rPr lang="cs-CZ" sz="2400" b="1" u="sng" dirty="0">
                <a:solidFill>
                  <a:srgbClr val="FF0000"/>
                </a:solidFill>
              </a:rPr>
              <a:t>Zákon č. 104/2013 Sb. o mezinárodní justiční spolupráci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3" name="Rectangle 5"/>
          <p:cNvSpPr>
            <a:spLocks noChangeArrowheads="1"/>
          </p:cNvSpPr>
          <p:nvPr/>
        </p:nvSpPr>
        <p:spPr bwMode="auto">
          <a:xfrm>
            <a:off x="1116013" y="2060575"/>
            <a:ext cx="2879725" cy="720725"/>
          </a:xfrm>
          <a:prstGeom prst="rect">
            <a:avLst/>
          </a:prstGeom>
          <a:noFill/>
          <a:ln w="9525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cs-CZ" sz="2000" b="1" dirty="0">
                <a:latin typeface="Bookman Old Style" pitchFamily="18" charset="0"/>
              </a:rPr>
              <a:t>MEZINÁRODNÍ PRÁVO</a:t>
            </a:r>
            <a:endParaRPr lang="cs-CZ" sz="2000" dirty="0">
              <a:latin typeface="Bookman Old Style" pitchFamily="18" charset="0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Ø"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87425" lvl="1" indent="-465138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22215" name="Rectangle 7"/>
          <p:cNvSpPr>
            <a:spLocks noChangeArrowheads="1"/>
          </p:cNvSpPr>
          <p:nvPr/>
        </p:nvSpPr>
        <p:spPr bwMode="auto">
          <a:xfrm>
            <a:off x="5219700" y="2060575"/>
            <a:ext cx="2879725" cy="720725"/>
          </a:xfrm>
          <a:prstGeom prst="rect">
            <a:avLst/>
          </a:prstGeom>
          <a:noFill/>
          <a:ln w="9525">
            <a:solidFill>
              <a:srgbClr val="66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</a:pPr>
            <a:r>
              <a:rPr lang="cs-CZ" sz="2000" b="1" dirty="0">
                <a:latin typeface="Bookman Old Style" pitchFamily="18" charset="0"/>
              </a:rPr>
              <a:t>VNITROSTÁTNÍ PRÁVO</a:t>
            </a:r>
            <a:endParaRPr lang="cs-CZ" sz="2000" dirty="0">
              <a:latin typeface="Bookman Old Style" pitchFamily="18" charset="0"/>
            </a:endParaRPr>
          </a:p>
          <a:p>
            <a:pPr algn="just">
              <a:spcBef>
                <a:spcPct val="20000"/>
              </a:spcBef>
              <a:buFont typeface="Wingdings" pitchFamily="2" charset="2"/>
              <a:buChar char="Ø"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87425" lvl="1" indent="-465138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22216" name="WordArt 8"/>
          <p:cNvSpPr>
            <a:spLocks noChangeArrowheads="1" noChangeShapeType="1" noTextEdit="1"/>
          </p:cNvSpPr>
          <p:nvPr/>
        </p:nvSpPr>
        <p:spPr bwMode="auto">
          <a:xfrm>
            <a:off x="2339975" y="3141663"/>
            <a:ext cx="4824413" cy="18716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cs-CZ" sz="2800" kern="10" dirty="0">
                <a:ln w="9525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9900">
                    <a:alpha val="50000"/>
                  </a:srgbClr>
                </a:solidFill>
                <a:latin typeface="Bookman Old Style"/>
              </a:rPr>
              <a:t>Vzájemný vztah</a:t>
            </a:r>
          </a:p>
        </p:txBody>
      </p:sp>
      <p:sp>
        <p:nvSpPr>
          <p:cNvPr id="222217" name="WordArt 9"/>
          <p:cNvSpPr>
            <a:spLocks noChangeArrowheads="1" noChangeShapeType="1" noTextEdit="1"/>
          </p:cNvSpPr>
          <p:nvPr/>
        </p:nvSpPr>
        <p:spPr bwMode="auto">
          <a:xfrm>
            <a:off x="2484438" y="5445125"/>
            <a:ext cx="4537075" cy="504825"/>
          </a:xfrm>
          <a:prstGeom prst="rect">
            <a:avLst/>
          </a:prstGeom>
          <a:noFill/>
          <a:ln>
            <a:noFill/>
          </a:ln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cs-CZ" sz="20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>
                    <a:alpha val="50000"/>
                  </a:srgbClr>
                </a:solidFill>
                <a:latin typeface="Bookman Old Style"/>
              </a:rPr>
              <a:t>(</a:t>
            </a:r>
            <a:r>
              <a:rPr lang="cs-CZ" sz="20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chemeClr val="tx1">
                    <a:alpha val="50000"/>
                  </a:schemeClr>
                </a:solidFill>
                <a:latin typeface="Bookman Old Style"/>
              </a:rPr>
              <a:t>monistická a dualistická teorie, teorie smíšené</a:t>
            </a:r>
            <a:r>
              <a:rPr lang="cs-CZ" sz="20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>
                    <a:alpha val="50000"/>
                  </a:srgbClr>
                </a:solidFill>
                <a:latin typeface="Bookman Old Style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2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222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22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3" grpId="0" animBg="1"/>
      <p:bldP spid="222215" grpId="0" animBg="1"/>
      <p:bldP spid="222216" grpId="0" animBg="1"/>
      <p:bldP spid="2222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6" name="Rectangle 4"/>
          <p:cNvSpPr>
            <a:spLocks noChangeArrowheads="1"/>
          </p:cNvSpPr>
          <p:nvPr/>
        </p:nvSpPr>
        <p:spPr bwMode="auto">
          <a:xfrm>
            <a:off x="468313" y="2132856"/>
            <a:ext cx="8229600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Recepce mezinárodních smluv v ČR: 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endParaRPr lang="cs-CZ" sz="2000" dirty="0">
              <a:solidFill>
                <a:srgbClr val="FF9933"/>
              </a:solidFill>
              <a:latin typeface="+mn-lt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000" dirty="0">
                <a:latin typeface="+mn-lt"/>
              </a:rPr>
              <a:t>Článek 10 Ústavy (ústavní zákon č. 395/2001 Sb.) – součástí právního řádu České republiky jsou všechny mezinárodní smlouvy, které</a:t>
            </a:r>
          </a:p>
          <a:p>
            <a:pPr marL="1436688" lvl="2" indent="-35718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+mn-lt"/>
              </a:rPr>
              <a:t>byly ratifikovány – k jejichž ratifikaci dal souhlas československý nebo český parlament</a:t>
            </a:r>
          </a:p>
          <a:p>
            <a:pPr marL="1436688" lvl="2" indent="-35718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+mn-lt"/>
              </a:rPr>
              <a:t>zavazují Českou republiku – ratifikace potřebným počtem států</a:t>
            </a:r>
          </a:p>
          <a:p>
            <a:pPr marL="1436688" lvl="2" indent="-357188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+mn-lt"/>
              </a:rPr>
              <a:t>byly vyhlášeny v příslušné sbírce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sz="2000" dirty="0">
              <a:solidFill>
                <a:schemeClr val="bg1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Ø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Inkorporace výběrová</a:t>
            </a:r>
            <a:r>
              <a:rPr lang="cs-CZ" sz="2000" b="1" dirty="0">
                <a:solidFill>
                  <a:srgbClr val="FFFF00"/>
                </a:solidFill>
                <a:latin typeface="+mn-lt"/>
              </a:rPr>
              <a:t> </a:t>
            </a:r>
            <a:r>
              <a:rPr lang="cs-CZ" sz="2000" dirty="0">
                <a:latin typeface="+mn-lt"/>
              </a:rPr>
              <a:t>byla nahrazena </a:t>
            </a:r>
            <a:r>
              <a:rPr lang="cs-CZ" sz="2000" b="1" dirty="0">
                <a:solidFill>
                  <a:srgbClr val="FF9933"/>
                </a:solidFill>
                <a:latin typeface="+mn-lt"/>
              </a:rPr>
              <a:t>inkorporací univerzální</a:t>
            </a:r>
            <a:r>
              <a:rPr lang="cs-CZ" sz="2000" b="1" dirty="0">
                <a:solidFill>
                  <a:srgbClr val="FFFF00"/>
                </a:solidFill>
                <a:latin typeface="+mn-lt"/>
              </a:rPr>
              <a:t>.</a:t>
            </a:r>
            <a:r>
              <a:rPr lang="cs-CZ" sz="20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endParaRPr lang="cs-CZ" sz="20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3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3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23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23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22323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2323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92150"/>
            <a:ext cx="8229600" cy="936650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Podstata mezinárodní justiční spolupráce v trestních věcech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205038"/>
            <a:ext cx="8229600" cy="4248298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dirty="0">
                <a:solidFill>
                  <a:srgbClr val="FF9933"/>
                </a:solidFill>
              </a:rPr>
              <a:t>Charakteristické znaky mezinárodní justiční spolupráce v trestních věcech: </a:t>
            </a:r>
          </a:p>
          <a:p>
            <a:pPr algn="just">
              <a:buFont typeface="Wingdings" pitchFamily="2" charset="2"/>
              <a:buChar char="Ø"/>
            </a:pPr>
            <a:endParaRPr lang="cs-CZ" sz="1800" dirty="0">
              <a:solidFill>
                <a:schemeClr val="bg1"/>
              </a:solidFill>
            </a:endParaRP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součást mezinárodní justiční spolupráce,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obor, tvořený zejména mezinárodním právem veřejným a trestním právem,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institut upravující justiční pomoc mezi justičními orgány různých zemí a tím i mezi státy,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důležitý nástroj vzájemného pochopení, komunikace a spolupráce mezi tuzemskými státními orgány a orgány jiného státu v oblasti trestního práva, </a:t>
            </a:r>
          </a:p>
          <a:p>
            <a:pPr algn="just">
              <a:buFont typeface="Arial" pitchFamily="34" charset="0"/>
              <a:buChar char="•"/>
            </a:pPr>
            <a:r>
              <a:rPr lang="cs-CZ" sz="2000" dirty="0"/>
              <a:t>spolupráce mezi státem dožádaným a státem dožadujícím. </a:t>
            </a:r>
          </a:p>
          <a:p>
            <a:pPr algn="just">
              <a:buFont typeface="Wingdings" pitchFamily="2" charset="2"/>
              <a:buChar char="Ø"/>
            </a:pPr>
            <a:endParaRPr lang="cs-CZ" sz="20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b="1" dirty="0">
              <a:solidFill>
                <a:srgbClr val="FF9900"/>
              </a:solidFill>
              <a:latin typeface="Bookman Old Style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sz="1800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812800" lvl="1" indent="-276225" algn="just">
              <a:buFont typeface="Wingdings" pitchFamily="2" charset="2"/>
              <a:buNone/>
            </a:pPr>
            <a:endParaRPr lang="cs-CZ" sz="1800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4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4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42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242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2242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2242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2242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ChangeArrowheads="1"/>
          </p:cNvSpPr>
          <p:nvPr/>
        </p:nvSpPr>
        <p:spPr bwMode="auto">
          <a:xfrm>
            <a:off x="468313" y="1773238"/>
            <a:ext cx="8229600" cy="39600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Mezinárodní právo obyčejové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endParaRPr lang="cs-CZ" sz="2000" b="1" dirty="0">
              <a:solidFill>
                <a:srgbClr val="FF9933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Mezinárodní smlouvy</a:t>
            </a: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dirty="0">
                <a:latin typeface="+mn-lt"/>
              </a:rPr>
              <a:t>z hlediska počtu smluvních stran – dvoustranné nebo mnohostranné</a:t>
            </a: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dirty="0">
                <a:latin typeface="+mn-lt"/>
              </a:rPr>
              <a:t>z hlediska obsahu – obsahující jednu nebo více forem spolupráce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endParaRPr lang="cs-CZ" sz="2000" b="1" dirty="0">
              <a:solidFill>
                <a:srgbClr val="FF9933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33"/>
                </a:solidFill>
                <a:latin typeface="+mn-lt"/>
              </a:rPr>
              <a:t>Vnitrostátní právo v ČR</a:t>
            </a:r>
            <a:r>
              <a:rPr lang="cs-CZ" sz="2000" dirty="0">
                <a:solidFill>
                  <a:schemeClr val="bg1"/>
                </a:solidFill>
                <a:latin typeface="+mn-lt"/>
              </a:rPr>
              <a:t> </a:t>
            </a:r>
            <a:r>
              <a:rPr lang="cs-CZ" sz="2000" dirty="0">
                <a:latin typeface="+mn-lt"/>
              </a:rPr>
              <a:t>( dříve hlava 25 trestního řádu, dnes zákon č. </a:t>
            </a:r>
            <a:r>
              <a:rPr lang="cs-CZ" sz="2000" dirty="0">
                <a:solidFill>
                  <a:srgbClr val="FFFF00"/>
                </a:solidFill>
                <a:latin typeface="+mn-lt"/>
              </a:rPr>
              <a:t>104/2013 Sb.)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+mn-lt"/>
              </a:rPr>
              <a:t>Unijní právní řád </a:t>
            </a:r>
            <a:r>
              <a:rPr lang="cs-CZ" sz="2000" dirty="0">
                <a:latin typeface="+mn-lt"/>
              </a:rPr>
              <a:t>( zejména Listina ZP EU a rozhodovací praxe SD EU, úmluva o PP EU)</a:t>
            </a:r>
            <a:endParaRPr lang="cs-CZ" sz="2000" b="1" dirty="0">
              <a:solidFill>
                <a:srgbClr val="FF9900"/>
              </a:solidFill>
              <a:latin typeface="+mn-lt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rgbClr val="FFFF00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765175"/>
            <a:ext cx="8229600" cy="791617"/>
          </a:xfrm>
          <a:noFill/>
          <a:ln/>
        </p:spPr>
        <p:txBody>
          <a:bodyPr>
            <a:noAutofit/>
          </a:bodyPr>
          <a:lstStyle/>
          <a:p>
            <a:r>
              <a:rPr lang="cs-CZ" sz="3200" dirty="0"/>
              <a:t>Prameny práva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9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29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293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29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229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29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293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293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ChangeArrowheads="1"/>
          </p:cNvSpPr>
          <p:nvPr/>
        </p:nvSpPr>
        <p:spPr bwMode="auto">
          <a:xfrm>
            <a:off x="468313" y="1773238"/>
            <a:ext cx="8229600" cy="4392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Corbel" pitchFamily="34" charset="0"/>
              </a:rPr>
              <a:t>Obecné zásady: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Corbel" pitchFamily="34" charset="0"/>
              </a:rPr>
              <a:t>Zásada reciprocity (vzájemnosti)</a:t>
            </a:r>
          </a:p>
          <a:p>
            <a:pPr marL="900113" lvl="1" indent="-377825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cs-CZ" sz="2000" dirty="0">
                <a:latin typeface="Corbel" pitchFamily="34" charset="0"/>
              </a:rPr>
              <a:t>Zásada </a:t>
            </a:r>
            <a:r>
              <a:rPr lang="cs-CZ" sz="2000" dirty="0" err="1">
                <a:latin typeface="Corbel" pitchFamily="34" charset="0"/>
              </a:rPr>
              <a:t>ordre</a:t>
            </a:r>
            <a:r>
              <a:rPr lang="cs-CZ" sz="2000" dirty="0">
                <a:latin typeface="Corbel" pitchFamily="34" charset="0"/>
              </a:rPr>
              <a:t> public (ochrany veřejného pořádku)</a:t>
            </a: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sz="2000" dirty="0">
              <a:latin typeface="Corbel" pitchFamily="34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Char char="Ø"/>
            </a:pPr>
            <a:endParaRPr lang="cs-CZ" sz="2000" b="1" dirty="0">
              <a:solidFill>
                <a:schemeClr val="bg1"/>
              </a:solidFill>
              <a:latin typeface="Corbel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Corbel" pitchFamily="34" charset="0"/>
              </a:rPr>
              <a:t>Zvláštní zásady</a:t>
            </a:r>
            <a:r>
              <a:rPr lang="cs-CZ" sz="2000" b="1" dirty="0">
                <a:solidFill>
                  <a:srgbClr val="FFFF00"/>
                </a:solidFill>
                <a:latin typeface="Corbel" pitchFamily="34" charset="0"/>
              </a:rPr>
              <a:t> </a:t>
            </a:r>
            <a:r>
              <a:rPr lang="cs-CZ" sz="2000" dirty="0">
                <a:latin typeface="Corbel" pitchFamily="34" charset="0"/>
              </a:rPr>
              <a:t>vytvořené pro účely jednotlivých forem spolupráce (zejména pro vydávací řízení)</a:t>
            </a:r>
          </a:p>
          <a:p>
            <a:pPr algn="just">
              <a:spcBef>
                <a:spcPct val="20000"/>
              </a:spcBef>
            </a:pPr>
            <a:endParaRPr lang="cs-CZ" sz="2000" dirty="0">
              <a:latin typeface="Corbel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r>
              <a:rPr lang="cs-CZ" sz="2000" b="1" dirty="0">
                <a:solidFill>
                  <a:srgbClr val="FF9900"/>
                </a:solidFill>
                <a:latin typeface="Corbel" pitchFamily="34" charset="0"/>
              </a:rPr>
              <a:t>Zvláštní zásady </a:t>
            </a:r>
            <a:r>
              <a:rPr lang="cs-CZ" sz="2000" dirty="0">
                <a:latin typeface="Corbel" pitchFamily="34" charset="0"/>
              </a:rPr>
              <a:t>založené členstvím ČR v EU ( harmonizace, vzájemné uznávání)</a:t>
            </a: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Char char="§"/>
            </a:pPr>
            <a:endParaRPr lang="cs-CZ" sz="2000" dirty="0">
              <a:latin typeface="Corbel" pitchFamily="34" charset="0"/>
            </a:endParaRPr>
          </a:p>
          <a:p>
            <a:pPr marL="342900" indent="-342900" algn="just">
              <a:spcBef>
                <a:spcPct val="20000"/>
              </a:spcBef>
              <a:buFont typeface="Wingdings" pitchFamily="2" charset="2"/>
              <a:buNone/>
            </a:pPr>
            <a:endParaRPr lang="cs-CZ" dirty="0">
              <a:solidFill>
                <a:schemeClr val="bg1"/>
              </a:solidFill>
              <a:latin typeface="Bookman Old Style" pitchFamily="18" charset="0"/>
            </a:endParaRPr>
          </a:p>
          <a:p>
            <a:pPr marL="900113" lvl="1" indent="-377825" algn="just">
              <a:spcBef>
                <a:spcPct val="20000"/>
              </a:spcBef>
              <a:buFont typeface="Wingdings" pitchFamily="2" charset="2"/>
              <a:buNone/>
            </a:pPr>
            <a:endParaRPr lang="cs-CZ" b="1" dirty="0">
              <a:solidFill>
                <a:srgbClr val="FF6600"/>
              </a:solidFill>
              <a:latin typeface="Bookman Old Style" pitchFamily="18" charset="0"/>
            </a:endParaRP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548681"/>
            <a:ext cx="8229600" cy="648072"/>
          </a:xfrm>
          <a:noFill/>
          <a:ln/>
        </p:spPr>
        <p:txBody>
          <a:bodyPr>
            <a:normAutofit/>
          </a:bodyPr>
          <a:lstStyle/>
          <a:p>
            <a:r>
              <a:rPr lang="cs-CZ" sz="3200" dirty="0"/>
              <a:t>Zásady mezinárodní justiční spolupráce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0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30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304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304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304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2304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2304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animBg="1"/>
    </p:bldLst>
  </p:timing>
</p:sld>
</file>

<file path=ppt/theme/theme1.xml><?xml version="1.0" encoding="utf-8"?>
<a:theme xmlns:a="http://schemas.openxmlformats.org/drawingml/2006/main" name="Deluxe">
  <a:themeElements>
    <a:clrScheme name="Deluxe">
      <a:dk1>
        <a:sysClr val="windowText" lastClr="000000"/>
      </a:dk1>
      <a:lt1>
        <a:sysClr val="window" lastClr="FFFFFF"/>
      </a:lt1>
      <a:dk2>
        <a:srgbClr val="30356E"/>
      </a:dk2>
      <a:lt2>
        <a:srgbClr val="FFF9E5"/>
      </a:lt2>
      <a:accent1>
        <a:srgbClr val="CC4757"/>
      </a:accent1>
      <a:accent2>
        <a:srgbClr val="FF6F61"/>
      </a:accent2>
      <a:accent3>
        <a:srgbClr val="FF953E"/>
      </a:accent3>
      <a:accent4>
        <a:srgbClr val="F8BD52"/>
      </a:accent4>
      <a:accent5>
        <a:srgbClr val="46A6BD"/>
      </a:accent5>
      <a:accent6>
        <a:srgbClr val="5488BC"/>
      </a:accent6>
      <a:hlink>
        <a:srgbClr val="FA7D7A"/>
      </a:hlink>
      <a:folHlink>
        <a:srgbClr val="FFCF3E"/>
      </a:folHlink>
    </a:clrScheme>
    <a:fontScheme name="Deluxe">
      <a:maj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新魏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eluxe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280000"/>
              </a:schemeClr>
            </a:gs>
            <a:gs pos="14000">
              <a:schemeClr val="phClr">
                <a:tint val="37000"/>
                <a:satMod val="250000"/>
              </a:schemeClr>
            </a:gs>
            <a:gs pos="45000">
              <a:schemeClr val="phClr">
                <a:tint val="53000"/>
                <a:satMod val="220000"/>
              </a:schemeClr>
            </a:gs>
            <a:gs pos="65000">
              <a:schemeClr val="phClr">
                <a:tint val="53000"/>
                <a:satMod val="220000"/>
              </a:schemeClr>
            </a:gs>
            <a:gs pos="86000">
              <a:schemeClr val="phClr">
                <a:tint val="42000"/>
                <a:satMod val="240000"/>
              </a:schemeClr>
            </a:gs>
            <a:gs pos="100000">
              <a:schemeClr val="phClr">
                <a:tint val="20000"/>
                <a:satMod val="23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0000">
              <a:schemeClr val="phClr">
                <a:satMod val="150000"/>
              </a:schemeClr>
            </a:gs>
            <a:gs pos="100000">
              <a:schemeClr val="phClr">
                <a:tint val="75000"/>
                <a:satMod val="20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atMod val="14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  <a:effectStyle>
          <a:effectLst>
            <a:reflection blurRad="12700" stA="26000" endPos="28000" dist="38100" dir="5400000" sy="-100000"/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90500" h="1016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3000"/>
                <a:satMod val="1550000"/>
              </a:schemeClr>
            </a:gs>
            <a:gs pos="1000">
              <a:schemeClr val="phClr">
                <a:tint val="48000"/>
                <a:satMod val="155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r="210000" b="300000"/>
          </a:path>
        </a:gradFill>
        <a:gradFill rotWithShape="1">
          <a:gsLst>
            <a:gs pos="5000">
              <a:schemeClr val="phClr">
                <a:tint val="38000"/>
                <a:satMod val="1800000"/>
              </a:schemeClr>
            </a:gs>
            <a:gs pos="5000">
              <a:schemeClr val="phClr">
                <a:tint val="40000"/>
                <a:satMod val="1800000"/>
              </a:schemeClr>
            </a:gs>
            <a:gs pos="90000">
              <a:schemeClr val="phClr">
                <a:shade val="18000"/>
                <a:satMod val="275000"/>
              </a:schemeClr>
            </a:gs>
          </a:gsLst>
          <a:path path="circle">
            <a:fillToRect l="20000" t="30000" r="135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Luxusní motiv</Template>
  <TotalTime>3309</TotalTime>
  <Words>2426</Words>
  <Application>Microsoft Office PowerPoint</Application>
  <PresentationFormat>Předvádění na obrazovce (4:3)</PresentationFormat>
  <Paragraphs>222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1" baseType="lpstr">
      <vt:lpstr>Arial</vt:lpstr>
      <vt:lpstr>Bookman Old Style</vt:lpstr>
      <vt:lpstr>Corbel</vt:lpstr>
      <vt:lpstr>Wingdings</vt:lpstr>
      <vt:lpstr>Wingdings 2</vt:lpstr>
      <vt:lpstr>Deluxe</vt:lpstr>
      <vt:lpstr>Prezentace aplikace PowerPoint</vt:lpstr>
      <vt:lpstr>Prostředí mezinárodní justiční spolupráce v trestních věcech</vt:lpstr>
      <vt:lpstr>Prezentace aplikace PowerPoint</vt:lpstr>
      <vt:lpstr>Prezentace aplikace PowerPoint</vt:lpstr>
      <vt:lpstr>Prezentace aplikace PowerPoint</vt:lpstr>
      <vt:lpstr>Prezentace aplikace PowerPoint</vt:lpstr>
      <vt:lpstr>Podstata mezinárodní justiční spolupráce v trestních věcech</vt:lpstr>
      <vt:lpstr>Prameny práva mezinárodní justiční spolupráce</vt:lpstr>
      <vt:lpstr>Zásady mezinárodní justiční spolupráce</vt:lpstr>
      <vt:lpstr>Podoby mezinárodní justiční spolupráce</vt:lpstr>
      <vt:lpstr>Formy mezinárodní justiční spolupráce</vt:lpstr>
      <vt:lpstr>Prezentace aplikace PowerPoint</vt:lpstr>
      <vt:lpstr> Mezinárodní justiční spolupráce  v trestních věcech a Evropská unie</vt:lpstr>
      <vt:lpstr>Prezentace aplikace PowerPoint</vt:lpstr>
      <vt:lpstr>     Lisabonská smlouva</vt:lpstr>
      <vt:lpstr>Listina základních práv EU</vt:lpstr>
      <vt:lpstr>Listina základních práv EU</vt:lpstr>
      <vt:lpstr>Listina základních práv EU</vt:lpstr>
      <vt:lpstr> Rozhodovací praxe Soudního dvora Evropské unie o předběžných otázkách </vt:lpstr>
      <vt:lpstr>Soudní dvůr EU</vt:lpstr>
      <vt:lpstr>SD EU a Listina základních práv EU</vt:lpstr>
      <vt:lpstr>Prezentace aplikace PowerPoint</vt:lpstr>
      <vt:lpstr>Projekt evropského veřejného žalobce</vt:lpstr>
      <vt:lpstr>Evropský veřejný žalobce v Lisabonské smlouvě (čl. 86 konsolidovaného znění Smlouvy o EU a Smlouvy o fungování EU) :  „Pro boj proti trestným činům poškozujícím nebo ohrožujícím finanční zájmy Unie může Rada zvláštním legislativním postupem formou nařízení vytvořit z Eurojustu Úřad evropského veřejného žalobce. Rada rozhoduje jednomyslně po obdržení souhlasu Evropského parlamentu.“  Ochrana finančních zájmů EU ( rozpočtové prostředky – fondy a ochrana měny EURO), boj proti závažné přeshraniční trestné činnosti </vt:lpstr>
      <vt:lpstr>Dne 8. června 2017 se členské státy, které se účastní posílené spolupráce za účelem zřízení Úřadu evropského veřejného žalobce, dohodly na právním předpisu, o organizaci a působnosti tohoto EVŽ.  Nařízení Rady  Nařízení rady 218/C 418 A/01 Úř. Věstníku ze dne 19.11. 2018 – vyhlášení výběrového řízení na EVŽ  Novela zákona o státním zastupitelství ( zák. č. 283/1993 Sb.,   zakotvující součinnost státního zastupitelství s EVŽ – část 12., § 34b-34g zákona .  </vt:lpstr>
      <vt:lpstr> Úřad spolupracuje s úřadem pro justiční spolupráci (Eurojust) a s Evropským úřadem pro boj proti podvodům (OLAF)  Do inciativy se zatím zapojilo více jak  20 členských států včetně České republiky.   Úřad evropského veřejného žalobce funguje od podzimu r. 2020, v ČR jsou zatím 3 pověření  žalobci. </vt:lpstr>
      <vt:lpstr>Prezentace aplikace PowerPoint</vt:lpstr>
      <vt:lpstr>Prezentace aplikace PowerPoint</vt:lpstr>
      <vt:lpstr>Zvláštní ustanovení ZSZ ( č. 283/1993 Sb.) o Úřadu evropského veřejného žalobce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Jaroslav Fenyk</dc:title>
  <dc:creator>Jaroslav Fenyk</dc:creator>
  <cp:lastModifiedBy>Fenyk Jaroslav</cp:lastModifiedBy>
  <cp:revision>146</cp:revision>
  <dcterms:created xsi:type="dcterms:W3CDTF">2005-04-06T16:52:48Z</dcterms:created>
  <dcterms:modified xsi:type="dcterms:W3CDTF">2022-04-19T09:18:30Z</dcterms:modified>
</cp:coreProperties>
</file>