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60" r:id="rId5"/>
    <p:sldId id="266" r:id="rId6"/>
    <p:sldId id="259" r:id="rId7"/>
    <p:sldId id="261" r:id="rId8"/>
    <p:sldId id="262" r:id="rId9"/>
    <p:sldId id="263" r:id="rId10"/>
    <p:sldId id="274" r:id="rId11"/>
    <p:sldId id="264" r:id="rId12"/>
    <p:sldId id="267" r:id="rId13"/>
    <p:sldId id="273" r:id="rId14"/>
    <p:sldId id="268" r:id="rId15"/>
    <p:sldId id="270" r:id="rId16"/>
    <p:sldId id="271" r:id="rId17"/>
    <p:sldId id="272" r:id="rId18"/>
    <p:sldId id="26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2" d="100"/>
          <a:sy n="112" d="100"/>
        </p:scale>
        <p:origin x="-78" y="-21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xmlns="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oud.cz/fileadmin/user_upload/ustavni_soud_www/Pravni_uprava/AJ/Charter_of_Fundamental_Rights_and_Freedoms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</a:t>
            </a:r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/>
              <a:t>Responsibility and damages in Public Administration.</a:t>
            </a:r>
            <a:br>
              <a:rPr lang="en-US" sz="3600" b="0" dirty="0" smtClean="0"/>
            </a:br>
            <a:r>
              <a:rPr lang="en-US" sz="3600" b="0" dirty="0" smtClean="0"/>
              <a:t>Administrative sanctions and punishment.</a:t>
            </a:r>
            <a:endParaRPr lang="cs-CZ" sz="36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Lecture 6: 11th May 2022</a:t>
            </a:r>
          </a:p>
          <a:p>
            <a:r>
              <a:rPr lang="en-US" i="1" dirty="0" smtClean="0"/>
              <a:t>SOC003 </a:t>
            </a:r>
            <a:r>
              <a:rPr lang="en-US" i="1" dirty="0" smtClean="0"/>
              <a:t>Public Administration in the Czech Republic</a:t>
            </a:r>
            <a:r>
              <a:rPr lang="en-US" dirty="0" smtClean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Tomáš Svoboda</a:t>
            </a:r>
          </a:p>
          <a:p>
            <a:endParaRPr lang="cs-CZ" dirty="0" smtClean="0"/>
          </a:p>
          <a:p>
            <a:endParaRPr lang="en-US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1/ Basics of act no. 82/1998 Col.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Examples of </a:t>
            </a:r>
            <a:r>
              <a:rPr lang="en-GB" b="1" dirty="0" smtClean="0"/>
              <a:t>wrong </a:t>
            </a:r>
            <a:r>
              <a:rPr lang="en-GB" b="1" dirty="0" smtClean="0"/>
              <a:t>official </a:t>
            </a:r>
            <a:r>
              <a:rPr lang="en-GB" b="1" dirty="0" smtClean="0"/>
              <a:t>procedure</a:t>
            </a:r>
            <a:endParaRPr lang="en-GB" b="1" dirty="0" smtClean="0"/>
          </a:p>
          <a:p>
            <a:pPr lvl="1"/>
            <a:r>
              <a:rPr lang="en-GB" i="1" dirty="0" smtClean="0"/>
              <a:t>Incorrect statement of the Building Authority on the compliance of the project with the municipal zoning plan</a:t>
            </a:r>
          </a:p>
          <a:p>
            <a:pPr lvl="1"/>
            <a:r>
              <a:rPr lang="en-GB" i="1" dirty="0" smtClean="0"/>
              <a:t>Error of the Enforcement Agent in the person of the debtor when taking an inventory of movable property</a:t>
            </a:r>
          </a:p>
          <a:p>
            <a:pPr lvl="1"/>
            <a:r>
              <a:rPr lang="en-GB" i="1" dirty="0" smtClean="0"/>
              <a:t>Informing the media by the police without respecting the presumption of innocence</a:t>
            </a:r>
          </a:p>
          <a:p>
            <a:pPr lvl="1"/>
            <a:r>
              <a:rPr lang="en-GB" i="1" dirty="0" smtClean="0"/>
              <a:t>The release of the property from the custody of the court without a decision to do so</a:t>
            </a:r>
          </a:p>
          <a:p>
            <a:pPr lvl="1"/>
            <a:endParaRPr lang="en-GB" dirty="0" smtClean="0"/>
          </a:p>
          <a:p>
            <a:pPr lvl="1"/>
            <a:r>
              <a:rPr lang="en-GB" b="1" dirty="0" smtClean="0"/>
              <a:t>= „Residual category“ of liability</a:t>
            </a:r>
          </a:p>
          <a:p>
            <a:pPr lvl="1"/>
            <a:r>
              <a:rPr lang="en-GB" dirty="0" smtClean="0"/>
              <a:t>Potentially any</a:t>
            </a:r>
            <a:r>
              <a:rPr lang="en-GB" dirty="0" smtClean="0"/>
              <a:t> breach of the (legal) rules in the operation of a public authority</a:t>
            </a:r>
          </a:p>
          <a:p>
            <a:pPr lvl="1"/>
            <a:r>
              <a:rPr lang="en-GB" dirty="0" smtClean="0"/>
              <a:t>Assessed by the civil court in „compensation proceedings“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1/ Basics of act no. 82/1998 Col.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Compensation</a:t>
            </a:r>
          </a:p>
          <a:p>
            <a:pPr lvl="1"/>
            <a:r>
              <a:rPr lang="en-GB" i="1" dirty="0" smtClean="0"/>
              <a:t>Material damage </a:t>
            </a:r>
            <a:r>
              <a:rPr lang="en-GB" dirty="0" smtClean="0"/>
              <a:t>= restoration or </a:t>
            </a:r>
            <a:r>
              <a:rPr lang="en-GB" b="1" dirty="0" smtClean="0"/>
              <a:t>financial reparation</a:t>
            </a:r>
          </a:p>
          <a:p>
            <a:pPr lvl="1"/>
            <a:r>
              <a:rPr lang="en-GB" i="1" dirty="0" smtClean="0"/>
              <a:t>Non-material damage </a:t>
            </a:r>
            <a:r>
              <a:rPr lang="en-GB" dirty="0" smtClean="0"/>
              <a:t>= </a:t>
            </a:r>
            <a:r>
              <a:rPr lang="en-GB" b="1" dirty="0" smtClean="0"/>
              <a:t>reasonable satisfaction </a:t>
            </a:r>
            <a:r>
              <a:rPr lang="en-GB" dirty="0" smtClean="0"/>
              <a:t>(apology or monetary)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Legal claim</a:t>
            </a:r>
          </a:p>
          <a:p>
            <a:pPr lvl="1"/>
            <a:r>
              <a:rPr lang="en-GB" dirty="0" smtClean="0"/>
              <a:t>1) </a:t>
            </a:r>
            <a:r>
              <a:rPr lang="en-GB" b="1" i="1" dirty="0" smtClean="0"/>
              <a:t>obligatory preliminary hearing </a:t>
            </a:r>
            <a:r>
              <a:rPr lang="cs-CZ" b="1" i="1" dirty="0" smtClean="0"/>
              <a:t>(</a:t>
            </a:r>
            <a:r>
              <a:rPr lang="cs-CZ" b="1" i="1" dirty="0" err="1" smtClean="0"/>
              <a:t>state</a:t>
            </a:r>
            <a:r>
              <a:rPr lang="cs-CZ" b="1" i="1" dirty="0" smtClean="0"/>
              <a:t>) </a:t>
            </a:r>
            <a:r>
              <a:rPr lang="en-GB" dirty="0" smtClean="0"/>
              <a:t>– </a:t>
            </a:r>
            <a:r>
              <a:rPr lang="en-GB" dirty="0" smtClean="0"/>
              <a:t>voluntary </a:t>
            </a:r>
            <a:r>
              <a:rPr lang="en-GB" dirty="0" smtClean="0"/>
              <a:t>compensation</a:t>
            </a:r>
            <a:endParaRPr lang="en-GB" dirty="0" smtClean="0"/>
          </a:p>
          <a:p>
            <a:pPr lvl="1"/>
            <a:r>
              <a:rPr lang="en-GB" dirty="0" smtClean="0"/>
              <a:t>2) </a:t>
            </a:r>
            <a:r>
              <a:rPr lang="en-GB" i="1" dirty="0" smtClean="0"/>
              <a:t>court action </a:t>
            </a:r>
            <a:r>
              <a:rPr lang="en-GB" dirty="0" smtClean="0"/>
              <a:t>– awarding compensation (civil courts)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b="1" dirty="0" smtClean="0"/>
              <a:t>Procedural aspects</a:t>
            </a:r>
          </a:p>
          <a:p>
            <a:pPr lvl="1"/>
            <a:r>
              <a:rPr lang="en-GB" dirty="0" smtClean="0"/>
              <a:t>E.g. </a:t>
            </a:r>
            <a:r>
              <a:rPr lang="en-GB" dirty="0" smtClean="0"/>
              <a:t>the legal nature of the right for compensation (civil)</a:t>
            </a:r>
            <a:r>
              <a:rPr lang="en-GB" dirty="0" smtClean="0"/>
              <a:t>, </a:t>
            </a:r>
            <a:r>
              <a:rPr lang="en-GB" dirty="0" smtClean="0"/>
              <a:t>the state body designated for the hearing, limitation periods,…</a:t>
            </a:r>
            <a:endParaRPr lang="en-GB" dirty="0" smtClean="0"/>
          </a:p>
        </p:txBody>
      </p:sp>
      <p:pic>
        <p:nvPicPr>
          <p:cNvPr id="6" name="str 10.wav">
            <a:hlinkClick r:id="" action="ppaction://media"/>
          </p:cNvPr>
          <p:cNvPicPr>
            <a:picLocks noRot="1" noChangeAspect="1"/>
          </p:cNvPicPr>
          <p:nvPr>
            <a:wavAudioFile r:embed="rId1" name="str 1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1/ Regression payments (act 82/1998)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Regression payments</a:t>
            </a:r>
          </a:p>
          <a:p>
            <a:pPr lvl="1"/>
            <a:r>
              <a:rPr lang="en-GB" dirty="0" smtClean="0"/>
              <a:t>State (municipalities) obliged to compensate</a:t>
            </a:r>
          </a:p>
          <a:p>
            <a:pPr lvl="1"/>
            <a:endParaRPr lang="en-GB" dirty="0" smtClean="0"/>
          </a:p>
          <a:p>
            <a:pPr lvl="1"/>
            <a:r>
              <a:rPr lang="en-GB" b="1" dirty="0" smtClean="0"/>
              <a:t>Secondary claim </a:t>
            </a:r>
            <a:r>
              <a:rPr lang="en-GB" dirty="0" smtClean="0"/>
              <a:t>against those who faulted</a:t>
            </a:r>
          </a:p>
          <a:p>
            <a:pPr lvl="1"/>
            <a:r>
              <a:rPr lang="en-GB" i="1" dirty="0" smtClean="0"/>
              <a:t>Legal persons exercising power</a:t>
            </a:r>
          </a:p>
          <a:p>
            <a:pPr lvl="1"/>
            <a:r>
              <a:rPr lang="en-GB" i="1" dirty="0" smtClean="0"/>
              <a:t>Officials</a:t>
            </a:r>
          </a:p>
          <a:p>
            <a:pPr lvl="1"/>
            <a:r>
              <a:rPr lang="en-GB" i="1" dirty="0" smtClean="0"/>
              <a:t>(Or both)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Non-strict liability (fault)</a:t>
            </a:r>
          </a:p>
          <a:p>
            <a:pPr lvl="1"/>
            <a:r>
              <a:rPr lang="en-GB" dirty="0" smtClean="0"/>
              <a:t>Limited (protection of employees)</a:t>
            </a:r>
          </a:p>
          <a:p>
            <a:pPr lvl="1"/>
            <a:endParaRPr lang="en-GB" dirty="0" smtClean="0"/>
          </a:p>
        </p:txBody>
      </p:sp>
      <p:pic>
        <p:nvPicPr>
          <p:cNvPr id="6" name="str 11.wav">
            <a:hlinkClick r:id="" action="ppaction://media"/>
          </p:cNvPr>
          <p:cNvPicPr>
            <a:picLocks noRot="1" noChangeAspect="1"/>
          </p:cNvPicPr>
          <p:nvPr>
            <a:wavAudioFile r:embed="rId1" name="str 1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1/ </a:t>
            </a:r>
            <a:r>
              <a:rPr lang="en-GB" b="0" dirty="0" smtClean="0"/>
              <a:t>Current issues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smtClean="0"/>
              <a:t>Liability for normative acts (laws and sub-statutory acts)?</a:t>
            </a:r>
          </a:p>
          <a:p>
            <a:r>
              <a:rPr lang="en-GB" i="1" dirty="0" smtClean="0"/>
              <a:t>Liability of non-territorial self-governments?</a:t>
            </a:r>
          </a:p>
          <a:p>
            <a:r>
              <a:rPr lang="en-GB" i="1" dirty="0" smtClean="0"/>
              <a:t>Covid-19 compensations?</a:t>
            </a:r>
          </a:p>
          <a:p>
            <a:pPr>
              <a:buNone/>
            </a:pPr>
            <a:endParaRPr lang="en-GB" i="1" dirty="0" smtClean="0"/>
          </a:p>
          <a:p>
            <a:r>
              <a:rPr lang="en-GB" b="1" i="1" dirty="0" smtClean="0"/>
              <a:t>Questions?</a:t>
            </a:r>
          </a:p>
          <a:p>
            <a:pPr lvl="1"/>
            <a:endParaRPr lang="en-GB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/>
              <a:t>2</a:t>
            </a:r>
            <a:r>
              <a:rPr lang="en-GB" b="0" dirty="0" smtClean="0"/>
              <a:t>/ Administrative legal liability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Regulated by administrative penal law </a:t>
            </a:r>
          </a:p>
          <a:p>
            <a:pPr lvl="1"/>
            <a:r>
              <a:rPr lang="en-GB" dirty="0" smtClean="0"/>
              <a:t>= </a:t>
            </a:r>
            <a:r>
              <a:rPr lang="en-GB" i="1" dirty="0" smtClean="0"/>
              <a:t>Subsystem of administrative law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Retrospective liability</a:t>
            </a:r>
          </a:p>
          <a:p>
            <a:pPr lvl="1"/>
            <a:r>
              <a:rPr lang="en-GB" dirty="0" smtClean="0"/>
              <a:t>Liability as a </a:t>
            </a:r>
            <a:r>
              <a:rPr lang="en-GB" i="1" dirty="0" smtClean="0"/>
              <a:t>sanction</a:t>
            </a:r>
            <a:r>
              <a:rPr lang="en-GB" dirty="0" smtClean="0"/>
              <a:t> (duty to bear a sanction) – </a:t>
            </a:r>
            <a:r>
              <a:rPr lang="en-GB" b="1" i="1" dirty="0" smtClean="0"/>
              <a:t>administrative legal sanction</a:t>
            </a:r>
          </a:p>
          <a:p>
            <a:pPr lvl="1"/>
            <a:r>
              <a:rPr lang="en-GB" dirty="0" smtClean="0"/>
              <a:t>Wrongful conduct (</a:t>
            </a:r>
            <a:r>
              <a:rPr lang="en-GB" b="1" i="1" dirty="0" smtClean="0"/>
              <a:t>administrative offense </a:t>
            </a:r>
            <a:r>
              <a:rPr lang="en-GB" dirty="0" smtClean="0"/>
              <a:t>– but not all violations of administrative law)</a:t>
            </a:r>
          </a:p>
          <a:p>
            <a:pPr lvl="1"/>
            <a:r>
              <a:rPr lang="en-GB" dirty="0" smtClean="0"/>
              <a:t>Exercising through imposing administrative sanctions = </a:t>
            </a:r>
            <a:r>
              <a:rPr lang="en-GB" b="1" i="1" dirty="0" smtClean="0"/>
              <a:t>administrative punishment</a:t>
            </a:r>
          </a:p>
          <a:p>
            <a:r>
              <a:rPr lang="en-GB" dirty="0" smtClean="0"/>
              <a:t>Specific features</a:t>
            </a:r>
          </a:p>
          <a:p>
            <a:pPr lvl="1"/>
            <a:r>
              <a:rPr lang="en-GB" dirty="0" smtClean="0"/>
              <a:t>Social relations </a:t>
            </a:r>
            <a:r>
              <a:rPr lang="en-GB" b="1" dirty="0" smtClean="0"/>
              <a:t>protected by administrative law </a:t>
            </a:r>
            <a:r>
              <a:rPr lang="en-GB" dirty="0" smtClean="0"/>
              <a:t>are infringed (but not always)</a:t>
            </a:r>
          </a:p>
          <a:p>
            <a:pPr lvl="1"/>
            <a:r>
              <a:rPr lang="en-GB" dirty="0" smtClean="0"/>
              <a:t>Realized by </a:t>
            </a:r>
            <a:r>
              <a:rPr lang="en-GB" b="1" dirty="0" smtClean="0"/>
              <a:t>administrative bodies</a:t>
            </a:r>
            <a:r>
              <a:rPr lang="en-GB" dirty="0" smtClean="0"/>
              <a:t> (but strictly defined powers)</a:t>
            </a:r>
          </a:p>
        </p:txBody>
      </p:sp>
      <p:pic>
        <p:nvPicPr>
          <p:cNvPr id="6" name="str 12.wav">
            <a:hlinkClick r:id="" action="ppaction://media"/>
          </p:cNvPr>
          <p:cNvPicPr>
            <a:picLocks noRot="1" noChangeAspect="1"/>
          </p:cNvPicPr>
          <p:nvPr>
            <a:wavAudioFile r:embed="rId1" name="str 1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2/ Preconditions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Objective preconditions</a:t>
            </a:r>
          </a:p>
          <a:p>
            <a:pPr lvl="1"/>
            <a:r>
              <a:rPr lang="en-GB" i="1" dirty="0" smtClean="0"/>
              <a:t>Wrongfulness of conduct</a:t>
            </a:r>
          </a:p>
          <a:p>
            <a:pPr lvl="1"/>
            <a:r>
              <a:rPr lang="en-GB" i="1" dirty="0" smtClean="0"/>
              <a:t>Harmful effect </a:t>
            </a:r>
          </a:p>
          <a:p>
            <a:pPr lvl="1"/>
            <a:r>
              <a:rPr lang="en-GB" i="1" dirty="0" smtClean="0"/>
              <a:t>Causation</a:t>
            </a:r>
          </a:p>
          <a:p>
            <a:r>
              <a:rPr lang="en-GB" dirty="0" smtClean="0"/>
              <a:t>Subjective preconditions</a:t>
            </a:r>
          </a:p>
          <a:p>
            <a:pPr lvl="1"/>
            <a:r>
              <a:rPr lang="en-GB" i="1" dirty="0" smtClean="0"/>
              <a:t>Fault </a:t>
            </a:r>
            <a:r>
              <a:rPr lang="en-GB" dirty="0" smtClean="0"/>
              <a:t>(but not always)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Functions</a:t>
            </a:r>
          </a:p>
          <a:p>
            <a:pPr lvl="1"/>
            <a:r>
              <a:rPr lang="en-GB" dirty="0" smtClean="0"/>
              <a:t>Various – e. g. </a:t>
            </a:r>
            <a:r>
              <a:rPr lang="en-GB" i="1" dirty="0" smtClean="0"/>
              <a:t>protective, preventative, repressive </a:t>
            </a:r>
            <a:r>
              <a:rPr lang="en-GB" dirty="0" smtClean="0"/>
              <a:t>(see study text)</a:t>
            </a:r>
          </a:p>
        </p:txBody>
      </p:sp>
      <p:pic>
        <p:nvPicPr>
          <p:cNvPr id="6" name="str 13.wav">
            <a:hlinkClick r:id="" action="ppaction://media"/>
          </p:cNvPr>
          <p:cNvPicPr>
            <a:picLocks noRot="1" noChangeAspect="1"/>
          </p:cNvPicPr>
          <p:nvPr>
            <a:wavAudioFile r:embed="rId1" name="str 1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2/ Sub-systems of administrative l. liability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Current system (since 2017)</a:t>
            </a:r>
          </a:p>
          <a:p>
            <a:pPr lvl="1"/>
            <a:r>
              <a:rPr lang="en-GB" dirty="0" smtClean="0"/>
              <a:t>Administrative legal liability for </a:t>
            </a:r>
            <a:r>
              <a:rPr lang="en-GB" b="1" i="1" dirty="0" smtClean="0"/>
              <a:t>misdemeanours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Administrative legal liability for misdemeanours of natural persons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Administrative legal liability for misdemeanours of artificial legal persons and entrepreneurs</a:t>
            </a:r>
          </a:p>
          <a:p>
            <a:pPr lvl="2"/>
            <a:endParaRPr lang="en-GB" dirty="0" smtClean="0"/>
          </a:p>
          <a:p>
            <a:pPr lvl="1"/>
            <a:r>
              <a:rPr lang="en-GB" dirty="0" smtClean="0"/>
              <a:t>Administrative legal liability for so-called </a:t>
            </a:r>
            <a:r>
              <a:rPr lang="en-GB" b="1" i="1" dirty="0" smtClean="0"/>
              <a:t>other administrative offences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Administrative legal liability for </a:t>
            </a:r>
            <a:r>
              <a:rPr lang="en-GB" b="1" dirty="0" smtClean="0"/>
              <a:t>disciplinary offences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Administrative legal liability for </a:t>
            </a:r>
            <a:r>
              <a:rPr lang="en-GB" b="1" dirty="0" smtClean="0"/>
              <a:t>order offences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Different before 2017 (</a:t>
            </a:r>
            <a:r>
              <a:rPr lang="en-GB" i="1" dirty="0" smtClean="0"/>
              <a:t>see study text</a:t>
            </a:r>
            <a:r>
              <a:rPr lang="en-GB" dirty="0" smtClean="0"/>
              <a:t>)</a:t>
            </a:r>
          </a:p>
          <a:p>
            <a:pPr lvl="1"/>
            <a:r>
              <a:rPr lang="en-GB" b="1" dirty="0" smtClean="0"/>
              <a:t>Re</a:t>
            </a:r>
            <a:r>
              <a:rPr lang="cs-CZ" b="1" dirty="0" err="1" smtClean="0"/>
              <a:t>form</a:t>
            </a:r>
            <a:r>
              <a:rPr lang="cs-CZ" b="1" dirty="0" smtClean="0"/>
              <a:t> </a:t>
            </a:r>
            <a:r>
              <a:rPr lang="en-GB" dirty="0" smtClean="0"/>
              <a:t>of administrative penal law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Mainly act no. 250/2016 Col. (Act on Liability for </a:t>
            </a:r>
            <a:r>
              <a:rPr lang="en-GB" dirty="0" err="1" smtClean="0"/>
              <a:t>Misdemeanors</a:t>
            </a:r>
            <a:r>
              <a:rPr lang="en-GB" dirty="0" smtClean="0"/>
              <a:t> and Proceedings on Them)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New system (harmonisation of liability for misdemeanours) and various other changes 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Generally closer to </a:t>
            </a:r>
            <a:r>
              <a:rPr lang="cs-CZ" dirty="0" smtClean="0"/>
              <a:t>(</a:t>
            </a:r>
            <a:r>
              <a:rPr lang="en-GB" dirty="0" smtClean="0"/>
              <a:t>judicial</a:t>
            </a:r>
            <a:r>
              <a:rPr lang="cs-CZ" dirty="0" smtClean="0"/>
              <a:t>)</a:t>
            </a:r>
            <a:r>
              <a:rPr lang="en-GB" dirty="0" smtClean="0"/>
              <a:t> penal law</a:t>
            </a:r>
          </a:p>
        </p:txBody>
      </p:sp>
      <p:pic>
        <p:nvPicPr>
          <p:cNvPr id="6" name="str 14.wav">
            <a:hlinkClick r:id="" action="ppaction://media"/>
          </p:cNvPr>
          <p:cNvPicPr>
            <a:picLocks noRot="1" noChangeAspect="1"/>
          </p:cNvPicPr>
          <p:nvPr>
            <a:wavAudioFile r:embed="rId1" name="str 1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2/ Sanctions for a misdemeanour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Sanctions</a:t>
            </a:r>
          </a:p>
          <a:p>
            <a:pPr lvl="1"/>
            <a:r>
              <a:rPr lang="en-GB" i="1" dirty="0" smtClean="0"/>
              <a:t>Reprimand</a:t>
            </a:r>
          </a:p>
          <a:p>
            <a:pPr lvl="1"/>
            <a:r>
              <a:rPr lang="en-GB" i="1" dirty="0" smtClean="0"/>
              <a:t>Penalty</a:t>
            </a:r>
          </a:p>
          <a:p>
            <a:pPr lvl="1"/>
            <a:r>
              <a:rPr lang="en-GB" i="1" dirty="0" smtClean="0"/>
              <a:t>Prohibition of activities</a:t>
            </a:r>
          </a:p>
          <a:p>
            <a:pPr lvl="1"/>
            <a:r>
              <a:rPr lang="en-GB" i="1" dirty="0" smtClean="0"/>
              <a:t>Forfeiture of a thing (or a substitute)</a:t>
            </a:r>
          </a:p>
          <a:p>
            <a:pPr lvl="1"/>
            <a:r>
              <a:rPr lang="en-GB" i="1" dirty="0" smtClean="0"/>
              <a:t>Publication of the decision on the offense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Protective measures</a:t>
            </a:r>
          </a:p>
          <a:p>
            <a:pPr lvl="1"/>
            <a:r>
              <a:rPr lang="en-GB" i="1" dirty="0" smtClean="0"/>
              <a:t>Restrictive measure</a:t>
            </a:r>
          </a:p>
          <a:p>
            <a:pPr lvl="1"/>
            <a:r>
              <a:rPr lang="en-GB" i="1" dirty="0" smtClean="0"/>
              <a:t>Seizure of a thing</a:t>
            </a:r>
          </a:p>
        </p:txBody>
      </p:sp>
      <p:pic>
        <p:nvPicPr>
          <p:cNvPr id="6" name="str 15.wav">
            <a:hlinkClick r:id="" action="ppaction://media"/>
          </p:cNvPr>
          <p:cNvPicPr>
            <a:picLocks noRot="1" noChangeAspect="1"/>
          </p:cNvPicPr>
          <p:nvPr>
            <a:wavAudioFile r:embed="rId1" name="str 1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2/ Procedural regime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Main principles</a:t>
            </a:r>
          </a:p>
          <a:p>
            <a:pPr lvl="1"/>
            <a:r>
              <a:rPr lang="en-GB" i="1" dirty="0" smtClean="0"/>
              <a:t>Legality</a:t>
            </a:r>
          </a:p>
          <a:p>
            <a:pPr lvl="1"/>
            <a:r>
              <a:rPr lang="en-GB" i="1" dirty="0" smtClean="0"/>
              <a:t>Prohibition of retroactivity</a:t>
            </a:r>
          </a:p>
          <a:p>
            <a:pPr lvl="1"/>
            <a:r>
              <a:rPr lang="en-GB" i="1" dirty="0" smtClean="0"/>
              <a:t>N</a:t>
            </a:r>
            <a:r>
              <a:rPr lang="cs-CZ" i="1" dirty="0" smtClean="0"/>
              <a:t>on</a:t>
            </a:r>
            <a:r>
              <a:rPr lang="en-GB" i="1" dirty="0" smtClean="0"/>
              <a:t> </a:t>
            </a:r>
            <a:r>
              <a:rPr lang="en-GB" i="1" dirty="0" err="1" smtClean="0"/>
              <a:t>bis</a:t>
            </a:r>
            <a:r>
              <a:rPr lang="en-GB" i="1" dirty="0" smtClean="0"/>
              <a:t> in idem</a:t>
            </a:r>
          </a:p>
          <a:p>
            <a:pPr lvl="1"/>
            <a:r>
              <a:rPr lang="en-GB" i="1" dirty="0" smtClean="0"/>
              <a:t>Sufficient speed</a:t>
            </a:r>
          </a:p>
          <a:p>
            <a:pPr lvl="1"/>
            <a:r>
              <a:rPr lang="en-GB" i="1" dirty="0" smtClean="0"/>
              <a:t>Right of defence </a:t>
            </a:r>
          </a:p>
          <a:p>
            <a:pPr lvl="1"/>
            <a:r>
              <a:rPr lang="en-GB" i="1" dirty="0" smtClean="0"/>
              <a:t>Burden of proof on state</a:t>
            </a:r>
          </a:p>
          <a:p>
            <a:pPr lvl="1"/>
            <a:r>
              <a:rPr lang="en-GB" i="1" dirty="0" smtClean="0"/>
              <a:t>Review</a:t>
            </a:r>
          </a:p>
          <a:p>
            <a:pPr lvl="1"/>
            <a:endParaRPr lang="en-GB" dirty="0" smtClean="0"/>
          </a:p>
          <a:p>
            <a:pPr lvl="1"/>
            <a:r>
              <a:rPr lang="en-GB" b="1" dirty="0" smtClean="0"/>
              <a:t>European legal environment</a:t>
            </a:r>
          </a:p>
          <a:p>
            <a:pPr lvl="1"/>
            <a:r>
              <a:rPr lang="en-GB" b="1" dirty="0" smtClean="0"/>
              <a:t>Fundamental rights and freedoms</a:t>
            </a:r>
          </a:p>
          <a:p>
            <a:pPr lvl="1"/>
            <a:endParaRPr lang="en-GB" dirty="0" smtClean="0"/>
          </a:p>
          <a:p>
            <a:pPr lvl="1"/>
            <a:r>
              <a:rPr lang="en-GB" i="1" dirty="0" smtClean="0"/>
              <a:t>For more detail see study text</a:t>
            </a:r>
          </a:p>
        </p:txBody>
      </p:sp>
      <p:pic>
        <p:nvPicPr>
          <p:cNvPr id="6" name="str 16.wav">
            <a:hlinkClick r:id="" action="ppaction://media"/>
          </p:cNvPr>
          <p:cNvPicPr>
            <a:picLocks noRot="1" noChangeAspect="1"/>
          </p:cNvPicPr>
          <p:nvPr>
            <a:wavAudioFile r:embed="rId1" name="str 1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Lecture 6: 11th May 2022</a:t>
            </a:r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2</a:t>
            </a:fld>
            <a:endParaRPr lang="en-GB" alt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smtClean="0"/>
              <a:t>Lecture 6</a:t>
            </a:r>
            <a:r>
              <a:rPr lang="en-GB" b="0" smtClean="0"/>
              <a:t>: </a:t>
            </a:r>
            <a:r>
              <a:rPr lang="en-GB" b="0" smtClean="0"/>
              <a:t>11</a:t>
            </a:r>
            <a:r>
              <a:rPr lang="en-GB" b="0" smtClean="0"/>
              <a:t>th May </a:t>
            </a:r>
            <a:r>
              <a:rPr lang="en-GB" b="0" smtClean="0"/>
              <a:t>2022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1/ </a:t>
            </a:r>
            <a:r>
              <a:rPr lang="en-GB" b="1" dirty="0" smtClean="0"/>
              <a:t>Responsibility and damages in Public Administration</a:t>
            </a:r>
          </a:p>
          <a:p>
            <a:pPr lvl="1"/>
            <a:r>
              <a:rPr lang="en-GB" i="1" dirty="0" smtClean="0"/>
              <a:t>Forms of responsibility in the Czech PA</a:t>
            </a:r>
          </a:p>
          <a:p>
            <a:pPr lvl="1"/>
            <a:r>
              <a:rPr lang="en-GB" i="1" dirty="0" smtClean="0"/>
              <a:t>Starting points of liability for damage in PA</a:t>
            </a:r>
          </a:p>
          <a:p>
            <a:pPr lvl="1"/>
            <a:r>
              <a:rPr lang="en-GB" i="1" dirty="0" smtClean="0"/>
              <a:t>Basics of act no. 82/1998 col.</a:t>
            </a:r>
          </a:p>
          <a:p>
            <a:pPr lvl="1"/>
            <a:r>
              <a:rPr lang="en-GB" i="1" dirty="0" smtClean="0"/>
              <a:t>Regression </a:t>
            </a:r>
            <a:r>
              <a:rPr lang="en-GB" i="1" dirty="0" smtClean="0"/>
              <a:t>payments</a:t>
            </a:r>
          </a:p>
          <a:p>
            <a:pPr lvl="1"/>
            <a:r>
              <a:rPr lang="en-GB" i="1" dirty="0" smtClean="0"/>
              <a:t>Current issues</a:t>
            </a:r>
            <a:endParaRPr lang="en-GB" dirty="0" smtClean="0"/>
          </a:p>
          <a:p>
            <a:r>
              <a:rPr lang="en-GB" b="1" dirty="0" smtClean="0"/>
              <a:t>2/ </a:t>
            </a:r>
            <a:r>
              <a:rPr lang="en-GB" b="1" dirty="0" smtClean="0"/>
              <a:t>Administrative sanctions and punishment</a:t>
            </a:r>
          </a:p>
          <a:p>
            <a:pPr lvl="1"/>
            <a:r>
              <a:rPr lang="en-GB" i="1" dirty="0" smtClean="0"/>
              <a:t>Administrative legal liability</a:t>
            </a:r>
          </a:p>
          <a:p>
            <a:pPr lvl="1"/>
            <a:r>
              <a:rPr lang="en-GB" i="1" dirty="0" smtClean="0"/>
              <a:t>Preconditions</a:t>
            </a:r>
          </a:p>
          <a:p>
            <a:pPr lvl="1"/>
            <a:r>
              <a:rPr lang="en-GB" i="1" dirty="0" smtClean="0"/>
              <a:t>Sub-systems of administrative l. Liability</a:t>
            </a:r>
          </a:p>
          <a:p>
            <a:pPr lvl="1"/>
            <a:r>
              <a:rPr lang="en-GB" i="1" dirty="0" smtClean="0"/>
              <a:t>Sanctions for a misdemeanour</a:t>
            </a:r>
          </a:p>
          <a:p>
            <a:pPr lvl="1"/>
            <a:r>
              <a:rPr lang="en-GB" i="1" dirty="0" smtClean="0"/>
              <a:t>Procedural regime</a:t>
            </a:r>
          </a:p>
        </p:txBody>
      </p:sp>
      <p:pic>
        <p:nvPicPr>
          <p:cNvPr id="6" name="str 2.wav">
            <a:hlinkClick r:id="" action="ppaction://media"/>
          </p:cNvPr>
          <p:cNvPicPr>
            <a:picLocks noRot="1" noChangeAspect="1"/>
          </p:cNvPicPr>
          <p:nvPr>
            <a:wavAudioFile r:embed="rId1" name="str 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/>
              <a:t>1/ </a:t>
            </a:r>
            <a:r>
              <a:rPr lang="en-US" b="0" dirty="0" smtClean="0"/>
              <a:t>Forms of responsibility in the Czech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Concept of responsibility</a:t>
            </a:r>
          </a:p>
          <a:p>
            <a:pPr lvl="1"/>
            <a:r>
              <a:rPr lang="en-GB" i="1" dirty="0" smtClean="0"/>
              <a:t>Prospective</a:t>
            </a:r>
            <a:r>
              <a:rPr lang="en-GB" dirty="0" smtClean="0"/>
              <a:t> (model procedure/</a:t>
            </a:r>
            <a:r>
              <a:rPr lang="en-GB" dirty="0" err="1" smtClean="0"/>
              <a:t>behavior</a:t>
            </a:r>
            <a:r>
              <a:rPr lang="en-GB" dirty="0" smtClean="0"/>
              <a:t>)</a:t>
            </a:r>
          </a:p>
          <a:p>
            <a:pPr lvl="1"/>
            <a:r>
              <a:rPr lang="en-GB" i="1" dirty="0" smtClean="0"/>
              <a:t>Retrospective</a:t>
            </a:r>
            <a:r>
              <a:rPr lang="en-GB" dirty="0" smtClean="0"/>
              <a:t> (sanction for the breach of a norm, liability)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Various forms in public </a:t>
            </a:r>
            <a:r>
              <a:rPr lang="en-GB" b="1" dirty="0" smtClean="0"/>
              <a:t>administration</a:t>
            </a:r>
            <a:endParaRPr lang="en-GB" b="1" dirty="0" smtClean="0"/>
          </a:p>
          <a:p>
            <a:pPr lvl="1"/>
            <a:r>
              <a:rPr lang="en-GB" i="1" dirty="0" smtClean="0"/>
              <a:t>Moral</a:t>
            </a:r>
            <a:r>
              <a:rPr lang="en-GB" dirty="0" smtClean="0"/>
              <a:t> (</a:t>
            </a:r>
            <a:r>
              <a:rPr lang="en-GB" dirty="0" smtClean="0"/>
              <a:t>e.g</a:t>
            </a:r>
            <a:r>
              <a:rPr lang="en-GB" dirty="0" smtClean="0"/>
              <a:t>. good administration)</a:t>
            </a:r>
          </a:p>
          <a:p>
            <a:pPr lvl="1"/>
            <a:r>
              <a:rPr lang="en-GB" i="1" dirty="0" smtClean="0"/>
              <a:t>Political</a:t>
            </a:r>
            <a:r>
              <a:rPr lang="en-GB" dirty="0" smtClean="0"/>
              <a:t> (</a:t>
            </a:r>
            <a:r>
              <a:rPr lang="en-GB" dirty="0" smtClean="0"/>
              <a:t>e.g</a:t>
            </a:r>
            <a:r>
              <a:rPr lang="en-GB" dirty="0" smtClean="0"/>
              <a:t>. </a:t>
            </a:r>
            <a:r>
              <a:rPr lang="cs-CZ" dirty="0" smtClean="0"/>
              <a:t>s</a:t>
            </a:r>
            <a:r>
              <a:rPr lang="en-GB" dirty="0" smtClean="0"/>
              <a:t>elf</a:t>
            </a:r>
            <a:r>
              <a:rPr lang="cs-CZ" dirty="0" smtClean="0"/>
              <a:t>-</a:t>
            </a:r>
            <a:r>
              <a:rPr lang="en-GB" dirty="0" smtClean="0"/>
              <a:t>government)</a:t>
            </a:r>
          </a:p>
          <a:p>
            <a:pPr lvl="1"/>
            <a:r>
              <a:rPr lang="en-GB" b="1" i="1" dirty="0" smtClean="0"/>
              <a:t>Legal</a:t>
            </a:r>
          </a:p>
          <a:p>
            <a:pPr lvl="1"/>
            <a:endParaRPr lang="en-GB" dirty="0" smtClean="0"/>
          </a:p>
        </p:txBody>
      </p:sp>
      <p:pic>
        <p:nvPicPr>
          <p:cNvPr id="6" name="str 3.wav">
            <a:hlinkClick r:id="" action="ppaction://media"/>
          </p:cNvPr>
          <p:cNvPicPr>
            <a:picLocks noRot="1" noChangeAspect="1"/>
          </p:cNvPicPr>
          <p:nvPr>
            <a:wavAudioFile r:embed="rId1" name="str 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/>
              <a:t>1/ </a:t>
            </a:r>
            <a:r>
              <a:rPr lang="en-US" b="0" dirty="0" smtClean="0"/>
              <a:t>Forms of responsibility in the Czech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Legal responsibility (liability) of the Czech PA</a:t>
            </a:r>
            <a:r>
              <a:rPr lang="en-GB" dirty="0" smtClean="0"/>
              <a:t>, mainly:</a:t>
            </a:r>
          </a:p>
          <a:p>
            <a:pPr lvl="1"/>
            <a:r>
              <a:rPr lang="en-GB" dirty="0" smtClean="0"/>
              <a:t>Administrative legal liability (see </a:t>
            </a:r>
            <a:r>
              <a:rPr lang="cs-CZ" dirty="0" smtClean="0"/>
              <a:t>2</a:t>
            </a:r>
            <a:r>
              <a:rPr lang="en-GB" dirty="0" smtClean="0"/>
              <a:t>/)</a:t>
            </a:r>
          </a:p>
          <a:p>
            <a:pPr lvl="1"/>
            <a:r>
              <a:rPr lang="en-GB" dirty="0" smtClean="0"/>
              <a:t>Liability for damage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Liability for damage</a:t>
            </a:r>
          </a:p>
          <a:p>
            <a:pPr lvl="1"/>
            <a:r>
              <a:rPr lang="en-GB" dirty="0" smtClean="0"/>
              <a:t>In the Czech law differentiation </a:t>
            </a:r>
            <a:r>
              <a:rPr lang="en-GB" b="1" dirty="0" smtClean="0"/>
              <a:t>according to exercise of public power </a:t>
            </a:r>
            <a:r>
              <a:rPr lang="en-GB" dirty="0" smtClean="0"/>
              <a:t>(not broadly PA)</a:t>
            </a:r>
          </a:p>
          <a:p>
            <a:pPr lvl="1"/>
            <a:r>
              <a:rPr lang="en-GB" dirty="0" smtClean="0"/>
              <a:t>If not = </a:t>
            </a:r>
            <a:r>
              <a:rPr lang="en-GB" b="1" i="1" dirty="0" smtClean="0"/>
              <a:t>civil liability </a:t>
            </a:r>
            <a:r>
              <a:rPr lang="en-GB" dirty="0" smtClean="0"/>
              <a:t>for damage (act no. 89/2012 col. = </a:t>
            </a:r>
            <a:r>
              <a:rPr lang="en-GB" i="1" dirty="0" smtClean="0"/>
              <a:t>civil code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If so = </a:t>
            </a:r>
            <a:r>
              <a:rPr lang="en-GB" b="1" i="1" dirty="0" smtClean="0"/>
              <a:t>liability for damage caused by public power </a:t>
            </a:r>
            <a:r>
              <a:rPr lang="en-GB" dirty="0" smtClean="0"/>
              <a:t>(= mainly act no. 82/1998 col.)</a:t>
            </a:r>
          </a:p>
          <a:p>
            <a:pPr lvl="1">
              <a:buNone/>
            </a:pPr>
            <a:endParaRPr lang="en-GB" dirty="0" smtClean="0"/>
          </a:p>
          <a:p>
            <a:pPr lvl="1"/>
            <a:r>
              <a:rPr lang="en-GB" b="1" dirty="0" smtClean="0"/>
              <a:t>In case of PA = 2 regimes</a:t>
            </a:r>
          </a:p>
          <a:p>
            <a:pPr lvl="1"/>
            <a:r>
              <a:rPr lang="cs-CZ" i="1" dirty="0" smtClean="0"/>
              <a:t>„</a:t>
            </a:r>
            <a:r>
              <a:rPr lang="en-GB" i="1" dirty="0" smtClean="0"/>
              <a:t>Non-authoritative</a:t>
            </a:r>
            <a:r>
              <a:rPr lang="cs-CZ" i="1" dirty="0" smtClean="0"/>
              <a:t>“</a:t>
            </a:r>
            <a:r>
              <a:rPr lang="en-GB" i="1" dirty="0" smtClean="0"/>
              <a:t> </a:t>
            </a:r>
            <a:r>
              <a:rPr lang="en-GB" i="1" dirty="0" smtClean="0"/>
              <a:t>PA </a:t>
            </a:r>
            <a:r>
              <a:rPr lang="en-GB" dirty="0" smtClean="0"/>
              <a:t>– civil means + civil liability</a:t>
            </a:r>
          </a:p>
          <a:p>
            <a:pPr lvl="1"/>
            <a:r>
              <a:rPr lang="cs-CZ" i="1" dirty="0" smtClean="0"/>
              <a:t>„</a:t>
            </a:r>
            <a:r>
              <a:rPr lang="en-GB" i="1" dirty="0" smtClean="0"/>
              <a:t>Authoritative</a:t>
            </a:r>
            <a:r>
              <a:rPr lang="cs-CZ" i="1" dirty="0" smtClean="0"/>
              <a:t>“</a:t>
            </a:r>
            <a:r>
              <a:rPr lang="en-GB" i="1" dirty="0" smtClean="0"/>
              <a:t> </a:t>
            </a:r>
            <a:r>
              <a:rPr lang="en-GB" i="1" dirty="0" smtClean="0"/>
              <a:t>PA </a:t>
            </a:r>
            <a:r>
              <a:rPr lang="en-GB" dirty="0" smtClean="0"/>
              <a:t>– public means + „public“ liability</a:t>
            </a:r>
          </a:p>
        </p:txBody>
      </p:sp>
      <p:pic>
        <p:nvPicPr>
          <p:cNvPr id="6" name="str 4.wav">
            <a:hlinkClick r:id="" action="ppaction://media"/>
          </p:cNvPr>
          <p:cNvPicPr>
            <a:picLocks noRot="1" noChangeAspect="1"/>
          </p:cNvPicPr>
          <p:nvPr>
            <a:wavAudioFile r:embed="rId1" name="str 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Lecture 6: 19th May 2021</a:t>
            </a:r>
            <a:r>
              <a:rPr lang="cs-CZ" dirty="0" smtClean="0"/>
              <a:t> - </a:t>
            </a:r>
            <a:r>
              <a:rPr lang="en-US" dirty="0" smtClean="0"/>
              <a:t>Responsibility and damages in Public Administration.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/>
              <a:t>1/ </a:t>
            </a:r>
            <a:r>
              <a:rPr lang="en-US" b="0" dirty="0" smtClean="0"/>
              <a:t>Starting points of liability for damage in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General prerequisites of (civil) liability for damage</a:t>
            </a:r>
          </a:p>
          <a:p>
            <a:pPr lvl="1"/>
            <a:r>
              <a:rPr lang="en-GB" i="1" dirty="0" smtClean="0"/>
              <a:t>Occurrence of damage</a:t>
            </a:r>
          </a:p>
          <a:p>
            <a:pPr lvl="1"/>
            <a:r>
              <a:rPr lang="en-GB" i="1" dirty="0" smtClean="0"/>
              <a:t>Causation (causal nexus)</a:t>
            </a:r>
          </a:p>
          <a:p>
            <a:pPr lvl="1"/>
            <a:r>
              <a:rPr lang="en-GB" i="1" dirty="0" smtClean="0"/>
              <a:t>Fault</a:t>
            </a:r>
          </a:p>
          <a:p>
            <a:pPr lvl="1"/>
            <a:r>
              <a:rPr lang="en-GB" i="1" dirty="0" smtClean="0"/>
              <a:t>Conduct</a:t>
            </a:r>
          </a:p>
          <a:p>
            <a:pPr lvl="1"/>
            <a:r>
              <a:rPr lang="en-GB" i="1" dirty="0" smtClean="0"/>
              <a:t>Illegality</a:t>
            </a:r>
          </a:p>
          <a:p>
            <a:pPr lvl="1"/>
            <a:endParaRPr lang="en-GB" i="1" dirty="0" smtClean="0"/>
          </a:p>
          <a:p>
            <a:pPr lvl="1"/>
            <a:r>
              <a:rPr lang="en-GB" b="1" dirty="0" smtClean="0"/>
              <a:t>Modifications </a:t>
            </a:r>
            <a:r>
              <a:rPr lang="en-GB" dirty="0" smtClean="0"/>
              <a:t>in case of („public“) liability for exercise of public power</a:t>
            </a:r>
          </a:p>
          <a:p>
            <a:pPr lvl="1"/>
            <a:r>
              <a:rPr lang="en-GB" i="1" dirty="0" smtClean="0"/>
              <a:t>No-fault </a:t>
            </a:r>
            <a:r>
              <a:rPr lang="en-GB" i="1" dirty="0" smtClean="0"/>
              <a:t>liability</a:t>
            </a:r>
            <a:endParaRPr lang="en-GB" i="1" dirty="0" smtClean="0"/>
          </a:p>
          <a:p>
            <a:pPr lvl="1"/>
            <a:r>
              <a:rPr lang="en-GB" i="1" dirty="0" smtClean="0"/>
              <a:t>Special forms of </a:t>
            </a:r>
            <a:r>
              <a:rPr lang="en-GB" i="1" dirty="0" smtClean="0"/>
              <a:t>conduct </a:t>
            </a:r>
            <a:r>
              <a:rPr lang="en-US" i="1" dirty="0" smtClean="0"/>
              <a:t>and forms of illegality</a:t>
            </a:r>
          </a:p>
          <a:p>
            <a:pPr lvl="1"/>
            <a:endParaRPr lang="en-GB" i="1" dirty="0" smtClean="0"/>
          </a:p>
          <a:p>
            <a:pPr lvl="1"/>
            <a:r>
              <a:rPr lang="en-GB" i="1" dirty="0" smtClean="0"/>
              <a:t>+ Unlimited (but not „</a:t>
            </a:r>
            <a:r>
              <a:rPr lang="en-GB" i="1" dirty="0" smtClean="0"/>
              <a:t>overcompensation“</a:t>
            </a:r>
            <a:r>
              <a:rPr lang="cs-CZ" i="1" dirty="0" smtClean="0"/>
              <a:t>, </a:t>
            </a:r>
            <a:r>
              <a:rPr lang="en-GB" i="1" dirty="0" smtClean="0"/>
              <a:t>punitive damages</a:t>
            </a:r>
            <a:r>
              <a:rPr lang="en-GB" i="1" dirty="0" smtClean="0"/>
              <a:t> not accepted</a:t>
            </a:r>
            <a:r>
              <a:rPr lang="en-GB" i="1" dirty="0" smtClean="0"/>
              <a:t>)</a:t>
            </a:r>
            <a:endParaRPr lang="cs-CZ" i="1" dirty="0" smtClean="0"/>
          </a:p>
          <a:p>
            <a:pPr lvl="1"/>
            <a:r>
              <a:rPr lang="en-GB" i="1" dirty="0" smtClean="0"/>
              <a:t>(Special subjects of liability = „public subjects“)</a:t>
            </a:r>
            <a:endParaRPr lang="en-GB" i="1" dirty="0" smtClean="0"/>
          </a:p>
        </p:txBody>
      </p:sp>
      <p:pic>
        <p:nvPicPr>
          <p:cNvPr id="6" name="str 5.wav">
            <a:hlinkClick r:id="" action="ppaction://media"/>
          </p:cNvPr>
          <p:cNvPicPr>
            <a:picLocks noRot="1" noChangeAspect="1"/>
          </p:cNvPicPr>
          <p:nvPr>
            <a:wavAudioFile r:embed="rId1" name="str 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/>
              <a:t>1/ </a:t>
            </a:r>
            <a:r>
              <a:rPr lang="en-US" b="0" dirty="0" smtClean="0"/>
              <a:t>Starting points of liability for damage in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Liability for damage caused by exercise of public power </a:t>
            </a:r>
          </a:p>
          <a:p>
            <a:pPr lvl="1"/>
            <a:r>
              <a:rPr lang="en-GB" dirty="0" smtClean="0"/>
              <a:t>Relatively long history (some forms since 19th century)</a:t>
            </a:r>
          </a:p>
          <a:p>
            <a:pPr lvl="1"/>
            <a:r>
              <a:rPr lang="en-GB" dirty="0" smtClean="0"/>
              <a:t>Required in the modern legal </a:t>
            </a:r>
            <a:r>
              <a:rPr lang="en-GB" dirty="0" smtClean="0"/>
              <a:t>state (x </a:t>
            </a:r>
            <a:r>
              <a:rPr lang="en-GB" i="1" dirty="0" smtClean="0"/>
              <a:t>chilling effect</a:t>
            </a:r>
            <a:r>
              <a:rPr lang="en-GB" dirty="0" smtClean="0"/>
              <a:t>)</a:t>
            </a: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/>
            <a:r>
              <a:rPr lang="en-GB" b="1" i="1" dirty="0" smtClean="0"/>
              <a:t>General regulation</a:t>
            </a:r>
            <a:endParaRPr lang="en-GB" dirty="0" smtClean="0"/>
          </a:p>
          <a:p>
            <a:pPr lvl="1"/>
            <a:r>
              <a:rPr lang="en-GB" b="1" dirty="0" smtClean="0"/>
              <a:t>Act no. 82/1998 col.</a:t>
            </a:r>
          </a:p>
          <a:p>
            <a:pPr lvl="1"/>
            <a:r>
              <a:rPr lang="en-GB" dirty="0" smtClean="0"/>
              <a:t>Covers </a:t>
            </a:r>
            <a:r>
              <a:rPr lang="en-GB" i="1" dirty="0" smtClean="0"/>
              <a:t>illegal</a:t>
            </a:r>
            <a:r>
              <a:rPr lang="en-GB" dirty="0" smtClean="0"/>
              <a:t> exercise of public power</a:t>
            </a:r>
          </a:p>
          <a:p>
            <a:pPr lvl="1"/>
            <a:r>
              <a:rPr lang="en-GB" dirty="0" smtClean="0"/>
              <a:t>Constitutional </a:t>
            </a:r>
            <a:r>
              <a:rPr lang="en-GB" dirty="0" smtClean="0"/>
              <a:t>basis (see further)</a:t>
            </a: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/>
            <a:r>
              <a:rPr lang="en-GB" b="1" i="1" dirty="0" smtClean="0"/>
              <a:t>Special regulations</a:t>
            </a:r>
          </a:p>
          <a:p>
            <a:pPr lvl="1"/>
            <a:r>
              <a:rPr lang="en-GB" dirty="0" smtClean="0"/>
              <a:t>E. g. act. no. 273/2008 Sb., </a:t>
            </a:r>
            <a:r>
              <a:rPr lang="en-GB" dirty="0" smtClean="0"/>
              <a:t>on the Police of the Czech </a:t>
            </a:r>
            <a:r>
              <a:rPr lang="en-GB" dirty="0" smtClean="0"/>
              <a:t>R</a:t>
            </a:r>
            <a:r>
              <a:rPr lang="en-GB" dirty="0" smtClean="0"/>
              <a:t>epublic </a:t>
            </a:r>
          </a:p>
          <a:p>
            <a:pPr lvl="1"/>
            <a:r>
              <a:rPr lang="en-GB" dirty="0" smtClean="0"/>
              <a:t>Covers </a:t>
            </a:r>
            <a:r>
              <a:rPr lang="en-GB" dirty="0" smtClean="0"/>
              <a:t>(some </a:t>
            </a:r>
            <a:r>
              <a:rPr lang="en-GB" dirty="0" smtClean="0"/>
              <a:t>cases of) </a:t>
            </a:r>
            <a:r>
              <a:rPr lang="en-GB" i="1" dirty="0" smtClean="0"/>
              <a:t>legal </a:t>
            </a:r>
            <a:r>
              <a:rPr lang="en-GB" dirty="0" smtClean="0"/>
              <a:t>exercise of public power</a:t>
            </a:r>
          </a:p>
          <a:p>
            <a:pPr lvl="1"/>
            <a:r>
              <a:rPr lang="en-GB" dirty="0" smtClean="0"/>
              <a:t>W/o constitutional basis</a:t>
            </a:r>
          </a:p>
          <a:p>
            <a:pPr lvl="1"/>
            <a:endParaRPr lang="en-GB" dirty="0" smtClean="0"/>
          </a:p>
        </p:txBody>
      </p:sp>
      <p:pic>
        <p:nvPicPr>
          <p:cNvPr id="6" name="str 6.wav">
            <a:hlinkClick r:id="" action="ppaction://media"/>
          </p:cNvPr>
          <p:cNvPicPr>
            <a:picLocks noRot="1" noChangeAspect="1"/>
          </p:cNvPicPr>
          <p:nvPr>
            <a:wavAudioFile r:embed="rId1" name="str 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/>
              <a:t>1/ </a:t>
            </a:r>
            <a:r>
              <a:rPr lang="en-US" b="0" dirty="0" smtClean="0"/>
              <a:t>Starting points of liability for damage in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Charter of Fundamental Rights and Freedoms</a:t>
            </a:r>
          </a:p>
          <a:p>
            <a:pPr lvl="1"/>
            <a:r>
              <a:rPr lang="en-US" dirty="0" smtClean="0"/>
              <a:t>Chapter Five</a:t>
            </a:r>
            <a:r>
              <a:rPr lang="cs-CZ" dirty="0" smtClean="0"/>
              <a:t> - </a:t>
            </a:r>
            <a:r>
              <a:rPr lang="en-US" dirty="0" smtClean="0"/>
              <a:t>Right to Judicial and Other Legal Protection</a:t>
            </a:r>
          </a:p>
          <a:p>
            <a:pPr lvl="1"/>
            <a:r>
              <a:rPr lang="en-US" b="1" dirty="0" smtClean="0"/>
              <a:t>Article 36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sz="1600" dirty="0" smtClean="0"/>
              <a:t>	</a:t>
            </a:r>
            <a:r>
              <a:rPr lang="en-US" sz="1600" i="1" dirty="0" smtClean="0"/>
              <a:t>1) Everybody may assert in the set procedure his or her right in an independent and unbiased cerate of </a:t>
            </a:r>
            <a:r>
              <a:rPr lang="cs-CZ" sz="1600" i="1" dirty="0" smtClean="0"/>
              <a:t>	</a:t>
            </a:r>
            <a:r>
              <a:rPr lang="en-US" sz="1600" i="1" dirty="0" smtClean="0"/>
              <a:t>justice and in specified cases with another organ.</a:t>
            </a:r>
            <a:br>
              <a:rPr lang="en-US" sz="1600" i="1" dirty="0" smtClean="0"/>
            </a:br>
            <a:r>
              <a:rPr lang="cs-CZ" sz="1600" i="1" dirty="0" smtClean="0"/>
              <a:t>	</a:t>
            </a:r>
            <a:r>
              <a:rPr lang="en-US" sz="1600" i="1" dirty="0" smtClean="0"/>
              <a:t>2) Anybody who claims that his or her rights have been violated by a decision of a public administration </a:t>
            </a:r>
            <a:r>
              <a:rPr lang="cs-CZ" sz="1600" i="1" dirty="0" smtClean="0"/>
              <a:t>	</a:t>
            </a:r>
            <a:r>
              <a:rPr lang="en-US" sz="1600" i="1" dirty="0" smtClean="0"/>
              <a:t>organ may turn to a </a:t>
            </a:r>
            <a:r>
              <a:rPr lang="cs-CZ" sz="1600" i="1" dirty="0" smtClean="0"/>
              <a:t>	</a:t>
            </a:r>
            <a:r>
              <a:rPr lang="en-US" sz="1600" i="1" dirty="0" smtClean="0"/>
              <a:t>court for a review of the legality of such decision, unless the law provides differently. </a:t>
            </a:r>
            <a:r>
              <a:rPr lang="cs-CZ" sz="1600" i="1" dirty="0" smtClean="0"/>
              <a:t>	</a:t>
            </a:r>
            <a:r>
              <a:rPr lang="en-US" sz="1600" i="1" dirty="0" smtClean="0"/>
              <a:t>However, review of decisions affecting the fundamental rights and freedoms listed in the Charter may not </a:t>
            </a:r>
            <a:r>
              <a:rPr lang="cs-CZ" sz="1600" i="1" dirty="0" smtClean="0"/>
              <a:t>	</a:t>
            </a:r>
            <a:r>
              <a:rPr lang="en-US" sz="1600" i="1" dirty="0" smtClean="0"/>
              <a:t>be excluded from the jurisdiction of courts.</a:t>
            </a:r>
            <a:br>
              <a:rPr lang="en-US" sz="1600" i="1" dirty="0" smtClean="0"/>
            </a:br>
            <a:r>
              <a:rPr lang="cs-CZ" sz="1600" i="1" dirty="0" smtClean="0"/>
              <a:t>	</a:t>
            </a:r>
            <a:r>
              <a:rPr lang="en-US" sz="1600" b="1" i="1" dirty="0" smtClean="0"/>
              <a:t>3) Everybody is entitled to compensation for damage caused to him or her by an unlawful decision of </a:t>
            </a:r>
            <a:r>
              <a:rPr lang="cs-CZ" sz="1600" b="1" i="1" dirty="0" smtClean="0"/>
              <a:t>	</a:t>
            </a:r>
            <a:r>
              <a:rPr lang="en-US" sz="1600" b="1" i="1" dirty="0" smtClean="0"/>
              <a:t>a court, another organs of the State or public administration, or through wrong official procedure.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cs-CZ" sz="1600" i="1" dirty="0" smtClean="0"/>
              <a:t>	</a:t>
            </a:r>
            <a:r>
              <a:rPr lang="en-US" sz="1600" i="1" dirty="0" smtClean="0"/>
              <a:t>4) The conditions and detailed provisions in this respect shall be set by law.</a:t>
            </a:r>
            <a:endParaRPr lang="cs-CZ" sz="1600" i="1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Charter in </a:t>
            </a:r>
            <a:r>
              <a:rPr lang="cs-CZ" dirty="0" err="1" smtClean="0"/>
              <a:t>English</a:t>
            </a:r>
            <a:r>
              <a:rPr lang="cs-CZ" dirty="0" smtClean="0"/>
              <a:t>:</a:t>
            </a:r>
          </a:p>
          <a:p>
            <a:pPr lvl="2"/>
            <a:r>
              <a:rPr lang="en-GB" dirty="0" smtClean="0">
                <a:hlinkClick r:id="rId3"/>
              </a:rPr>
              <a:t>https://www.usoud.cz/fileadmin/user_upload/ustavni_soud_www/Pravni_uprava/AJ/Charter_of_Fundamental_Rights_and_Freedoms.pdf</a:t>
            </a:r>
            <a:r>
              <a:rPr lang="cs-CZ" dirty="0" smtClean="0"/>
              <a:t> 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6" name="str 7.wav">
            <a:hlinkClick r:id="" action="ppaction://media"/>
          </p:cNvPr>
          <p:cNvPicPr>
            <a:picLocks noRot="1" noChangeAspect="1"/>
          </p:cNvPicPr>
          <p:nvPr>
            <a:wavAudioFile r:embed="rId1" name="str 7.wav"/>
          </p:nvPr>
        </p:nvPicPr>
        <p:blipFill>
          <a:blip r:embed="rId4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1/ Basics of act no. 82/1998 Col.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Subjects of liability</a:t>
            </a:r>
          </a:p>
          <a:p>
            <a:pPr lvl="1"/>
            <a:r>
              <a:rPr lang="en-GB" b="1" i="1" dirty="0" smtClean="0"/>
              <a:t>State </a:t>
            </a:r>
            <a:r>
              <a:rPr lang="en-GB" i="1" dirty="0" smtClean="0"/>
              <a:t>(for state administration)</a:t>
            </a:r>
          </a:p>
          <a:p>
            <a:pPr lvl="1"/>
            <a:r>
              <a:rPr lang="en-GB" b="1" i="1" dirty="0" smtClean="0"/>
              <a:t>Municipalities</a:t>
            </a:r>
            <a:r>
              <a:rPr lang="en-GB" dirty="0" smtClean="0"/>
              <a:t> </a:t>
            </a:r>
            <a:r>
              <a:rPr lang="en-GB" i="1" dirty="0" smtClean="0"/>
              <a:t>(for self-government)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Strict liability</a:t>
            </a:r>
          </a:p>
          <a:p>
            <a:pPr lvl="1"/>
            <a:r>
              <a:rPr lang="en-GB" dirty="0" smtClean="0"/>
              <a:t>Absence of </a:t>
            </a:r>
            <a:r>
              <a:rPr lang="en-GB" i="1" dirty="0" smtClean="0"/>
              <a:t>fault</a:t>
            </a:r>
            <a:r>
              <a:rPr lang="en-GB" dirty="0" smtClean="0"/>
              <a:t> prerequisite (negligence/intent unexamined)</a:t>
            </a:r>
          </a:p>
          <a:p>
            <a:pPr lvl="1"/>
            <a:r>
              <a:rPr lang="en-GB" dirty="0" smtClean="0"/>
              <a:t>But „outcome“ must </a:t>
            </a:r>
            <a:r>
              <a:rPr lang="cs-CZ" dirty="0" err="1" smtClean="0"/>
              <a:t>generally</a:t>
            </a:r>
            <a:r>
              <a:rPr lang="cs-CZ" dirty="0" smtClean="0"/>
              <a:t> </a:t>
            </a:r>
            <a:r>
              <a:rPr lang="en-GB" dirty="0" smtClean="0"/>
              <a:t>be </a:t>
            </a:r>
            <a:r>
              <a:rPr lang="en-GB" b="1" i="1" dirty="0" smtClean="0"/>
              <a:t>illegal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Forms of liability</a:t>
            </a:r>
          </a:p>
          <a:p>
            <a:pPr lvl="1"/>
            <a:r>
              <a:rPr lang="en-GB" i="1" dirty="0" smtClean="0"/>
              <a:t>Liability for </a:t>
            </a:r>
            <a:r>
              <a:rPr lang="en-GB" b="1" i="1" dirty="0" smtClean="0"/>
              <a:t>illegal (administrative) decision</a:t>
            </a:r>
          </a:p>
          <a:p>
            <a:pPr lvl="1"/>
            <a:r>
              <a:rPr lang="en-GB" i="1" dirty="0" smtClean="0"/>
              <a:t>Liability for </a:t>
            </a:r>
            <a:r>
              <a:rPr lang="en-GB" b="1" i="1" dirty="0" smtClean="0"/>
              <a:t>wrong </a:t>
            </a:r>
            <a:r>
              <a:rPr lang="en-GB" b="1" i="1" dirty="0" smtClean="0"/>
              <a:t>official </a:t>
            </a:r>
            <a:r>
              <a:rPr lang="en-GB" b="1" i="1" dirty="0" smtClean="0"/>
              <a:t>procedure</a:t>
            </a:r>
            <a:r>
              <a:rPr lang="cs-CZ" b="1" i="1" dirty="0" smtClean="0"/>
              <a:t> </a:t>
            </a:r>
            <a:r>
              <a:rPr lang="cs-CZ" i="1" dirty="0" smtClean="0"/>
              <a:t>(= </a:t>
            </a:r>
            <a:r>
              <a:rPr lang="en-GB" i="1" dirty="0" smtClean="0"/>
              <a:t>maladministration)</a:t>
            </a:r>
            <a:endParaRPr lang="en-GB" i="1" dirty="0" smtClean="0"/>
          </a:p>
          <a:p>
            <a:pPr lvl="1">
              <a:buNone/>
            </a:pPr>
            <a:endParaRPr lang="en-GB" i="1" dirty="0" smtClean="0"/>
          </a:p>
        </p:txBody>
      </p:sp>
      <p:pic>
        <p:nvPicPr>
          <p:cNvPr id="7" name="str 8.wav">
            <a:hlinkClick r:id="" action="ppaction://media"/>
          </p:cNvPr>
          <p:cNvPicPr>
            <a:picLocks noRot="1" noChangeAspect="1"/>
          </p:cNvPicPr>
          <p:nvPr>
            <a:wavAudioFile r:embed="rId1" name="str 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Lecture 6: 11th May 2022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1/ Basics of act no. 82/1998 Col.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Liability for illegal (administrative) decision</a:t>
            </a:r>
            <a:endParaRPr lang="en-GB" b="1" i="1" dirty="0" smtClean="0"/>
          </a:p>
          <a:p>
            <a:pPr lvl="1"/>
            <a:r>
              <a:rPr lang="en-GB" b="1" dirty="0" smtClean="0"/>
              <a:t>Any decision </a:t>
            </a:r>
            <a:r>
              <a:rPr lang="en-GB" dirty="0" smtClean="0"/>
              <a:t>of a public body</a:t>
            </a:r>
          </a:p>
          <a:p>
            <a:pPr lvl="1"/>
            <a:r>
              <a:rPr lang="en-GB" dirty="0" smtClean="0"/>
              <a:t>Only for</a:t>
            </a:r>
            <a:r>
              <a:rPr lang="en-GB" dirty="0" smtClean="0"/>
              <a:t> the </a:t>
            </a:r>
            <a:r>
              <a:rPr lang="en-GB" b="1" dirty="0" smtClean="0"/>
              <a:t>parties to the proceedings</a:t>
            </a:r>
          </a:p>
          <a:p>
            <a:pPr lvl="1"/>
            <a:r>
              <a:rPr lang="en-GB" dirty="0" smtClean="0"/>
              <a:t>But must be </a:t>
            </a:r>
            <a:r>
              <a:rPr lang="en-GB" b="1" dirty="0" smtClean="0"/>
              <a:t>revoked </a:t>
            </a:r>
            <a:r>
              <a:rPr lang="cs-CZ" dirty="0" smtClean="0"/>
              <a:t>(</a:t>
            </a:r>
            <a:r>
              <a:rPr lang="en-GB" dirty="0" smtClean="0"/>
              <a:t>or changed</a:t>
            </a:r>
            <a:r>
              <a:rPr lang="cs-CZ" dirty="0" smtClean="0"/>
              <a:t>)</a:t>
            </a:r>
            <a:endParaRPr lang="en-GB" dirty="0" smtClean="0"/>
          </a:p>
          <a:p>
            <a:pPr lvl="1"/>
            <a:r>
              <a:rPr lang="en-GB" dirty="0" smtClean="0"/>
              <a:t>Specifically f</a:t>
            </a:r>
            <a:r>
              <a:rPr lang="en-GB" dirty="0" smtClean="0"/>
              <a:t>or its </a:t>
            </a:r>
            <a:r>
              <a:rPr lang="en-GB" b="1" dirty="0" smtClean="0"/>
              <a:t>illegality</a:t>
            </a:r>
          </a:p>
          <a:p>
            <a:pPr lvl="1"/>
            <a:r>
              <a:rPr lang="en-GB" dirty="0" smtClean="0"/>
              <a:t>And injured person generally must have used available </a:t>
            </a:r>
            <a:r>
              <a:rPr lang="en-GB" b="1" dirty="0" smtClean="0"/>
              <a:t>means of protection</a:t>
            </a:r>
            <a:endParaRPr lang="cs-CZ" i="1" dirty="0" smtClean="0"/>
          </a:p>
          <a:p>
            <a:pPr lvl="1"/>
            <a:r>
              <a:rPr lang="en-GB" i="1" dirty="0" smtClean="0"/>
              <a:t>Not only decision (bud also „mixed acts“)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Liability </a:t>
            </a:r>
            <a:r>
              <a:rPr lang="en-GB" b="1" dirty="0" smtClean="0"/>
              <a:t>for wrong official </a:t>
            </a:r>
            <a:r>
              <a:rPr lang="en-GB" b="1" dirty="0" smtClean="0"/>
              <a:t>procedure</a:t>
            </a:r>
            <a:endParaRPr lang="en-GB" b="1" dirty="0" smtClean="0"/>
          </a:p>
          <a:p>
            <a:pPr lvl="1"/>
            <a:r>
              <a:rPr lang="en-GB" dirty="0" smtClean="0"/>
              <a:t>Intentionally </a:t>
            </a:r>
            <a:r>
              <a:rPr lang="en-GB" b="1" dirty="0" smtClean="0"/>
              <a:t>undefined</a:t>
            </a:r>
          </a:p>
          <a:p>
            <a:pPr lvl="1"/>
            <a:r>
              <a:rPr lang="en-GB" dirty="0" smtClean="0"/>
              <a:t>Various forms of </a:t>
            </a:r>
            <a:r>
              <a:rPr lang="en-GB" b="1" dirty="0" smtClean="0"/>
              <a:t>maladministration</a:t>
            </a:r>
          </a:p>
          <a:p>
            <a:pPr lvl="1"/>
            <a:r>
              <a:rPr lang="en-GB" dirty="0" smtClean="0"/>
              <a:t>Some defined = </a:t>
            </a:r>
            <a:r>
              <a:rPr lang="en-GB" b="1" dirty="0" smtClean="0"/>
              <a:t>delays and excessive length of </a:t>
            </a:r>
            <a:r>
              <a:rPr lang="en-GB" b="1" dirty="0" smtClean="0"/>
              <a:t>procedure </a:t>
            </a:r>
            <a:r>
              <a:rPr lang="en-GB" dirty="0" smtClean="0"/>
              <a:t>(common example)</a:t>
            </a:r>
            <a:endParaRPr lang="en-GB" dirty="0" smtClean="0"/>
          </a:p>
        </p:txBody>
      </p:sp>
      <p:pic>
        <p:nvPicPr>
          <p:cNvPr id="6" name="str 9.wav">
            <a:hlinkClick r:id="" action="ppaction://media"/>
          </p:cNvPr>
          <p:cNvPicPr>
            <a:picLocks noRot="1" noChangeAspect="1"/>
          </p:cNvPicPr>
          <p:nvPr>
            <a:wavAudioFile r:embed="rId1" name="str 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 (1)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(1)</Template>
  <TotalTime>3815</TotalTime>
  <Words>1287</Words>
  <Application>Microsoft Office PowerPoint</Application>
  <PresentationFormat>Vlastní</PresentationFormat>
  <Paragraphs>237</Paragraphs>
  <Slides>18</Slides>
  <Notes>0</Notes>
  <HiddenSlides>0</HiddenSlides>
  <MMClips>15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46859 (1)</vt:lpstr>
      <vt:lpstr>Responsibility and damages in Public Administration. Administrative sanctions and punishment.</vt:lpstr>
      <vt:lpstr>Lecture 6: 11th May 2022</vt:lpstr>
      <vt:lpstr>1/ Forms of responsibility in the Czech PA</vt:lpstr>
      <vt:lpstr>1/ Forms of responsibility in the Czech PA</vt:lpstr>
      <vt:lpstr>1/ Starting points of liability for damage in PA</vt:lpstr>
      <vt:lpstr>1/ Starting points of liability for damage in PA</vt:lpstr>
      <vt:lpstr>1/ Starting points of liability for damage in PA</vt:lpstr>
      <vt:lpstr>1/ Basics of act no. 82/1998 Col.</vt:lpstr>
      <vt:lpstr>1/ Basics of act no. 82/1998 Col.</vt:lpstr>
      <vt:lpstr>1/ Basics of act no. 82/1998 Col.</vt:lpstr>
      <vt:lpstr>1/ Basics of act no. 82/1998 Col.</vt:lpstr>
      <vt:lpstr>1/ Regression payments (act 82/1998)</vt:lpstr>
      <vt:lpstr>1/ Current issues</vt:lpstr>
      <vt:lpstr>2/ Administrative legal liability</vt:lpstr>
      <vt:lpstr>2/ Preconditions</vt:lpstr>
      <vt:lpstr>2/ Sub-systems of administrative l. liability</vt:lpstr>
      <vt:lpstr>2/ Sanctions for a misdemeanour</vt:lpstr>
      <vt:lpstr>2/ Procedural regime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Admin</cp:lastModifiedBy>
  <cp:revision>143</cp:revision>
  <cp:lastPrinted>1601-01-01T00:00:00Z</cp:lastPrinted>
  <dcterms:created xsi:type="dcterms:W3CDTF">2021-05-17T07:46:01Z</dcterms:created>
  <dcterms:modified xsi:type="dcterms:W3CDTF">2022-05-11T07:42:06Z</dcterms:modified>
</cp:coreProperties>
</file>