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331" r:id="rId2"/>
    <p:sldId id="398" r:id="rId3"/>
    <p:sldId id="397" r:id="rId4"/>
    <p:sldId id="399" r:id="rId5"/>
    <p:sldId id="400" r:id="rId6"/>
    <p:sldId id="401" r:id="rId7"/>
    <p:sldId id="402" r:id="rId8"/>
    <p:sldId id="403" r:id="rId9"/>
    <p:sldId id="407" r:id="rId10"/>
    <p:sldId id="404" r:id="rId11"/>
    <p:sldId id="405" r:id="rId12"/>
    <p:sldId id="406" r:id="rId13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840">
          <p15:clr>
            <a:srgbClr val="A4A3A4"/>
          </p15:clr>
        </p15:guide>
        <p15:guide id="12" orient="horz" pos="954">
          <p15:clr>
            <a:srgbClr val="A4A3A4"/>
          </p15:clr>
        </p15:guide>
        <p15:guide id="13" orient="horz" pos="536">
          <p15:clr>
            <a:srgbClr val="A4A3A4"/>
          </p15:clr>
        </p15:guide>
        <p15:guide id="14" orient="horz" pos="2896">
          <p15:clr>
            <a:srgbClr val="A4A3A4"/>
          </p15:clr>
        </p15:guide>
        <p15:guide id="15" orient="horz" pos="2958">
          <p15:clr>
            <a:srgbClr val="A4A3A4"/>
          </p15:clr>
        </p15:guide>
        <p15:guide id="16" pos="321">
          <p15:clr>
            <a:srgbClr val="A4A3A4"/>
          </p15:clr>
        </p15:guide>
        <p15:guide id="17" pos="5418">
          <p15:clr>
            <a:srgbClr val="A4A3A4"/>
          </p15:clr>
        </p15:guide>
        <p15:guide id="18" pos="682">
          <p15:clr>
            <a:srgbClr val="A4A3A4"/>
          </p15:clr>
        </p15:guide>
        <p15:guide id="19" pos="2766">
          <p15:clr>
            <a:srgbClr val="A4A3A4"/>
          </p15:clr>
        </p15:guide>
        <p15:guide id="2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576" y="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310501"/>
            <a:ext cx="1160207" cy="80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43815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36036"/>
            <a:ext cx="649064" cy="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3" y="1514475"/>
            <a:ext cx="3079691" cy="2124988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021" y="1713809"/>
            <a:ext cx="6667566" cy="1728629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310501"/>
            <a:ext cx="1151994" cy="7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972001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967886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67703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271306"/>
            <a:ext cx="3913810" cy="29225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50268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3310702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519112"/>
            <a:ext cx="390074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519113"/>
            <a:ext cx="3913810" cy="3674726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519112"/>
            <a:ext cx="806490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064900" cy="3386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00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00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00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00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9CAEC191-1239-4FE6-8F6D-9A179196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1942235"/>
            <a:ext cx="8521200" cy="878685"/>
          </a:xfrm>
        </p:spPr>
        <p:txBody>
          <a:bodyPr/>
          <a:lstStyle/>
          <a:p>
            <a:pPr algn="ctr"/>
            <a:r>
              <a:rPr lang="cs-CZ" altLang="cs-CZ" dirty="0"/>
              <a:t>Public administration in the Czech Republic</a:t>
            </a:r>
          </a:p>
        </p:txBody>
      </p:sp>
      <p:sp>
        <p:nvSpPr>
          <p:cNvPr id="4099" name="Podnadpis 2">
            <a:extLst>
              <a:ext uri="{FF2B5EF4-FFF2-40B4-BE49-F238E27FC236}">
                <a16:creationId xmlns:a16="http://schemas.microsoft.com/office/drawing/2014/main" id="{30C9EBEC-1EA1-4813-BA62-C33DBDB49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9347" y="3612730"/>
            <a:ext cx="1805305" cy="523873"/>
          </a:xfrm>
        </p:spPr>
        <p:txBody>
          <a:bodyPr/>
          <a:lstStyle/>
          <a:p>
            <a:r>
              <a:rPr lang="cs-CZ" alt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11CF1A-41AD-41F3-AB78-7CB205DBB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9E00CA-C5D8-4FC1-8C65-9D419DAD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99C662-378F-441F-A129-CA5F66490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Europeanization </a:t>
            </a:r>
            <a:r>
              <a:rPr lang="cs-CZ" dirty="0" err="1"/>
              <a:t>can</a:t>
            </a:r>
            <a:r>
              <a:rPr lang="cs-CZ" dirty="0"/>
              <a:t> be </a:t>
            </a:r>
            <a:r>
              <a:rPr lang="cs-CZ" dirty="0" err="1"/>
              <a:t>seen</a:t>
            </a:r>
            <a:r>
              <a:rPr lang="cs-CZ" dirty="0"/>
              <a:t> as </a:t>
            </a:r>
            <a:r>
              <a:rPr lang="en-US" dirty="0"/>
              <a:t>perception and acceptance of common European requirements, values, trends, standards, case law and their transposition into national (s) legal systems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C</a:t>
            </a:r>
            <a:r>
              <a:rPr lang="en-US" dirty="0" err="1"/>
              <a:t>onvergence</a:t>
            </a:r>
            <a:r>
              <a:rPr lang="en-US" dirty="0"/>
              <a:t>, elimination of differences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en-US" dirty="0"/>
              <a:t>the legal regulations of individual European states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05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9CFDC9-C32B-49EE-AC4C-6BAD69BBE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B7CC30-D1E9-4523-8E44-71043E9A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F31B30-4A2A-4585-B631-404BDE94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0" y="1235134"/>
            <a:ext cx="8064900" cy="3104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Passive - to be influenced by the surrounding European legislation, to meet the requirements of EU law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Active - to influence the surrounding legislation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US" dirty="0"/>
              <a:t>States in Europe (1) offer principles, (2)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en-US" dirty="0"/>
              <a:t>take</a:t>
            </a:r>
            <a:r>
              <a:rPr lang="cs-CZ" dirty="0"/>
              <a:t>n</a:t>
            </a:r>
            <a:r>
              <a:rPr lang="en-US" dirty="0"/>
              <a:t> over at European level and (3) distribute</a:t>
            </a:r>
            <a:r>
              <a:rPr lang="cs-CZ" dirty="0"/>
              <a:t>d</a:t>
            </a:r>
            <a:r>
              <a:rPr lang="en-US" dirty="0"/>
              <a:t> in Europe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497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A55C18-13C3-4227-97B8-A6A43D5CBE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F928F7-6916-43C7-8B21-8EB56693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Europeanization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A1A6D2-DD77-4AA6-B51C-24A0E3B66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41908"/>
            <a:ext cx="8064900" cy="34290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</a:t>
            </a:r>
            <a:r>
              <a:rPr lang="en-US" dirty="0" err="1"/>
              <a:t>oluntary</a:t>
            </a:r>
            <a:r>
              <a:rPr lang="cs-CZ" dirty="0"/>
              <a:t> </a:t>
            </a:r>
            <a:r>
              <a:rPr lang="en-US" dirty="0"/>
              <a:t>Europeanization – </a:t>
            </a:r>
            <a:r>
              <a:rPr lang="cs-CZ" dirty="0"/>
              <a:t>Council of Europe</a:t>
            </a:r>
            <a:r>
              <a:rPr lang="en-US" dirty="0"/>
              <a:t> (non-legal aspects), similarity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Forced Europeanization - EU (legal aspects - obligation), consistency to uniformity, "deepening Europeanization", EU influence on preparation and implementation by Member States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US" i="1" dirty="0"/>
              <a:t>Impact mainly on the so-called special </a:t>
            </a:r>
            <a:r>
              <a:rPr lang="cs-CZ" i="1" dirty="0"/>
              <a:t>part of administrative law.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634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4DCC14-1C51-4B1E-AC67-82AFFFAB72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C82738-919C-4D0D-8289-3E7F3DFC8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Constitutional </a:t>
            </a:r>
            <a:r>
              <a:rPr lang="cs-CZ" dirty="0" err="1"/>
              <a:t>rudiments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1D59FD-DE14-4A2D-AE0A-2F946387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The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is </a:t>
            </a:r>
            <a:r>
              <a:rPr lang="cs-CZ" dirty="0" err="1"/>
              <a:t>derived</a:t>
            </a:r>
            <a:r>
              <a:rPr lang="cs-CZ" dirty="0"/>
              <a:t> from the </a:t>
            </a:r>
            <a:r>
              <a:rPr lang="cs-CZ" dirty="0" err="1"/>
              <a:t>people</a:t>
            </a:r>
            <a:r>
              <a:rPr lang="cs-CZ" dirty="0"/>
              <a:t> and is </a:t>
            </a:r>
            <a:r>
              <a:rPr lang="cs-CZ" dirty="0" err="1"/>
              <a:t>carried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by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of </a:t>
            </a:r>
            <a:r>
              <a:rPr lang="cs-CZ" dirty="0" err="1"/>
              <a:t>power</a:t>
            </a:r>
            <a:r>
              <a:rPr lang="cs-CZ" dirty="0"/>
              <a:t> – </a:t>
            </a:r>
            <a:r>
              <a:rPr lang="cs-CZ" dirty="0" err="1"/>
              <a:t>legislative</a:t>
            </a:r>
            <a:r>
              <a:rPr lang="cs-CZ" dirty="0"/>
              <a:t>, </a:t>
            </a:r>
            <a:r>
              <a:rPr lang="cs-CZ" dirty="0" err="1"/>
              <a:t>judicial</a:t>
            </a:r>
            <a:r>
              <a:rPr lang="cs-CZ" dirty="0"/>
              <a:t> and </a:t>
            </a:r>
            <a:r>
              <a:rPr lang="cs-CZ" dirty="0" err="1"/>
              <a:t>executive</a:t>
            </a:r>
            <a:r>
              <a:rPr lang="cs-CZ" dirty="0"/>
              <a:t>. 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P</a:t>
            </a:r>
            <a:r>
              <a:rPr lang="en-US" dirty="0" err="1"/>
              <a:t>ublic</a:t>
            </a:r>
            <a:r>
              <a:rPr lang="en-US" dirty="0"/>
              <a:t> administration may only do what is expressly allowed by law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91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5B0E9-E199-4011-80BC-EC126AF6AA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10B683-A347-40EE-B1D1-3CD22425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Constitutional </a:t>
            </a:r>
            <a:r>
              <a:rPr lang="cs-CZ" dirty="0" err="1"/>
              <a:t>rudiments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A30F1E-A0C0-43EB-93C5-0F79D31C9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9001"/>
            <a:ext cx="8064900" cy="3401999"/>
          </a:xfrm>
        </p:spPr>
        <p:txBody>
          <a:bodyPr/>
          <a:lstStyle/>
          <a:p>
            <a:pPr marL="54000" indent="0">
              <a:buNone/>
            </a:pPr>
            <a:r>
              <a:rPr lang="en-GB" dirty="0"/>
              <a:t>Constitutional law represents the basis of administrative law regulations. </a:t>
            </a:r>
          </a:p>
          <a:p>
            <a:pPr marL="54000" indent="0">
              <a:buNone/>
            </a:pPr>
            <a:endParaRPr lang="en-GB" i="1" dirty="0"/>
          </a:p>
          <a:p>
            <a:pPr marL="5400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4000" indent="0">
              <a:buNone/>
            </a:pPr>
            <a:r>
              <a:rPr lang="en-GB" i="1" dirty="0"/>
              <a:t>Constitution</a:t>
            </a:r>
          </a:p>
          <a:p>
            <a:pPr marL="54000" indent="0">
              <a:buNone/>
            </a:pPr>
            <a:r>
              <a:rPr lang="en-GB" i="1" dirty="0"/>
              <a:t>Constitutional laws</a:t>
            </a:r>
          </a:p>
          <a:p>
            <a:pPr marL="54000" indent="0">
              <a:buNone/>
            </a:pPr>
            <a:r>
              <a:rPr lang="en-GB" i="1" dirty="0"/>
              <a:t>Charter of Fundamental Rights and Freedoms</a:t>
            </a:r>
          </a:p>
        </p:txBody>
      </p:sp>
    </p:spTree>
    <p:extLst>
      <p:ext uri="{BB962C8B-B14F-4D97-AF65-F5344CB8AC3E}">
        <p14:creationId xmlns:p14="http://schemas.microsoft.com/office/powerpoint/2010/main" val="44434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0577BD-6254-47C9-8D13-59EF683C4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751263-E707-4D1E-8169-09848170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law </a:t>
            </a:r>
            <a:r>
              <a:rPr lang="cs-CZ" dirty="0" err="1"/>
              <a:t>system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AF345A-79D9-4610-9C21-6307A9D53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9001"/>
            <a:ext cx="8064900" cy="3458786"/>
          </a:xfrm>
        </p:spPr>
        <p:txBody>
          <a:bodyPr/>
          <a:lstStyle/>
          <a:p>
            <a:pPr marL="54000" indent="0">
              <a:buNone/>
            </a:pPr>
            <a:r>
              <a:rPr lang="en-GB" dirty="0"/>
              <a:t>General part</a:t>
            </a:r>
            <a:r>
              <a:rPr lang="cs-CZ" dirty="0"/>
              <a:t> </a:t>
            </a:r>
            <a:endParaRPr lang="en-GB" dirty="0"/>
          </a:p>
          <a:p>
            <a:pPr marL="54000" indent="0">
              <a:buNone/>
            </a:pPr>
            <a:r>
              <a:rPr lang="en-GB" dirty="0"/>
              <a:t>Special part</a:t>
            </a:r>
            <a:r>
              <a:rPr lang="cs-CZ" dirty="0"/>
              <a:t> (</a:t>
            </a:r>
            <a:r>
              <a:rPr lang="en-US" dirty="0"/>
              <a:t>legal regulation in individual </a:t>
            </a:r>
            <a:r>
              <a:rPr lang="cs-CZ" dirty="0"/>
              <a:t>„</a:t>
            </a:r>
            <a:r>
              <a:rPr lang="en-US" dirty="0"/>
              <a:t>sections</a:t>
            </a:r>
            <a:r>
              <a:rPr lang="cs-CZ" dirty="0"/>
              <a:t>“</a:t>
            </a:r>
            <a:r>
              <a:rPr lang="en-US" dirty="0"/>
              <a:t> of public administration</a:t>
            </a:r>
            <a:r>
              <a:rPr lang="cs-CZ" dirty="0"/>
              <a:t>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culture</a:t>
            </a:r>
            <a:r>
              <a:rPr lang="cs-CZ" dirty="0"/>
              <a:t>,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) </a:t>
            </a:r>
            <a:endParaRPr lang="en-GB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GB" dirty="0"/>
              <a:t>Organizational administrative law</a:t>
            </a:r>
          </a:p>
          <a:p>
            <a:pPr marL="54000" indent="0">
              <a:buNone/>
            </a:pPr>
            <a:r>
              <a:rPr lang="en-GB" dirty="0"/>
              <a:t>Substantial administrative law</a:t>
            </a:r>
          </a:p>
          <a:p>
            <a:pPr marL="54000" indent="0">
              <a:buNone/>
            </a:pPr>
            <a:r>
              <a:rPr lang="en-GB" dirty="0"/>
              <a:t>Procedural administrative law</a:t>
            </a:r>
          </a:p>
          <a:p>
            <a:pPr marL="54000" indent="0">
              <a:buNone/>
            </a:pPr>
            <a:r>
              <a:rPr lang="en-GB" i="1" dirty="0"/>
              <a:t>Administrative offences</a:t>
            </a:r>
            <a:r>
              <a:rPr lang="cs-CZ" i="1" dirty="0"/>
              <a:t> are </a:t>
            </a:r>
            <a:r>
              <a:rPr lang="cs-CZ" i="1" dirty="0" err="1"/>
              <a:t>among</a:t>
            </a:r>
            <a:r>
              <a:rPr lang="cs-CZ" i="1" dirty="0"/>
              <a:t> </a:t>
            </a:r>
            <a:r>
              <a:rPr lang="cs-CZ" i="1" dirty="0" err="1"/>
              <a:t>all</a:t>
            </a:r>
            <a:r>
              <a:rPr lang="cs-CZ" i="1" dirty="0"/>
              <a:t> </a:t>
            </a:r>
            <a:r>
              <a:rPr lang="cs-CZ" i="1" dirty="0" err="1"/>
              <a:t>three</a:t>
            </a:r>
            <a:r>
              <a:rPr lang="cs-CZ" i="1" dirty="0"/>
              <a:t> </a:t>
            </a:r>
            <a:r>
              <a:rPr lang="cs-CZ" i="1" dirty="0" err="1"/>
              <a:t>branches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9336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E73D2-D030-4F31-93E1-514102F039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0FDB82-F1C1-49CE-B28A-15C24E13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of administrative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2CD541-A0CA-4B7C-8C50-DC0418285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cs-CZ" dirty="0"/>
              <a:t>The term source of law si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understood</a:t>
            </a:r>
            <a:r>
              <a:rPr lang="cs-CZ" dirty="0"/>
              <a:t> as normative </a:t>
            </a:r>
            <a:r>
              <a:rPr lang="cs-CZ" dirty="0" err="1"/>
              <a:t>legal</a:t>
            </a:r>
            <a:r>
              <a:rPr lang="cs-CZ" dirty="0"/>
              <a:t> act, a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is </a:t>
            </a:r>
            <a:r>
              <a:rPr lang="cs-CZ" dirty="0" err="1"/>
              <a:t>formed</a:t>
            </a:r>
            <a:r>
              <a:rPr lang="cs-CZ" dirty="0"/>
              <a:t> by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 (</a:t>
            </a:r>
            <a:r>
              <a:rPr lang="cs-CZ" dirty="0" err="1"/>
              <a:t>code</a:t>
            </a:r>
            <a:r>
              <a:rPr lang="cs-CZ" dirty="0"/>
              <a:t> of </a:t>
            </a:r>
            <a:r>
              <a:rPr lang="cs-CZ" dirty="0" err="1"/>
              <a:t>conduct</a:t>
            </a:r>
            <a:r>
              <a:rPr lang="cs-CZ" dirty="0"/>
              <a:t>). </a:t>
            </a:r>
          </a:p>
          <a:p>
            <a:pPr marL="54000" indent="0" algn="just">
              <a:buNone/>
            </a:pPr>
            <a:endParaRPr lang="cs-CZ" dirty="0"/>
          </a:p>
          <a:p>
            <a:pPr marL="54000" indent="0" algn="just">
              <a:buNone/>
            </a:pPr>
            <a:r>
              <a:rPr lang="cs-CZ" dirty="0" err="1"/>
              <a:t>Sources</a:t>
            </a:r>
            <a:r>
              <a:rPr lang="cs-CZ" dirty="0"/>
              <a:t> of administrative law are </a:t>
            </a:r>
            <a:r>
              <a:rPr lang="cs-CZ" dirty="0" err="1"/>
              <a:t>nowhere</a:t>
            </a:r>
            <a:r>
              <a:rPr lang="cs-CZ" dirty="0"/>
              <a:t>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exhaustively</a:t>
            </a:r>
            <a:r>
              <a:rPr lang="cs-CZ" dirty="0"/>
              <a:t> </a:t>
            </a:r>
            <a:r>
              <a:rPr lang="cs-CZ" dirty="0" err="1"/>
              <a:t>listed</a:t>
            </a:r>
            <a:r>
              <a:rPr lang="cs-CZ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96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08E3F5-27CE-4CBB-B722-6F8BBBF2C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B42B3E-CEB3-4A7A-89B3-952594B03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of administrative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9D2730-6427-4D41-835D-E73189584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Sources are assorted in pyramidal-type structure.</a:t>
            </a:r>
          </a:p>
          <a:p>
            <a:pPr marL="54000" indent="0">
              <a:buNone/>
            </a:pPr>
            <a:r>
              <a:rPr lang="en-GB" dirty="0"/>
              <a:t>Validity of legal regulation - &gt; becomes effective (legally binding)</a:t>
            </a:r>
          </a:p>
          <a:p>
            <a:pPr marL="54000" indent="0">
              <a:buNone/>
            </a:pPr>
            <a:r>
              <a:rPr lang="en-GB" dirty="0"/>
              <a:t>Sources can be classified by: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i="1" dirty="0"/>
              <a:t>legal force</a:t>
            </a:r>
            <a:r>
              <a:rPr lang="cs-CZ" i="1" dirty="0"/>
              <a:t>,</a:t>
            </a: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i="1" dirty="0"/>
              <a:t>their primary/secondary sign</a:t>
            </a:r>
            <a:r>
              <a:rPr lang="cs-CZ" i="1" dirty="0"/>
              <a:t>,</a:t>
            </a:r>
            <a:r>
              <a:rPr lang="en-GB" i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i="1" dirty="0"/>
              <a:t>the body that issued them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0302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54564F-5A96-4F80-84F7-5ADB8F95A0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4C785F-9CC0-4561-B229-D32CE5D7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of the </a:t>
            </a:r>
            <a:r>
              <a:rPr lang="cs-CZ" dirty="0" err="1"/>
              <a:t>sources</a:t>
            </a:r>
            <a:r>
              <a:rPr lang="cs-CZ" dirty="0"/>
              <a:t> of </a:t>
            </a:r>
            <a:r>
              <a:rPr lang="cs-CZ" dirty="0" err="1"/>
              <a:t>Adminstrative</a:t>
            </a:r>
            <a:r>
              <a:rPr lang="cs-CZ" dirty="0"/>
              <a:t>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992646-CD1A-4B9C-98B5-5CD71159D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04468"/>
            <a:ext cx="8064900" cy="3104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Constitution, Constitutional laws, Charter of Fundamental Rights and Freedoms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International treaties according to Article 10 of the Constitution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EU law 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Laws and legislative provisions of the Senate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Governmental orders, </a:t>
            </a:r>
            <a:r>
              <a:rPr lang="en-GB" dirty="0" err="1"/>
              <a:t>ministrial</a:t>
            </a:r>
            <a:r>
              <a:rPr lang="en-GB" dirty="0"/>
              <a:t> orders and orders of other central administrative offices</a:t>
            </a:r>
          </a:p>
        </p:txBody>
      </p:sp>
    </p:spTree>
    <p:extLst>
      <p:ext uri="{BB962C8B-B14F-4D97-AF65-F5344CB8AC3E}">
        <p14:creationId xmlns:p14="http://schemas.microsoft.com/office/powerpoint/2010/main" val="414242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55229A-AA22-4144-B6C4-34E71E9470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200FF-2AD9-4087-8CF7-8A3E1366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of the </a:t>
            </a:r>
            <a:r>
              <a:rPr lang="cs-CZ" dirty="0" err="1"/>
              <a:t>sources</a:t>
            </a:r>
            <a:r>
              <a:rPr lang="cs-CZ" dirty="0"/>
              <a:t> of </a:t>
            </a:r>
            <a:r>
              <a:rPr lang="cs-CZ" dirty="0" err="1"/>
              <a:t>Adminstrative</a:t>
            </a:r>
            <a:r>
              <a:rPr lang="cs-CZ" dirty="0"/>
              <a:t>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F2DB9C-F28F-4AF3-B722-06E5AD715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66001"/>
            <a:ext cx="8064900" cy="3104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Bylaws of regions and bylaws of communities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Generally binding bylaws of regions, generally binding bylaws of </a:t>
            </a:r>
            <a:r>
              <a:rPr lang="en-GB" dirty="0" err="1"/>
              <a:t>comunnities</a:t>
            </a:r>
            <a:r>
              <a:rPr lang="cs-CZ" dirty="0"/>
              <a:t> (</a:t>
            </a:r>
            <a:r>
              <a:rPr lang="cs-CZ" dirty="0" err="1"/>
              <a:t>self-government</a:t>
            </a:r>
            <a:r>
              <a:rPr lang="cs-CZ" dirty="0"/>
              <a:t>)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36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1333F6-86DE-4D6C-A69E-F226419037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A0787E-C280-4A83-98D4-64F2CC2FC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European administrative law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40FEAE-7961-4EAD-B959-90CC9431B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GB" dirty="0"/>
              <a:t>European </a:t>
            </a:r>
            <a:r>
              <a:rPr lang="en-GB" dirty="0" err="1"/>
              <a:t>admistrative</a:t>
            </a:r>
            <a:r>
              <a:rPr lang="en-GB" dirty="0"/>
              <a:t> law can be seen as part of EU law</a:t>
            </a:r>
          </a:p>
          <a:p>
            <a:pPr marL="511200" indent="-457200">
              <a:buFont typeface="+mj-lt"/>
              <a:buAutoNum type="arabicPeriod"/>
            </a:pPr>
            <a:r>
              <a:rPr lang="en-GB" dirty="0"/>
              <a:t>EAL can be seen as the Common European Administrative Area - administrative cooperation, cross-border cooperation.</a:t>
            </a:r>
          </a:p>
          <a:p>
            <a:pPr marL="511200" indent="-457200">
              <a:buFont typeface="+mj-lt"/>
              <a:buAutoNum type="arabicPeriod"/>
            </a:pPr>
            <a:r>
              <a:rPr lang="en-GB" dirty="0"/>
              <a:t>EAL can be seen as common Principles and Values - </a:t>
            </a:r>
            <a:r>
              <a:rPr lang="en-GB" dirty="0" err="1"/>
              <a:t>ius</a:t>
            </a:r>
            <a:r>
              <a:rPr lang="en-GB" dirty="0"/>
              <a:t> commune - interaction, managed / regulated by Council of Europe</a:t>
            </a:r>
          </a:p>
        </p:txBody>
      </p:sp>
    </p:spTree>
    <p:extLst>
      <p:ext uri="{BB962C8B-B14F-4D97-AF65-F5344CB8AC3E}">
        <p14:creationId xmlns:p14="http://schemas.microsoft.com/office/powerpoint/2010/main" val="176525986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500</Words>
  <Application>Microsoft Office PowerPoint</Application>
  <PresentationFormat>Předvádění na obrazovce (16:9)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Presentation_MU_EN</vt:lpstr>
      <vt:lpstr>Public administration in the Czech Republic</vt:lpstr>
      <vt:lpstr>Constitutional rudiments</vt:lpstr>
      <vt:lpstr>Constitutional rudiments</vt:lpstr>
      <vt:lpstr>Administrative law system</vt:lpstr>
      <vt:lpstr>Sources of administrative law</vt:lpstr>
      <vt:lpstr>Sources of administrative law</vt:lpstr>
      <vt:lpstr>Individual types of the sources of Adminstrative law</vt:lpstr>
      <vt:lpstr>Individual types of the sources of Adminstrative law</vt:lpstr>
      <vt:lpstr>European administrative law</vt:lpstr>
      <vt:lpstr>Europeanization</vt:lpstr>
      <vt:lpstr>Europeanization</vt:lpstr>
      <vt:lpstr>Europeanization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Radek</cp:lastModifiedBy>
  <cp:revision>36</cp:revision>
  <cp:lastPrinted>1601-01-01T00:00:00Z</cp:lastPrinted>
  <dcterms:created xsi:type="dcterms:W3CDTF">2019-02-19T12:48:56Z</dcterms:created>
  <dcterms:modified xsi:type="dcterms:W3CDTF">2020-04-01T11:33:33Z</dcterms:modified>
</cp:coreProperties>
</file>