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257" r:id="rId3"/>
    <p:sldId id="399" r:id="rId4"/>
    <p:sldId id="366" r:id="rId5"/>
    <p:sldId id="367" r:id="rId6"/>
    <p:sldId id="364" r:id="rId7"/>
    <p:sldId id="377" r:id="rId8"/>
    <p:sldId id="305" r:id="rId9"/>
    <p:sldId id="285" r:id="rId10"/>
    <p:sldId id="302" r:id="rId11"/>
    <p:sldId id="340" r:id="rId12"/>
    <p:sldId id="341" r:id="rId13"/>
    <p:sldId id="391" r:id="rId14"/>
    <p:sldId id="395" r:id="rId15"/>
    <p:sldId id="390" r:id="rId16"/>
    <p:sldId id="392" r:id="rId17"/>
    <p:sldId id="393" r:id="rId18"/>
    <p:sldId id="394" r:id="rId19"/>
    <p:sldId id="368" r:id="rId20"/>
    <p:sldId id="382" r:id="rId21"/>
    <p:sldId id="383" r:id="rId22"/>
    <p:sldId id="384" r:id="rId23"/>
    <p:sldId id="381" r:id="rId24"/>
    <p:sldId id="369" r:id="rId25"/>
    <p:sldId id="370" r:id="rId26"/>
    <p:sldId id="308" r:id="rId27"/>
    <p:sldId id="309" r:id="rId28"/>
    <p:sldId id="385" r:id="rId29"/>
    <p:sldId id="386" r:id="rId30"/>
    <p:sldId id="310" r:id="rId31"/>
    <p:sldId id="311" r:id="rId32"/>
    <p:sldId id="312" r:id="rId33"/>
    <p:sldId id="313" r:id="rId34"/>
    <p:sldId id="314" r:id="rId35"/>
    <p:sldId id="398" r:id="rId36"/>
    <p:sldId id="397" r:id="rId37"/>
    <p:sldId id="315" r:id="rId38"/>
    <p:sldId id="317" r:id="rId39"/>
    <p:sldId id="327" r:id="rId40"/>
    <p:sldId id="328" r:id="rId41"/>
    <p:sldId id="322" r:id="rId42"/>
    <p:sldId id="316" r:id="rId43"/>
    <p:sldId id="323" r:id="rId44"/>
    <p:sldId id="324" r:id="rId45"/>
    <p:sldId id="325" r:id="rId46"/>
    <p:sldId id="389" r:id="rId47"/>
    <p:sldId id="388" r:id="rId48"/>
    <p:sldId id="326" r:id="rId49"/>
    <p:sldId id="301" r:id="rId50"/>
  </p:sldIdLst>
  <p:sldSz cx="9144000" cy="5143500" type="screen16x9"/>
  <p:notesSz cx="6858000" cy="9144000"/>
  <p:embeddedFontLst>
    <p:embeddedFont>
      <p:font typeface="Cambria" panose="02040503050406030204" pitchFamily="18" charset="0"/>
      <p:regular r:id="rId52"/>
      <p:bold r:id="rId53"/>
      <p:italic r:id="rId54"/>
      <p:boldItalic r:id="rId55"/>
    </p:embeddedFont>
    <p:embeddedFont>
      <p:font typeface="Nixie One" panose="020B0604020202020204" charset="0"/>
      <p:regular r:id="rId56"/>
    </p:embeddedFont>
    <p:embeddedFont>
      <p:font typeface="Roboto Slab"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147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613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21.02.2022</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a:solidFill>
                  <a:schemeClr val="tx1"/>
                </a:solidFill>
                <a:latin typeface="Roboto Slab" panose="020B0604020202020204" charset="0"/>
                <a:ea typeface="Roboto Slab" panose="020B0604020202020204" charset="0"/>
              </a:rPr>
              <a:t>21 </a:t>
            </a:r>
            <a:r>
              <a:rPr lang="cs-CZ" sz="1200" dirty="0" err="1">
                <a:solidFill>
                  <a:schemeClr val="tx1"/>
                </a:solidFill>
                <a:latin typeface="Roboto Slab" panose="020B0604020202020204" charset="0"/>
                <a:ea typeface="Roboto Slab" panose="020B0604020202020204" charset="0"/>
              </a:rPr>
              <a:t>February</a:t>
            </a:r>
            <a:r>
              <a:rPr lang="cs-CZ" sz="1200" dirty="0">
                <a:solidFill>
                  <a:schemeClr val="tx1"/>
                </a:solidFill>
                <a:latin typeface="Roboto Slab" panose="020B0604020202020204" charset="0"/>
                <a:ea typeface="Roboto Slab" panose="020B0604020202020204" charset="0"/>
              </a:rPr>
              <a:t> 2022</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a:solidFill>
                <a:schemeClr val="bg1"/>
              </a:solidFill>
              <a:latin typeface="Roboto Slab" panose="020B0604020202020204" charset="0"/>
              <a:ea typeface="Roboto Slab" panose="020B0604020202020204" charset="0"/>
            </a:endParaRPr>
          </a:p>
          <a:p>
            <a:endParaRPr lang="en-US" sz="2000" dirty="0">
              <a:solidFill>
                <a:schemeClr val="bg1"/>
              </a:solidFill>
              <a:latin typeface="Roboto Slab" panose="020B0604020202020204" charset="0"/>
              <a:ea typeface="Roboto Slab" panose="020B0604020202020204" charset="0"/>
            </a:endParaRPr>
          </a:p>
          <a:p>
            <a:r>
              <a:rPr lang="en-US" sz="2000" dirty="0">
                <a:solidFill>
                  <a:schemeClr val="bg1"/>
                </a:solidFill>
                <a:latin typeface="Roboto Slab" panose="020B0604020202020204" charset="0"/>
                <a:ea typeface="Roboto Slab" panose="020B0604020202020204" charset="0"/>
              </a:rPr>
              <a:t>THE ROLE OF THE ENVIRONMENTAL ACTION PLANS</a:t>
            </a:r>
          </a:p>
          <a:p>
            <a:endParaRPr lang="cs-CZ" dirty="0"/>
          </a:p>
        </p:txBody>
      </p:sp>
      <p:pic>
        <p:nvPicPr>
          <p:cNvPr id="10" name="Picture 2" descr="Masarykova univerzita - Home | Facebook">
            <a:extLst>
              <a:ext uri="{FF2B5EF4-FFF2-40B4-BE49-F238E27FC236}">
                <a16:creationId xmlns:a16="http://schemas.microsoft.com/office/drawing/2014/main" id="{7C939E85-8BE2-4595-80F3-CD18BCB0516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a:t>Golden</a:t>
            </a:r>
            <a:r>
              <a:rPr lang="cs-CZ" dirty="0"/>
              <a:t> </a:t>
            </a:r>
            <a:r>
              <a:rPr lang="cs-CZ" dirty="0" err="1"/>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4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3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69604"/>
            <a:ext cx="11046335" cy="400110"/>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EU: Energetika x Životní prostředí</a:t>
            </a:r>
            <a:endParaRPr lang="en-US" sz="20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1830178" y="169604"/>
            <a:ext cx="6182252" cy="4954448"/>
          </a:xfrm>
          <a:prstGeom prst="rect">
            <a:avLst/>
          </a:prstGeom>
        </p:spPr>
      </p:pic>
    </p:spTree>
    <p:extLst>
      <p:ext uri="{BB962C8B-B14F-4D97-AF65-F5344CB8AC3E}">
        <p14:creationId xmlns:p14="http://schemas.microsoft.com/office/powerpoint/2010/main" val="7892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hare of energy from renewable energy sources in the EU member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 y="0"/>
            <a:ext cx="7182485" cy="50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67553" y="36065"/>
            <a:ext cx="7913594" cy="5083624"/>
          </a:xfrm>
          <a:prstGeom prst="rect">
            <a:avLst/>
          </a:prstGeom>
        </p:spPr>
      </p:pic>
      <p:pic>
        <p:nvPicPr>
          <p:cNvPr id="2" name="Obrázek 1"/>
          <p:cNvPicPr>
            <a:picLocks noChangeAspect="1"/>
          </p:cNvPicPr>
          <p:nvPr/>
        </p:nvPicPr>
        <p:blipFill>
          <a:blip r:embed="rId3"/>
          <a:stretch>
            <a:fillRect/>
          </a:stretch>
        </p:blipFill>
        <p:spPr>
          <a:xfrm>
            <a:off x="298594" y="-38380"/>
            <a:ext cx="8080374" cy="5220260"/>
          </a:xfrm>
          <a:prstGeom prst="rect">
            <a:avLst/>
          </a:prstGeom>
        </p:spPr>
      </p:pic>
      <p:pic>
        <p:nvPicPr>
          <p:cNvPr id="3" name="Obrázek 2"/>
          <p:cNvPicPr>
            <a:picLocks noChangeAspect="1"/>
          </p:cNvPicPr>
          <p:nvPr/>
        </p:nvPicPr>
        <p:blipFill>
          <a:blip r:embed="rId4"/>
          <a:stretch>
            <a:fillRect/>
          </a:stretch>
        </p:blipFill>
        <p:spPr>
          <a:xfrm>
            <a:off x="347504" y="-50076"/>
            <a:ext cx="7982553" cy="5231956"/>
          </a:xfrm>
          <a:prstGeom prst="rect">
            <a:avLst/>
          </a:prstGeom>
        </p:spPr>
      </p:pic>
      <p:pic>
        <p:nvPicPr>
          <p:cNvPr id="12" name="Obrázek 11"/>
          <p:cNvPicPr>
            <a:picLocks noChangeAspect="1"/>
          </p:cNvPicPr>
          <p:nvPr/>
        </p:nvPicPr>
        <p:blipFill>
          <a:blip r:embed="rId5"/>
          <a:stretch>
            <a:fillRect/>
          </a:stretch>
        </p:blipFill>
        <p:spPr>
          <a:xfrm>
            <a:off x="298593" y="15370"/>
            <a:ext cx="7865969" cy="5125014"/>
          </a:xfrm>
          <a:prstGeom prst="rect">
            <a:avLst/>
          </a:prstGeom>
        </p:spPr>
      </p:pic>
    </p:spTree>
    <p:extLst>
      <p:ext uri="{BB962C8B-B14F-4D97-AF65-F5344CB8AC3E}">
        <p14:creationId xmlns:p14="http://schemas.microsoft.com/office/powerpoint/2010/main" val="13993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 y="-137160"/>
            <a:ext cx="8581072" cy="5280660"/>
          </a:xfrm>
          <a:prstGeom prst="rect">
            <a:avLst/>
          </a:prstGeom>
        </p:spPr>
      </p:pic>
      <p:cxnSp>
        <p:nvCxnSpPr>
          <p:cNvPr id="6" name="Přímá spojnice se šipkou 5"/>
          <p:cNvCxnSpPr/>
          <p:nvPr/>
        </p:nvCxnSpPr>
        <p:spPr>
          <a:xfrm flipH="1">
            <a:off x="5979782" y="1184116"/>
            <a:ext cx="1295947" cy="101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5909063" y="1460408"/>
            <a:ext cx="1366668" cy="20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6098192" y="1381468"/>
            <a:ext cx="1177537" cy="31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99476" y="1889652"/>
            <a:ext cx="782832" cy="43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890892" y="2050003"/>
            <a:ext cx="391416" cy="41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686960" y="2239131"/>
            <a:ext cx="595348" cy="79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6887603" y="2480063"/>
            <a:ext cx="460489" cy="1422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6887603" y="2827899"/>
            <a:ext cx="1052548" cy="115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9" y="0"/>
            <a:ext cx="8358188" cy="5143500"/>
          </a:xfrm>
          <a:prstGeom prst="rect">
            <a:avLst/>
          </a:prstGeom>
        </p:spPr>
      </p:pic>
    </p:spTree>
    <p:extLst>
      <p:ext uri="{BB962C8B-B14F-4D97-AF65-F5344CB8AC3E}">
        <p14:creationId xmlns:p14="http://schemas.microsoft.com/office/powerpoint/2010/main" val="2292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09718" y="265096"/>
            <a:ext cx="8714144" cy="4741244"/>
          </a:xfrm>
          <a:prstGeom prst="rect">
            <a:avLst/>
          </a:prstGeom>
        </p:spPr>
      </p:pic>
      <p:cxnSp>
        <p:nvCxnSpPr>
          <p:cNvPr id="5" name="Přímá spojnice se šipkou 4"/>
          <p:cNvCxnSpPr/>
          <p:nvPr/>
        </p:nvCxnSpPr>
        <p:spPr>
          <a:xfrm flipH="1">
            <a:off x="7440930" y="962424"/>
            <a:ext cx="257710" cy="3506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7292340" y="1325880"/>
            <a:ext cx="40630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595110" y="1482118"/>
            <a:ext cx="1103531" cy="18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06590" y="1798293"/>
            <a:ext cx="746323" cy="36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7292340" y="2124049"/>
            <a:ext cx="406301" cy="222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Nadpis 2">
            <a:extLst>
              <a:ext uri="{FF2B5EF4-FFF2-40B4-BE49-F238E27FC236}">
                <a16:creationId xmlns:a16="http://schemas.microsoft.com/office/drawing/2014/main" id="{AF2E825E-0765-4329-B7B5-BCDFA40283FE}"/>
              </a:ext>
            </a:extLst>
          </p:cNvPr>
          <p:cNvSpPr>
            <a:spLocks noGrp="1"/>
          </p:cNvSpPr>
          <p:nvPr>
            <p:ph type="title"/>
          </p:nvPr>
        </p:nvSpPr>
        <p:spPr/>
        <p:txBody>
          <a:bodyPr/>
          <a:lstStyle/>
          <a:p>
            <a:endParaRPr lang="cs-CZ"/>
          </a:p>
        </p:txBody>
      </p:sp>
      <p:pic>
        <p:nvPicPr>
          <p:cNvPr id="3074" name="Picture 2" descr="Rozhodujeme nestranně a podle zákona. Soudci odvrací Zemanovy útoky kvůli  ekologům | Blesk.cz">
            <a:extLst>
              <a:ext uri="{FF2B5EF4-FFF2-40B4-BE49-F238E27FC236}">
                <a16:creationId xmlns:a16="http://schemas.microsoft.com/office/drawing/2014/main" id="{D8EF7D98-0BC8-400E-B723-D0592E6B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8" y="926199"/>
            <a:ext cx="5654531" cy="37696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8E42D67F-D71E-4DA1-81EB-27B62F571532}"/>
              </a:ext>
            </a:extLst>
          </p:cNvPr>
          <p:cNvPicPr>
            <a:picLocks noChangeAspect="1"/>
          </p:cNvPicPr>
          <p:nvPr/>
        </p:nvPicPr>
        <p:blipFill>
          <a:blip r:embed="rId4"/>
          <a:stretch>
            <a:fillRect/>
          </a:stretch>
        </p:blipFill>
        <p:spPr>
          <a:xfrm>
            <a:off x="1302326" y="0"/>
            <a:ext cx="6695649" cy="5143500"/>
          </a:xfrm>
          <a:prstGeom prst="rect">
            <a:avLst/>
          </a:prstGeom>
        </p:spPr>
      </p:pic>
      <p:pic>
        <p:nvPicPr>
          <p:cNvPr id="5" name="Obrázek 4">
            <a:extLst>
              <a:ext uri="{FF2B5EF4-FFF2-40B4-BE49-F238E27FC236}">
                <a16:creationId xmlns:a16="http://schemas.microsoft.com/office/drawing/2014/main" id="{A8B85163-0E26-4C4A-8DC0-5322C2FFB5D7}"/>
              </a:ext>
            </a:extLst>
          </p:cNvPr>
          <p:cNvPicPr>
            <a:picLocks noChangeAspect="1"/>
          </p:cNvPicPr>
          <p:nvPr/>
        </p:nvPicPr>
        <p:blipFill>
          <a:blip r:embed="rId5"/>
          <a:stretch>
            <a:fillRect/>
          </a:stretch>
        </p:blipFill>
        <p:spPr>
          <a:xfrm>
            <a:off x="1146025" y="-76691"/>
            <a:ext cx="4612348"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7"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23716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a:latin typeface="Roboto Slab" panose="020B0604020202020204" charset="0"/>
                <a:ea typeface="Roboto Slab" panose="020B0604020202020204" charset="0"/>
              </a:rPr>
              <a:t>1.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a:latin typeface="Roboto Slab" panose="020B0604020202020204" charset="0"/>
                <a:ea typeface="Roboto Slab" panose="020B0604020202020204" charset="0"/>
              </a:rPr>
              <a:t>2.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a:latin typeface="Roboto Slab" panose="020B0604020202020204" charset="0"/>
                <a:ea typeface="Roboto Slab" panose="020B0604020202020204" charset="0"/>
              </a:rPr>
              <a:t>3.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a:latin typeface="Roboto Slab" panose="020B0604020202020204" charset="0"/>
                <a:ea typeface="Roboto Slab" panose="020B0604020202020204" charset="0"/>
              </a:rPr>
              <a:t>4.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a:latin typeface="Roboto Slab" panose="020B0604020202020204" charset="0"/>
                <a:ea typeface="Roboto Slab" panose="020B0604020202020204" charset="0"/>
              </a:rPr>
              <a:t>Where 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56274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5" name="Obrázek 4"/>
          <p:cNvPicPr>
            <a:picLocks noChangeAspect="1"/>
          </p:cNvPicPr>
          <p:nvPr/>
        </p:nvPicPr>
        <p:blipFill>
          <a:blip r:embed="rId4"/>
          <a:stretch>
            <a:fillRect/>
          </a:stretch>
        </p:blipFill>
        <p:spPr>
          <a:xfrm>
            <a:off x="1547664" y="5790"/>
            <a:ext cx="5547624" cy="5094294"/>
          </a:xfrm>
          <a:prstGeom prst="rect">
            <a:avLst/>
          </a:prstGeom>
        </p:spPr>
      </p:pic>
    </p:spTree>
    <p:extLst>
      <p:ext uri="{BB962C8B-B14F-4D97-AF65-F5344CB8AC3E}">
        <p14:creationId xmlns:p14="http://schemas.microsoft.com/office/powerpoint/2010/main" val="312470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treaties 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https://www.youtube.com/watch?v=XgnXwrsMBUs</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a:t>
            </a:r>
            <a:r>
              <a:rPr lang="cs-CZ" sz="1800" b="1" dirty="0">
                <a:solidFill>
                  <a:schemeClr val="accent3"/>
                </a:solidFill>
                <a:latin typeface="Roboto Slab" panose="020B0604020202020204" charset="0"/>
                <a:ea typeface="Roboto Slab" panose="020B0604020202020204" charset="0"/>
                <a:cs typeface="Nixie One"/>
                <a:sym typeface="Nixie One"/>
              </a:rPr>
              <a:t>5</a:t>
            </a:r>
            <a:r>
              <a:rPr lang="en-US" sz="1800" b="1" dirty="0">
                <a:solidFill>
                  <a:schemeClr val="accent3"/>
                </a:solidFill>
                <a:latin typeface="Roboto Slab" panose="020B0604020202020204" charset="0"/>
                <a:ea typeface="Roboto Slab" panose="020B0604020202020204" charset="0"/>
                <a:cs typeface="Nixie One"/>
                <a:sym typeface="Nixie One"/>
              </a:rPr>
              <a:t>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71072" y="1671379"/>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a:t>
            </a:r>
            <a:r>
              <a:rPr lang="cs-CZ" sz="1800" b="1" dirty="0" err="1">
                <a:solidFill>
                  <a:schemeClr val="tx1"/>
                </a:solidFill>
                <a:latin typeface="Roboto Slab" panose="020B0604020202020204" charset="0"/>
                <a:ea typeface="Roboto Slab" panose="020B0604020202020204" charset="0"/>
                <a:cs typeface="Nixie One"/>
                <a:sym typeface="Nixie One"/>
              </a:rPr>
              <a:t>Harmonisation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requirements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get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more information?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4. Access to environmental information, participation of public in environmental decision-</a:t>
            </a:r>
            <a:r>
              <a:rPr lang="en-US" sz="1800" b="1" dirty="0" err="1">
                <a:solidFill>
                  <a:schemeClr val="tx1"/>
                </a:solidFill>
                <a:latin typeface="Roboto Slab" panose="020B0604020202020204" charset="0"/>
                <a:ea typeface="Roboto Slab" panose="020B0604020202020204" charset="0"/>
                <a:cs typeface="Nixie One"/>
                <a:sym typeface="Nixie One"/>
              </a:rPr>
              <a:t>maki</a:t>
            </a:r>
            <a:r>
              <a:rPr lang="cs-CZ" sz="1800" b="1" dirty="0">
                <a:solidFill>
                  <a:schemeClr val="tx1"/>
                </a:solidFill>
                <a:latin typeface="Roboto Slab" panose="020B0604020202020204" charset="0"/>
                <a:ea typeface="Roboto Slab" panose="020B0604020202020204" charset="0"/>
                <a:cs typeface="Nixie One"/>
                <a:sym typeface="Nixie One"/>
              </a:rPr>
              <a:t>n</a:t>
            </a:r>
            <a:r>
              <a:rPr lang="en-US" sz="1800" b="1" dirty="0">
                <a:solidFill>
                  <a:schemeClr val="tx1"/>
                </a:solidFill>
                <a:latin typeface="Roboto Slab" panose="020B0604020202020204" charset="0"/>
                <a:ea typeface="Roboto Slab" panose="020B0604020202020204" charset="0"/>
                <a:cs typeface="Nixie One"/>
                <a:sym typeface="Nixie One"/>
              </a:rPr>
              <a:t>g and access to justice - the 3 pillars of Aarhus Convention.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5. Environmental impact assessment.</a:t>
            </a:r>
          </a:p>
        </p:txBody>
      </p:sp>
    </p:spTree>
    <p:extLst>
      <p:ext uri="{BB962C8B-B14F-4D97-AF65-F5344CB8AC3E}">
        <p14:creationId xmlns:p14="http://schemas.microsoft.com/office/powerpoint/2010/main" val="40954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accent2"/>
                </a:solidFill>
                <a:latin typeface="Roboto Slab" panose="020B0604020202020204" charset="0"/>
                <a:ea typeface="Roboto Slab" panose="020B0604020202020204" charset="0"/>
                <a:cs typeface="Nixie One"/>
                <a:sym typeface="Nixie One"/>
              </a:rPr>
              <a:t>Case C-302/86 (</a:t>
            </a:r>
            <a:r>
              <a:rPr lang="cs-CZ" sz="1800" b="1" i="1" dirty="0" err="1">
                <a:solidFill>
                  <a:schemeClr val="accent2"/>
                </a:solidFill>
                <a:latin typeface="Roboto Slab" panose="020B0604020202020204" charset="0"/>
                <a:ea typeface="Roboto Slab" panose="020B0604020202020204" charset="0"/>
                <a:cs typeface="Nixie One"/>
                <a:sym typeface="Nixie One"/>
              </a:rPr>
              <a:t>Dannish</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bottles</a:t>
            </a:r>
            <a:r>
              <a:rPr lang="cs-CZ" sz="1800" b="1" dirty="0">
                <a:solidFill>
                  <a:schemeClr val="accent2"/>
                </a:solidFill>
                <a:latin typeface="Roboto Slab" panose="020B0604020202020204" charset="0"/>
                <a:ea typeface="Roboto Slab" panose="020B0604020202020204" charset="0"/>
                <a:cs typeface="Nixie One"/>
                <a:sym typeface="Nixie One"/>
              </a:rPr>
              <a:t>)</a:t>
            </a:r>
            <a:endParaRPr lang="cs-CZ" sz="2000" b="1" dirty="0">
              <a:solidFill>
                <a:schemeClr val="accent2"/>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2000" b="1" dirty="0" err="1">
                <a:solidFill>
                  <a:schemeClr val="tx1"/>
                </a:solidFill>
                <a:latin typeface="Roboto Slab" panose="020B0604020202020204" charset="0"/>
                <a:ea typeface="Roboto Slab" panose="020B0604020202020204" charset="0"/>
                <a:cs typeface="Nixie One"/>
                <a:sym typeface="Nixie One"/>
              </a:rPr>
              <a:t>Dannish</a:t>
            </a:r>
            <a:r>
              <a:rPr lang="en-US" sz="2000" b="1" dirty="0">
                <a:solidFill>
                  <a:schemeClr val="tx1"/>
                </a:solidFill>
                <a:latin typeface="Roboto Slab" panose="020B0604020202020204" charset="0"/>
                <a:ea typeface="Roboto Slab" panose="020B0604020202020204" charset="0"/>
                <a:cs typeface="Nixie One"/>
                <a:sym typeface="Nixie One"/>
              </a:rPr>
              <a:t> Order No 397 of 2. 7. 1981:</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All containers for beer and soft drinks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must be returnable </a:t>
            </a:r>
            <a:r>
              <a:rPr lang="cs-CZ" sz="2000" b="1" i="1" dirty="0">
                <a:solidFill>
                  <a:schemeClr val="tx1"/>
                </a:solidFill>
                <a:latin typeface="Roboto Slab" panose="020B0604020202020204" charset="0"/>
                <a:ea typeface="Roboto Slab" panose="020B0604020202020204" charset="0"/>
                <a:cs typeface="Nixie One"/>
                <a:sym typeface="Nixie One"/>
              </a:rPr>
              <a:t>and </a:t>
            </a:r>
            <a:r>
              <a:rPr lang="en-US" sz="2000" b="1" i="1" dirty="0">
                <a:solidFill>
                  <a:schemeClr val="tx1"/>
                </a:solidFill>
                <a:latin typeface="Roboto Slab" panose="020B0604020202020204" charset="0"/>
                <a:ea typeface="Roboto Slab" panose="020B0604020202020204" charset="0"/>
                <a:cs typeface="Nixie One"/>
                <a:sym typeface="Nixie One"/>
              </a:rPr>
              <a:t>approved by a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National Agency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a:solidFill>
                  <a:schemeClr val="accent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movement 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1.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C-302/86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Environment</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Energy</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Climate</a:t>
            </a:r>
            <a:r>
              <a:rPr lang="cs-CZ" sz="1800" b="1" dirty="0">
                <a:solidFill>
                  <a:schemeClr val="accent5"/>
                </a:solidFill>
                <a:latin typeface="Roboto Slab" panose="020B0604020202020204" charset="0"/>
                <a:ea typeface="Roboto Slab" panose="020B0604020202020204" charset="0"/>
                <a:cs typeface="Nixie One"/>
                <a:sym typeface="Nixie One"/>
              </a:rPr>
              <a:t> </a:t>
            </a:r>
            <a:r>
              <a:rPr lang="cs-CZ" sz="1800" b="1" dirty="0" err="1">
                <a:solidFill>
                  <a:schemeClr val="accent5"/>
                </a:solidFill>
                <a:latin typeface="Roboto Slab" panose="020B0604020202020204" charset="0"/>
                <a:ea typeface="Roboto Slab" panose="020B0604020202020204" charset="0"/>
                <a:cs typeface="Nixie One"/>
                <a:sym typeface="Nixie One"/>
              </a:rPr>
              <a:t>Action</a:t>
            </a:r>
            <a:endParaRPr lang="en-US"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4264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2805777" y="4114770"/>
            <a:ext cx="6920849" cy="438498"/>
          </a:xfrm>
        </p:spPr>
        <p:txBody>
          <a:bodyPr/>
          <a:lstStyle/>
          <a:p>
            <a:pPr>
              <a:buNone/>
            </a:pPr>
            <a:r>
              <a:rPr lang="cs-CZ" sz="2000" dirty="0" err="1">
                <a:latin typeface="Roboto Slab" panose="020B0604020202020204" charset="0"/>
                <a:ea typeface="Roboto Slab" panose="020B0604020202020204" charset="0"/>
              </a:rPr>
              <a:t>Virginijus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Sinkevičius</a:t>
            </a:r>
            <a:endParaRPr lang="cs-CZ" sz="2000" dirty="0">
              <a:latin typeface="Roboto Slab" panose="020B0604020202020204" charset="0"/>
              <a:ea typeface="Roboto Slab" panose="020B0604020202020204" charset="0"/>
            </a:endParaRPr>
          </a:p>
        </p:txBody>
      </p:sp>
      <p:pic>
        <p:nvPicPr>
          <p:cNvPr id="7170" name="Picture 2">
            <a:extLst>
              <a:ext uri="{FF2B5EF4-FFF2-40B4-BE49-F238E27FC236}">
                <a16:creationId xmlns:a16="http://schemas.microsoft.com/office/drawing/2014/main" id="{2B5D85F1-3659-4C4F-AC43-C0BFDF94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361" y="809481"/>
            <a:ext cx="3424878" cy="31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3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Secondary</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law</a:t>
            </a:r>
            <a:r>
              <a:rPr lang="cs-CZ" sz="2000" b="1" dirty="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legislation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Highest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number</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infringments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petitions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citizen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initiatives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80 %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Addressee –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Regulation</a:t>
            </a:r>
            <a:r>
              <a:rPr lang="cs-CZ" sz="1800" b="1" dirty="0">
                <a:solidFill>
                  <a:schemeClr val="tx1"/>
                </a:solidFill>
                <a:latin typeface="Roboto Slab" panose="020B0604020202020204" charset="0"/>
                <a:ea typeface="Roboto Slab" panose="020B0604020202020204" charset="0"/>
                <a:cs typeface="Nixie One"/>
                <a:sym typeface="Nixie One"/>
              </a:rPr>
              <a:t> x </a:t>
            </a:r>
            <a:r>
              <a:rPr lang="cs-CZ" sz="1800" b="1" dirty="0" err="1">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EU </a:t>
            </a:r>
            <a:r>
              <a:rPr lang="cs-CZ" sz="1800" b="1" dirty="0" err="1">
                <a:solidFill>
                  <a:schemeClr val="tx1"/>
                </a:solidFill>
                <a:latin typeface="Roboto Slab" panose="020B0604020202020204" charset="0"/>
                <a:ea typeface="Roboto Slab" panose="020B0604020202020204" charset="0"/>
                <a:cs typeface="Nixie One"/>
                <a:sym typeface="Nixie One"/>
              </a:rPr>
              <a:t>administration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44178" y="1635520"/>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 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7. Ozone layer regulation / Global climate change in EU environmental policy.</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12. </a:t>
            </a:r>
            <a:r>
              <a:rPr lang="en-US" sz="1800" b="1" dirty="0">
                <a:solidFill>
                  <a:schemeClr val="tx1"/>
                </a:solidFill>
                <a:latin typeface="Roboto Slab" panose="020B0604020202020204" charset="0"/>
                <a:ea typeface="Roboto Slab" panose="020B0604020202020204" charset="0"/>
                <a:cs typeface="Nixie One"/>
                <a:sym typeface="Nixie One"/>
              </a:rPr>
              <a:t>Recent case-law of the CJEU.</a:t>
            </a: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Too</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vague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Example</a:t>
            </a:r>
            <a:r>
              <a:rPr lang="cs-CZ" sz="1800" b="1" dirty="0">
                <a:solidFill>
                  <a:schemeClr val="accent1"/>
                </a:solidFill>
                <a:latin typeface="Roboto Slab" panose="020B0604020202020204" charset="0"/>
                <a:ea typeface="Roboto Slab" panose="020B0604020202020204" charset="0"/>
                <a:cs typeface="Nixie One"/>
                <a:sym typeface="Nixie One"/>
              </a:rPr>
              <a:t> – air </a:t>
            </a:r>
            <a:r>
              <a:rPr lang="cs-CZ" sz="1800" b="1" dirty="0" err="1">
                <a:solidFill>
                  <a:schemeClr val="accent1"/>
                </a:solidFill>
                <a:latin typeface="Roboto Slab" panose="020B0604020202020204" charset="0"/>
                <a:ea typeface="Roboto Slab" panose="020B0604020202020204" charset="0"/>
                <a:cs typeface="Nixie One"/>
                <a:sym typeface="Nixie One"/>
              </a:rPr>
              <a:t>quality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T</a:t>
            </a:r>
            <a:r>
              <a:rPr lang="en-US" b="1" dirty="0">
                <a:solidFill>
                  <a:schemeClr val="tx1"/>
                </a:solidFill>
                <a:latin typeface="Roboto Slab" panose="020B0604020202020204" charset="0"/>
                <a:ea typeface="Roboto Slab" panose="020B0604020202020204" charset="0"/>
                <a:cs typeface="Nixie One"/>
                <a:sym typeface="Nixie One"/>
              </a:rPr>
              <a:t>he 5th EAP</a:t>
            </a:r>
            <a:r>
              <a:rPr lang="cs-CZ" b="1" dirty="0">
                <a:solidFill>
                  <a:schemeClr val="tx1"/>
                </a:solidFill>
                <a:latin typeface="Roboto Slab" panose="020B0604020202020204" charset="0"/>
                <a:ea typeface="Roboto Slab" panose="020B0604020202020204" charset="0"/>
                <a:cs typeface="Nixie One"/>
                <a:sym typeface="Nixie One"/>
              </a:rPr>
              <a:t>:</a:t>
            </a:r>
            <a:r>
              <a:rPr lang="en-US" b="1" dirty="0">
                <a:solidFill>
                  <a:schemeClr val="tx1"/>
                </a:solidFill>
                <a:latin typeface="Roboto Slab" panose="020B0604020202020204" charset="0"/>
                <a:ea typeface="Roboto Slab" panose="020B0604020202020204" charset="0"/>
                <a:cs typeface="Nixie One"/>
                <a:sym typeface="Nixie One"/>
              </a:rPr>
              <a:t> “WHO values [on air quality] become mandatory et EU level” by the year 2000.</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6th EAP declared that WHO standards, guidelines and </a:t>
            </a:r>
            <a:r>
              <a:rPr lang="en-US" b="1" dirty="0" err="1">
                <a:solidFill>
                  <a:schemeClr val="tx1"/>
                </a:solidFill>
                <a:latin typeface="Roboto Slab" panose="020B0604020202020204" charset="0"/>
                <a:ea typeface="Roboto Slab" panose="020B0604020202020204" charset="0"/>
                <a:cs typeface="Nixie One"/>
                <a:sym typeface="Nixie One"/>
              </a:rPr>
              <a:t>programmes</a:t>
            </a:r>
            <a:r>
              <a:rPr lang="en-US" b="1" dirty="0">
                <a:solidFill>
                  <a:schemeClr val="tx1"/>
                </a:solidFill>
                <a:latin typeface="Roboto Slab" panose="020B0604020202020204" charset="0"/>
                <a:ea typeface="Roboto Slab" panose="020B0604020202020204" charset="0"/>
                <a:cs typeface="Nixie One"/>
                <a:sym typeface="Nixie One"/>
              </a:rPr>
              <a:t> “will be taken into consideration”</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7th EAP declared that by 2020, “outdoor air pollution is significantly improved”, without mentioning that the binding limit values had to be respected by 2010 already (by 2015 for PM2.5).</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Question of </a:t>
            </a:r>
            <a:r>
              <a:rPr lang="en-US" b="1" dirty="0">
                <a:solidFill>
                  <a:schemeClr val="accent2"/>
                </a:solidFill>
                <a:latin typeface="Roboto Slab" panose="020B0604020202020204" charset="0"/>
                <a:ea typeface="Roboto Slab" panose="020B0604020202020204" charset="0"/>
                <a:cs typeface="Nixie One"/>
                <a:sym typeface="Nixie One"/>
              </a:rPr>
              <a:t>nuclear safety </a:t>
            </a:r>
            <a:r>
              <a:rPr lang="en-US" b="1" dirty="0">
                <a:solidFill>
                  <a:schemeClr val="tx1"/>
                </a:solidFill>
                <a:latin typeface="Roboto Slab" panose="020B0604020202020204" charset="0"/>
                <a:ea typeface="Roboto Slab" panose="020B0604020202020204" charset="0"/>
                <a:cs typeface="Nixie One"/>
                <a:sym typeface="Nixie One"/>
              </a:rPr>
              <a:t>and radiation protection, discussed in the 5th EAP, were altogether omitted in the 6th and 7th EAP, in the same way as specific measures aiming at </a:t>
            </a:r>
            <a:r>
              <a:rPr lang="en-US" b="1" dirty="0">
                <a:solidFill>
                  <a:schemeClr val="accent5"/>
                </a:solidFill>
                <a:latin typeface="Roboto Slab" panose="020B0604020202020204" charset="0"/>
                <a:ea typeface="Roboto Slab" panose="020B0604020202020204" charset="0"/>
                <a:cs typeface="Nixie One"/>
                <a:sym typeface="Nixie One"/>
              </a:rPr>
              <a:t>industrial, agricultural, transport, energy and touristic activities</a:t>
            </a:r>
            <a:r>
              <a:rPr lang="en-US" b="1" dirty="0">
                <a:solidFill>
                  <a:schemeClr val="tx1"/>
                </a:solidFill>
                <a:latin typeface="Roboto Slab" panose="020B0604020202020204" charset="0"/>
                <a:ea typeface="Roboto Slab" panose="020B0604020202020204" charset="0"/>
                <a:cs typeface="Nixie One"/>
                <a:sym typeface="Nixie One"/>
              </a:rPr>
              <a:t> which had been discussed in some detail in the 5th EAP. The 7th EAP vaguely referred to integration and coherence in general.</a:t>
            </a:r>
            <a:endParaRPr lang="cs-CZ"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4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75601" y="166642"/>
            <a:ext cx="6553200" cy="4762500"/>
          </a:xfrm>
          <a:prstGeom prst="rect">
            <a:avLst/>
          </a:prstGeom>
        </p:spPr>
      </p:pic>
      <p:pic>
        <p:nvPicPr>
          <p:cNvPr id="4" name="Obrázek 3"/>
          <p:cNvPicPr>
            <a:picLocks noChangeAspect="1"/>
          </p:cNvPicPr>
          <p:nvPr/>
        </p:nvPicPr>
        <p:blipFill>
          <a:blip r:embed="rId3"/>
          <a:stretch>
            <a:fillRect/>
          </a:stretch>
        </p:blipFill>
        <p:spPr>
          <a:xfrm>
            <a:off x="1761868" y="59463"/>
            <a:ext cx="5180665" cy="4976858"/>
          </a:xfrm>
          <a:prstGeom prst="rect">
            <a:avLst/>
          </a:prstGeom>
        </p:spPr>
      </p:pic>
      <p:pic>
        <p:nvPicPr>
          <p:cNvPr id="5" name="Obrázek 4"/>
          <p:cNvPicPr>
            <a:picLocks noChangeAspect="1"/>
          </p:cNvPicPr>
          <p:nvPr/>
        </p:nvPicPr>
        <p:blipFill>
          <a:blip r:embed="rId4"/>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t>
            </a:r>
            <a:r>
              <a:rPr lang="en-US" sz="1800" b="1" dirty="0" err="1">
                <a:solidFill>
                  <a:schemeClr val="accent1"/>
                </a:solidFill>
                <a:latin typeface="Roboto Slab" panose="020B0604020202020204" charset="0"/>
                <a:ea typeface="Roboto Slab" panose="020B0604020202020204" charset="0"/>
                <a:cs typeface="Nixie One"/>
                <a:sym typeface="Nixie One"/>
              </a:rPr>
              <a:t>imits</a:t>
            </a:r>
            <a:r>
              <a:rPr lang="en-US" sz="1800" b="1" dirty="0">
                <a:solidFill>
                  <a:schemeClr val="accent1"/>
                </a:solidFill>
                <a:latin typeface="Roboto Slab" panose="020B0604020202020204" charset="0"/>
                <a:ea typeface="Roboto Slab" panose="020B0604020202020204" charset="0"/>
                <a:cs typeface="Nixie One"/>
                <a:sym typeface="Nixie One"/>
              </a:rPr>
              <a:t> of law as a tool for harmonizing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olitical</a:t>
            </a:r>
            <a:r>
              <a:rPr lang="en-US" sz="1800" b="1" dirty="0">
                <a:solidFill>
                  <a:schemeClr val="tx1"/>
                </a:solidFill>
                <a:latin typeface="Roboto Slab" panose="020B0604020202020204" charset="0"/>
                <a:ea typeface="Roboto Slab" panose="020B0604020202020204" charset="0"/>
                <a:cs typeface="Nixie One"/>
                <a:sym typeface="Nixie One"/>
              </a:rPr>
              <a:t> 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L</a:t>
            </a:r>
            <a:r>
              <a:rPr lang="en-US" sz="1800" b="1" dirty="0" err="1">
                <a:solidFill>
                  <a:schemeClr val="tx1"/>
                </a:solidFill>
                <a:latin typeface="Roboto Slab" panose="020B0604020202020204" charset="0"/>
                <a:ea typeface="Roboto Slab" panose="020B0604020202020204" charset="0"/>
                <a:cs typeface="Nixie One"/>
                <a:sym typeface="Nixie One"/>
              </a:rPr>
              <a:t>egal</a:t>
            </a:r>
            <a:r>
              <a:rPr lang="en-US" sz="1800" b="1" dirty="0">
                <a:solidFill>
                  <a:schemeClr val="tx1"/>
                </a:solidFill>
                <a:latin typeface="Roboto Slab" panose="020B0604020202020204" charset="0"/>
                <a:ea typeface="Roboto Slab" panose="020B0604020202020204" charset="0"/>
                <a:cs typeface="Nixie One"/>
                <a:sym typeface="Nixie One"/>
              </a:rPr>
              <a:t> 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err="1">
                <a:solidFill>
                  <a:schemeClr val="tx1"/>
                </a:solidFill>
                <a:latin typeface="Roboto Slab" panose="020B0604020202020204" charset="0"/>
                <a:ea typeface="Roboto Slab" panose="020B0604020202020204" charset="0"/>
                <a:cs typeface="Nixie One"/>
                <a:sym typeface="Nixie One"/>
              </a:rPr>
              <a:t>ociological</a:t>
            </a:r>
            <a:r>
              <a:rPr lang="en-US" sz="1800" b="1" dirty="0">
                <a:solidFill>
                  <a:schemeClr val="tx1"/>
                </a:solidFill>
                <a:latin typeface="Roboto Slab" panose="020B0604020202020204" charset="0"/>
                <a:ea typeface="Roboto Slab" panose="020B0604020202020204" charset="0"/>
                <a:cs typeface="Nixie One"/>
                <a:sym typeface="Nixie One"/>
              </a:rPr>
              <a:t> 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66585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pic>
        <p:nvPicPr>
          <p:cNvPr id="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30" y="4553547"/>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8787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arykova univerzita - Home | Facebook">
            <a:extLst>
              <a:ext uri="{FF2B5EF4-FFF2-40B4-BE49-F238E27FC236}">
                <a16:creationId xmlns:a16="http://schemas.microsoft.com/office/drawing/2014/main" id="{64A492E0-16F7-4E1E-871E-390529E3B60B}"/>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3944" y="4525230"/>
            <a:ext cx="585056" cy="5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resentation</a:t>
            </a:r>
            <a:r>
              <a:rPr lang="en-US" sz="1800" b="1" dirty="0">
                <a:solidFill>
                  <a:schemeClr val="tx1"/>
                </a:solidFill>
                <a:latin typeface="Roboto Slab" panose="020B0604020202020204" charset="0"/>
                <a:ea typeface="Roboto Slab" panose="020B0604020202020204" charset="0"/>
                <a:cs typeface="Nixie One"/>
                <a:sym typeface="Nixie One"/>
              </a:rPr>
              <a:t>, 2. written test, 3. participation in lessons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 examination in the form of a written test </a:t>
            </a:r>
            <a:r>
              <a:rPr lang="cs-CZ" sz="1800" b="1" dirty="0">
                <a:solidFill>
                  <a:schemeClr val="tx1"/>
                </a:solidFill>
                <a:latin typeface="Roboto Slab" panose="020B0604020202020204" charset="0"/>
                <a:ea typeface="Roboto Slab" panose="020B0604020202020204" charset="0"/>
                <a:cs typeface="Nixie One"/>
                <a:sym typeface="Nixie One"/>
              </a:rPr>
              <a:t>(open </a:t>
            </a:r>
            <a:r>
              <a:rPr lang="cs-CZ" sz="1800" b="1" dirty="0" err="1">
                <a:solidFill>
                  <a:schemeClr val="tx1"/>
                </a:solidFill>
                <a:latin typeface="Roboto Slab" panose="020B0604020202020204" charset="0"/>
                <a:ea typeface="Roboto Slab" panose="020B0604020202020204" charset="0"/>
                <a:cs typeface="Nixie One"/>
                <a:sym typeface="Nixie One"/>
              </a:rPr>
              <a:t>book</a:t>
            </a:r>
            <a:r>
              <a:rPr lang="cs-CZ" sz="1800" b="1" dirty="0">
                <a:solidFill>
                  <a:schemeClr val="tx1"/>
                </a:solidFill>
                <a:latin typeface="Roboto Slab" panose="020B0604020202020204" charset="0"/>
                <a:ea typeface="Roboto Slab" panose="020B0604020202020204" charset="0"/>
                <a:cs typeface="Nixie One"/>
                <a:sym typeface="Nixie One"/>
              </a:rPr>
              <a:t>, 8 open </a:t>
            </a:r>
            <a:r>
              <a:rPr lang="cs-CZ" sz="1800" b="1" dirty="0" err="1">
                <a:solidFill>
                  <a:schemeClr val="tx1"/>
                </a:solidFill>
                <a:latin typeface="Roboto Slab" panose="020B0604020202020204" charset="0"/>
                <a:ea typeface="Roboto Slab" panose="020B0604020202020204" charset="0"/>
                <a:cs typeface="Nixie One"/>
                <a:sym typeface="Nixie One"/>
              </a:rPr>
              <a:t>questions</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Reading assignments and cases necessary for discussions will be specified during the course.</a:t>
            </a: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500"/>
                                        <p:tgtEl>
                                          <p:spTgt spid="1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animEffect transition="in" filter="fade">
                                      <p:cBhvr>
                                        <p:cTn id="17" dur="5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Structure</a:t>
            </a:r>
            <a:r>
              <a:rPr lang="cs-CZ" sz="2000" dirty="0"/>
              <a:t> and </a:t>
            </a:r>
            <a:r>
              <a:rPr lang="cs-CZ" sz="2000" dirty="0" err="1"/>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protect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difference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between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cs-CZ" sz="1800" b="1" dirty="0">
                <a:solidFill>
                  <a:schemeClr val="tx1"/>
                </a:solidFill>
                <a:latin typeface="Roboto Slab" panose="020B0604020202020204" charset="0"/>
                <a:ea typeface="Roboto Slab" panose="020B0604020202020204" charset="0"/>
                <a:cs typeface="Nixie One"/>
                <a:sym typeface="Nixie One"/>
              </a:rPr>
              <a:t> and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are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characteristics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engage</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a:solidFill>
                  <a:schemeClr val="tx1"/>
                </a:solidFill>
                <a:latin typeface="Roboto Slab" panose="020B0604020202020204" charset="0"/>
                <a:ea typeface="Roboto Slab" panose="020B0604020202020204" charset="0"/>
              </a:rPr>
              <a:t>What</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is</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environmental</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policy</a:t>
            </a:r>
            <a:r>
              <a:rPr lang="cs-CZ" sz="2800" b="1" dirty="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9161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a:t>Officiis</a:t>
            </a:r>
            <a:r>
              <a:rPr lang="cs-CZ" dirty="0"/>
              <a:t>: </a:t>
            </a:r>
            <a:r>
              <a:rPr lang="cs-CZ" dirty="0" err="1"/>
              <a:t>Famine</a:t>
            </a:r>
            <a:r>
              <a:rPr lang="cs-CZ" dirty="0"/>
              <a:t> </a:t>
            </a:r>
            <a:r>
              <a:rPr lang="cs-CZ" dirty="0" err="1"/>
              <a:t>at</a:t>
            </a:r>
            <a:r>
              <a:rPr lang="cs-CZ" dirty="0"/>
              <a:t> </a:t>
            </a:r>
            <a:r>
              <a:rPr lang="cs-CZ" dirty="0" err="1"/>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3332</Words>
  <Application>Microsoft Office PowerPoint</Application>
  <PresentationFormat>Předvádění na obrazovce (16:9)</PresentationFormat>
  <Paragraphs>369</Paragraphs>
  <Slides>49</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Wingdings</vt:lpstr>
      <vt:lpstr>Roboto Slab</vt:lpstr>
      <vt:lpstr>Arial</vt:lpstr>
      <vt:lpstr>Nixie One</vt:lpstr>
      <vt:lpstr>Cambria</vt:lpstr>
      <vt:lpstr>Warwick template</vt:lpstr>
      <vt:lpstr>BASICS OF THE EU ENVIRONMENTAL LAW</vt:lpstr>
      <vt:lpstr>Prezentace aplikace PowerPoint</vt:lpstr>
      <vt:lpstr>Course introduction</vt:lpstr>
      <vt:lpstr>Course introduction</vt:lpstr>
      <vt:lpstr>Requirements</vt:lpstr>
      <vt:lpstr>Structure and Contents</vt:lpstr>
      <vt:lpstr>Prezentace aplikace PowerPoint</vt:lpstr>
      <vt:lpstr>Why does the EU protect the environment?</vt:lpstr>
      <vt:lpstr>Marcus Tullius Cicero, De Officiis: Famine at Rhodes</vt:lpstr>
      <vt:lpstr>Golden toad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137</cp:revision>
  <dcterms:modified xsi:type="dcterms:W3CDTF">2022-02-21T14:50:41Z</dcterms:modified>
</cp:coreProperties>
</file>