
<file path=[Content_Types].xml><?xml version="1.0" encoding="utf-8"?>
<Types xmlns="http://schemas.openxmlformats.org/package/2006/content-types">
  <Default Extension="bin" ContentType="application/vnd.openxmlformats-officedocument.oleObject"/>
  <Default Extension="fntdata" ContentType="application/x-fontdata"/>
  <Default Extension="gif" ContentType="image/gi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sldIdLst>
    <p:sldId id="256" r:id="rId2"/>
    <p:sldId id="394" r:id="rId3"/>
    <p:sldId id="395" r:id="rId4"/>
    <p:sldId id="396" r:id="rId5"/>
    <p:sldId id="397" r:id="rId6"/>
    <p:sldId id="398" r:id="rId7"/>
    <p:sldId id="399" r:id="rId8"/>
    <p:sldId id="400" r:id="rId9"/>
    <p:sldId id="401" r:id="rId10"/>
    <p:sldId id="402" r:id="rId11"/>
    <p:sldId id="301" r:id="rId12"/>
  </p:sldIdLst>
  <p:sldSz cx="9144000" cy="5143500" type="screen16x9"/>
  <p:notesSz cx="6858000" cy="9144000"/>
  <p:embeddedFontLst>
    <p:embeddedFont>
      <p:font typeface="Nixie One" panose="020B0604020202020204" charset="0"/>
      <p:regular r:id="rId14"/>
    </p:embeddedFont>
    <p:embeddedFont>
      <p:font typeface="Roboto Slab" panose="020B0604020202020204" charset="0"/>
      <p:regular r:id="rId15"/>
      <p:bold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1AD3B4A-EFA4-49ED-A349-4A4B431667C7}">
  <a:tblStyle styleId="{71AD3B4A-EFA4-49ED-A349-4A4B431667C7}"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96"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44431395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019200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21057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8"/>
        <p:cNvGrpSpPr/>
        <p:nvPr/>
      </p:nvGrpSpPr>
      <p:grpSpPr>
        <a:xfrm>
          <a:off x="0" y="0"/>
          <a:ext cx="0" cy="0"/>
          <a:chOff x="0" y="0"/>
          <a:chExt cx="0" cy="0"/>
        </a:xfrm>
      </p:grpSpPr>
      <p:sp>
        <p:nvSpPr>
          <p:cNvPr id="9" name="Shape 9"/>
          <p:cNvSpPr/>
          <p:nvPr/>
        </p:nvSpPr>
        <p:spPr>
          <a:xfrm>
            <a:off x="0" y="4288500"/>
            <a:ext cx="9144000" cy="247500"/>
          </a:xfrm>
          <a:prstGeom prst="rect">
            <a:avLst/>
          </a:prstGeom>
          <a:solidFill>
            <a:srgbClr val="165751"/>
          </a:solidFill>
          <a:ln>
            <a:noFill/>
          </a:ln>
        </p:spPr>
        <p:txBody>
          <a:bodyPr lIns="91425" tIns="91425" rIns="91425" bIns="91425" anchor="ctr" anchorCtr="0">
            <a:noAutofit/>
          </a:bodyPr>
          <a:lstStyle/>
          <a:p>
            <a:pPr lvl="0">
              <a:spcBef>
                <a:spcPts val="0"/>
              </a:spcBef>
              <a:buNone/>
            </a:pPr>
            <a:endParaRPr/>
          </a:p>
        </p:txBody>
      </p:sp>
      <p:sp>
        <p:nvSpPr>
          <p:cNvPr id="10" name="Shape 10"/>
          <p:cNvSpPr/>
          <p:nvPr/>
        </p:nvSpPr>
        <p:spPr>
          <a:xfrm>
            <a:off x="0" y="0"/>
            <a:ext cx="9144000" cy="530699"/>
          </a:xfrm>
          <a:prstGeom prst="rect">
            <a:avLst/>
          </a:prstGeom>
          <a:solidFill>
            <a:srgbClr val="18637B"/>
          </a:solidFill>
          <a:ln>
            <a:noFill/>
          </a:ln>
        </p:spPr>
        <p:txBody>
          <a:bodyPr lIns="91425" tIns="91425" rIns="91425" bIns="91425" anchor="ctr" anchorCtr="0">
            <a:noAutofit/>
          </a:bodyPr>
          <a:lstStyle/>
          <a:p>
            <a:pPr lvl="0" rtl="0">
              <a:spcBef>
                <a:spcPts val="0"/>
              </a:spcBef>
              <a:buNone/>
            </a:pPr>
            <a:endParaRPr>
              <a:solidFill>
                <a:srgbClr val="114454"/>
              </a:solidFill>
            </a:endParaRPr>
          </a:p>
        </p:txBody>
      </p:sp>
      <p:sp>
        <p:nvSpPr>
          <p:cNvPr id="11" name="Shape 11"/>
          <p:cNvSpPr/>
          <p:nvPr/>
        </p:nvSpPr>
        <p:spPr>
          <a:xfrm>
            <a:off x="0" y="500625"/>
            <a:ext cx="9144000" cy="3824100"/>
          </a:xfrm>
          <a:prstGeom prst="rect">
            <a:avLst/>
          </a:prstGeom>
          <a:solidFill>
            <a:srgbClr val="124057"/>
          </a:solidFill>
          <a:ln>
            <a:noFill/>
          </a:ln>
        </p:spPr>
        <p:txBody>
          <a:bodyPr lIns="91425" tIns="91425" rIns="91425" bIns="91425" anchor="ctr" anchorCtr="0">
            <a:noAutofit/>
          </a:bodyPr>
          <a:lstStyle/>
          <a:p>
            <a:pPr lvl="0">
              <a:spcBef>
                <a:spcPts val="0"/>
              </a:spcBef>
              <a:buNone/>
            </a:pPr>
            <a:endParaRPr/>
          </a:p>
        </p:txBody>
      </p:sp>
      <p:sp>
        <p:nvSpPr>
          <p:cNvPr id="12" name="Shape 12"/>
          <p:cNvSpPr/>
          <p:nvPr/>
        </p:nvSpPr>
        <p:spPr>
          <a:xfrm>
            <a:off x="0" y="4493604"/>
            <a:ext cx="9144000" cy="118200"/>
          </a:xfrm>
          <a:prstGeom prst="rect">
            <a:avLst/>
          </a:prstGeom>
          <a:solidFill>
            <a:srgbClr val="3B8D61"/>
          </a:solidFill>
          <a:ln>
            <a:noFill/>
          </a:ln>
        </p:spPr>
        <p:txBody>
          <a:bodyPr lIns="91425" tIns="91425" rIns="91425" bIns="91425" anchor="ctr" anchorCtr="0">
            <a:noAutofit/>
          </a:bodyPr>
          <a:lstStyle/>
          <a:p>
            <a:pPr lvl="0">
              <a:spcBef>
                <a:spcPts val="0"/>
              </a:spcBef>
              <a:buNone/>
            </a:pPr>
            <a:endParaRPr/>
          </a:p>
        </p:txBody>
      </p:sp>
      <p:sp>
        <p:nvSpPr>
          <p:cNvPr id="13" name="Shape 13"/>
          <p:cNvSpPr/>
          <p:nvPr/>
        </p:nvSpPr>
        <p:spPr>
          <a:xfrm>
            <a:off x="0" y="4584075"/>
            <a:ext cx="9144000" cy="559499"/>
          </a:xfrm>
          <a:prstGeom prst="rect">
            <a:avLst/>
          </a:prstGeom>
          <a:solidFill>
            <a:srgbClr val="94BF6E"/>
          </a:solidFill>
          <a:ln>
            <a:noFill/>
          </a:ln>
        </p:spPr>
        <p:txBody>
          <a:bodyPr lIns="91425" tIns="91425" rIns="91425" bIns="91425" anchor="ctr" anchorCtr="0">
            <a:noAutofit/>
          </a:bodyPr>
          <a:lstStyle/>
          <a:p>
            <a:pPr lvl="0">
              <a:spcBef>
                <a:spcPts val="0"/>
              </a:spcBef>
              <a:buNone/>
            </a:pPr>
            <a:endParaRPr/>
          </a:p>
        </p:txBody>
      </p:sp>
      <p:sp>
        <p:nvSpPr>
          <p:cNvPr id="14" name="Shape 14"/>
          <p:cNvSpPr txBox="1">
            <a:spLocks noGrp="1"/>
          </p:cNvSpPr>
          <p:nvPr>
            <p:ph type="ctrTitle"/>
          </p:nvPr>
        </p:nvSpPr>
        <p:spPr>
          <a:xfrm>
            <a:off x="685800" y="2601425"/>
            <a:ext cx="5810400" cy="1159799"/>
          </a:xfrm>
          <a:prstGeom prst="rect">
            <a:avLst/>
          </a:prstGeom>
        </p:spPr>
        <p:txBody>
          <a:bodyPr lIns="91425" tIns="91425" rIns="91425" bIns="91425" anchor="b" anchorCtr="0"/>
          <a:lstStyle>
            <a:lvl1pPr lvl="0">
              <a:spcBef>
                <a:spcPts val="0"/>
              </a:spcBef>
              <a:buSzPct val="100000"/>
              <a:defRPr sz="4800"/>
            </a:lvl1pPr>
            <a:lvl2pPr lvl="1" algn="ctr">
              <a:spcBef>
                <a:spcPts val="0"/>
              </a:spcBef>
              <a:buSzPct val="100000"/>
              <a:defRPr sz="6000"/>
            </a:lvl2pPr>
            <a:lvl3pPr lvl="2" algn="ctr">
              <a:spcBef>
                <a:spcPts val="0"/>
              </a:spcBef>
              <a:buSzPct val="100000"/>
              <a:defRPr sz="6000"/>
            </a:lvl3pPr>
            <a:lvl4pPr lvl="3" algn="ctr">
              <a:spcBef>
                <a:spcPts val="0"/>
              </a:spcBef>
              <a:buSzPct val="100000"/>
              <a:defRPr sz="6000"/>
            </a:lvl4pPr>
            <a:lvl5pPr lvl="4" algn="ctr">
              <a:spcBef>
                <a:spcPts val="0"/>
              </a:spcBef>
              <a:buSzPct val="100000"/>
              <a:defRPr sz="6000"/>
            </a:lvl5pPr>
            <a:lvl6pPr lvl="5" algn="ctr">
              <a:spcBef>
                <a:spcPts val="0"/>
              </a:spcBef>
              <a:buSzPct val="100000"/>
              <a:defRPr sz="6000"/>
            </a:lvl6pPr>
            <a:lvl7pPr lvl="6" algn="ctr">
              <a:spcBef>
                <a:spcPts val="0"/>
              </a:spcBef>
              <a:buSzPct val="100000"/>
              <a:defRPr sz="6000"/>
            </a:lvl7pPr>
            <a:lvl8pPr lvl="7" algn="ctr">
              <a:spcBef>
                <a:spcPts val="0"/>
              </a:spcBef>
              <a:buSzPct val="100000"/>
              <a:defRPr sz="6000"/>
            </a:lvl8pPr>
            <a:lvl9pPr lvl="8" algn="ctr">
              <a:spcBef>
                <a:spcPts val="0"/>
              </a:spcBef>
              <a:buSzPct val="100000"/>
              <a:defRPr sz="6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6"/>
        <p:cNvGrpSpPr/>
        <p:nvPr/>
      </p:nvGrpSpPr>
      <p:grpSpPr>
        <a:xfrm>
          <a:off x="0" y="0"/>
          <a:ext cx="0" cy="0"/>
          <a:chOff x="0" y="0"/>
          <a:chExt cx="0" cy="0"/>
        </a:xfrm>
      </p:grpSpPr>
      <p:sp>
        <p:nvSpPr>
          <p:cNvPr id="77" name="Shape 77"/>
          <p:cNvSpPr/>
          <p:nvPr/>
        </p:nvSpPr>
        <p:spPr>
          <a:xfrm>
            <a:off x="0" y="0"/>
            <a:ext cx="247200" cy="530699"/>
          </a:xfrm>
          <a:prstGeom prst="rect">
            <a:avLst/>
          </a:prstGeom>
          <a:solidFill>
            <a:srgbClr val="18637B"/>
          </a:solidFill>
          <a:ln>
            <a:noFill/>
          </a:ln>
        </p:spPr>
        <p:txBody>
          <a:bodyPr lIns="91425" tIns="91425" rIns="91425" bIns="91425" anchor="ctr" anchorCtr="0">
            <a:noAutofit/>
          </a:bodyPr>
          <a:lstStyle/>
          <a:p>
            <a:pPr lvl="0" rtl="0">
              <a:spcBef>
                <a:spcPts val="0"/>
              </a:spcBef>
              <a:buNone/>
            </a:pPr>
            <a:endParaRPr>
              <a:solidFill>
                <a:srgbClr val="114454"/>
              </a:solidFill>
            </a:endParaRPr>
          </a:p>
        </p:txBody>
      </p:sp>
      <p:sp>
        <p:nvSpPr>
          <p:cNvPr id="78" name="Shape 78"/>
          <p:cNvSpPr/>
          <p:nvPr/>
        </p:nvSpPr>
        <p:spPr>
          <a:xfrm>
            <a:off x="0" y="500625"/>
            <a:ext cx="247200" cy="1058699"/>
          </a:xfrm>
          <a:prstGeom prst="rect">
            <a:avLst/>
          </a:prstGeom>
          <a:solidFill>
            <a:srgbClr val="124057"/>
          </a:solidFill>
          <a:ln>
            <a:noFill/>
          </a:ln>
        </p:spPr>
        <p:txBody>
          <a:bodyPr lIns="91425" tIns="91425" rIns="91425" bIns="91425" anchor="ctr" anchorCtr="0">
            <a:noAutofit/>
          </a:bodyPr>
          <a:lstStyle/>
          <a:p>
            <a:pPr lvl="0">
              <a:spcBef>
                <a:spcPts val="0"/>
              </a:spcBef>
              <a:buNone/>
            </a:pPr>
            <a:endParaRPr/>
          </a:p>
        </p:txBody>
      </p:sp>
      <p:sp>
        <p:nvSpPr>
          <p:cNvPr id="79" name="Shape 79"/>
          <p:cNvSpPr/>
          <p:nvPr/>
        </p:nvSpPr>
        <p:spPr>
          <a:xfrm>
            <a:off x="0" y="1553405"/>
            <a:ext cx="247200" cy="1532700"/>
          </a:xfrm>
          <a:prstGeom prst="rect">
            <a:avLst/>
          </a:prstGeom>
          <a:solidFill>
            <a:srgbClr val="165751"/>
          </a:solidFill>
          <a:ln>
            <a:noFill/>
          </a:ln>
        </p:spPr>
        <p:txBody>
          <a:bodyPr lIns="91425" tIns="91425" rIns="91425" bIns="91425" anchor="ctr" anchorCtr="0">
            <a:noAutofit/>
          </a:bodyPr>
          <a:lstStyle/>
          <a:p>
            <a:pPr lvl="0">
              <a:spcBef>
                <a:spcPts val="0"/>
              </a:spcBef>
              <a:buNone/>
            </a:pPr>
            <a:endParaRPr/>
          </a:p>
        </p:txBody>
      </p:sp>
      <p:sp>
        <p:nvSpPr>
          <p:cNvPr id="80" name="Shape 80"/>
          <p:cNvSpPr/>
          <p:nvPr/>
        </p:nvSpPr>
        <p:spPr>
          <a:xfrm>
            <a:off x="0" y="3086100"/>
            <a:ext cx="247200" cy="605400"/>
          </a:xfrm>
          <a:prstGeom prst="rect">
            <a:avLst/>
          </a:prstGeom>
          <a:solidFill>
            <a:srgbClr val="3B8D61"/>
          </a:solidFill>
          <a:ln>
            <a:noFill/>
          </a:ln>
        </p:spPr>
        <p:txBody>
          <a:bodyPr lIns="91425" tIns="91425" rIns="91425" bIns="91425" anchor="ctr" anchorCtr="0">
            <a:noAutofit/>
          </a:bodyPr>
          <a:lstStyle/>
          <a:p>
            <a:pPr lvl="0">
              <a:spcBef>
                <a:spcPts val="0"/>
              </a:spcBef>
              <a:buNone/>
            </a:pPr>
            <a:endParaRPr/>
          </a:p>
        </p:txBody>
      </p:sp>
      <p:sp>
        <p:nvSpPr>
          <p:cNvPr id="81" name="Shape 81"/>
          <p:cNvSpPr/>
          <p:nvPr/>
        </p:nvSpPr>
        <p:spPr>
          <a:xfrm>
            <a:off x="0" y="3691500"/>
            <a:ext cx="247200" cy="1451999"/>
          </a:xfrm>
          <a:prstGeom prst="rect">
            <a:avLst/>
          </a:prstGeom>
          <a:solidFill>
            <a:srgbClr val="94BF6E"/>
          </a:solidFill>
          <a:ln>
            <a:noFill/>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146025" y="530725"/>
            <a:ext cx="3208799" cy="1028700"/>
          </a:xfrm>
          <a:prstGeom prst="rect">
            <a:avLst/>
          </a:prstGeom>
          <a:noFill/>
          <a:ln>
            <a:noFill/>
          </a:ln>
        </p:spPr>
        <p:txBody>
          <a:bodyPr lIns="91425" tIns="91425" rIns="91425" bIns="91425" anchor="ctr" anchorCtr="0"/>
          <a:lstStyle>
            <a:lvl1pPr lvl="0">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1pPr>
            <a:lvl2pPr lvl="1">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2pPr>
            <a:lvl3pPr lvl="2">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3pPr>
            <a:lvl4pPr lvl="3">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4pPr>
            <a:lvl5pPr lvl="4">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5pPr>
            <a:lvl6pPr lvl="5">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6pPr>
            <a:lvl7pPr lvl="6">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7pPr>
            <a:lvl8pPr lvl="7">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8pPr>
            <a:lvl9pPr lvl="8">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9pPr>
          </a:lstStyle>
          <a:p>
            <a:endParaRPr/>
          </a:p>
        </p:txBody>
      </p:sp>
      <p:sp>
        <p:nvSpPr>
          <p:cNvPr id="7" name="Shape 7"/>
          <p:cNvSpPr txBox="1">
            <a:spLocks noGrp="1"/>
          </p:cNvSpPr>
          <p:nvPr>
            <p:ph type="body" idx="1"/>
          </p:nvPr>
        </p:nvSpPr>
        <p:spPr>
          <a:xfrm>
            <a:off x="1146025" y="1767275"/>
            <a:ext cx="7540800" cy="3158699"/>
          </a:xfrm>
          <a:prstGeom prst="rect">
            <a:avLst/>
          </a:prstGeom>
          <a:noFill/>
          <a:ln>
            <a:noFill/>
          </a:ln>
        </p:spPr>
        <p:txBody>
          <a:bodyPr lIns="91425" tIns="91425" rIns="91425" bIns="91425" anchor="t" anchorCtr="0"/>
          <a:lstStyle>
            <a:lvl1pPr lvl="0">
              <a:spcBef>
                <a:spcPts val="600"/>
              </a:spcBef>
              <a:buClr>
                <a:srgbClr val="114454"/>
              </a:buClr>
              <a:buSzPct val="100000"/>
              <a:buFont typeface="Nixie One"/>
              <a:buChar char="▪"/>
              <a:defRPr sz="3000">
                <a:solidFill>
                  <a:srgbClr val="114454"/>
                </a:solidFill>
                <a:latin typeface="Nixie One"/>
                <a:ea typeface="Nixie One"/>
                <a:cs typeface="Nixie One"/>
                <a:sym typeface="Nixie One"/>
              </a:defRPr>
            </a:lvl1pPr>
            <a:lvl2pPr lvl="1">
              <a:spcBef>
                <a:spcPts val="480"/>
              </a:spcBef>
              <a:buClr>
                <a:srgbClr val="114454"/>
              </a:buClr>
              <a:buSzPct val="100000"/>
              <a:buFont typeface="Nixie One"/>
              <a:buChar char="▫"/>
              <a:defRPr sz="2400">
                <a:solidFill>
                  <a:srgbClr val="114454"/>
                </a:solidFill>
                <a:latin typeface="Nixie One"/>
                <a:ea typeface="Nixie One"/>
                <a:cs typeface="Nixie One"/>
                <a:sym typeface="Nixie One"/>
              </a:defRPr>
            </a:lvl2pPr>
            <a:lvl3pPr lvl="2">
              <a:spcBef>
                <a:spcPts val="480"/>
              </a:spcBef>
              <a:buClr>
                <a:srgbClr val="114454"/>
              </a:buClr>
              <a:buSzPct val="100000"/>
              <a:buFont typeface="Nixie One"/>
              <a:defRPr sz="2400">
                <a:solidFill>
                  <a:srgbClr val="114454"/>
                </a:solidFill>
                <a:latin typeface="Nixie One"/>
                <a:ea typeface="Nixie One"/>
                <a:cs typeface="Nixie One"/>
                <a:sym typeface="Nixie One"/>
              </a:defRPr>
            </a:lvl3pPr>
            <a:lvl4pPr lvl="3">
              <a:spcBef>
                <a:spcPts val="360"/>
              </a:spcBef>
              <a:buClr>
                <a:srgbClr val="114454"/>
              </a:buClr>
              <a:buSzPct val="100000"/>
              <a:buFont typeface="Nixie One"/>
              <a:defRPr sz="1800">
                <a:solidFill>
                  <a:srgbClr val="114454"/>
                </a:solidFill>
                <a:latin typeface="Nixie One"/>
                <a:ea typeface="Nixie One"/>
                <a:cs typeface="Nixie One"/>
                <a:sym typeface="Nixie One"/>
              </a:defRPr>
            </a:lvl4pPr>
            <a:lvl5pPr lvl="4">
              <a:spcBef>
                <a:spcPts val="360"/>
              </a:spcBef>
              <a:buClr>
                <a:srgbClr val="114454"/>
              </a:buClr>
              <a:buSzPct val="100000"/>
              <a:buFont typeface="Nixie One"/>
              <a:defRPr sz="1800">
                <a:solidFill>
                  <a:srgbClr val="114454"/>
                </a:solidFill>
                <a:latin typeface="Nixie One"/>
                <a:ea typeface="Nixie One"/>
                <a:cs typeface="Nixie One"/>
                <a:sym typeface="Nixie One"/>
              </a:defRPr>
            </a:lvl5pPr>
            <a:lvl6pPr lvl="5">
              <a:spcBef>
                <a:spcPts val="360"/>
              </a:spcBef>
              <a:buClr>
                <a:srgbClr val="114454"/>
              </a:buClr>
              <a:buSzPct val="100000"/>
              <a:buFont typeface="Nixie One"/>
              <a:defRPr sz="1800">
                <a:solidFill>
                  <a:srgbClr val="114454"/>
                </a:solidFill>
                <a:latin typeface="Nixie One"/>
                <a:ea typeface="Nixie One"/>
                <a:cs typeface="Nixie One"/>
                <a:sym typeface="Nixie One"/>
              </a:defRPr>
            </a:lvl6pPr>
            <a:lvl7pPr lvl="6">
              <a:spcBef>
                <a:spcPts val="360"/>
              </a:spcBef>
              <a:buClr>
                <a:srgbClr val="114454"/>
              </a:buClr>
              <a:buSzPct val="100000"/>
              <a:buFont typeface="Nixie One"/>
              <a:defRPr sz="1800">
                <a:solidFill>
                  <a:srgbClr val="114454"/>
                </a:solidFill>
                <a:latin typeface="Nixie One"/>
                <a:ea typeface="Nixie One"/>
                <a:cs typeface="Nixie One"/>
                <a:sym typeface="Nixie One"/>
              </a:defRPr>
            </a:lvl7pPr>
            <a:lvl8pPr lvl="7">
              <a:spcBef>
                <a:spcPts val="360"/>
              </a:spcBef>
              <a:buClr>
                <a:srgbClr val="114454"/>
              </a:buClr>
              <a:buSzPct val="100000"/>
              <a:buFont typeface="Nixie One"/>
              <a:defRPr sz="1800">
                <a:solidFill>
                  <a:srgbClr val="114454"/>
                </a:solidFill>
                <a:latin typeface="Nixie One"/>
                <a:ea typeface="Nixie One"/>
                <a:cs typeface="Nixie One"/>
                <a:sym typeface="Nixie One"/>
              </a:defRPr>
            </a:lvl8pPr>
            <a:lvl9pPr lvl="8">
              <a:spcBef>
                <a:spcPts val="360"/>
              </a:spcBef>
              <a:buClr>
                <a:srgbClr val="114454"/>
              </a:buClr>
              <a:buSzPct val="100000"/>
              <a:buFont typeface="Nixie One"/>
              <a:defRPr sz="1800">
                <a:solidFill>
                  <a:srgbClr val="114454"/>
                </a:solidFill>
                <a:latin typeface="Nixie One"/>
                <a:ea typeface="Nixie One"/>
                <a:cs typeface="Nixie One"/>
                <a:sym typeface="Nixie One"/>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6"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3.gi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3.gi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1.w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ctrTitle"/>
          </p:nvPr>
        </p:nvSpPr>
        <p:spPr>
          <a:xfrm>
            <a:off x="457202" y="1843995"/>
            <a:ext cx="6858000" cy="1159799"/>
          </a:xfrm>
          <a:prstGeom prst="rect">
            <a:avLst/>
          </a:prstGeom>
        </p:spPr>
        <p:txBody>
          <a:bodyPr lIns="91425" tIns="91425" rIns="91425" bIns="91425" anchor="b" anchorCtr="0">
            <a:noAutofit/>
          </a:bodyPr>
          <a:lstStyle/>
          <a:p>
            <a:pPr lvl="0"/>
            <a:r>
              <a:rPr lang="en-US" sz="4400" dirty="0"/>
              <a:t>BASICS OF THE EU ENVIRONMENTAL LAW</a:t>
            </a:r>
            <a:endParaRPr lang="en" sz="4400" dirty="0"/>
          </a:p>
        </p:txBody>
      </p:sp>
      <p:sp>
        <p:nvSpPr>
          <p:cNvPr id="3" name="Obdélník 2"/>
          <p:cNvSpPr/>
          <p:nvPr/>
        </p:nvSpPr>
        <p:spPr>
          <a:xfrm>
            <a:off x="0" y="4417310"/>
            <a:ext cx="9432758"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Rectangle 2"/>
          <p:cNvSpPr>
            <a:spLocks noChangeArrowheads="1"/>
          </p:cNvSpPr>
          <p:nvPr/>
        </p:nvSpPr>
        <p:spPr bwMode="auto">
          <a:xfrm>
            <a:off x="457202" y="4114799"/>
            <a:ext cx="4322480" cy="145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5" name="Objekt 4"/>
          <p:cNvGraphicFramePr>
            <a:graphicFrameLocks noChangeAspect="1"/>
          </p:cNvGraphicFramePr>
          <p:nvPr>
            <p:extLst>
              <p:ext uri="{D42A27DB-BD31-4B8C-83A1-F6EECF244321}">
                <p14:modId xmlns:p14="http://schemas.microsoft.com/office/powerpoint/2010/main" val="217241450"/>
              </p:ext>
            </p:extLst>
          </p:nvPr>
        </p:nvGraphicFramePr>
        <p:xfrm>
          <a:off x="457204" y="4507549"/>
          <a:ext cx="493056" cy="493056"/>
        </p:xfrm>
        <a:graphic>
          <a:graphicData uri="http://schemas.openxmlformats.org/presentationml/2006/ole">
            <mc:AlternateContent xmlns:mc="http://schemas.openxmlformats.org/markup-compatibility/2006">
              <mc:Choice xmlns:v="urn:schemas-microsoft-com:vml" Requires="v">
                <p:oleObj spid="_x0000_s1033" r:id="rId4" imgW="3457575" imgH="3448050" progId="CorelDRAW.Graphic.11">
                  <p:embed/>
                </p:oleObj>
              </mc:Choice>
              <mc:Fallback>
                <p:oleObj r:id="rId4" imgW="3457575" imgH="3448050" progId="CorelDRAW.Graphic.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4" y="4507549"/>
                        <a:ext cx="493056" cy="493056"/>
                      </a:xfrm>
                      <a:prstGeom prst="rect">
                        <a:avLst/>
                      </a:prstGeom>
                      <a:noFill/>
                    </p:spPr>
                  </p:pic>
                </p:oleObj>
              </mc:Fallback>
            </mc:AlternateContent>
          </a:graphicData>
        </a:graphic>
      </p:graphicFrame>
      <p:pic>
        <p:nvPicPr>
          <p:cNvPr id="1027" name="Picture 3" descr="log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2655" y="4507548"/>
            <a:ext cx="465480" cy="493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4" descr="F:\vojtech\Pictures\Obrázky\logo katedry\logoENG.gi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79843" y="4424963"/>
            <a:ext cx="1306792" cy="575642"/>
          </a:xfrm>
          <a:prstGeom prst="rect">
            <a:avLst/>
          </a:prstGeom>
          <a:noFill/>
          <a:extLst>
            <a:ext uri="{909E8E84-426E-40DD-AFC4-6F175D3DCCD1}">
              <a14:hiddenFill xmlns:a14="http://schemas.microsoft.com/office/drawing/2010/main">
                <a:solidFill>
                  <a:srgbClr val="FFFFFF"/>
                </a:solidFill>
              </a14:hiddenFill>
            </a:ext>
          </a:extLst>
        </p:spPr>
      </p:pic>
      <p:sp>
        <p:nvSpPr>
          <p:cNvPr id="6" name="TextovéPole 5"/>
          <p:cNvSpPr txBox="1"/>
          <p:nvPr/>
        </p:nvSpPr>
        <p:spPr>
          <a:xfrm>
            <a:off x="4957010" y="4489789"/>
            <a:ext cx="4186990" cy="769441"/>
          </a:xfrm>
          <a:prstGeom prst="rect">
            <a:avLst/>
          </a:prstGeom>
          <a:noFill/>
        </p:spPr>
        <p:txBody>
          <a:bodyPr wrap="square" rtlCol="0">
            <a:spAutoFit/>
          </a:bodyPr>
          <a:lstStyle/>
          <a:p>
            <a:r>
              <a:rPr lang="cs-CZ" sz="1200" dirty="0">
                <a:solidFill>
                  <a:schemeClr val="tx1"/>
                </a:solidFill>
                <a:latin typeface="Roboto Slab" panose="020B0604020202020204" charset="0"/>
                <a:ea typeface="Roboto Slab" panose="020B0604020202020204" charset="0"/>
              </a:rPr>
              <a:t>16 May 2022</a:t>
            </a:r>
          </a:p>
          <a:p>
            <a:r>
              <a:rPr lang="cs-CZ" sz="1200" dirty="0">
                <a:solidFill>
                  <a:schemeClr val="tx1"/>
                </a:solidFill>
                <a:latin typeface="Roboto Slab" panose="020B0604020202020204" charset="0"/>
                <a:ea typeface="Roboto Slab" panose="020B0604020202020204" charset="0"/>
              </a:rPr>
              <a:t>JUDr. Vojtěch Vomáčka, Ph.D., LL.M</a:t>
            </a:r>
            <a:r>
              <a:rPr lang="cs-CZ" dirty="0">
                <a:solidFill>
                  <a:schemeClr val="bg1"/>
                </a:solidFill>
                <a:latin typeface="Roboto Slab" panose="020B0604020202020204" charset="0"/>
                <a:ea typeface="Roboto Slab" panose="020B0604020202020204" charset="0"/>
              </a:rPr>
              <a:t>.</a:t>
            </a:r>
          </a:p>
          <a:p>
            <a:endParaRPr lang="cs-CZ" sz="1800" dirty="0">
              <a:solidFill>
                <a:schemeClr val="bg1"/>
              </a:solidFill>
              <a:latin typeface="Roboto Slab" panose="020B0604020202020204" charset="0"/>
              <a:ea typeface="Roboto Slab" panose="020B0604020202020204" charset="0"/>
            </a:endParaRPr>
          </a:p>
        </p:txBody>
      </p:sp>
      <p:sp>
        <p:nvSpPr>
          <p:cNvPr id="2" name="TextovéPole 1"/>
          <p:cNvSpPr txBox="1"/>
          <p:nvPr/>
        </p:nvSpPr>
        <p:spPr>
          <a:xfrm>
            <a:off x="457202" y="3112826"/>
            <a:ext cx="6453346" cy="615553"/>
          </a:xfrm>
          <a:prstGeom prst="rect">
            <a:avLst/>
          </a:prstGeom>
          <a:noFill/>
        </p:spPr>
        <p:txBody>
          <a:bodyPr wrap="square" rtlCol="0">
            <a:spAutoFit/>
          </a:bodyPr>
          <a:lstStyle/>
          <a:p>
            <a:r>
              <a:rPr lang="cs-CZ" sz="2000" dirty="0">
                <a:solidFill>
                  <a:schemeClr val="bg1"/>
                </a:solidFill>
                <a:latin typeface="Roboto Slab" panose="020B0604020202020204" charset="0"/>
                <a:ea typeface="Roboto Slab" panose="020B0604020202020204" charset="0"/>
              </a:rPr>
              <a:t>RECENT CASE LAW OF THE CJEU</a:t>
            </a:r>
            <a:endParaRPr lang="en-US" sz="2000" dirty="0">
              <a:solidFill>
                <a:schemeClr val="bg1"/>
              </a:solidFill>
              <a:latin typeface="Roboto Slab" panose="020B0604020202020204" charset="0"/>
              <a:ea typeface="Roboto Slab" panose="020B0604020202020204" charset="0"/>
            </a:endParaRPr>
          </a:p>
          <a:p>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9B06E3-F611-251A-D0C7-D20D52EA1068}"/>
              </a:ext>
            </a:extLst>
          </p:cNvPr>
          <p:cNvSpPr txBox="1"/>
          <p:nvPr/>
        </p:nvSpPr>
        <p:spPr>
          <a:xfrm>
            <a:off x="852055" y="301336"/>
            <a:ext cx="7626927" cy="2893100"/>
          </a:xfrm>
          <a:prstGeom prst="rect">
            <a:avLst/>
          </a:prstGeom>
          <a:noFill/>
        </p:spPr>
        <p:txBody>
          <a:bodyPr wrap="square" rtlCol="0">
            <a:spAutoFit/>
          </a:bodyPr>
          <a:lstStyle/>
          <a:p>
            <a:r>
              <a:rPr lang="en-US" dirty="0">
                <a:solidFill>
                  <a:schemeClr val="tx1"/>
                </a:solidFill>
                <a:latin typeface="Roboto Slab" panose="020B0604020202020204" charset="0"/>
                <a:ea typeface="Roboto Slab" panose="020B0604020202020204" charset="0"/>
              </a:rPr>
              <a:t>In</a:t>
            </a:r>
            <a:r>
              <a:rPr lang="en-US" b="1" dirty="0">
                <a:solidFill>
                  <a:schemeClr val="tx1"/>
                </a:solidFill>
                <a:latin typeface="Roboto Slab" panose="020B0604020202020204" charset="0"/>
                <a:ea typeface="Roboto Slab" panose="020B0604020202020204" charset="0"/>
              </a:rPr>
              <a:t> </a:t>
            </a:r>
            <a:r>
              <a:rPr lang="en-US" b="1" dirty="0">
                <a:solidFill>
                  <a:schemeClr val="accent3"/>
                </a:solidFill>
                <a:latin typeface="Roboto Slab" panose="020B0604020202020204" charset="0"/>
                <a:ea typeface="Roboto Slab" panose="020B0604020202020204" charset="0"/>
              </a:rPr>
              <a:t>C-470/19 (Friends of the Irish Environment)</a:t>
            </a:r>
            <a:r>
              <a:rPr lang="en-US" dirty="0">
                <a:solidFill>
                  <a:schemeClr val="accent3"/>
                </a:solidFill>
                <a:latin typeface="Roboto Slab" panose="020B0604020202020204" charset="0"/>
                <a:ea typeface="Roboto Slab" panose="020B0604020202020204" charset="0"/>
              </a:rPr>
              <a:t>, </a:t>
            </a:r>
            <a:r>
              <a:rPr lang="en-US" dirty="0">
                <a:solidFill>
                  <a:schemeClr val="tx1"/>
                </a:solidFill>
                <a:latin typeface="Roboto Slab" panose="020B0604020202020204" charset="0"/>
                <a:ea typeface="Roboto Slab" panose="020B0604020202020204" charset="0"/>
              </a:rPr>
              <a:t>the CJEU confirmed that the Access to Environmental Information Directive does not regulate access to environmental information contained in court files, as neither the courts nor the institutions or bodies which are governed by those courts, and therefore have a close connection with those courts, are "public authorities". The dispute in the original proceedings concerned a request by an environmental association for access to environmental information contained in court files relating to closed proceedings.</a:t>
            </a:r>
            <a:endParaRPr lang="cs-CZ" dirty="0">
              <a:solidFill>
                <a:schemeClr val="tx1"/>
              </a:solidFill>
              <a:latin typeface="Roboto Slab" panose="020B0604020202020204" charset="0"/>
              <a:ea typeface="Roboto Slab" panose="020B0604020202020204" charset="0"/>
            </a:endParaRPr>
          </a:p>
          <a:p>
            <a:endParaRPr lang="cs-CZ" dirty="0">
              <a:solidFill>
                <a:schemeClr val="tx1"/>
              </a:solidFill>
              <a:latin typeface="Roboto Slab" panose="020B0604020202020204" charset="0"/>
              <a:ea typeface="Roboto Slab" panose="020B0604020202020204" charset="0"/>
            </a:endParaRPr>
          </a:p>
          <a:p>
            <a:r>
              <a:rPr lang="cs-CZ" b="1" dirty="0">
                <a:solidFill>
                  <a:schemeClr val="accent2"/>
                </a:solidFill>
                <a:latin typeface="Roboto Slab" panose="020B0604020202020204" charset="0"/>
                <a:ea typeface="Roboto Slab" panose="020B0604020202020204" charset="0"/>
              </a:rPr>
              <a:t>What is the ratio behind the arguments of the Court?</a:t>
            </a:r>
          </a:p>
          <a:p>
            <a:endParaRPr lang="cs-CZ" dirty="0">
              <a:solidFill>
                <a:schemeClr val="tx1"/>
              </a:solidFill>
              <a:latin typeface="Roboto Slab" panose="020B0604020202020204" charset="0"/>
              <a:ea typeface="Roboto Slab" panose="020B0604020202020204" charset="0"/>
            </a:endParaRPr>
          </a:p>
          <a:p>
            <a:r>
              <a:rPr lang="en-US" dirty="0">
                <a:solidFill>
                  <a:schemeClr val="tx1"/>
                </a:solidFill>
                <a:latin typeface="Roboto Slab" panose="020B0604020202020204" charset="0"/>
                <a:ea typeface="Roboto Slab" panose="020B0604020202020204" charset="0"/>
              </a:rPr>
              <a:t>That file was, at the date of that request, in the possession of the judicial service, which is responsible for the storage, archiving and management of court files, and which carries out that activity on behalf of and under the direction of the court. </a:t>
            </a:r>
            <a:endParaRPr lang="cs-CZ" i="1" dirty="0">
              <a:solidFill>
                <a:schemeClr val="tx1"/>
              </a:solidFill>
              <a:latin typeface="Roboto Slab" panose="020B0604020202020204" charset="0"/>
              <a:ea typeface="Roboto Slab" panose="020B0604020202020204" charset="0"/>
            </a:endParaRPr>
          </a:p>
        </p:txBody>
      </p:sp>
    </p:spTree>
    <p:extLst>
      <p:ext uri="{BB962C8B-B14F-4D97-AF65-F5344CB8AC3E}">
        <p14:creationId xmlns:p14="http://schemas.microsoft.com/office/powerpoint/2010/main" val="4194070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3" name="Obdélník 2"/>
          <p:cNvSpPr/>
          <p:nvPr/>
        </p:nvSpPr>
        <p:spPr>
          <a:xfrm>
            <a:off x="0" y="4463716"/>
            <a:ext cx="9432758"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Rectangle 2"/>
          <p:cNvSpPr>
            <a:spLocks noChangeArrowheads="1"/>
          </p:cNvSpPr>
          <p:nvPr/>
        </p:nvSpPr>
        <p:spPr bwMode="auto">
          <a:xfrm>
            <a:off x="457202" y="4114799"/>
            <a:ext cx="4322480" cy="145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sp>
        <p:nvSpPr>
          <p:cNvPr id="10" name="Shape 406"/>
          <p:cNvSpPr txBox="1">
            <a:spLocks/>
          </p:cNvSpPr>
          <p:nvPr/>
        </p:nvSpPr>
        <p:spPr>
          <a:xfrm>
            <a:off x="692834" y="761701"/>
            <a:ext cx="7884600" cy="3810299"/>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600"/>
              </a:spcBef>
              <a:spcAft>
                <a:spcPts val="0"/>
              </a:spcAft>
              <a:buClr>
                <a:srgbClr val="114454"/>
              </a:buClr>
              <a:buSzPct val="100000"/>
              <a:buFont typeface="Nixie One"/>
              <a:buChar char="▪"/>
              <a:defRPr sz="3000" b="0" i="0" u="none" strike="noStrike" cap="none">
                <a:solidFill>
                  <a:srgbClr val="114454"/>
                </a:solidFill>
                <a:latin typeface="Nixie One"/>
                <a:ea typeface="Nixie One"/>
                <a:cs typeface="Nixie One"/>
                <a:sym typeface="Nixie One"/>
              </a:defRPr>
            </a:lvl1pPr>
            <a:lvl2pPr marR="0" lvl="1" algn="l" rtl="0">
              <a:lnSpc>
                <a:spcPct val="100000"/>
              </a:lnSpc>
              <a:spcBef>
                <a:spcPts val="480"/>
              </a:spcBef>
              <a:spcAft>
                <a:spcPts val="0"/>
              </a:spcAft>
              <a:buClr>
                <a:srgbClr val="114454"/>
              </a:buClr>
              <a:buSzPct val="100000"/>
              <a:buFont typeface="Nixie One"/>
              <a:buChar char="▫"/>
              <a:defRPr sz="2400" b="0" i="0" u="none" strike="noStrike" cap="none">
                <a:solidFill>
                  <a:srgbClr val="114454"/>
                </a:solidFill>
                <a:latin typeface="Nixie One"/>
                <a:ea typeface="Nixie One"/>
                <a:cs typeface="Nixie One"/>
                <a:sym typeface="Nixie One"/>
              </a:defRPr>
            </a:lvl2pPr>
            <a:lvl3pPr marR="0" lvl="2" algn="l" rtl="0">
              <a:lnSpc>
                <a:spcPct val="100000"/>
              </a:lnSpc>
              <a:spcBef>
                <a:spcPts val="480"/>
              </a:spcBef>
              <a:spcAft>
                <a:spcPts val="0"/>
              </a:spcAft>
              <a:buClr>
                <a:srgbClr val="114454"/>
              </a:buClr>
              <a:buSzPct val="100000"/>
              <a:buFont typeface="Nixie One"/>
              <a:buNone/>
              <a:defRPr sz="2400" b="0" i="0" u="none" strike="noStrike" cap="none">
                <a:solidFill>
                  <a:srgbClr val="114454"/>
                </a:solidFill>
                <a:latin typeface="Nixie One"/>
                <a:ea typeface="Nixie One"/>
                <a:cs typeface="Nixie One"/>
                <a:sym typeface="Nixie One"/>
              </a:defRPr>
            </a:lvl3pPr>
            <a:lvl4pPr marR="0" lvl="3" algn="l" rtl="0">
              <a:lnSpc>
                <a:spcPct val="100000"/>
              </a:lnSpc>
              <a:spcBef>
                <a:spcPts val="360"/>
              </a:spcBef>
              <a:spcAft>
                <a:spcPts val="0"/>
              </a:spcAft>
              <a:buClr>
                <a:srgbClr val="114454"/>
              </a:buClr>
              <a:buSzPct val="100000"/>
              <a:buFont typeface="Nixie One"/>
              <a:buNone/>
              <a:defRPr sz="1800" b="0" i="0" u="none" strike="noStrike" cap="none">
                <a:solidFill>
                  <a:srgbClr val="114454"/>
                </a:solidFill>
                <a:latin typeface="Nixie One"/>
                <a:ea typeface="Nixie One"/>
                <a:cs typeface="Nixie One"/>
                <a:sym typeface="Nixie One"/>
              </a:defRPr>
            </a:lvl4pPr>
            <a:lvl5pPr marR="0" lvl="4" algn="l" rtl="0">
              <a:lnSpc>
                <a:spcPct val="100000"/>
              </a:lnSpc>
              <a:spcBef>
                <a:spcPts val="360"/>
              </a:spcBef>
              <a:spcAft>
                <a:spcPts val="0"/>
              </a:spcAft>
              <a:buClr>
                <a:srgbClr val="114454"/>
              </a:buClr>
              <a:buSzPct val="100000"/>
              <a:buFont typeface="Nixie One"/>
              <a:buNone/>
              <a:defRPr sz="1800" b="0" i="0" u="none" strike="noStrike" cap="none">
                <a:solidFill>
                  <a:srgbClr val="114454"/>
                </a:solidFill>
                <a:latin typeface="Nixie One"/>
                <a:ea typeface="Nixie One"/>
                <a:cs typeface="Nixie One"/>
                <a:sym typeface="Nixie One"/>
              </a:defRPr>
            </a:lvl5pPr>
            <a:lvl6pPr marR="0" lvl="5" algn="l" rtl="0">
              <a:lnSpc>
                <a:spcPct val="100000"/>
              </a:lnSpc>
              <a:spcBef>
                <a:spcPts val="360"/>
              </a:spcBef>
              <a:spcAft>
                <a:spcPts val="0"/>
              </a:spcAft>
              <a:buClr>
                <a:srgbClr val="114454"/>
              </a:buClr>
              <a:buSzPct val="100000"/>
              <a:buFont typeface="Nixie One"/>
              <a:buNone/>
              <a:defRPr sz="1800" b="0" i="0" u="none" strike="noStrike" cap="none">
                <a:solidFill>
                  <a:srgbClr val="114454"/>
                </a:solidFill>
                <a:latin typeface="Nixie One"/>
                <a:ea typeface="Nixie One"/>
                <a:cs typeface="Nixie One"/>
                <a:sym typeface="Nixie One"/>
              </a:defRPr>
            </a:lvl6pPr>
            <a:lvl7pPr marR="0" lvl="6" algn="l" rtl="0">
              <a:lnSpc>
                <a:spcPct val="100000"/>
              </a:lnSpc>
              <a:spcBef>
                <a:spcPts val="360"/>
              </a:spcBef>
              <a:spcAft>
                <a:spcPts val="0"/>
              </a:spcAft>
              <a:buClr>
                <a:srgbClr val="114454"/>
              </a:buClr>
              <a:buSzPct val="100000"/>
              <a:buFont typeface="Nixie One"/>
              <a:buNone/>
              <a:defRPr sz="1800" b="0" i="0" u="none" strike="noStrike" cap="none">
                <a:solidFill>
                  <a:srgbClr val="114454"/>
                </a:solidFill>
                <a:latin typeface="Nixie One"/>
                <a:ea typeface="Nixie One"/>
                <a:cs typeface="Nixie One"/>
                <a:sym typeface="Nixie One"/>
              </a:defRPr>
            </a:lvl7pPr>
            <a:lvl8pPr marR="0" lvl="7" algn="l" rtl="0">
              <a:lnSpc>
                <a:spcPct val="100000"/>
              </a:lnSpc>
              <a:spcBef>
                <a:spcPts val="360"/>
              </a:spcBef>
              <a:spcAft>
                <a:spcPts val="0"/>
              </a:spcAft>
              <a:buClr>
                <a:srgbClr val="114454"/>
              </a:buClr>
              <a:buSzPct val="100000"/>
              <a:buFont typeface="Nixie One"/>
              <a:buNone/>
              <a:defRPr sz="1800" b="0" i="0" u="none" strike="noStrike" cap="none">
                <a:solidFill>
                  <a:srgbClr val="114454"/>
                </a:solidFill>
                <a:latin typeface="Nixie One"/>
                <a:ea typeface="Nixie One"/>
                <a:cs typeface="Nixie One"/>
                <a:sym typeface="Nixie One"/>
              </a:defRPr>
            </a:lvl8pPr>
            <a:lvl9pPr marR="0" lvl="8" algn="l" rtl="0">
              <a:lnSpc>
                <a:spcPct val="100000"/>
              </a:lnSpc>
              <a:spcBef>
                <a:spcPts val="360"/>
              </a:spcBef>
              <a:spcAft>
                <a:spcPts val="0"/>
              </a:spcAft>
              <a:buClr>
                <a:srgbClr val="114454"/>
              </a:buClr>
              <a:buSzPct val="100000"/>
              <a:buFont typeface="Nixie One"/>
              <a:buNone/>
              <a:defRPr sz="1800" b="0" i="0" u="none" strike="noStrike" cap="none">
                <a:solidFill>
                  <a:srgbClr val="114454"/>
                </a:solidFill>
                <a:latin typeface="Nixie One"/>
                <a:ea typeface="Nixie One"/>
                <a:cs typeface="Nixie One"/>
                <a:sym typeface="Nixie One"/>
              </a:defRPr>
            </a:lvl9pPr>
          </a:lstStyle>
          <a:p>
            <a:pPr>
              <a:spcBef>
                <a:spcPts val="0"/>
              </a:spcBef>
              <a:buClr>
                <a:schemeClr val="dk1"/>
              </a:buClr>
              <a:buSzPct val="61111"/>
              <a:buFont typeface="Arial"/>
              <a:buNone/>
            </a:pPr>
            <a:r>
              <a:rPr lang="en-US" sz="1800" b="1" dirty="0">
                <a:solidFill>
                  <a:schemeClr val="lt1"/>
                </a:solidFill>
                <a:latin typeface="Roboto Slab"/>
                <a:ea typeface="Roboto Slab"/>
                <a:cs typeface="Roboto Slab"/>
                <a:sym typeface="Roboto Slab"/>
              </a:rPr>
              <a:t>THANK YOU FOR YOUR ATTENTION!</a:t>
            </a:r>
          </a:p>
          <a:p>
            <a:pPr>
              <a:spcBef>
                <a:spcPts val="0"/>
              </a:spcBef>
              <a:buClr>
                <a:schemeClr val="dk1"/>
              </a:buClr>
              <a:buSzPct val="45833"/>
              <a:buFont typeface="Arial"/>
              <a:buNone/>
            </a:pPr>
            <a:endParaRPr lang="en-US" sz="2400" dirty="0">
              <a:solidFill>
                <a:srgbClr val="FFFFFF"/>
              </a:solidFill>
            </a:endParaRPr>
          </a:p>
          <a:p>
            <a:pPr>
              <a:spcBef>
                <a:spcPts val="0"/>
              </a:spcBef>
              <a:buClr>
                <a:schemeClr val="dk1"/>
              </a:buClr>
              <a:buSzPct val="45833"/>
              <a:buFont typeface="Arial"/>
              <a:buNone/>
            </a:pPr>
            <a:r>
              <a:rPr lang="en-US" sz="1800" dirty="0">
                <a:solidFill>
                  <a:srgbClr val="FFFFFF"/>
                </a:solidFill>
                <a:latin typeface="Roboto Slab" panose="020B0604020202020204" charset="0"/>
                <a:ea typeface="Roboto Slab" panose="020B0604020202020204" charset="0"/>
              </a:rPr>
              <a:t>vomacka@mail.muni.cz</a:t>
            </a:r>
          </a:p>
        </p:txBody>
      </p:sp>
      <p:graphicFrame>
        <p:nvGraphicFramePr>
          <p:cNvPr id="8" name="Objekt 7"/>
          <p:cNvGraphicFramePr>
            <a:graphicFrameLocks noChangeAspect="1"/>
          </p:cNvGraphicFramePr>
          <p:nvPr>
            <p:extLst>
              <p:ext uri="{D42A27DB-BD31-4B8C-83A1-F6EECF244321}">
                <p14:modId xmlns:p14="http://schemas.microsoft.com/office/powerpoint/2010/main" val="2534460748"/>
              </p:ext>
            </p:extLst>
          </p:nvPr>
        </p:nvGraphicFramePr>
        <p:xfrm>
          <a:off x="457204" y="4507549"/>
          <a:ext cx="493056" cy="493056"/>
        </p:xfrm>
        <a:graphic>
          <a:graphicData uri="http://schemas.openxmlformats.org/presentationml/2006/ole">
            <mc:AlternateContent xmlns:mc="http://schemas.openxmlformats.org/markup-compatibility/2006">
              <mc:Choice xmlns:v="urn:schemas-microsoft-com:vml" Requires="v">
                <p:oleObj spid="_x0000_s2057" r:id="rId4" imgW="3457575" imgH="3448050" progId="CorelDRAW.Graphic.11">
                  <p:embed/>
                </p:oleObj>
              </mc:Choice>
              <mc:Fallback>
                <p:oleObj r:id="rId4" imgW="3457575" imgH="3448050" progId="CorelDRAW.Graphic.11">
                  <p:embed/>
                  <p:pic>
                    <p:nvPicPr>
                      <p:cNvPr id="5" name="Objek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4" y="4507549"/>
                        <a:ext cx="493056" cy="493056"/>
                      </a:xfrm>
                      <a:prstGeom prst="rect">
                        <a:avLst/>
                      </a:prstGeom>
                      <a:noFill/>
                    </p:spPr>
                  </p:pic>
                </p:oleObj>
              </mc:Fallback>
            </mc:AlternateContent>
          </a:graphicData>
        </a:graphic>
      </p:graphicFrame>
      <p:pic>
        <p:nvPicPr>
          <p:cNvPr id="9" name="Picture 3" descr="log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2655" y="4507548"/>
            <a:ext cx="465480" cy="493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F:\vojtech\Pictures\Obrázky\logo katedry\logoENG.gi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79843" y="4424963"/>
            <a:ext cx="1306792" cy="575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4762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9B06E3-F611-251A-D0C7-D20D52EA1068}"/>
              </a:ext>
            </a:extLst>
          </p:cNvPr>
          <p:cNvSpPr txBox="1"/>
          <p:nvPr/>
        </p:nvSpPr>
        <p:spPr>
          <a:xfrm>
            <a:off x="852055" y="301336"/>
            <a:ext cx="7626927" cy="4401205"/>
          </a:xfrm>
          <a:prstGeom prst="rect">
            <a:avLst/>
          </a:prstGeom>
          <a:noFill/>
        </p:spPr>
        <p:txBody>
          <a:bodyPr wrap="square" rtlCol="0">
            <a:spAutoFit/>
          </a:bodyPr>
          <a:lstStyle/>
          <a:p>
            <a:r>
              <a:rPr lang="en-US" dirty="0">
                <a:latin typeface="Roboto Slab" panose="020B0604020202020204" charset="0"/>
                <a:ea typeface="Roboto Slab" panose="020B0604020202020204" charset="0"/>
              </a:rPr>
              <a:t>In its judgment in </a:t>
            </a:r>
            <a:r>
              <a:rPr lang="en-US" b="1" dirty="0">
                <a:solidFill>
                  <a:schemeClr val="accent2"/>
                </a:solidFill>
                <a:latin typeface="Roboto Slab" panose="020B0604020202020204" charset="0"/>
                <a:ea typeface="Roboto Slab" panose="020B0604020202020204" charset="0"/>
              </a:rPr>
              <a:t>Joined Cases C-473/19 and C-474/19 (</a:t>
            </a:r>
            <a:r>
              <a:rPr lang="en-US" b="1" dirty="0" err="1">
                <a:solidFill>
                  <a:schemeClr val="accent2"/>
                </a:solidFill>
                <a:latin typeface="Roboto Slab" panose="020B0604020202020204" charset="0"/>
                <a:ea typeface="Roboto Slab" panose="020B0604020202020204" charset="0"/>
              </a:rPr>
              <a:t>Föreningen</a:t>
            </a:r>
            <a:r>
              <a:rPr lang="en-US" b="1" dirty="0">
                <a:solidFill>
                  <a:schemeClr val="accent2"/>
                </a:solidFill>
                <a:latin typeface="Roboto Slab" panose="020B0604020202020204" charset="0"/>
                <a:ea typeface="Roboto Slab" panose="020B0604020202020204" charset="0"/>
              </a:rPr>
              <a:t> </a:t>
            </a:r>
            <a:r>
              <a:rPr lang="en-US" b="1" dirty="0" err="1">
                <a:solidFill>
                  <a:schemeClr val="accent2"/>
                </a:solidFill>
                <a:latin typeface="Roboto Slab" panose="020B0604020202020204" charset="0"/>
                <a:ea typeface="Roboto Slab" panose="020B0604020202020204" charset="0"/>
              </a:rPr>
              <a:t>Skydda</a:t>
            </a:r>
            <a:r>
              <a:rPr lang="en-US" b="1" dirty="0">
                <a:solidFill>
                  <a:schemeClr val="accent2"/>
                </a:solidFill>
                <a:latin typeface="Roboto Slab" panose="020B0604020202020204" charset="0"/>
                <a:ea typeface="Roboto Slab" panose="020B0604020202020204" charset="0"/>
              </a:rPr>
              <a:t> </a:t>
            </a:r>
            <a:r>
              <a:rPr lang="en-US" b="1" dirty="0" err="1">
                <a:solidFill>
                  <a:schemeClr val="accent2"/>
                </a:solidFill>
                <a:latin typeface="Roboto Slab" panose="020B0604020202020204" charset="0"/>
                <a:ea typeface="Roboto Slab" panose="020B0604020202020204" charset="0"/>
              </a:rPr>
              <a:t>Skogen</a:t>
            </a:r>
            <a:r>
              <a:rPr lang="en-US" b="1" dirty="0">
                <a:solidFill>
                  <a:schemeClr val="accent2"/>
                </a:solidFill>
                <a:latin typeface="Roboto Slab" panose="020B0604020202020204" charset="0"/>
                <a:ea typeface="Roboto Slab" panose="020B0604020202020204" charset="0"/>
              </a:rPr>
              <a:t>)</a:t>
            </a:r>
            <a:r>
              <a:rPr lang="en-US" dirty="0">
                <a:latin typeface="Roboto Slab" panose="020B0604020202020204" charset="0"/>
                <a:ea typeface="Roboto Slab" panose="020B0604020202020204" charset="0"/>
              </a:rPr>
              <a:t>, the CJEU confirmed that the conservation requirements of Article 5 of the Wild Birds Directive and Article 12 of the Habitats Directive apply even to species for which </a:t>
            </a:r>
            <a:r>
              <a:rPr lang="en-US" dirty="0" err="1">
                <a:latin typeface="Roboto Slab" panose="020B0604020202020204" charset="0"/>
                <a:ea typeface="Roboto Slab" panose="020B0604020202020204" charset="0"/>
              </a:rPr>
              <a:t>favourable</a:t>
            </a:r>
            <a:r>
              <a:rPr lang="en-US" dirty="0">
                <a:latin typeface="Roboto Slab" panose="020B0604020202020204" charset="0"/>
                <a:ea typeface="Roboto Slab" panose="020B0604020202020204" charset="0"/>
              </a:rPr>
              <a:t> conservation status has been achieved. </a:t>
            </a:r>
            <a:endParaRPr lang="cs-CZ" dirty="0">
              <a:latin typeface="Roboto Slab" panose="020B0604020202020204" charset="0"/>
              <a:ea typeface="Roboto Slab" panose="020B0604020202020204" charset="0"/>
            </a:endParaRPr>
          </a:p>
          <a:p>
            <a:endParaRPr lang="cs-CZ" dirty="0">
              <a:latin typeface="Roboto Slab" panose="020B0604020202020204" charset="0"/>
              <a:ea typeface="Roboto Slab" panose="020B0604020202020204" charset="0"/>
            </a:endParaRPr>
          </a:p>
          <a:p>
            <a:endParaRPr lang="cs-CZ" dirty="0">
              <a:latin typeface="Roboto Slab" panose="020B0604020202020204" charset="0"/>
              <a:ea typeface="Roboto Slab" panose="020B0604020202020204" charset="0"/>
            </a:endParaRPr>
          </a:p>
          <a:p>
            <a:r>
              <a:rPr lang="cs-CZ" b="1" dirty="0">
                <a:solidFill>
                  <a:schemeClr val="accent6"/>
                </a:solidFill>
                <a:latin typeface="Roboto Slab" panose="020B0604020202020204" charset="0"/>
                <a:ea typeface="Roboto Slab" panose="020B0604020202020204" charset="0"/>
              </a:rPr>
              <a:t>Consequenses?</a:t>
            </a:r>
          </a:p>
          <a:p>
            <a:endParaRPr lang="cs-CZ" dirty="0">
              <a:latin typeface="Roboto Slab" panose="020B0604020202020204" charset="0"/>
              <a:ea typeface="Roboto Slab" panose="020B0604020202020204" charset="0"/>
            </a:endParaRPr>
          </a:p>
          <a:p>
            <a:pPr algn="just"/>
            <a:r>
              <a:rPr lang="en-US" dirty="0">
                <a:latin typeface="Roboto Slab" panose="020B0604020202020204" charset="0"/>
                <a:ea typeface="Roboto Slab" panose="020B0604020202020204" charset="0"/>
              </a:rPr>
              <a:t>Thus, the prohibitions cannot be limited to situations where the proposed activity would lead to adverse effects on the conservation status of the species, even if, according to the Court, the purpose of the activity is clearly other than killing or disturbing the species. In the dispute which gave rise to the preliminary ruling, Swedish NGOs challenged the inaction of the prefecture in relation to extensive deforestation in a forest area in the municipality of </a:t>
            </a:r>
            <a:r>
              <a:rPr lang="en-US" dirty="0" err="1">
                <a:latin typeface="Roboto Slab" panose="020B0604020202020204" charset="0"/>
                <a:ea typeface="Roboto Slab" panose="020B0604020202020204" charset="0"/>
              </a:rPr>
              <a:t>Härryda</a:t>
            </a:r>
            <a:r>
              <a:rPr lang="en-US" dirty="0">
                <a:latin typeface="Roboto Slab" panose="020B0604020202020204" charset="0"/>
                <a:ea typeface="Roboto Slab" panose="020B0604020202020204" charset="0"/>
              </a:rPr>
              <a:t> (near which the large Gothenburg airport is located). According to the Prefecture, there was no need to issue a species protection exemption on the ground, inter alia, that national case-law required that, if an activity pursues an objective other than that pursued by the prohibitions contained in the Directives, it must give rise to a risk of adverse effects on the conservation status of the species concerned in order to be covered by those prohibitions. This practice was rejected by the CJEU.</a:t>
            </a:r>
            <a:endParaRPr lang="cs-CZ" dirty="0">
              <a:latin typeface="Roboto Slab" panose="020B0604020202020204" charset="0"/>
              <a:ea typeface="Roboto Slab" panose="020B0604020202020204" charset="0"/>
            </a:endParaRPr>
          </a:p>
        </p:txBody>
      </p:sp>
    </p:spTree>
    <p:extLst>
      <p:ext uri="{BB962C8B-B14F-4D97-AF65-F5344CB8AC3E}">
        <p14:creationId xmlns:p14="http://schemas.microsoft.com/office/powerpoint/2010/main" val="1443047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9B06E3-F611-251A-D0C7-D20D52EA1068}"/>
              </a:ext>
            </a:extLst>
          </p:cNvPr>
          <p:cNvSpPr txBox="1"/>
          <p:nvPr/>
        </p:nvSpPr>
        <p:spPr>
          <a:xfrm>
            <a:off x="852055" y="301336"/>
            <a:ext cx="7626927" cy="2677656"/>
          </a:xfrm>
          <a:prstGeom prst="rect">
            <a:avLst/>
          </a:prstGeom>
          <a:noFill/>
        </p:spPr>
        <p:txBody>
          <a:bodyPr wrap="square" rtlCol="0">
            <a:spAutoFit/>
          </a:bodyPr>
          <a:lstStyle/>
          <a:p>
            <a:r>
              <a:rPr lang="en-US" dirty="0">
                <a:latin typeface="Roboto Slab" panose="020B0604020202020204" charset="0"/>
                <a:ea typeface="Roboto Slab" panose="020B0604020202020204" charset="0"/>
              </a:rPr>
              <a:t>In its judgment in </a:t>
            </a:r>
            <a:r>
              <a:rPr lang="en-US" b="1" dirty="0">
                <a:solidFill>
                  <a:schemeClr val="accent3"/>
                </a:solidFill>
                <a:latin typeface="Roboto Slab" panose="020B0604020202020204" charset="0"/>
                <a:ea typeface="Roboto Slab" panose="020B0604020202020204" charset="0"/>
              </a:rPr>
              <a:t>Case C-826/18 (</a:t>
            </a:r>
            <a:r>
              <a:rPr lang="en-US" b="1" dirty="0" err="1">
                <a:solidFill>
                  <a:schemeClr val="accent3"/>
                </a:solidFill>
                <a:latin typeface="Roboto Slab" panose="020B0604020202020204" charset="0"/>
                <a:ea typeface="Roboto Slab" panose="020B0604020202020204" charset="0"/>
              </a:rPr>
              <a:t>Stichting</a:t>
            </a:r>
            <a:r>
              <a:rPr lang="en-US" b="1" dirty="0">
                <a:solidFill>
                  <a:schemeClr val="accent3"/>
                </a:solidFill>
                <a:latin typeface="Roboto Slab" panose="020B0604020202020204" charset="0"/>
                <a:ea typeface="Roboto Slab" panose="020B0604020202020204" charset="0"/>
              </a:rPr>
              <a:t> </a:t>
            </a:r>
            <a:r>
              <a:rPr lang="en-US" b="1" dirty="0" err="1">
                <a:solidFill>
                  <a:schemeClr val="accent3"/>
                </a:solidFill>
                <a:latin typeface="Roboto Slab" panose="020B0604020202020204" charset="0"/>
                <a:ea typeface="Roboto Slab" panose="020B0604020202020204" charset="0"/>
              </a:rPr>
              <a:t>Varkens</a:t>
            </a:r>
            <a:r>
              <a:rPr lang="en-US" b="1" dirty="0">
                <a:solidFill>
                  <a:schemeClr val="accent3"/>
                </a:solidFill>
                <a:latin typeface="Roboto Slab" panose="020B0604020202020204" charset="0"/>
                <a:ea typeface="Roboto Slab" panose="020B0604020202020204" charset="0"/>
              </a:rPr>
              <a:t> in </a:t>
            </a:r>
            <a:r>
              <a:rPr lang="en-US" b="1" dirty="0" err="1">
                <a:solidFill>
                  <a:schemeClr val="accent3"/>
                </a:solidFill>
                <a:latin typeface="Roboto Slab" panose="020B0604020202020204" charset="0"/>
                <a:ea typeface="Roboto Slab" panose="020B0604020202020204" charset="0"/>
              </a:rPr>
              <a:t>Nood</a:t>
            </a:r>
            <a:r>
              <a:rPr lang="en-US" b="1" dirty="0">
                <a:solidFill>
                  <a:schemeClr val="accent3"/>
                </a:solidFill>
                <a:latin typeface="Roboto Slab" panose="020B0604020202020204" charset="0"/>
                <a:ea typeface="Roboto Slab" panose="020B0604020202020204" charset="0"/>
              </a:rPr>
              <a:t> and Others)</a:t>
            </a:r>
            <a:r>
              <a:rPr lang="en-US" dirty="0">
                <a:latin typeface="Roboto Slab" panose="020B0604020202020204" charset="0"/>
                <a:ea typeface="Roboto Slab" panose="020B0604020202020204" charset="0"/>
              </a:rPr>
              <a:t>,</a:t>
            </a:r>
            <a:r>
              <a:rPr lang="en-US" b="1" dirty="0">
                <a:latin typeface="Roboto Slab" panose="020B0604020202020204" charset="0"/>
                <a:ea typeface="Roboto Slab" panose="020B0604020202020204" charset="0"/>
              </a:rPr>
              <a:t> </a:t>
            </a:r>
            <a:r>
              <a:rPr lang="en-US" dirty="0">
                <a:latin typeface="Roboto Slab" panose="020B0604020202020204" charset="0"/>
                <a:ea typeface="Roboto Slab" panose="020B0604020202020204" charset="0"/>
              </a:rPr>
              <a:t>the CJEU held that access to judicial protection under Article 9(3) of the Aarhus Convention can be made conditional on the submission of observations in administrative proceedings, but that such a restriction does not hold under Article 9(2) of the Aarhus Convention (so that neither the participation condition nor the objection condition is possible). </a:t>
            </a:r>
            <a:endParaRPr lang="cs-CZ" dirty="0">
              <a:latin typeface="Roboto Slab" panose="020B0604020202020204" charset="0"/>
              <a:ea typeface="Roboto Slab" panose="020B0604020202020204" charset="0"/>
            </a:endParaRPr>
          </a:p>
          <a:p>
            <a:endParaRPr lang="cs-CZ" b="1" dirty="0">
              <a:solidFill>
                <a:schemeClr val="accent6"/>
              </a:solidFill>
              <a:latin typeface="Roboto Slab" panose="020B0604020202020204" charset="0"/>
              <a:ea typeface="Roboto Slab" panose="020B0604020202020204" charset="0"/>
            </a:endParaRPr>
          </a:p>
          <a:p>
            <a:r>
              <a:rPr lang="cs-CZ" b="1" dirty="0">
                <a:solidFill>
                  <a:schemeClr val="accent6"/>
                </a:solidFill>
                <a:latin typeface="Roboto Slab" panose="020B0604020202020204" charset="0"/>
                <a:ea typeface="Roboto Slab" panose="020B0604020202020204" charset="0"/>
              </a:rPr>
              <a:t>But who is affected in the particular case?</a:t>
            </a:r>
          </a:p>
          <a:p>
            <a:endParaRPr lang="cs-CZ" dirty="0">
              <a:latin typeface="Roboto Slab" panose="020B0604020202020204" charset="0"/>
              <a:ea typeface="Roboto Slab" panose="020B0604020202020204" charset="0"/>
            </a:endParaRPr>
          </a:p>
          <a:p>
            <a:r>
              <a:rPr lang="en-US" dirty="0">
                <a:latin typeface="Roboto Slab" panose="020B0604020202020204" charset="0"/>
                <a:ea typeface="Roboto Slab" panose="020B0604020202020204" charset="0"/>
              </a:rPr>
              <a:t>The judgment also clarifies the criterion of the involvement of natural persons (here a veterinarian living 20 km from the permitted construction for pig farming - she may be a member of the public within the meaning of Article 9(3) of the Convention if national law grants her, for example, participation rights in the permit procedure).</a:t>
            </a:r>
            <a:endParaRPr lang="cs-CZ" dirty="0">
              <a:latin typeface="Roboto Slab" panose="020B0604020202020204" charset="0"/>
              <a:ea typeface="Roboto Slab" panose="020B0604020202020204" charset="0"/>
            </a:endParaRPr>
          </a:p>
        </p:txBody>
      </p:sp>
    </p:spTree>
    <p:extLst>
      <p:ext uri="{BB962C8B-B14F-4D97-AF65-F5344CB8AC3E}">
        <p14:creationId xmlns:p14="http://schemas.microsoft.com/office/powerpoint/2010/main" val="147046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9B06E3-F611-251A-D0C7-D20D52EA1068}"/>
              </a:ext>
            </a:extLst>
          </p:cNvPr>
          <p:cNvSpPr txBox="1"/>
          <p:nvPr/>
        </p:nvSpPr>
        <p:spPr>
          <a:xfrm>
            <a:off x="852055" y="301336"/>
            <a:ext cx="7626927" cy="4616648"/>
          </a:xfrm>
          <a:prstGeom prst="rect">
            <a:avLst/>
          </a:prstGeom>
          <a:noFill/>
        </p:spPr>
        <p:txBody>
          <a:bodyPr wrap="square" rtlCol="0">
            <a:spAutoFit/>
          </a:bodyPr>
          <a:lstStyle/>
          <a:p>
            <a:r>
              <a:rPr lang="en-US" dirty="0">
                <a:latin typeface="Roboto Slab" panose="020B0604020202020204" charset="0"/>
                <a:ea typeface="Roboto Slab" panose="020B0604020202020204" charset="0"/>
              </a:rPr>
              <a:t>In </a:t>
            </a:r>
            <a:r>
              <a:rPr lang="en-US" b="1" dirty="0">
                <a:solidFill>
                  <a:schemeClr val="accent2"/>
                </a:solidFill>
                <a:latin typeface="Roboto Slab" panose="020B0604020202020204" charset="0"/>
                <a:ea typeface="Roboto Slab" panose="020B0604020202020204" charset="0"/>
              </a:rPr>
              <a:t>Case C-300/20 (Bund </a:t>
            </a:r>
            <a:r>
              <a:rPr lang="en-US" b="1" dirty="0" err="1">
                <a:solidFill>
                  <a:schemeClr val="accent2"/>
                </a:solidFill>
                <a:latin typeface="Roboto Slab" panose="020B0604020202020204" charset="0"/>
                <a:ea typeface="Roboto Slab" panose="020B0604020202020204" charset="0"/>
              </a:rPr>
              <a:t>Naturschutz</a:t>
            </a:r>
            <a:r>
              <a:rPr lang="en-US" b="1" dirty="0">
                <a:solidFill>
                  <a:schemeClr val="accent2"/>
                </a:solidFill>
                <a:latin typeface="Roboto Slab" panose="020B0604020202020204" charset="0"/>
                <a:ea typeface="Roboto Slab" panose="020B0604020202020204" charset="0"/>
              </a:rPr>
              <a:t> in Bayern)</a:t>
            </a:r>
            <a:r>
              <a:rPr lang="en-US" dirty="0">
                <a:latin typeface="Roboto Slab" panose="020B0604020202020204" charset="0"/>
                <a:ea typeface="Roboto Slab" panose="020B0604020202020204" charset="0"/>
              </a:rPr>
              <a:t>, the CJEU considered the nature of an ordinance of the district of Rosenheim (Bavaria) establishing a protected landscape area. According to the NGO, the ordinance should have been assessed in the SEA process. </a:t>
            </a:r>
            <a:endParaRPr lang="cs-CZ" dirty="0">
              <a:latin typeface="Roboto Slab" panose="020B0604020202020204" charset="0"/>
              <a:ea typeface="Roboto Slab" panose="020B0604020202020204" charset="0"/>
            </a:endParaRPr>
          </a:p>
          <a:p>
            <a:endParaRPr lang="cs-CZ" dirty="0">
              <a:latin typeface="Roboto Slab" panose="020B0604020202020204" charset="0"/>
              <a:ea typeface="Roboto Slab" panose="020B0604020202020204" charset="0"/>
            </a:endParaRPr>
          </a:p>
          <a:p>
            <a:r>
              <a:rPr lang="cs-CZ" b="1" dirty="0">
                <a:solidFill>
                  <a:schemeClr val="accent1"/>
                </a:solidFill>
                <a:latin typeface="Roboto Slab" panose="020B0604020202020204" charset="0"/>
                <a:ea typeface="Roboto Slab" panose="020B0604020202020204" charset="0"/>
              </a:rPr>
              <a:t>Which plans and programmes are subject to SEA?</a:t>
            </a:r>
          </a:p>
          <a:p>
            <a:endParaRPr lang="cs-CZ" dirty="0">
              <a:latin typeface="Roboto Slab" panose="020B0604020202020204" charset="0"/>
              <a:ea typeface="Roboto Slab" panose="020B0604020202020204" charset="0"/>
            </a:endParaRPr>
          </a:p>
          <a:p>
            <a:r>
              <a:rPr lang="en-US" dirty="0">
                <a:latin typeface="Roboto Slab" panose="020B0604020202020204" charset="0"/>
                <a:ea typeface="Roboto Slab" panose="020B0604020202020204" charset="0"/>
              </a:rPr>
              <a:t>Although the aim of the decree was to protect nature and the landscape, the decree apparently only laid down general prohibitions and the obligation to obtain permits for certain activities without laying down sufficiently detailed rules on the content, preparation and implementation of the projects listed in Annexes I and II of the EIA Directive: </a:t>
            </a:r>
            <a:endParaRPr lang="cs-CZ" dirty="0">
              <a:latin typeface="Roboto Slab" panose="020B0604020202020204" charset="0"/>
              <a:ea typeface="Roboto Slab" panose="020B0604020202020204" charset="0"/>
            </a:endParaRPr>
          </a:p>
          <a:p>
            <a:endParaRPr lang="cs-CZ" i="1" dirty="0">
              <a:latin typeface="Roboto Slab" panose="020B0604020202020204" charset="0"/>
              <a:ea typeface="Roboto Slab" panose="020B0604020202020204" charset="0"/>
            </a:endParaRPr>
          </a:p>
          <a:p>
            <a:r>
              <a:rPr lang="en-US" i="1" dirty="0">
                <a:latin typeface="Roboto Slab" panose="020B0604020202020204" charset="0"/>
                <a:ea typeface="Roboto Slab" panose="020B0604020202020204" charset="0"/>
              </a:rPr>
              <a:t>"The adoption of an ordinance such as the </a:t>
            </a:r>
            <a:r>
              <a:rPr lang="en-US" i="1" dirty="0" err="1">
                <a:latin typeface="Roboto Slab" panose="020B0604020202020204" charset="0"/>
                <a:ea typeface="Roboto Slab" panose="020B0604020202020204" charset="0"/>
              </a:rPr>
              <a:t>Inntal</a:t>
            </a:r>
            <a:r>
              <a:rPr lang="en-US" i="1" dirty="0">
                <a:latin typeface="Roboto Slab" panose="020B0604020202020204" charset="0"/>
                <a:ea typeface="Roboto Slab" panose="020B0604020202020204" charset="0"/>
              </a:rPr>
              <a:t> Süd MPA Ordinance may therefore have some effect on the location of projects, as such location is more difficult inside the protected area defined in Section 1 thereof and, on the contrary, easier outside it, even on land, which were included in the protected area defined prior to the adoption of that decree, it is clear that that decree does not lay down a substantial set of criteria and conditions for the approval and implementation of one or more of the projects listed in Annexes I and II to Directive 2011/92, which, however, must be verified by the referring court. "</a:t>
            </a:r>
            <a:endParaRPr lang="cs-CZ" i="1" dirty="0">
              <a:latin typeface="Roboto Slab" panose="020B0604020202020204" charset="0"/>
              <a:ea typeface="Roboto Slab" panose="020B0604020202020204" charset="0"/>
            </a:endParaRPr>
          </a:p>
        </p:txBody>
      </p:sp>
    </p:spTree>
    <p:extLst>
      <p:ext uri="{BB962C8B-B14F-4D97-AF65-F5344CB8AC3E}">
        <p14:creationId xmlns:p14="http://schemas.microsoft.com/office/powerpoint/2010/main" val="2730299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9B06E3-F611-251A-D0C7-D20D52EA1068}"/>
              </a:ext>
            </a:extLst>
          </p:cNvPr>
          <p:cNvSpPr txBox="1"/>
          <p:nvPr/>
        </p:nvSpPr>
        <p:spPr>
          <a:xfrm>
            <a:off x="852055" y="301336"/>
            <a:ext cx="7626927" cy="2893100"/>
          </a:xfrm>
          <a:prstGeom prst="rect">
            <a:avLst/>
          </a:prstGeom>
          <a:noFill/>
        </p:spPr>
        <p:txBody>
          <a:bodyPr wrap="square" rtlCol="0">
            <a:spAutoFit/>
          </a:bodyPr>
          <a:lstStyle/>
          <a:p>
            <a:r>
              <a:rPr lang="en-US" dirty="0">
                <a:latin typeface="Roboto Slab" panose="020B0604020202020204" charset="0"/>
                <a:ea typeface="Roboto Slab" panose="020B0604020202020204" charset="0"/>
              </a:rPr>
              <a:t>In </a:t>
            </a:r>
            <a:r>
              <a:rPr lang="en-US" b="1" dirty="0">
                <a:latin typeface="Roboto Slab" panose="020B0604020202020204" charset="0"/>
                <a:ea typeface="Roboto Slab" panose="020B0604020202020204" charset="0"/>
              </a:rPr>
              <a:t>Case C-254/19 (Friends of the Irish Environment)</a:t>
            </a:r>
            <a:r>
              <a:rPr lang="en-US" dirty="0">
                <a:latin typeface="Roboto Slab" panose="020B0604020202020204" charset="0"/>
                <a:ea typeface="Roboto Slab" panose="020B0604020202020204" charset="0"/>
              </a:rPr>
              <a:t>, the CJEU </a:t>
            </a:r>
            <a:r>
              <a:rPr lang="cs-CZ" dirty="0">
                <a:latin typeface="Roboto Slab" panose="020B0604020202020204" charset="0"/>
                <a:ea typeface="Roboto Slab" panose="020B0604020202020204" charset="0"/>
              </a:rPr>
              <a:t>considered whether </a:t>
            </a:r>
            <a:r>
              <a:rPr lang="en-US" dirty="0">
                <a:latin typeface="Roboto Slab" panose="020B0604020202020204" charset="0"/>
                <a:ea typeface="Roboto Slab" panose="020B0604020202020204" charset="0"/>
              </a:rPr>
              <a:t>a decision extending the period of validity of a permit for the construction of a liquefied natural gas regasification terminal requires, in principle, a Natura assessment under Article 6(3) of the Habitats Directive where the original permit has lapsed and ceased to produce legal effects after the expiry of the time limit it set for the work and the work has not started. </a:t>
            </a:r>
            <a:endParaRPr lang="cs-CZ" dirty="0">
              <a:latin typeface="Roboto Slab" panose="020B0604020202020204" charset="0"/>
              <a:ea typeface="Roboto Slab" panose="020B0604020202020204" charset="0"/>
            </a:endParaRPr>
          </a:p>
          <a:p>
            <a:endParaRPr lang="cs-CZ" dirty="0">
              <a:latin typeface="Roboto Slab" panose="020B0604020202020204" charset="0"/>
              <a:ea typeface="Roboto Slab" panose="020B0604020202020204" charset="0"/>
            </a:endParaRPr>
          </a:p>
          <a:p>
            <a:r>
              <a:rPr lang="cs-CZ" b="1" dirty="0">
                <a:solidFill>
                  <a:schemeClr val="accent2"/>
                </a:solidFill>
                <a:latin typeface="Roboto Slab" panose="020B0604020202020204" charset="0"/>
                <a:ea typeface="Roboto Slab" panose="020B0604020202020204" charset="0"/>
              </a:rPr>
              <a:t>What are the requirements of Art. 6(3) of the Habitats Directive?</a:t>
            </a:r>
          </a:p>
          <a:p>
            <a:endParaRPr lang="cs-CZ" dirty="0">
              <a:latin typeface="Roboto Slab" panose="020B0604020202020204" charset="0"/>
              <a:ea typeface="Roboto Slab" panose="020B0604020202020204" charset="0"/>
            </a:endParaRPr>
          </a:p>
          <a:p>
            <a:r>
              <a:rPr lang="cs-CZ" dirty="0">
                <a:latin typeface="Roboto Slab" panose="020B0604020202020204" charset="0"/>
                <a:ea typeface="Roboto Slab" panose="020B0604020202020204" charset="0"/>
              </a:rPr>
              <a:t>The CJEU answered positively. </a:t>
            </a:r>
            <a:r>
              <a:rPr lang="en-US" dirty="0">
                <a:latin typeface="Roboto Slab" panose="020B0604020202020204" charset="0"/>
                <a:ea typeface="Roboto Slab" panose="020B0604020202020204" charset="0"/>
              </a:rPr>
              <a:t>In particular, the new assessment must take into account both the earlier assessment, if any, and the development of relevant environmental and scientific knowledge, as well as any changes to the project or the existence of other plans or concepts.</a:t>
            </a:r>
            <a:endParaRPr lang="cs-CZ" i="1" dirty="0">
              <a:latin typeface="Roboto Slab" panose="020B0604020202020204" charset="0"/>
              <a:ea typeface="Roboto Slab" panose="020B0604020202020204" charset="0"/>
            </a:endParaRPr>
          </a:p>
        </p:txBody>
      </p:sp>
    </p:spTree>
    <p:extLst>
      <p:ext uri="{BB962C8B-B14F-4D97-AF65-F5344CB8AC3E}">
        <p14:creationId xmlns:p14="http://schemas.microsoft.com/office/powerpoint/2010/main" val="1744014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9B06E3-F611-251A-D0C7-D20D52EA1068}"/>
              </a:ext>
            </a:extLst>
          </p:cNvPr>
          <p:cNvSpPr txBox="1"/>
          <p:nvPr/>
        </p:nvSpPr>
        <p:spPr>
          <a:xfrm>
            <a:off x="852055" y="301336"/>
            <a:ext cx="7626927" cy="2031325"/>
          </a:xfrm>
          <a:prstGeom prst="rect">
            <a:avLst/>
          </a:prstGeom>
          <a:noFill/>
        </p:spPr>
        <p:txBody>
          <a:bodyPr wrap="square" rtlCol="0">
            <a:spAutoFit/>
          </a:bodyPr>
          <a:lstStyle/>
          <a:p>
            <a:r>
              <a:rPr lang="en-US" dirty="0">
                <a:latin typeface="Roboto Slab" panose="020B0604020202020204" charset="0"/>
                <a:ea typeface="Roboto Slab" panose="020B0604020202020204" charset="0"/>
              </a:rPr>
              <a:t>In </a:t>
            </a:r>
            <a:r>
              <a:rPr lang="en-US" b="1" dirty="0">
                <a:solidFill>
                  <a:schemeClr val="accent3"/>
                </a:solidFill>
                <a:latin typeface="Roboto Slab" panose="020B0604020202020204" charset="0"/>
                <a:ea typeface="Roboto Slab" panose="020B0604020202020204" charset="0"/>
              </a:rPr>
              <a:t>Case C-629/19 (Sappi Austria </a:t>
            </a:r>
            <a:r>
              <a:rPr lang="en-US" b="1" dirty="0" err="1">
                <a:solidFill>
                  <a:schemeClr val="accent3"/>
                </a:solidFill>
                <a:latin typeface="Roboto Slab" panose="020B0604020202020204" charset="0"/>
                <a:ea typeface="Roboto Slab" panose="020B0604020202020204" charset="0"/>
              </a:rPr>
              <a:t>Produktion</a:t>
            </a:r>
            <a:r>
              <a:rPr lang="en-US" b="1" dirty="0">
                <a:solidFill>
                  <a:schemeClr val="accent3"/>
                </a:solidFill>
                <a:latin typeface="Roboto Slab" panose="020B0604020202020204" charset="0"/>
                <a:ea typeface="Roboto Slab" panose="020B0604020202020204" charset="0"/>
              </a:rPr>
              <a:t> a </a:t>
            </a:r>
            <a:r>
              <a:rPr lang="en-US" b="1" dirty="0" err="1">
                <a:solidFill>
                  <a:schemeClr val="accent3"/>
                </a:solidFill>
                <a:latin typeface="Roboto Slab" panose="020B0604020202020204" charset="0"/>
                <a:ea typeface="Roboto Slab" panose="020B0604020202020204" charset="0"/>
              </a:rPr>
              <a:t>Wasserverband</a:t>
            </a:r>
            <a:r>
              <a:rPr lang="en-US" b="1" dirty="0">
                <a:solidFill>
                  <a:schemeClr val="accent3"/>
                </a:solidFill>
                <a:latin typeface="Roboto Slab" panose="020B0604020202020204" charset="0"/>
                <a:ea typeface="Roboto Slab" panose="020B0604020202020204" charset="0"/>
              </a:rPr>
              <a:t>)</a:t>
            </a:r>
            <a:r>
              <a:rPr lang="en-US" dirty="0">
                <a:latin typeface="Roboto Slab" panose="020B0604020202020204" charset="0"/>
                <a:ea typeface="Roboto Slab" panose="020B0604020202020204" charset="0"/>
              </a:rPr>
              <a:t>, the CJEU addressed the nature of the sludge generated from the treatment of waste water from the production of paper and pulp, which was further incinerated for energy recovery.</a:t>
            </a:r>
            <a:endParaRPr lang="cs-CZ" dirty="0">
              <a:latin typeface="Roboto Slab" panose="020B0604020202020204" charset="0"/>
              <a:ea typeface="Roboto Slab" panose="020B0604020202020204" charset="0"/>
            </a:endParaRPr>
          </a:p>
          <a:p>
            <a:endParaRPr lang="cs-CZ" dirty="0">
              <a:latin typeface="Roboto Slab" panose="020B0604020202020204" charset="0"/>
              <a:ea typeface="Roboto Slab" panose="020B0604020202020204" charset="0"/>
            </a:endParaRPr>
          </a:p>
          <a:p>
            <a:r>
              <a:rPr lang="cs-CZ" b="1" dirty="0">
                <a:solidFill>
                  <a:schemeClr val="accent2"/>
                </a:solidFill>
                <a:latin typeface="Roboto Slab" panose="020B0604020202020204" charset="0"/>
                <a:ea typeface="Roboto Slab" panose="020B0604020202020204" charset="0"/>
              </a:rPr>
              <a:t>What is the definition of waste?</a:t>
            </a:r>
          </a:p>
          <a:p>
            <a:endParaRPr lang="cs-CZ" dirty="0">
              <a:latin typeface="Roboto Slab" panose="020B0604020202020204" charset="0"/>
              <a:ea typeface="Roboto Slab" panose="020B0604020202020204" charset="0"/>
            </a:endParaRPr>
          </a:p>
          <a:p>
            <a:endParaRPr lang="cs-CZ" dirty="0">
              <a:latin typeface="Roboto Slab" panose="020B0604020202020204" charset="0"/>
              <a:ea typeface="Roboto Slab" panose="020B0604020202020204" charset="0"/>
            </a:endParaRPr>
          </a:p>
          <a:p>
            <a:r>
              <a:rPr lang="en-US" dirty="0">
                <a:latin typeface="Roboto Slab" panose="020B0604020202020204" charset="0"/>
                <a:ea typeface="Roboto Slab" panose="020B0604020202020204" charset="0"/>
              </a:rPr>
              <a:t>According to the Court, such sludge is not waste if the conditions of Article 6(1) of the Waste Directive (the state where waste ceases to be waste) are met before incineration. </a:t>
            </a:r>
            <a:endParaRPr lang="cs-CZ" i="1" dirty="0">
              <a:latin typeface="Roboto Slab" panose="020B0604020202020204" charset="0"/>
              <a:ea typeface="Roboto Slab" panose="020B0604020202020204" charset="0"/>
            </a:endParaRPr>
          </a:p>
        </p:txBody>
      </p:sp>
    </p:spTree>
    <p:extLst>
      <p:ext uri="{BB962C8B-B14F-4D97-AF65-F5344CB8AC3E}">
        <p14:creationId xmlns:p14="http://schemas.microsoft.com/office/powerpoint/2010/main" val="3677824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9B06E3-F611-251A-D0C7-D20D52EA1068}"/>
              </a:ext>
            </a:extLst>
          </p:cNvPr>
          <p:cNvSpPr txBox="1"/>
          <p:nvPr/>
        </p:nvSpPr>
        <p:spPr>
          <a:xfrm>
            <a:off x="852055" y="301336"/>
            <a:ext cx="7626927" cy="3108543"/>
          </a:xfrm>
          <a:prstGeom prst="rect">
            <a:avLst/>
          </a:prstGeom>
          <a:noFill/>
        </p:spPr>
        <p:txBody>
          <a:bodyPr wrap="square" rtlCol="0">
            <a:spAutoFit/>
          </a:bodyPr>
          <a:lstStyle/>
          <a:p>
            <a:r>
              <a:rPr lang="en-US" dirty="0">
                <a:latin typeface="Roboto Slab" panose="020B0604020202020204" charset="0"/>
                <a:ea typeface="Roboto Slab" panose="020B0604020202020204" charset="0"/>
              </a:rPr>
              <a:t>In Case </a:t>
            </a:r>
            <a:r>
              <a:rPr lang="en-US" b="1" dirty="0">
                <a:solidFill>
                  <a:schemeClr val="accent1"/>
                </a:solidFill>
                <a:latin typeface="Roboto Slab" panose="020B0604020202020204" charset="0"/>
                <a:ea typeface="Roboto Slab" panose="020B0604020202020204" charset="0"/>
              </a:rPr>
              <a:t>C-826/18 (</a:t>
            </a:r>
            <a:r>
              <a:rPr lang="en-US" b="1" dirty="0" err="1">
                <a:solidFill>
                  <a:schemeClr val="accent1"/>
                </a:solidFill>
                <a:latin typeface="Roboto Slab" panose="020B0604020202020204" charset="0"/>
                <a:ea typeface="Roboto Slab" panose="020B0604020202020204" charset="0"/>
              </a:rPr>
              <a:t>Stichting</a:t>
            </a:r>
            <a:r>
              <a:rPr lang="en-US" b="1" dirty="0">
                <a:solidFill>
                  <a:schemeClr val="accent1"/>
                </a:solidFill>
                <a:latin typeface="Roboto Slab" panose="020B0604020202020204" charset="0"/>
                <a:ea typeface="Roboto Slab" panose="020B0604020202020204" charset="0"/>
              </a:rPr>
              <a:t> </a:t>
            </a:r>
            <a:r>
              <a:rPr lang="en-US" b="1" dirty="0" err="1">
                <a:solidFill>
                  <a:schemeClr val="accent1"/>
                </a:solidFill>
                <a:latin typeface="Roboto Slab" panose="020B0604020202020204" charset="0"/>
                <a:ea typeface="Roboto Slab" panose="020B0604020202020204" charset="0"/>
              </a:rPr>
              <a:t>Varkens</a:t>
            </a:r>
            <a:r>
              <a:rPr lang="en-US" b="1" dirty="0">
                <a:solidFill>
                  <a:schemeClr val="accent1"/>
                </a:solidFill>
                <a:latin typeface="Roboto Slab" panose="020B0604020202020204" charset="0"/>
                <a:ea typeface="Roboto Slab" panose="020B0604020202020204" charset="0"/>
              </a:rPr>
              <a:t> in </a:t>
            </a:r>
            <a:r>
              <a:rPr lang="en-US" b="1" dirty="0" err="1">
                <a:solidFill>
                  <a:schemeClr val="accent1"/>
                </a:solidFill>
                <a:latin typeface="Roboto Slab" panose="020B0604020202020204" charset="0"/>
                <a:ea typeface="Roboto Slab" panose="020B0604020202020204" charset="0"/>
              </a:rPr>
              <a:t>Nood</a:t>
            </a:r>
            <a:r>
              <a:rPr lang="en-US" b="1" dirty="0">
                <a:solidFill>
                  <a:schemeClr val="accent1"/>
                </a:solidFill>
                <a:latin typeface="Roboto Slab" panose="020B0604020202020204" charset="0"/>
                <a:ea typeface="Roboto Slab" panose="020B0604020202020204" charset="0"/>
              </a:rPr>
              <a:t> and Others)</a:t>
            </a:r>
            <a:r>
              <a:rPr lang="en-US" dirty="0">
                <a:latin typeface="Roboto Slab" panose="020B0604020202020204" charset="0"/>
                <a:ea typeface="Roboto Slab" panose="020B0604020202020204" charset="0"/>
              </a:rPr>
              <a:t>, the CJEU held that access to judicial protection under Article 9(3) of the Aarhus Convention can be made conditional on the submission of observations in administrative proceedings, but that such a restriction does not hold under Article 9(2) of the Aarhus Convention (so that neither the participation condition nor the objection condition is possible).</a:t>
            </a:r>
            <a:endParaRPr lang="cs-CZ" dirty="0">
              <a:latin typeface="Roboto Slab" panose="020B0604020202020204" charset="0"/>
              <a:ea typeface="Roboto Slab" panose="020B0604020202020204" charset="0"/>
            </a:endParaRPr>
          </a:p>
          <a:p>
            <a:endParaRPr lang="cs-CZ" dirty="0">
              <a:latin typeface="Roboto Slab" panose="020B0604020202020204" charset="0"/>
              <a:ea typeface="Roboto Slab" panose="020B0604020202020204" charset="0"/>
            </a:endParaRPr>
          </a:p>
          <a:p>
            <a:endParaRPr lang="cs-CZ" dirty="0">
              <a:latin typeface="Roboto Slab" panose="020B0604020202020204" charset="0"/>
              <a:ea typeface="Roboto Slab" panose="020B0604020202020204" charset="0"/>
            </a:endParaRPr>
          </a:p>
          <a:p>
            <a:r>
              <a:rPr lang="cs-CZ" b="1" dirty="0">
                <a:solidFill>
                  <a:schemeClr val="accent2"/>
                </a:solidFill>
                <a:latin typeface="Roboto Slab" panose="020B0604020202020204" charset="0"/>
                <a:ea typeface="Roboto Slab" panose="020B0604020202020204" charset="0"/>
              </a:rPr>
              <a:t>What is the difference between Art. 9(2) and Art. 9(3) AC regime?</a:t>
            </a:r>
          </a:p>
          <a:p>
            <a:endParaRPr lang="cs-CZ" dirty="0">
              <a:latin typeface="Roboto Slab" panose="020B0604020202020204" charset="0"/>
              <a:ea typeface="Roboto Slab" panose="020B0604020202020204" charset="0"/>
            </a:endParaRPr>
          </a:p>
          <a:p>
            <a:endParaRPr lang="cs-CZ" dirty="0">
              <a:latin typeface="Roboto Slab" panose="020B0604020202020204" charset="0"/>
              <a:ea typeface="Roboto Slab" panose="020B0604020202020204" charset="0"/>
            </a:endParaRPr>
          </a:p>
          <a:p>
            <a:r>
              <a:rPr lang="en-US" dirty="0">
                <a:latin typeface="Roboto Slab" panose="020B0604020202020204" charset="0"/>
                <a:ea typeface="Roboto Slab" panose="020B0604020202020204" charset="0"/>
              </a:rPr>
              <a:t>The judgment also </a:t>
            </a:r>
            <a:r>
              <a:rPr lang="en-US" dirty="0" err="1">
                <a:latin typeface="Roboto Slab" panose="020B0604020202020204" charset="0"/>
                <a:ea typeface="Roboto Slab" panose="020B0604020202020204" charset="0"/>
              </a:rPr>
              <a:t>clarifie</a:t>
            </a:r>
            <a:r>
              <a:rPr lang="cs-CZ" dirty="0">
                <a:latin typeface="Roboto Slab" panose="020B0604020202020204" charset="0"/>
                <a:ea typeface="Roboto Slab" panose="020B0604020202020204" charset="0"/>
              </a:rPr>
              <a:t>d</a:t>
            </a:r>
            <a:r>
              <a:rPr lang="en-US" dirty="0">
                <a:latin typeface="Roboto Slab" panose="020B0604020202020204" charset="0"/>
                <a:ea typeface="Roboto Slab" panose="020B0604020202020204" charset="0"/>
              </a:rPr>
              <a:t> the criterion of the involvement of natural persons (here a veterinarian living 20 km from the permitted construction for pig farming - she may be a member of the public within the meaning of Article 9(3) of the Convention if national law grants her, for example, participation rights in the permit procedure).</a:t>
            </a:r>
            <a:endParaRPr lang="cs-CZ" i="1" dirty="0">
              <a:latin typeface="Roboto Slab" panose="020B0604020202020204" charset="0"/>
              <a:ea typeface="Roboto Slab" panose="020B0604020202020204" charset="0"/>
            </a:endParaRPr>
          </a:p>
        </p:txBody>
      </p:sp>
    </p:spTree>
    <p:extLst>
      <p:ext uri="{BB962C8B-B14F-4D97-AF65-F5344CB8AC3E}">
        <p14:creationId xmlns:p14="http://schemas.microsoft.com/office/powerpoint/2010/main" val="2511717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9B06E3-F611-251A-D0C7-D20D52EA1068}"/>
              </a:ext>
            </a:extLst>
          </p:cNvPr>
          <p:cNvSpPr txBox="1"/>
          <p:nvPr/>
        </p:nvSpPr>
        <p:spPr>
          <a:xfrm>
            <a:off x="852055" y="301336"/>
            <a:ext cx="7626927" cy="3539430"/>
          </a:xfrm>
          <a:prstGeom prst="rect">
            <a:avLst/>
          </a:prstGeom>
          <a:noFill/>
        </p:spPr>
        <p:txBody>
          <a:bodyPr wrap="square" rtlCol="0">
            <a:spAutoFit/>
          </a:bodyPr>
          <a:lstStyle/>
          <a:p>
            <a:r>
              <a:rPr lang="cs-CZ" dirty="0">
                <a:latin typeface="Roboto Slab" panose="020B0604020202020204" charset="0"/>
                <a:ea typeface="Roboto Slab" panose="020B0604020202020204" charset="0"/>
              </a:rPr>
              <a:t>In </a:t>
            </a:r>
            <a:r>
              <a:rPr lang="en-US" b="1" dirty="0">
                <a:solidFill>
                  <a:schemeClr val="accent1"/>
                </a:solidFill>
                <a:latin typeface="Roboto Slab" panose="020B0604020202020204" charset="0"/>
                <a:ea typeface="Roboto Slab" panose="020B0604020202020204" charset="0"/>
              </a:rPr>
              <a:t>C-463/20 (Namur-Est </a:t>
            </a:r>
            <a:r>
              <a:rPr lang="en-US" b="1" dirty="0" err="1">
                <a:solidFill>
                  <a:schemeClr val="accent1"/>
                </a:solidFill>
                <a:latin typeface="Roboto Slab" panose="020B0604020202020204" charset="0"/>
                <a:ea typeface="Roboto Slab" panose="020B0604020202020204" charset="0"/>
              </a:rPr>
              <a:t>Environnement</a:t>
            </a:r>
            <a:r>
              <a:rPr lang="en-US" dirty="0">
                <a:latin typeface="Roboto Slab" panose="020B0604020202020204" charset="0"/>
                <a:ea typeface="Roboto Slab" panose="020B0604020202020204" charset="0"/>
              </a:rPr>
              <a:t>), the CJEU addressed the relatively simple question of whether the granting of an exemption from species protection is a permit within the meaning of the EIA Directive. In other words, whether</a:t>
            </a:r>
            <a:r>
              <a:rPr lang="cs-CZ" dirty="0">
                <a:latin typeface="Roboto Slab" panose="020B0604020202020204" charset="0"/>
                <a:ea typeface="Roboto Slab" panose="020B0604020202020204" charset="0"/>
              </a:rPr>
              <a:t> </a:t>
            </a:r>
            <a:r>
              <a:rPr lang="en-US" dirty="0">
                <a:latin typeface="Roboto Slab" panose="020B0604020202020204" charset="0"/>
                <a:ea typeface="Roboto Slab" panose="020B0604020202020204" charset="0"/>
              </a:rPr>
              <a:t>the procedure for granting an exemption should be considered a follow-on procedure with all the consequences that entails.</a:t>
            </a:r>
            <a:endParaRPr lang="cs-CZ" dirty="0">
              <a:latin typeface="Roboto Slab" panose="020B0604020202020204" charset="0"/>
              <a:ea typeface="Roboto Slab" panose="020B0604020202020204" charset="0"/>
            </a:endParaRPr>
          </a:p>
          <a:p>
            <a:endParaRPr lang="cs-CZ" dirty="0">
              <a:latin typeface="Roboto Slab" panose="020B0604020202020204" charset="0"/>
              <a:ea typeface="Roboto Slab" panose="020B0604020202020204" charset="0"/>
            </a:endParaRPr>
          </a:p>
          <a:p>
            <a:r>
              <a:rPr lang="cs-CZ" b="1" dirty="0">
                <a:solidFill>
                  <a:schemeClr val="accent2"/>
                </a:solidFill>
                <a:latin typeface="Roboto Slab" panose="020B0604020202020204" charset="0"/>
                <a:ea typeface="Roboto Slab" panose="020B0604020202020204" charset="0"/>
              </a:rPr>
              <a:t>Discuss – what is a permit under the EIA Directive?</a:t>
            </a:r>
          </a:p>
          <a:p>
            <a:endParaRPr lang="cs-CZ" dirty="0">
              <a:latin typeface="Roboto Slab" panose="020B0604020202020204" charset="0"/>
              <a:ea typeface="Roboto Slab" panose="020B0604020202020204" charset="0"/>
            </a:endParaRPr>
          </a:p>
          <a:p>
            <a:r>
              <a:rPr lang="en-US" dirty="0">
                <a:latin typeface="Roboto Slab" panose="020B0604020202020204" charset="0"/>
                <a:ea typeface="Roboto Slab" panose="020B0604020202020204" charset="0"/>
              </a:rPr>
              <a:t> The CJEU reiterated its well-established conclusions that Member States have discretion in determining the procedural conditions of an EIA and may divide such an assessment into several stages between several authorities. The decision on the species protection exemption itself is part of the project </a:t>
            </a:r>
            <a:r>
              <a:rPr lang="en-US" dirty="0" err="1">
                <a:latin typeface="Roboto Slab" panose="020B0604020202020204" charset="0"/>
                <a:ea typeface="Roboto Slab" panose="020B0604020202020204" charset="0"/>
              </a:rPr>
              <a:t>authorisation</a:t>
            </a:r>
            <a:r>
              <a:rPr lang="en-US" dirty="0">
                <a:latin typeface="Roboto Slab" panose="020B0604020202020204" charset="0"/>
                <a:ea typeface="Roboto Slab" panose="020B0604020202020204" charset="0"/>
              </a:rPr>
              <a:t> process within the meaning of the EIA Directive, provided that the project cannot be implemented without the </a:t>
            </a:r>
            <a:r>
              <a:rPr lang="en-US" dirty="0" err="1">
                <a:latin typeface="Roboto Slab" panose="020B0604020202020204" charset="0"/>
                <a:ea typeface="Roboto Slab" panose="020B0604020202020204" charset="0"/>
              </a:rPr>
              <a:t>authorisation</a:t>
            </a:r>
            <a:r>
              <a:rPr lang="en-US" dirty="0">
                <a:latin typeface="Roboto Slab" panose="020B0604020202020204" charset="0"/>
                <a:ea typeface="Roboto Slab" panose="020B0604020202020204" charset="0"/>
              </a:rPr>
              <a:t> of the exemption and that the authority competent to issue the single permit retains the possibility of an overall and possibly more stringent environmental assessment of the project. </a:t>
            </a:r>
            <a:endParaRPr lang="cs-CZ" i="1" dirty="0">
              <a:latin typeface="Roboto Slab" panose="020B0604020202020204" charset="0"/>
              <a:ea typeface="Roboto Slab" panose="020B0604020202020204" charset="0"/>
            </a:endParaRPr>
          </a:p>
        </p:txBody>
      </p:sp>
    </p:spTree>
    <p:extLst>
      <p:ext uri="{BB962C8B-B14F-4D97-AF65-F5344CB8AC3E}">
        <p14:creationId xmlns:p14="http://schemas.microsoft.com/office/powerpoint/2010/main" val="3159962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9B06E3-F611-251A-D0C7-D20D52EA1068}"/>
              </a:ext>
            </a:extLst>
          </p:cNvPr>
          <p:cNvSpPr txBox="1"/>
          <p:nvPr/>
        </p:nvSpPr>
        <p:spPr>
          <a:xfrm>
            <a:off x="852055" y="301336"/>
            <a:ext cx="7626927" cy="3539430"/>
          </a:xfrm>
          <a:prstGeom prst="rect">
            <a:avLst/>
          </a:prstGeom>
          <a:noFill/>
        </p:spPr>
        <p:txBody>
          <a:bodyPr wrap="square" rtlCol="0">
            <a:spAutoFit/>
          </a:bodyPr>
          <a:lstStyle/>
          <a:p>
            <a:r>
              <a:rPr lang="en-US" b="1" dirty="0">
                <a:solidFill>
                  <a:schemeClr val="accent1"/>
                </a:solidFill>
                <a:latin typeface="Roboto Slab" panose="020B0604020202020204" charset="0"/>
                <a:ea typeface="Roboto Slab" panose="020B0604020202020204" charset="0"/>
              </a:rPr>
              <a:t>C-463/20 (Namur-Est </a:t>
            </a:r>
            <a:r>
              <a:rPr lang="en-US" b="1" dirty="0" err="1">
                <a:solidFill>
                  <a:schemeClr val="accent1"/>
                </a:solidFill>
                <a:latin typeface="Roboto Slab" panose="020B0604020202020204" charset="0"/>
                <a:ea typeface="Roboto Slab" panose="020B0604020202020204" charset="0"/>
              </a:rPr>
              <a:t>Environnement</a:t>
            </a:r>
            <a:r>
              <a:rPr lang="en-US" dirty="0">
                <a:latin typeface="Roboto Slab" panose="020B0604020202020204" charset="0"/>
                <a:ea typeface="Roboto Slab" panose="020B0604020202020204" charset="0"/>
              </a:rPr>
              <a:t>)</a:t>
            </a:r>
            <a:r>
              <a:rPr lang="cs-CZ" dirty="0">
                <a:latin typeface="Roboto Slab" panose="020B0604020202020204" charset="0"/>
                <a:ea typeface="Roboto Slab" panose="020B0604020202020204" charset="0"/>
              </a:rPr>
              <a:t>: </a:t>
            </a:r>
            <a:r>
              <a:rPr lang="en-US" dirty="0">
                <a:latin typeface="Roboto Slab" panose="020B0604020202020204" charset="0"/>
                <a:ea typeface="Roboto Slab" panose="020B0604020202020204" charset="0"/>
              </a:rPr>
              <a:t>The EIA Directive 'allows Member States to delegate to a specific authority the responsibility for making preliminary and targeted decisions on certain environmental effects of projects subject to assessment, while reserving to the authority responsible for </a:t>
            </a:r>
            <a:r>
              <a:rPr lang="en-US" dirty="0" err="1">
                <a:latin typeface="Roboto Slab" panose="020B0604020202020204" charset="0"/>
                <a:ea typeface="Roboto Slab" panose="020B0604020202020204" charset="0"/>
              </a:rPr>
              <a:t>authorising</a:t>
            </a:r>
            <a:r>
              <a:rPr lang="en-US" dirty="0">
                <a:latin typeface="Roboto Slab" panose="020B0604020202020204" charset="0"/>
                <a:ea typeface="Roboto Slab" panose="020B0604020202020204" charset="0"/>
              </a:rPr>
              <a:t> such projects the task of carrying out a full and final assessment. In the event of a negative outcome of such a partial assessment, the notifier may either abandon its project without having to continue with the comprehensive assessment and </a:t>
            </a:r>
            <a:r>
              <a:rPr lang="en-US" dirty="0" err="1">
                <a:latin typeface="Roboto Slab" panose="020B0604020202020204" charset="0"/>
                <a:ea typeface="Roboto Slab" panose="020B0604020202020204" charset="0"/>
              </a:rPr>
              <a:t>authorisation</a:t>
            </a:r>
            <a:r>
              <a:rPr lang="en-US" dirty="0">
                <a:latin typeface="Roboto Slab" panose="020B0604020202020204" charset="0"/>
                <a:ea typeface="Roboto Slab" panose="020B0604020202020204" charset="0"/>
              </a:rPr>
              <a:t> process established by Directive 2011/92, or modify the project in such a way as to eliminate the negative impacts identified by that partial assessment, with the competent authority having to take a final decision on that modified project</a:t>
            </a:r>
            <a:endParaRPr lang="cs-CZ" dirty="0">
              <a:latin typeface="Roboto Slab" panose="020B0604020202020204" charset="0"/>
              <a:ea typeface="Roboto Slab" panose="020B0604020202020204" charset="0"/>
            </a:endParaRPr>
          </a:p>
          <a:p>
            <a:endParaRPr lang="cs-CZ" dirty="0">
              <a:latin typeface="Roboto Slab" panose="020B0604020202020204" charset="0"/>
              <a:ea typeface="Roboto Slab" panose="020B0604020202020204" charset="0"/>
            </a:endParaRPr>
          </a:p>
          <a:p>
            <a:r>
              <a:rPr lang="en-US" dirty="0">
                <a:latin typeface="Roboto Slab" panose="020B0604020202020204" charset="0"/>
                <a:ea typeface="Roboto Slab" panose="020B0604020202020204" charset="0"/>
              </a:rPr>
              <a:t> Conversely, in the event of a positive outcome, that authority may take into account the previous decision, although it is not bound by it in its final assessment or in the legal consequences to be drawn from it. Thus, the existence of a partial assessment leading to a preliminary decision may in any event constitute a factor of quality, efficiency and greater consistency in the assessment and </a:t>
            </a:r>
            <a:r>
              <a:rPr lang="en-US" dirty="0" err="1">
                <a:latin typeface="Roboto Slab" panose="020B0604020202020204" charset="0"/>
                <a:ea typeface="Roboto Slab" panose="020B0604020202020204" charset="0"/>
              </a:rPr>
              <a:t>authorisation</a:t>
            </a:r>
            <a:r>
              <a:rPr lang="en-US" dirty="0">
                <a:latin typeface="Roboto Slab" panose="020B0604020202020204" charset="0"/>
                <a:ea typeface="Roboto Slab" panose="020B0604020202020204" charset="0"/>
              </a:rPr>
              <a:t> procedure</a:t>
            </a:r>
            <a:r>
              <a:rPr lang="cs-CZ" dirty="0">
                <a:latin typeface="Roboto Slab" panose="020B0604020202020204" charset="0"/>
                <a:ea typeface="Roboto Slab" panose="020B0604020202020204" charset="0"/>
              </a:rPr>
              <a:t>.</a:t>
            </a:r>
            <a:endParaRPr lang="cs-CZ" i="1" dirty="0">
              <a:latin typeface="Roboto Slab" panose="020B0604020202020204" charset="0"/>
              <a:ea typeface="Roboto Slab" panose="020B0604020202020204" charset="0"/>
            </a:endParaRPr>
          </a:p>
        </p:txBody>
      </p:sp>
    </p:spTree>
    <p:extLst>
      <p:ext uri="{BB962C8B-B14F-4D97-AF65-F5344CB8AC3E}">
        <p14:creationId xmlns:p14="http://schemas.microsoft.com/office/powerpoint/2010/main" val="4246357454"/>
      </p:ext>
    </p:extLst>
  </p:cSld>
  <p:clrMapOvr>
    <a:masterClrMapping/>
  </p:clrMapOvr>
</p:sld>
</file>

<file path=ppt/theme/theme1.xml><?xml version="1.0" encoding="utf-8"?>
<a:theme xmlns:a="http://schemas.openxmlformats.org/drawingml/2006/main" name="Warwick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1785</TotalTime>
  <Words>1539</Words>
  <Application>Microsoft Office PowerPoint</Application>
  <PresentationFormat>On-screen Show (16:9)</PresentationFormat>
  <Paragraphs>56</Paragraphs>
  <Slides>11</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Roboto Slab</vt:lpstr>
      <vt:lpstr>Arial</vt:lpstr>
      <vt:lpstr>Nixie One</vt:lpstr>
      <vt:lpstr>Warwick template</vt:lpstr>
      <vt:lpstr>CorelDRAW.Graphic.11</vt:lpstr>
      <vt:lpstr>BASICS OF THE EU ENVIRONMENTAL LAW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 to Justice in the Czech Republic: Statistics and Data Analysis</dc:title>
  <dc:creator>Vomáčka Crew</dc:creator>
  <cp:lastModifiedBy>Microsoft</cp:lastModifiedBy>
  <cp:revision>136</cp:revision>
  <dcterms:modified xsi:type="dcterms:W3CDTF">2022-05-21T15:41:25Z</dcterms:modified>
</cp:coreProperties>
</file>