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4"/>
  </p:notesMasterIdLst>
  <p:handoutMasterIdLst>
    <p:handoutMasterId r:id="rId15"/>
  </p:handoutMasterIdLst>
  <p:sldIdLst>
    <p:sldId id="309" r:id="rId3"/>
    <p:sldId id="359" r:id="rId4"/>
    <p:sldId id="360" r:id="rId5"/>
    <p:sldId id="361" r:id="rId6"/>
    <p:sldId id="362" r:id="rId7"/>
    <p:sldId id="363" r:id="rId8"/>
    <p:sldId id="367" r:id="rId9"/>
    <p:sldId id="365" r:id="rId10"/>
    <p:sldId id="366" r:id="rId11"/>
    <p:sldId id="351" r:id="rId12"/>
    <p:sldId id="352" r:id="rId13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108" d="100"/>
          <a:sy n="108" d="100"/>
        </p:scale>
        <p:origin x="163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11D8C155-BE9E-48D2-A2D4-DC2C9F8BC70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0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C39A876-4D70-4E5D-B98D-56E0F54AB4B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288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EA385D-87E9-483F-920C-8F30BDC93407}" type="slidenum">
              <a:rPr lang="cs-CZ"/>
              <a:pPr/>
              <a:t>1</a:t>
            </a:fld>
            <a:endParaRPr lang="cs-CZ"/>
          </a:p>
        </p:txBody>
      </p:sp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6DF34C-8727-41E2-9144-02FD7C7BFF71}" type="slidenum">
              <a:rPr lang="cs-CZ"/>
              <a:pPr/>
              <a:t>11</a:t>
            </a:fld>
            <a:endParaRPr lang="cs-CZ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Klepnutím lze upravit styl </a:t>
            </a:r>
            <a:br>
              <a:rPr lang="cs-CZ" noProof="0"/>
            </a:br>
            <a:r>
              <a:rPr 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A2C5327D-D9C0-474F-952D-96A5728F564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CEA752-49C0-470D-A155-B1E2898B622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4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35AAA3-339B-4CAD-BCBD-153BE584B93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226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1418150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2226812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911430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977595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538418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4245656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1613016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93622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D1BD64-FC61-4DAA-9E87-F4822D52606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396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32466491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20083955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</p:spTree>
    <p:extLst>
      <p:ext uri="{BB962C8B-B14F-4D97-AF65-F5344CB8AC3E}">
        <p14:creationId xmlns:p14="http://schemas.microsoft.com/office/powerpoint/2010/main" val="243455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F302E4-197B-430E-8055-9880EBB0CF9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86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830F22-A7CA-4695-8CAF-C1D32513022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03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5E0409-887F-469B-AF12-4DA6A5B4E75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72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B6B7CE-9009-4B75-A488-D701544F52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58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6DE363-0CAD-4431-B5B3-941E36B7BC9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63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223AA4-086A-465E-AFAC-B7CDD9926E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50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B5F2E2-0A75-41B5-A377-E3FAE7AB4B6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28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D4268B83-7150-4FD9-9F48-35175E087F8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Jaroslav Fenyk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.Fenyk@law.muni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268538" y="3141663"/>
            <a:ext cx="6405562" cy="3311525"/>
          </a:xfrm>
        </p:spPr>
        <p:txBody>
          <a:bodyPr/>
          <a:lstStyle/>
          <a:p>
            <a:pPr algn="ctr"/>
            <a:br>
              <a:rPr lang="cs-CZ" sz="2400" b="1" dirty="0">
                <a:solidFill>
                  <a:srgbClr val="80379B"/>
                </a:solidFill>
              </a:rPr>
            </a:br>
            <a:r>
              <a:rPr lang="cs-CZ" sz="2400" b="1" dirty="0">
                <a:solidFill>
                  <a:srgbClr val="80379B"/>
                </a:solidFill>
              </a:rPr>
              <a:t>Trestní právo v evropském prostředí I. </a:t>
            </a:r>
            <a:br>
              <a:rPr lang="cs-CZ" sz="2200" b="1" dirty="0"/>
            </a:br>
            <a:br>
              <a:rPr lang="cs-CZ" sz="2200" b="1" dirty="0"/>
            </a:br>
            <a:br>
              <a:rPr lang="cs-CZ" sz="2000" b="1" dirty="0">
                <a:solidFill>
                  <a:srgbClr val="80379B"/>
                </a:solidFill>
              </a:rPr>
            </a:br>
            <a:br>
              <a:rPr lang="cs-CZ" sz="1800" b="1" dirty="0">
                <a:solidFill>
                  <a:srgbClr val="80379B"/>
                </a:solidFill>
              </a:rPr>
            </a:br>
            <a:r>
              <a:rPr lang="cs-CZ" sz="1800" b="1" dirty="0">
                <a:solidFill>
                  <a:srgbClr val="80379B"/>
                </a:solidFill>
              </a:rPr>
              <a:t>17.4. 2023</a:t>
            </a:r>
            <a:br>
              <a:rPr lang="cs-CZ" sz="1800" b="1" dirty="0">
                <a:solidFill>
                  <a:srgbClr val="80379B"/>
                </a:solidFill>
              </a:rPr>
            </a:br>
            <a:br>
              <a:rPr lang="cs-CZ" sz="1800" b="1" dirty="0">
                <a:solidFill>
                  <a:srgbClr val="80379B"/>
                </a:solidFill>
              </a:rPr>
            </a:br>
            <a:r>
              <a:rPr lang="cs-CZ" sz="1800" b="1" dirty="0">
                <a:solidFill>
                  <a:srgbClr val="80379B"/>
                </a:solidFill>
              </a:rPr>
              <a:t>prof. JUDr. Jaroslav </a:t>
            </a:r>
            <a:r>
              <a:rPr lang="cs-CZ" sz="1800" b="1" dirty="0" err="1">
                <a:solidFill>
                  <a:srgbClr val="80379B"/>
                </a:solidFill>
              </a:rPr>
              <a:t>Fenyk</a:t>
            </a:r>
            <a:r>
              <a:rPr lang="cs-CZ" sz="1800" b="1" dirty="0">
                <a:solidFill>
                  <a:srgbClr val="80379B"/>
                </a:solidFill>
              </a:rPr>
              <a:t>, Ph.D., </a:t>
            </a:r>
            <a:r>
              <a:rPr lang="cs-CZ" sz="1800" b="1" dirty="0" err="1">
                <a:solidFill>
                  <a:srgbClr val="80379B"/>
                </a:solidFill>
              </a:rPr>
              <a:t>DSc</a:t>
            </a:r>
            <a:r>
              <a:rPr lang="cs-CZ" sz="1800" b="1" dirty="0">
                <a:solidFill>
                  <a:srgbClr val="80379B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BEEBBF-9086-49BF-A7AE-4BC2917C3107}" type="slidenum">
              <a:rPr lang="cs-CZ"/>
              <a:pPr/>
              <a:t>10</a:t>
            </a:fld>
            <a:endParaRPr lang="cs-CZ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772400" cy="3455988"/>
          </a:xfrm>
          <a:noFill/>
          <a:ln/>
        </p:spPr>
        <p:txBody>
          <a:bodyPr/>
          <a:lstStyle/>
          <a:p>
            <a:pPr lvl="1" algn="ctr">
              <a:buFont typeface="Wingdings" pitchFamily="2" charset="2"/>
              <a:buNone/>
            </a:pPr>
            <a:endParaRPr lang="cs-CZ" sz="4000" dirty="0"/>
          </a:p>
          <a:p>
            <a:pPr lvl="1" algn="ctr">
              <a:buFont typeface="Wingdings" pitchFamily="2" charset="2"/>
              <a:buNone/>
            </a:pPr>
            <a:r>
              <a:rPr lang="cs-CZ" sz="4000" b="1" dirty="0">
                <a:solidFill>
                  <a:srgbClr val="80379B"/>
                </a:solidFill>
              </a:rPr>
              <a:t>Jsou nějaké otázky???</a:t>
            </a:r>
          </a:p>
          <a:p>
            <a:pPr lvl="1" algn="ctr">
              <a:buFont typeface="Wingdings" pitchFamily="2" charset="2"/>
              <a:buNone/>
            </a:pPr>
            <a:endParaRPr lang="cs-CZ" sz="4000" b="1" dirty="0">
              <a:solidFill>
                <a:srgbClr val="80379B"/>
              </a:solidFill>
            </a:endParaRPr>
          </a:p>
          <a:p>
            <a:pPr lvl="1" algn="ctr">
              <a:buFont typeface="Wingdings" pitchFamily="2" charset="2"/>
              <a:buNone/>
            </a:pPr>
            <a:r>
              <a:rPr lang="cs-CZ" sz="4000" b="1" dirty="0">
                <a:solidFill>
                  <a:srgbClr val="80379B"/>
                </a:solidFill>
              </a:rPr>
              <a:t>Děkuji za pozornost.</a:t>
            </a:r>
          </a:p>
          <a:p>
            <a:pPr lvl="1"/>
            <a:endParaRPr lang="cs-CZ" sz="4000" b="1" dirty="0">
              <a:solidFill>
                <a:srgbClr val="80379B"/>
              </a:solidFill>
            </a:endParaRPr>
          </a:p>
          <a:p>
            <a:pPr>
              <a:lnSpc>
                <a:spcPct val="80000"/>
              </a:lnSpc>
            </a:pPr>
            <a:endParaRPr lang="cs-CZ" sz="4000" dirty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959AB58-24CC-474C-8126-8ABCA8960A53}" type="slidenum">
              <a:rPr lang="cs-CZ"/>
              <a:pPr/>
              <a:t>11</a:t>
            </a:fld>
            <a:endParaRPr lang="cs-CZ"/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2663825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Jaroslav Fenyk</a:t>
            </a:r>
          </a:p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Právnická fakulta </a:t>
            </a:r>
          </a:p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Masarykovy univerzity v Brně</a:t>
            </a:r>
          </a:p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Veveří 70</a:t>
            </a:r>
          </a:p>
          <a:p>
            <a:pPr algn="ctr">
              <a:lnSpc>
                <a:spcPct val="90000"/>
              </a:lnSpc>
            </a:pPr>
            <a:r>
              <a:rPr lang="cs-CZ" sz="2000" b="1">
                <a:solidFill>
                  <a:srgbClr val="80379B"/>
                </a:solidFill>
              </a:rPr>
              <a:t>611 80  Brno</a:t>
            </a:r>
          </a:p>
          <a:p>
            <a:pPr algn="ctr">
              <a:lnSpc>
                <a:spcPct val="90000"/>
              </a:lnSpc>
            </a:pPr>
            <a:endParaRPr lang="cs-CZ" sz="2000" b="1">
              <a:solidFill>
                <a:srgbClr val="80379B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cs-CZ" sz="1800" b="1">
                <a:solidFill>
                  <a:srgbClr val="80379B"/>
                </a:solidFill>
                <a:hlinkClick r:id="rId3"/>
              </a:rPr>
              <a:t>Jaroslav.Fenyk@law.muni.cz</a:t>
            </a:r>
            <a:endParaRPr lang="cs-CZ" sz="1800" b="1">
              <a:solidFill>
                <a:srgbClr val="80379B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b="1">
                <a:solidFill>
                  <a:srgbClr val="80379B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4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justiční spolupráce</a:t>
            </a:r>
          </a:p>
        </p:txBody>
      </p:sp>
      <p:sp>
        <p:nvSpPr>
          <p:cNvPr id="19558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Podstata MJS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solidFill>
                  <a:srgbClr val="FF0000"/>
                </a:solidFill>
                <a:ea typeface="+mn-ea"/>
                <a:cs typeface="+mn-cs"/>
              </a:rPr>
              <a:t>Státní suverenita </a:t>
            </a:r>
            <a:r>
              <a:rPr lang="cs-CZ" sz="1800" dirty="0">
                <a:ea typeface="+mn-ea"/>
                <a:cs typeface="+mn-cs"/>
              </a:rPr>
              <a:t>jako omezující faktor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Mezinárodní smlouvy, obyčeje a vnitrostátní úprava</a:t>
            </a:r>
            <a:endParaRPr lang="cs-CZ" sz="20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Základní instituty mezinárodní justiční spolupráce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Mezinárodní justiční spolupráce v užším slova smyslu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Mezinárodní justiční spolupráce v širším slova smyslu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Trestní právo </a:t>
            </a:r>
            <a:r>
              <a:rPr lang="cs-CZ" sz="1800">
                <a:ea typeface="+mn-ea"/>
                <a:cs typeface="+mn-cs"/>
              </a:rPr>
              <a:t>mezinárodní (evropské</a:t>
            </a:r>
            <a:r>
              <a:rPr lang="cs-CZ" sz="1800" dirty="0">
                <a:ea typeface="+mn-ea"/>
                <a:cs typeface="+mn-cs"/>
              </a:rPr>
              <a:t>)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Mezinárodní (evropské) právo trestní</a:t>
            </a:r>
            <a:endParaRPr lang="cs-CZ" sz="2000" dirty="0">
              <a:ea typeface="+mn-ea"/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Právní prameny mezinárodní justiční spolupráce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Mezinárodní smlouvy z první poloviny 20. století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Smlouvy dvoustranné a mnohostranné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Rada Evropy a mnohostranné evropské úmluvy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Smlouvy mezi tzv. socialistickými státy</a:t>
            </a:r>
          </a:p>
          <a:p>
            <a:pPr marL="742950" lvl="2" indent="-342900">
              <a:lnSpc>
                <a:spcPct val="90000"/>
              </a:lnSpc>
              <a:defRPr/>
            </a:pPr>
            <a:r>
              <a:rPr lang="cs-CZ" sz="1800" dirty="0">
                <a:ea typeface="+mn-ea"/>
                <a:cs typeface="+mn-cs"/>
              </a:rPr>
              <a:t>Evropská unie a „prostor svobody bezpečnosti a spravedlnosti“</a:t>
            </a:r>
          </a:p>
        </p:txBody>
      </p:sp>
    </p:spTree>
    <p:extLst>
      <p:ext uri="{BB962C8B-B14F-4D97-AF65-F5344CB8AC3E}">
        <p14:creationId xmlns:p14="http://schemas.microsoft.com/office/powerpoint/2010/main" val="412136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indent="0" eaLnBrk="1" hangingPunct="1">
              <a:lnSpc>
                <a:spcPct val="90000"/>
              </a:lnSpc>
              <a:defRPr/>
            </a:pPr>
            <a:r>
              <a:rPr lang="cs-CZ" sz="3000" dirty="0"/>
              <a:t>Základní formy mezinárodní justiční spolupráce </a:t>
            </a:r>
          </a:p>
        </p:txBody>
      </p:sp>
      <p:sp>
        <p:nvSpPr>
          <p:cNvPr id="196610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400050" lvl="2" indent="0" eaLnBrk="1" hangingPunct="1">
              <a:lnSpc>
                <a:spcPct val="90000"/>
              </a:lnSpc>
              <a:buNone/>
              <a:defRPr/>
            </a:pPr>
            <a:endParaRPr lang="cs-CZ" sz="1800" dirty="0">
              <a:ea typeface="+mn-ea"/>
              <a:cs typeface="+mn-cs"/>
            </a:endParaRPr>
          </a:p>
          <a:p>
            <a:pPr marL="742950" lvl="2" indent="-342900" eaLnBrk="1" hangingPunct="1">
              <a:lnSpc>
                <a:spcPct val="90000"/>
              </a:lnSpc>
              <a:defRPr/>
            </a:pPr>
            <a:endParaRPr lang="cs-CZ" dirty="0">
              <a:ea typeface="+mn-ea"/>
              <a:cs typeface="+mn-cs"/>
            </a:endParaRPr>
          </a:p>
          <a:p>
            <a:pPr marL="0" lvl="2" indent="-342900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Vydávací řízení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základní zásady vydávacího řízení (nevydávání vlastních  občanů, zásada vzájemnosti, zásada oboustranné trestnosti, zásada speciality, zásada nepřípustnosti vydání pro určité trestné činy) 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vyžádání z ciziny 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vydání do ciziny 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právní pomoc</a:t>
            </a:r>
          </a:p>
          <a:p>
            <a:pPr lvl="1" algn="just" eaLnBrk="1" hangingPunct="1">
              <a:buClr>
                <a:srgbClr val="FF9966"/>
              </a:buClr>
              <a:buFont typeface="Wingdings" pitchFamily="2" charset="2"/>
              <a:buChar char="Ø"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9633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>
                <a:solidFill>
                  <a:srgbClr val="000000"/>
                </a:solidFill>
                <a:latin typeface="Trebuchet MS" pitchFamily="34" charset="0"/>
              </a:rPr>
              <a:t>Základní formy mezinárodní justiční spolupráce</a:t>
            </a:r>
            <a:endParaRPr lang="cs-CZ" dirty="0"/>
          </a:p>
        </p:txBody>
      </p:sp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pPr marL="0" lvl="2" indent="-342900">
              <a:lnSpc>
                <a:spcPct val="90000"/>
              </a:lnSpc>
              <a:defRPr/>
            </a:pPr>
            <a:endParaRPr lang="cs-CZ" dirty="0">
              <a:solidFill>
                <a:schemeClr val="bg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lvl="2" indent="-342900">
              <a:lnSpc>
                <a:spcPct val="90000"/>
              </a:lnSpc>
              <a:defRPr/>
            </a:pP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Průvoz pro účely řízení v cizině </a:t>
            </a:r>
          </a:p>
          <a:p>
            <a:pPr marL="0" lvl="2" indent="-342900">
              <a:lnSpc>
                <a:spcPct val="90000"/>
              </a:lnSpc>
              <a:defRPr/>
            </a:pPr>
            <a:endParaRPr lang="cs-CZ" dirty="0">
              <a:solidFill>
                <a:schemeClr val="bg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lvl="2" indent="-342900">
              <a:lnSpc>
                <a:spcPct val="90000"/>
              </a:lnSpc>
              <a:defRPr/>
            </a:pP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Úkony právní pomoci </a:t>
            </a:r>
          </a:p>
          <a:p>
            <a:pPr marL="0" lvl="2" indent="-342900">
              <a:lnSpc>
                <a:spcPct val="90000"/>
              </a:lnSpc>
              <a:defRPr/>
            </a:pPr>
            <a:endParaRPr lang="cs-CZ" dirty="0">
              <a:ea typeface="+mn-ea"/>
              <a:cs typeface="+mn-cs"/>
            </a:endParaRPr>
          </a:p>
          <a:p>
            <a:pPr marL="0" lvl="2" indent="-342900">
              <a:lnSpc>
                <a:spcPct val="90000"/>
              </a:lnSpc>
              <a:defRPr/>
            </a:pP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Dožádání </a:t>
            </a:r>
            <a:endParaRPr lang="cs-CZ" dirty="0">
              <a:ea typeface="+mn-ea"/>
              <a:cs typeface="+mn-cs"/>
            </a:endParaRP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1800" dirty="0"/>
              <a:t>Dožádání do ciziny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1800" dirty="0"/>
              <a:t>Dožádání z ciziny</a:t>
            </a:r>
          </a:p>
          <a:p>
            <a:pPr lvl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1800" dirty="0"/>
              <a:t>Druhy dožádání ( výslechy svědků, opatření jiných důkazů, domovní prohlídky, odposlechy…) </a:t>
            </a:r>
          </a:p>
        </p:txBody>
      </p:sp>
    </p:spTree>
    <p:extLst>
      <p:ext uri="{BB962C8B-B14F-4D97-AF65-F5344CB8AC3E}">
        <p14:creationId xmlns:p14="http://schemas.microsoft.com/office/powerpoint/2010/main" val="3841030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791294"/>
          </a:xfrm>
        </p:spPr>
        <p:txBody>
          <a:bodyPr/>
          <a:lstStyle/>
          <a:p>
            <a:r>
              <a:rPr lang="cs-CZ" sz="3000" dirty="0">
                <a:solidFill>
                  <a:srgbClr val="000000"/>
                </a:solidFill>
                <a:latin typeface="Trebuchet MS" pitchFamily="34" charset="0"/>
              </a:rPr>
              <a:t>Základní formy  mezinárodní justiční spolupráce</a:t>
            </a:r>
            <a:endParaRPr lang="cs-CZ" dirty="0"/>
          </a:p>
        </p:txBody>
      </p:sp>
      <p:sp>
        <p:nvSpPr>
          <p:cNvPr id="198658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2636912"/>
            <a:ext cx="7772400" cy="349401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sz="1800" dirty="0"/>
          </a:p>
          <a:p>
            <a:pPr marL="0" lvl="2" indent="-342900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Převzetí a předání trestních věcí 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Převzetí trestní věci z ciziny a předání trestní věci do ciziny</a:t>
            </a:r>
          </a:p>
          <a:p>
            <a:pPr marL="742950" lvl="2" indent="-342900" eaLnBrk="1" hangingPunct="1">
              <a:lnSpc>
                <a:spcPct val="90000"/>
              </a:lnSpc>
              <a:defRPr/>
            </a:pPr>
            <a:endParaRPr lang="cs-CZ" dirty="0">
              <a:solidFill>
                <a:schemeClr val="bg2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0" lvl="2" indent="-342900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Výkon rozhodnutí ve vztahu k cizině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>
                <a:ea typeface="+mn-ea"/>
                <a:cs typeface="+mn-cs"/>
              </a:rPr>
              <a:t>Uznávání a výkon cizozemských rozhodnutí 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/>
              <a:t>Předání výkonu rozsudku do ciziny</a:t>
            </a:r>
          </a:p>
          <a:p>
            <a:pPr marL="74295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1800" dirty="0"/>
              <a:t>Předání a převzetí výkonu podmíněného trestu odnětí svobody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  <a:defRPr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31338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Projekty EU v oblasti spolupráce v trestních věcech </a:t>
            </a:r>
            <a:br>
              <a:rPr lang="cs-CZ" dirty="0"/>
            </a:br>
            <a:endParaRPr lang="cs-CZ" dirty="0"/>
          </a:p>
        </p:txBody>
      </p:sp>
      <p:sp>
        <p:nvSpPr>
          <p:cNvPr id="19968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cs-CZ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/>
              <a:t>Evropská justiční síť</a:t>
            </a: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/>
              <a:t>EUROJUST</a:t>
            </a: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/>
              <a:t>EUROPOL</a:t>
            </a: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/>
              <a:t>Evropský veřejný žalobce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/>
              <a:t>Evropský trestní rejstřík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r>
              <a:rPr lang="cs-CZ" sz="2000" dirty="0"/>
              <a:t>OLAF</a:t>
            </a:r>
          </a:p>
          <a:p>
            <a:pPr eaLnBrk="1" hangingPunct="1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4585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791294"/>
          </a:xfrm>
        </p:spPr>
        <p:txBody>
          <a:bodyPr/>
          <a:lstStyle/>
          <a:p>
            <a:r>
              <a:rPr lang="cs-CZ" dirty="0"/>
              <a:t>EUROJUST, EUROPOL, EVROPSKÝ VEŘEJNÝ ŽALOBCE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r>
              <a:rPr lang="cs-CZ" sz="2000" dirty="0"/>
              <a:t>podporuje a posiluje </a:t>
            </a: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koordinaci a spolupráci mezi vnitrostátními orgány</a:t>
            </a:r>
            <a:r>
              <a:rPr lang="cs-CZ" sz="2000" dirty="0"/>
              <a:t> pověřenými </a:t>
            </a: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vyšetřováním a stíháním závažné trestné činnost</a:t>
            </a:r>
            <a:r>
              <a:rPr lang="cs-CZ" sz="2000" dirty="0"/>
              <a:t>i, která se dotýká dvou nebo více členských států nebo která vyžaduje stíhání na společném základě, a to na základě operací vedených a informací poskytovaných orgány členských států a </a:t>
            </a:r>
            <a:r>
              <a:rPr lang="cs-CZ" sz="2000" dirty="0" err="1"/>
              <a:t>Europolem</a:t>
            </a:r>
            <a:endParaRPr lang="cs-CZ" sz="2000" dirty="0"/>
          </a:p>
          <a:p>
            <a:r>
              <a:rPr lang="cs-CZ" sz="2000" dirty="0"/>
              <a:t>sídlo v Haagu</a:t>
            </a:r>
          </a:p>
          <a:p>
            <a:endParaRPr lang="cs-CZ" sz="2000" dirty="0"/>
          </a:p>
          <a:p>
            <a:r>
              <a:rPr lang="cs-CZ" sz="2000" dirty="0"/>
              <a:t>Úřad evropského veřejného žalobce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D1BD64-FC61-4DAA-9E87-F4822D526062}" type="slidenum">
              <a:rPr lang="cs-CZ" smtClean="0"/>
              <a:pPr/>
              <a:t>7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717032"/>
            <a:ext cx="234315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43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fungování EU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kap. 4 - </a:t>
            </a:r>
            <a:r>
              <a:rPr lang="cs-CZ" sz="2000" dirty="0">
                <a:solidFill>
                  <a:srgbClr val="7030A0"/>
                </a:solidFill>
              </a:rPr>
              <a:t>justiční spolupráce v trestních věcech</a:t>
            </a:r>
          </a:p>
          <a:p>
            <a:pPr marL="0" indent="0">
              <a:buNone/>
            </a:pPr>
            <a:endParaRPr lang="cs-CZ" sz="20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cs-CZ" sz="2000" u="sng" dirty="0">
                <a:solidFill>
                  <a:schemeClr val="bg2">
                    <a:lumMod val="75000"/>
                    <a:lumOff val="25000"/>
                  </a:schemeClr>
                </a:solidFill>
              </a:rPr>
              <a:t>čl. 82</a:t>
            </a:r>
          </a:p>
          <a:p>
            <a:r>
              <a:rPr lang="cs-CZ" sz="2000" dirty="0"/>
              <a:t>zásada vzájemného uznávání rozsudků a soudních rozhodnutí </a:t>
            </a:r>
          </a:p>
          <a:p>
            <a:r>
              <a:rPr lang="cs-CZ" sz="2000" dirty="0"/>
              <a:t>sbližování právních předpisů členských států</a:t>
            </a:r>
          </a:p>
          <a:p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minimální pravidla </a:t>
            </a:r>
            <a:r>
              <a:rPr lang="cs-CZ" sz="2000" dirty="0"/>
              <a:t>(formou směrnic) týkající se:</a:t>
            </a:r>
          </a:p>
          <a:p>
            <a:pPr lvl="1"/>
            <a:r>
              <a:rPr lang="cs-CZ" sz="1800" dirty="0"/>
              <a:t>vzájemné přípustnosti důkazů mezi členskými státy; </a:t>
            </a:r>
          </a:p>
          <a:p>
            <a:pPr lvl="1"/>
            <a:r>
              <a:rPr lang="cs-CZ" sz="1800" dirty="0"/>
              <a:t>práv osob v trestním řízení;</a:t>
            </a:r>
          </a:p>
          <a:p>
            <a:pPr lvl="1"/>
            <a:r>
              <a:rPr lang="cs-CZ" sz="1800" dirty="0"/>
              <a:t>práv obětí trestných činů;</a:t>
            </a:r>
          </a:p>
          <a:p>
            <a:pPr lvl="1"/>
            <a:r>
              <a:rPr lang="cs-CZ" sz="1800" dirty="0"/>
              <a:t>dalších zvláštních aspektů trestního řízení.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Jaroslav Fenyk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D1BD64-FC61-4DAA-9E87-F4822D52606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471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fungování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u="sng" dirty="0">
                <a:solidFill>
                  <a:schemeClr val="bg2">
                    <a:lumMod val="75000"/>
                    <a:lumOff val="25000"/>
                  </a:schemeClr>
                </a:solidFill>
              </a:rPr>
              <a:t>čl. 83</a:t>
            </a:r>
            <a:endParaRPr lang="cs-CZ" sz="20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r>
              <a:rPr lang="cs-CZ" sz="2000" dirty="0"/>
              <a:t>minimální pravidla týkající se </a:t>
            </a: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vymezení trestných činů a sankcí </a:t>
            </a:r>
            <a:r>
              <a:rPr lang="cs-CZ" sz="2000" dirty="0"/>
              <a:t>v oblastech mimořádně závažné trestné činnosti </a:t>
            </a:r>
            <a:r>
              <a:rPr lang="cs-CZ" sz="20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s přeshraničním rozměrem </a:t>
            </a:r>
            <a:r>
              <a:rPr lang="cs-CZ" sz="2000" dirty="0"/>
              <a:t>z důvodu povahy nebo dopadu těchto trestných činů nebo kvůli zvláštní potřebě potírat ji na společném základě</a:t>
            </a:r>
          </a:p>
          <a:p>
            <a:r>
              <a:rPr lang="cs-CZ" sz="2000" dirty="0"/>
              <a:t>oblasti trestné činnosti: </a:t>
            </a:r>
          </a:p>
          <a:p>
            <a:pPr lvl="1"/>
            <a:r>
              <a:rPr lang="cs-CZ" sz="1600" dirty="0"/>
              <a:t>terorismus, </a:t>
            </a:r>
          </a:p>
          <a:p>
            <a:pPr lvl="1"/>
            <a:r>
              <a:rPr lang="cs-CZ" sz="1600" dirty="0"/>
              <a:t>obchod s lidmi a sexuální vykořisťování žen a dětí, </a:t>
            </a:r>
          </a:p>
          <a:p>
            <a:pPr lvl="1"/>
            <a:r>
              <a:rPr lang="cs-CZ" sz="1600" dirty="0"/>
              <a:t>nedovolený obchod s drogami, </a:t>
            </a:r>
          </a:p>
          <a:p>
            <a:pPr lvl="1"/>
            <a:r>
              <a:rPr lang="cs-CZ" sz="1600" dirty="0"/>
              <a:t>nedovolený obchod se zbraněmi, </a:t>
            </a:r>
          </a:p>
          <a:p>
            <a:pPr lvl="1"/>
            <a:r>
              <a:rPr lang="cs-CZ" sz="1600" dirty="0"/>
              <a:t>praní peněz, </a:t>
            </a:r>
          </a:p>
          <a:p>
            <a:pPr lvl="1"/>
            <a:r>
              <a:rPr lang="cs-CZ" sz="1600" dirty="0"/>
              <a:t>korupce, </a:t>
            </a:r>
          </a:p>
          <a:p>
            <a:pPr lvl="1"/>
            <a:r>
              <a:rPr lang="cs-CZ" sz="1600" dirty="0"/>
              <a:t>padělání platebních prostředků, </a:t>
            </a:r>
          </a:p>
          <a:p>
            <a:pPr lvl="1"/>
            <a:r>
              <a:rPr lang="cs-CZ" sz="1600" dirty="0"/>
              <a:t>trestná činnost v oblasti výpočetní techniky a organizovaná trestná činnost.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Jaroslav </a:t>
            </a:r>
            <a:r>
              <a:rPr lang="cs-CZ" dirty="0" err="1"/>
              <a:t>Fenyk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D1BD64-FC61-4DAA-9E87-F4822D52606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635124"/>
      </p:ext>
    </p:extLst>
  </p:cSld>
  <p:clrMapOvr>
    <a:masterClrMapping/>
  </p:clrMapOvr>
</p:sld>
</file>

<file path=ppt/theme/theme1.xml><?xml version="1.0" encoding="utf-8"?>
<a:theme xmlns:a="http://schemas.openxmlformats.org/drawingml/2006/main" name="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3558[1]</Template>
  <TotalTime>695</TotalTime>
  <Words>522</Words>
  <Application>Microsoft Office PowerPoint</Application>
  <PresentationFormat>Předvádění na obrazovce (4:3)</PresentationFormat>
  <Paragraphs>107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Microsoft Sans Serif</vt:lpstr>
      <vt:lpstr>Trebuchet MS</vt:lpstr>
      <vt:lpstr>Wingdings</vt:lpstr>
      <vt:lpstr>3558[1]</vt:lpstr>
      <vt:lpstr>BÉŽOVÁ TITL</vt:lpstr>
      <vt:lpstr> Trestní právo v evropském prostředí I.     17.4. 2023  prof. JUDr. Jaroslav Fenyk, Ph.D., DSc.</vt:lpstr>
      <vt:lpstr>Mezinárodní justiční spolupráce</vt:lpstr>
      <vt:lpstr>Základní formy mezinárodní justiční spolupráce </vt:lpstr>
      <vt:lpstr>Základní formy mezinárodní justiční spolupráce</vt:lpstr>
      <vt:lpstr>Základní formy  mezinárodní justiční spolupráce</vt:lpstr>
      <vt:lpstr>Projekty EU v oblasti spolupráce v trestních věcech  </vt:lpstr>
      <vt:lpstr>EUROJUST, EUROPOL, EVROPSKÝ VEŘEJNÝ ŽALOBCE</vt:lpstr>
      <vt:lpstr>Smlouva o fungování EU </vt:lpstr>
      <vt:lpstr>Smlouva o fungování EU</vt:lpstr>
      <vt:lpstr>Prezentace aplikace PowerPoint</vt:lpstr>
      <vt:lpstr>Prezentace aplikace PowerPoint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5338</dc:creator>
  <cp:lastModifiedBy>Jaroslav</cp:lastModifiedBy>
  <cp:revision>43</cp:revision>
  <dcterms:created xsi:type="dcterms:W3CDTF">2008-09-01T08:06:15Z</dcterms:created>
  <dcterms:modified xsi:type="dcterms:W3CDTF">2023-04-24T05:17:44Z</dcterms:modified>
</cp:coreProperties>
</file>