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56" r:id="rId2"/>
    <p:sldId id="280" r:id="rId3"/>
    <p:sldId id="281" r:id="rId4"/>
    <p:sldId id="257" r:id="rId5"/>
    <p:sldId id="259" r:id="rId6"/>
    <p:sldId id="260" r:id="rId7"/>
    <p:sldId id="258" r:id="rId8"/>
    <p:sldId id="261" r:id="rId9"/>
    <p:sldId id="262" r:id="rId10"/>
    <p:sldId id="264" r:id="rId11"/>
    <p:sldId id="265" r:id="rId12"/>
    <p:sldId id="283" r:id="rId13"/>
    <p:sldId id="263" r:id="rId14"/>
    <p:sldId id="266" r:id="rId15"/>
    <p:sldId id="267" r:id="rId16"/>
    <p:sldId id="268" r:id="rId17"/>
    <p:sldId id="269" r:id="rId18"/>
    <p:sldId id="270" r:id="rId19"/>
    <p:sldId id="271" r:id="rId20"/>
    <p:sldId id="272" r:id="rId21"/>
    <p:sldId id="273" r:id="rId22"/>
    <p:sldId id="274" r:id="rId23"/>
    <p:sldId id="275" r:id="rId24"/>
    <p:sldId id="276" r:id="rId25"/>
    <p:sldId id="282" r:id="rId26"/>
    <p:sldId id="284" r:id="rId27"/>
    <p:sldId id="285" r:id="rId28"/>
    <p:sldId id="277" r:id="rId29"/>
    <p:sldId id="278" r:id="rId30"/>
    <p:sldId id="279"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383C357-7A8B-4D3B-91AF-0D9691CC477E}" type="datetimeFigureOut">
              <a:rPr lang="cs-CZ" smtClean="0"/>
              <a:t>27.04.2021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298308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383C357-7A8B-4D3B-91AF-0D9691CC477E}" type="datetimeFigureOut">
              <a:rPr lang="cs-CZ" smtClean="0"/>
              <a:t>27.04.2021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3233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383C357-7A8B-4D3B-91AF-0D9691CC477E}" type="datetimeFigureOut">
              <a:rPr lang="cs-CZ" smtClean="0"/>
              <a:t>27.04.2021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630896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383C357-7A8B-4D3B-91AF-0D9691CC477E}" type="datetimeFigureOut">
              <a:rPr lang="cs-CZ" smtClean="0"/>
              <a:t>27.04.2021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5ECED4-4377-4F75-8AE2-4A89A2671792}" type="slidenum">
              <a:rPr lang="cs-CZ" smtClean="0"/>
              <a:t>‹#›</a:t>
            </a:fld>
            <a:endParaRPr lang="cs-CZ"/>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10984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383C357-7A8B-4D3B-91AF-0D9691CC477E}" type="datetimeFigureOut">
              <a:rPr lang="cs-CZ" smtClean="0"/>
              <a:t>27.04.2021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15197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B383C357-7A8B-4D3B-91AF-0D9691CC477E}" type="datetimeFigureOut">
              <a:rPr lang="cs-CZ" smtClean="0"/>
              <a:t>27.04.2021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370642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B383C357-7A8B-4D3B-91AF-0D9691CC477E}" type="datetimeFigureOut">
              <a:rPr lang="cs-CZ" smtClean="0"/>
              <a:t>27.04.2021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3698928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383C357-7A8B-4D3B-91AF-0D9691CC477E}" type="datetimeFigureOut">
              <a:rPr lang="cs-CZ" smtClean="0"/>
              <a:t>27.04.2021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43366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383C357-7A8B-4D3B-91AF-0D9691CC477E}" type="datetimeFigureOut">
              <a:rPr lang="cs-CZ" smtClean="0"/>
              <a:t>27.04.2021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333458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383C357-7A8B-4D3B-91AF-0D9691CC477E}" type="datetimeFigureOut">
              <a:rPr lang="cs-CZ" smtClean="0"/>
              <a:t>27.04.2021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245425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383C357-7A8B-4D3B-91AF-0D9691CC477E}" type="datetimeFigureOut">
              <a:rPr lang="cs-CZ" smtClean="0"/>
              <a:t>27.04.2021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16497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383C357-7A8B-4D3B-91AF-0D9691CC477E}" type="datetimeFigureOut">
              <a:rPr lang="cs-CZ" smtClean="0"/>
              <a:t>27.04.2021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215146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Content Placeholder 3"/>
          <p:cNvSpPr>
            <a:spLocks noGrp="1"/>
          </p:cNvSpPr>
          <p:nvPr>
            <p:ph sz="quarter" idx="13"/>
          </p:nvPr>
        </p:nvSpPr>
        <p:spPr>
          <a:xfrm>
            <a:off x="913774" y="3051012"/>
            <a:ext cx="5106027" cy="274018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3" name="Content Placeholder 5"/>
          <p:cNvSpPr>
            <a:spLocks noGrp="1"/>
          </p:cNvSpPr>
          <p:nvPr>
            <p:ph sz="quarter" idx="14"/>
          </p:nvPr>
        </p:nvSpPr>
        <p:spPr>
          <a:xfrm>
            <a:off x="6172200" y="3051012"/>
            <a:ext cx="5105401" cy="274018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383C357-7A8B-4D3B-91AF-0D9691CC477E}" type="datetimeFigureOut">
              <a:rPr lang="cs-CZ" smtClean="0"/>
              <a:t>27.04.2021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262021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383C357-7A8B-4D3B-91AF-0D9691CC477E}" type="datetimeFigureOut">
              <a:rPr lang="cs-CZ" smtClean="0"/>
              <a:t>27.04.2021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168843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383C357-7A8B-4D3B-91AF-0D9691CC477E}" type="datetimeFigureOut">
              <a:rPr lang="cs-CZ" smtClean="0"/>
              <a:t>27.04.2021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3823194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383C357-7A8B-4D3B-91AF-0D9691CC477E}" type="datetimeFigureOut">
              <a:rPr lang="cs-CZ" smtClean="0"/>
              <a:t>27.04.2021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82027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383C357-7A8B-4D3B-91AF-0D9691CC477E}" type="datetimeFigureOut">
              <a:rPr lang="cs-CZ" smtClean="0"/>
              <a:t>27.04.2021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5ECED4-4377-4F75-8AE2-4A89A2671792}" type="slidenum">
              <a:rPr lang="cs-CZ" smtClean="0"/>
              <a:t>‹#›</a:t>
            </a:fld>
            <a:endParaRPr lang="cs-CZ"/>
          </a:p>
        </p:txBody>
      </p:sp>
    </p:spTree>
    <p:extLst>
      <p:ext uri="{BB962C8B-B14F-4D97-AF65-F5344CB8AC3E}">
        <p14:creationId xmlns:p14="http://schemas.microsoft.com/office/powerpoint/2010/main" val="9175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383C357-7A8B-4D3B-91AF-0D9691CC477E}" type="datetimeFigureOut">
              <a:rPr lang="cs-CZ" smtClean="0"/>
              <a:t>27.04.2021</a:t>
            </a:fld>
            <a:endParaRPr lang="cs-CZ"/>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cs-CZ"/>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945ECED4-4377-4F75-8AE2-4A89A2671792}" type="slidenum">
              <a:rPr lang="cs-CZ" smtClean="0"/>
              <a:t>‹#›</a:t>
            </a:fld>
            <a:endParaRPr lang="cs-CZ"/>
          </a:p>
        </p:txBody>
      </p:sp>
    </p:spTree>
    <p:extLst>
      <p:ext uri="{BB962C8B-B14F-4D97-AF65-F5344CB8AC3E}">
        <p14:creationId xmlns:p14="http://schemas.microsoft.com/office/powerpoint/2010/main" val="294193612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microsoft.com/office/2007/relationships/media" Target="../media/media27.m4a"/><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4.m4a"/><Relationship Id="rId7"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audio" Target="../media/media35.m4a"/><Relationship Id="rId5" Type="http://schemas.microsoft.com/office/2007/relationships/media" Target="../media/media35.m4a"/><Relationship Id="rId4" Type="http://schemas.openxmlformats.org/officeDocument/2006/relationships/audio" Target="../media/media34.m4a"/></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37.m4a"/><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7.m4a"/></Relationships>
</file>

<file path=ppt/slides/_rels/slide29.xml.rels><?xml version="1.0" encoding="UTF-8" standalone="yes"?>
<Relationships xmlns="http://schemas.openxmlformats.org/package/2006/relationships"><Relationship Id="rId3" Type="http://schemas.microsoft.com/office/2007/relationships/media" Target="../media/media39.m4a"/><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9.m4a"/></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9.m4a"/><Relationship Id="rId3" Type="http://schemas.microsoft.com/office/2007/relationships/media" Target="../media/media7.m4a"/><Relationship Id="rId7" Type="http://schemas.microsoft.com/office/2007/relationships/media" Target="../media/media9.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10" Type="http://schemas.openxmlformats.org/officeDocument/2006/relationships/image" Target="../media/image4.png"/><Relationship Id="rId4" Type="http://schemas.openxmlformats.org/officeDocument/2006/relationships/audio" Target="../media/media7.m4a"/><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13.m4a"/><Relationship Id="rId3" Type="http://schemas.microsoft.com/office/2007/relationships/media" Target="../media/media11.m4a"/><Relationship Id="rId7" Type="http://schemas.microsoft.com/office/2007/relationships/media" Target="../media/media13.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5" Type="http://schemas.microsoft.com/office/2007/relationships/media" Target="../media/media12.m4a"/><Relationship Id="rId10" Type="http://schemas.openxmlformats.org/officeDocument/2006/relationships/image" Target="../media/image4.png"/><Relationship Id="rId4" Type="http://schemas.openxmlformats.org/officeDocument/2006/relationships/audio" Target="../media/media11.m4a"/><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9.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CC9DA7-82DF-4C7C-93B4-280D5E048F40}"/>
              </a:ext>
            </a:extLst>
          </p:cNvPr>
          <p:cNvSpPr>
            <a:spLocks noGrp="1"/>
          </p:cNvSpPr>
          <p:nvPr>
            <p:ph type="ctrTitle"/>
          </p:nvPr>
        </p:nvSpPr>
        <p:spPr/>
        <p:txBody>
          <a:bodyPr/>
          <a:lstStyle/>
          <a:p>
            <a:r>
              <a:rPr lang="cs-CZ" b="1" dirty="0"/>
              <a:t>Pakt stability a růstu</a:t>
            </a:r>
          </a:p>
        </p:txBody>
      </p:sp>
      <p:pic>
        <p:nvPicPr>
          <p:cNvPr id="6" name="Nahraný zvuk">
            <a:hlinkClick r:id="" action="ppaction://media"/>
            <a:extLst>
              <a:ext uri="{FF2B5EF4-FFF2-40B4-BE49-F238E27FC236}">
                <a16:creationId xmlns:a16="http://schemas.microsoft.com/office/drawing/2014/main" id="{41D105A4-C85C-456F-8634-AA4C20B51A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9162" y="3932208"/>
            <a:ext cx="406400" cy="406400"/>
          </a:xfrm>
          <a:prstGeom prst="rect">
            <a:avLst/>
          </a:prstGeom>
        </p:spPr>
      </p:pic>
      <p:sp>
        <p:nvSpPr>
          <p:cNvPr id="7" name="Podnadpis 6">
            <a:extLst>
              <a:ext uri="{FF2B5EF4-FFF2-40B4-BE49-F238E27FC236}">
                <a16:creationId xmlns:a16="http://schemas.microsoft.com/office/drawing/2014/main" id="{747F469B-B345-4BEC-9E88-43699DE5EDCA}"/>
              </a:ext>
            </a:extLst>
          </p:cNvPr>
          <p:cNvSpPr>
            <a:spLocks noGrp="1"/>
          </p:cNvSpPr>
          <p:nvPr>
            <p:ph type="subTitle" idx="1"/>
          </p:nvPr>
        </p:nvSpPr>
        <p:spPr/>
        <p:txBody>
          <a:bodyPr/>
          <a:lstStyle/>
          <a:p>
            <a:r>
              <a:rPr lang="cs-CZ" dirty="0"/>
              <a:t>Ivana pařízková</a:t>
            </a:r>
          </a:p>
        </p:txBody>
      </p:sp>
      <p:pic>
        <p:nvPicPr>
          <p:cNvPr id="10" name="Nahraný zvuk">
            <a:hlinkClick r:id="" action="ppaction://media"/>
            <a:extLst>
              <a:ext uri="{FF2B5EF4-FFF2-40B4-BE49-F238E27FC236}">
                <a16:creationId xmlns:a16="http://schemas.microsoft.com/office/drawing/2014/main" id="{AEBE1735-38B8-40C3-976C-712D986AA0F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rot="21417992">
            <a:off x="8571052" y="4730683"/>
            <a:ext cx="406400" cy="406400"/>
          </a:xfrm>
          <a:prstGeom prst="rect">
            <a:avLst/>
          </a:prstGeom>
        </p:spPr>
      </p:pic>
    </p:spTree>
    <p:extLst>
      <p:ext uri="{BB962C8B-B14F-4D97-AF65-F5344CB8AC3E}">
        <p14:creationId xmlns:p14="http://schemas.microsoft.com/office/powerpoint/2010/main" val="52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0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F495D1-F482-4DC8-B6D1-7FDDC7BD38F7}"/>
              </a:ext>
            </a:extLst>
          </p:cNvPr>
          <p:cNvSpPr>
            <a:spLocks noGrp="1"/>
          </p:cNvSpPr>
          <p:nvPr>
            <p:ph type="title"/>
          </p:nvPr>
        </p:nvSpPr>
        <p:spPr>
          <a:xfrm>
            <a:off x="913774" y="298006"/>
            <a:ext cx="10364451" cy="1144295"/>
          </a:xfrm>
        </p:spPr>
        <p:txBody>
          <a:bodyPr>
            <a:normAutofit/>
          </a:bodyPr>
          <a:lstStyle/>
          <a:p>
            <a:r>
              <a:rPr lang="cs-CZ" dirty="0"/>
              <a:t>preventivní mechanismus-větev</a:t>
            </a:r>
            <a:br>
              <a:rPr lang="cs-CZ" dirty="0"/>
            </a:br>
            <a:endParaRPr lang="cs-CZ" dirty="0"/>
          </a:p>
        </p:txBody>
      </p:sp>
      <p:sp>
        <p:nvSpPr>
          <p:cNvPr id="3" name="Zástupný symbol pro obsah 2">
            <a:extLst>
              <a:ext uri="{FF2B5EF4-FFF2-40B4-BE49-F238E27FC236}">
                <a16:creationId xmlns:a16="http://schemas.microsoft.com/office/drawing/2014/main" id="{8A60D7EF-EF66-4574-B757-0A95E325EFE3}"/>
              </a:ext>
            </a:extLst>
          </p:cNvPr>
          <p:cNvSpPr>
            <a:spLocks noGrp="1"/>
          </p:cNvSpPr>
          <p:nvPr>
            <p:ph sz="quarter" idx="13"/>
          </p:nvPr>
        </p:nvSpPr>
        <p:spPr>
          <a:xfrm>
            <a:off x="509047" y="1508289"/>
            <a:ext cx="11444141" cy="5349711"/>
          </a:xfrm>
        </p:spPr>
        <p:txBody>
          <a:bodyPr>
            <a:normAutofit/>
          </a:bodyPr>
          <a:lstStyle/>
          <a:p>
            <a:r>
              <a:rPr lang="cs-CZ" dirty="0"/>
              <a:t>Každý členský stát EU má individuálně stanoven střednědobý rozpočtový cíl pro cyklicky očištěný podíl deficitu na HDP. Pokud se nachází mimo tento cíl, je jeho povinností k němu směřovat jistou minimálně stanovenou rychlostí. </a:t>
            </a:r>
          </a:p>
          <a:p>
            <a:r>
              <a:rPr lang="cs-CZ" dirty="0"/>
              <a:t>Členské státy každoročně zpracovávají stabilizační programy (členové eurozóny) a konvergenční programy (nečlenové eurozóny), v nichž prezentují své střednědobé rozpočtové strategie. Evropské instituce (Komise a Rada) hodnotí slučitelnost těchto programů se závazky vyplývajícími z Paktu. </a:t>
            </a:r>
          </a:p>
          <a:p>
            <a:r>
              <a:rPr lang="cs-CZ" dirty="0"/>
              <a:t>Země, které se nacházejí mimo svůj střednědobý cíl, musejí uzpůsobit rozpočtové výdaje tak, aby nerostly rychlejším než střednědobým tempem růstu potenciálního HDP. </a:t>
            </a:r>
          </a:p>
        </p:txBody>
      </p:sp>
      <p:pic>
        <p:nvPicPr>
          <p:cNvPr id="4" name="Nahraný zvuk">
            <a:hlinkClick r:id="" action="ppaction://media"/>
            <a:extLst>
              <a:ext uri="{FF2B5EF4-FFF2-40B4-BE49-F238E27FC236}">
                <a16:creationId xmlns:a16="http://schemas.microsoft.com/office/drawing/2014/main" id="{7CE70AF0-80BB-4385-BBCC-3D0B4DBA81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89385" y="666953"/>
            <a:ext cx="406400" cy="406400"/>
          </a:xfrm>
          <a:prstGeom prst="rect">
            <a:avLst/>
          </a:prstGeom>
        </p:spPr>
      </p:pic>
      <p:pic>
        <p:nvPicPr>
          <p:cNvPr id="5" name="Nahraný zvuk">
            <a:hlinkClick r:id="" action="ppaction://media"/>
            <a:extLst>
              <a:ext uri="{FF2B5EF4-FFF2-40B4-BE49-F238E27FC236}">
                <a16:creationId xmlns:a16="http://schemas.microsoft.com/office/drawing/2014/main" id="{0D4C3B45-F1D5-4959-B82E-8F6E32B9C55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89385" y="2273693"/>
            <a:ext cx="406400" cy="406400"/>
          </a:xfrm>
          <a:prstGeom prst="rect">
            <a:avLst/>
          </a:prstGeom>
        </p:spPr>
      </p:pic>
    </p:spTree>
    <p:extLst>
      <p:ext uri="{BB962C8B-B14F-4D97-AF65-F5344CB8AC3E}">
        <p14:creationId xmlns:p14="http://schemas.microsoft.com/office/powerpoint/2010/main" val="365428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7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D81799-AB32-414E-A76E-B1DE8621B1FA}"/>
              </a:ext>
            </a:extLst>
          </p:cNvPr>
          <p:cNvSpPr>
            <a:spLocks noGrp="1"/>
          </p:cNvSpPr>
          <p:nvPr>
            <p:ph type="title"/>
          </p:nvPr>
        </p:nvSpPr>
        <p:spPr/>
        <p:txBody>
          <a:bodyPr/>
          <a:lstStyle/>
          <a:p>
            <a:r>
              <a:rPr lang="cs-CZ" dirty="0"/>
              <a:t>preventivní mechanismus-větev</a:t>
            </a:r>
            <a:br>
              <a:rPr lang="cs-CZ" dirty="0"/>
            </a:br>
            <a:endParaRPr lang="cs-CZ" dirty="0"/>
          </a:p>
        </p:txBody>
      </p:sp>
      <p:sp>
        <p:nvSpPr>
          <p:cNvPr id="3" name="Zástupný symbol pro obsah 2">
            <a:extLst>
              <a:ext uri="{FF2B5EF4-FFF2-40B4-BE49-F238E27FC236}">
                <a16:creationId xmlns:a16="http://schemas.microsoft.com/office/drawing/2014/main" id="{7C242BA1-092A-45DA-B406-8130DFCC1B3B}"/>
              </a:ext>
            </a:extLst>
          </p:cNvPr>
          <p:cNvSpPr>
            <a:spLocks noGrp="1"/>
          </p:cNvSpPr>
          <p:nvPr>
            <p:ph sz="quarter" idx="13"/>
          </p:nvPr>
        </p:nvSpPr>
        <p:spPr>
          <a:xfrm>
            <a:off x="913774" y="2367092"/>
            <a:ext cx="10363826" cy="3872391"/>
          </a:xfrm>
        </p:spPr>
        <p:txBody>
          <a:bodyPr>
            <a:normAutofit/>
          </a:bodyPr>
          <a:lstStyle/>
          <a:p>
            <a:r>
              <a:rPr lang="cs-CZ" dirty="0"/>
              <a:t>Při významné odchylce od trajektorie vedoucí ke střednědobému cíli a nereagování na výzvu k nápravě se člen eurozóny vystavuje peněžní sankci v podobě povinnosti vytvoření úročeného vkladu ve výši 0,2 % HDP. </a:t>
            </a:r>
          </a:p>
          <a:p>
            <a:r>
              <a:rPr lang="cs-CZ" dirty="0"/>
              <a:t>Členské země eurozóny mají povinnost předkládat Komisi do 15. října každého roku návrhy svých rozpočtů na příští rok za účelem posouzení jejich slučitelnosti se závazky Paktu. Je-li zjištěno vážné porušení pravidel evropské rozpočtové politiky, Komise může požádat o přepracování rozpočtového návrhu. </a:t>
            </a:r>
            <a:br>
              <a:rPr lang="cs-CZ" dirty="0"/>
            </a:br>
            <a:endParaRPr lang="cs-CZ" dirty="0"/>
          </a:p>
          <a:p>
            <a:endParaRPr lang="cs-CZ" dirty="0"/>
          </a:p>
        </p:txBody>
      </p:sp>
    </p:spTree>
    <p:extLst>
      <p:ext uri="{BB962C8B-B14F-4D97-AF65-F5344CB8AC3E}">
        <p14:creationId xmlns:p14="http://schemas.microsoft.com/office/powerpoint/2010/main" val="319641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3FCDC2-487A-47C1-AF7D-D747A2195C95}"/>
              </a:ext>
            </a:extLst>
          </p:cNvPr>
          <p:cNvSpPr>
            <a:spLocks noGrp="1"/>
          </p:cNvSpPr>
          <p:nvPr>
            <p:ph type="title"/>
          </p:nvPr>
        </p:nvSpPr>
        <p:spPr/>
        <p:txBody>
          <a:bodyPr/>
          <a:lstStyle/>
          <a:p>
            <a:r>
              <a:rPr lang="cs-CZ" dirty="0"/>
              <a:t>Programy stability a konvergenční programy</a:t>
            </a:r>
          </a:p>
        </p:txBody>
      </p:sp>
      <p:sp>
        <p:nvSpPr>
          <p:cNvPr id="3" name="Zástupný symbol pro obsah 2">
            <a:extLst>
              <a:ext uri="{FF2B5EF4-FFF2-40B4-BE49-F238E27FC236}">
                <a16:creationId xmlns:a16="http://schemas.microsoft.com/office/drawing/2014/main" id="{A96A88E4-2FB2-497A-9C2D-922935E88843}"/>
              </a:ext>
            </a:extLst>
          </p:cNvPr>
          <p:cNvSpPr>
            <a:spLocks noGrp="1"/>
          </p:cNvSpPr>
          <p:nvPr>
            <p:ph sz="quarter" idx="13"/>
          </p:nvPr>
        </p:nvSpPr>
        <p:spPr>
          <a:xfrm>
            <a:off x="913774" y="1819373"/>
            <a:ext cx="10363826" cy="5038627"/>
          </a:xfrm>
        </p:spPr>
        <p:txBody>
          <a:bodyPr>
            <a:normAutofit fontScale="55000" lnSpcReduction="20000"/>
          </a:bodyPr>
          <a:lstStyle/>
          <a:p>
            <a:pPr marL="0" indent="0">
              <a:buNone/>
            </a:pPr>
            <a:br>
              <a:rPr lang="cs-CZ" dirty="0"/>
            </a:br>
            <a:br>
              <a:rPr lang="cs-CZ" dirty="0"/>
            </a:br>
            <a:br>
              <a:rPr lang="cs-CZ" dirty="0"/>
            </a:br>
            <a:br>
              <a:rPr lang="cs-CZ" dirty="0"/>
            </a:br>
            <a:r>
              <a:rPr lang="cs-CZ" sz="3300" b="1" i="1" u="sng" dirty="0"/>
              <a:t>Konvergenční programy </a:t>
            </a:r>
            <a:br>
              <a:rPr lang="cs-CZ" sz="2500" dirty="0"/>
            </a:br>
            <a:br>
              <a:rPr lang="cs-CZ" sz="2500" dirty="0"/>
            </a:br>
            <a:r>
              <a:rPr lang="cs-CZ" sz="2500" dirty="0"/>
              <a:t>Tyto programy vypracovávají země, které jako svou měnu nepoužívají euro. Splnění požadavků paktu je významnou podmínkou pro dosažení udržitelnosti veřejných financí, která je požadována u každé země před tím, než je jí umožněno připojit se k eurozóně (proto se těmto programům říká „konvergenční“). Tento požadavek se vztahuje na všechny členské státy, které nemají trvalou výjimku z povinnosti přijmout euro. </a:t>
            </a:r>
            <a:br>
              <a:rPr lang="cs-CZ" sz="2500" dirty="0"/>
            </a:br>
            <a:br>
              <a:rPr lang="cs-CZ" sz="2500" dirty="0"/>
            </a:br>
            <a:r>
              <a:rPr lang="cs-CZ" sz="2900" b="1" i="1" u="sng" dirty="0"/>
              <a:t>Programy stability </a:t>
            </a:r>
            <a:br>
              <a:rPr lang="cs-CZ" sz="2500" dirty="0"/>
            </a:br>
            <a:br>
              <a:rPr lang="cs-CZ" sz="2500" dirty="0"/>
            </a:br>
            <a:r>
              <a:rPr lang="cs-CZ" sz="2500" dirty="0"/>
              <a:t>Tyto programy vypracovávají země, jejichž měnou je euro. Splnění uvedených požadavků je minimem nezbytným pro zajištění fiskální stability v rámci prostoru s jednotnou měnou (odtud název „programy stability“). </a:t>
            </a:r>
            <a:br>
              <a:rPr lang="cs-CZ" sz="2500" dirty="0"/>
            </a:br>
            <a:br>
              <a:rPr lang="cs-CZ" sz="2500" dirty="0"/>
            </a:br>
            <a:r>
              <a:rPr lang="cs-CZ" sz="2500" b="1" i="1" u="sng" dirty="0"/>
              <a:t>Národní programy reforem </a:t>
            </a:r>
            <a:br>
              <a:rPr lang="cs-CZ" sz="2500" dirty="0"/>
            </a:br>
            <a:br>
              <a:rPr lang="cs-CZ" sz="2500" dirty="0"/>
            </a:br>
            <a:r>
              <a:rPr lang="cs-CZ" sz="2500" dirty="0"/>
              <a:t>Národní program reforem je dokument, v němž členský stát nastíní svůj plán strukturálních reforem na podporu růstu a zaměstnanosti v souladu se strategií Evropa 2020-2021.</a:t>
            </a:r>
            <a:endParaRPr lang="cs-CZ" dirty="0"/>
          </a:p>
        </p:txBody>
      </p:sp>
      <p:pic>
        <p:nvPicPr>
          <p:cNvPr id="4" name="Nahraný zvuk">
            <a:hlinkClick r:id="" action="ppaction://media"/>
            <a:extLst>
              <a:ext uri="{FF2B5EF4-FFF2-40B4-BE49-F238E27FC236}">
                <a16:creationId xmlns:a16="http://schemas.microsoft.com/office/drawing/2014/main" id="{3F8F812A-F0BB-43D5-86B2-8D23AC86D8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8812" y="1604390"/>
            <a:ext cx="406400" cy="406400"/>
          </a:xfrm>
          <a:prstGeom prst="rect">
            <a:avLst/>
          </a:prstGeom>
        </p:spPr>
      </p:pic>
      <p:pic>
        <p:nvPicPr>
          <p:cNvPr id="5" name="Nahraný zvuk">
            <a:hlinkClick r:id="" action="ppaction://media"/>
            <a:extLst>
              <a:ext uri="{FF2B5EF4-FFF2-40B4-BE49-F238E27FC236}">
                <a16:creationId xmlns:a16="http://schemas.microsoft.com/office/drawing/2014/main" id="{135E3931-4184-467E-8A01-17E9671B7D8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98812" y="3781981"/>
            <a:ext cx="406400" cy="406400"/>
          </a:xfrm>
          <a:prstGeom prst="rect">
            <a:avLst/>
          </a:prstGeom>
        </p:spPr>
      </p:pic>
    </p:spTree>
    <p:extLst>
      <p:ext uri="{BB962C8B-B14F-4D97-AF65-F5344CB8AC3E}">
        <p14:creationId xmlns:p14="http://schemas.microsoft.com/office/powerpoint/2010/main" val="42902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3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BC12CC-6C1A-4F8B-AA4A-191A9C74C0BE}"/>
              </a:ext>
            </a:extLst>
          </p:cNvPr>
          <p:cNvSpPr>
            <a:spLocks noGrp="1"/>
          </p:cNvSpPr>
          <p:nvPr>
            <p:ph type="title"/>
          </p:nvPr>
        </p:nvSpPr>
        <p:spPr/>
        <p:txBody>
          <a:bodyPr/>
          <a:lstStyle/>
          <a:p>
            <a:r>
              <a:rPr lang="cs-CZ" b="1" dirty="0"/>
              <a:t>Sankční-procedura EDP</a:t>
            </a:r>
            <a:br>
              <a:rPr lang="cs-CZ" dirty="0"/>
            </a:br>
            <a:endParaRPr lang="cs-CZ" dirty="0"/>
          </a:p>
        </p:txBody>
      </p:sp>
      <p:sp>
        <p:nvSpPr>
          <p:cNvPr id="3" name="Zástupný symbol pro obsah 2">
            <a:extLst>
              <a:ext uri="{FF2B5EF4-FFF2-40B4-BE49-F238E27FC236}">
                <a16:creationId xmlns:a16="http://schemas.microsoft.com/office/drawing/2014/main" id="{2D4FD6A3-1220-4F11-9183-423FA9CC984D}"/>
              </a:ext>
            </a:extLst>
          </p:cNvPr>
          <p:cNvSpPr>
            <a:spLocks noGrp="1"/>
          </p:cNvSpPr>
          <p:nvPr>
            <p:ph sz="quarter" idx="13"/>
          </p:nvPr>
        </p:nvSpPr>
        <p:spPr>
          <a:xfrm>
            <a:off x="913774" y="2367092"/>
            <a:ext cx="10363826" cy="3996001"/>
          </a:xfrm>
        </p:spPr>
        <p:txBody>
          <a:bodyPr>
            <a:normAutofit fontScale="85000" lnSpcReduction="20000"/>
          </a:bodyPr>
          <a:lstStyle/>
          <a:p>
            <a:r>
              <a:rPr lang="cs-CZ" dirty="0"/>
              <a:t>Pokud hrozí, že nějaká země nedodrží tyto podmínky, může být Evropskou komisí napomenuta.</a:t>
            </a:r>
          </a:p>
          <a:p>
            <a:r>
              <a:rPr lang="cs-CZ" dirty="0"/>
              <a:t>Pokud tyto podmínky ani poté nedodrží, musí vypracovat plán, jakým způsobem je chce v budoucnu zase dosáhnout. </a:t>
            </a:r>
          </a:p>
          <a:p>
            <a:r>
              <a:rPr lang="cs-CZ" dirty="0"/>
              <a:t>Jestliže ani poté nepostupuje podle tohoto plánu, </a:t>
            </a:r>
            <a:r>
              <a:rPr lang="cs-CZ" b="1" i="1" u="sng" dirty="0"/>
              <a:t>mohou z toho vyplývat následující sankce</a:t>
            </a:r>
            <a:r>
              <a:rPr lang="cs-CZ" dirty="0"/>
              <a:t>: </a:t>
            </a:r>
            <a:br>
              <a:rPr lang="cs-CZ" dirty="0"/>
            </a:br>
            <a:br>
              <a:rPr lang="cs-CZ" dirty="0"/>
            </a:br>
            <a:endParaRPr lang="cs-CZ" dirty="0"/>
          </a:p>
          <a:p>
            <a:pPr marL="457200" indent="-457200">
              <a:buFont typeface="+mj-lt"/>
              <a:buAutoNum type="arabicPeriod"/>
            </a:pPr>
            <a:r>
              <a:rPr lang="cs-CZ" dirty="0"/>
              <a:t>peněžní sankce ve výši 0,2–0,5 % HDP země v závislosti na závažnosti porušení dohody </a:t>
            </a:r>
          </a:p>
          <a:p>
            <a:pPr marL="457200" indent="-457200">
              <a:buFont typeface="+mj-lt"/>
              <a:buAutoNum type="arabicPeriod"/>
            </a:pPr>
            <a:r>
              <a:rPr lang="cs-CZ" dirty="0"/>
              <a:t>Rada může požadovat složení určité peněžní částky, která se zemi vrátí, až bude zase splňovat kritéria Paktu stability </a:t>
            </a:r>
          </a:p>
          <a:p>
            <a:pPr marL="457200" indent="-457200">
              <a:buFont typeface="+mj-lt"/>
              <a:buAutoNum type="arabicPeriod"/>
            </a:pPr>
            <a:r>
              <a:rPr lang="cs-CZ" dirty="0"/>
              <a:t>země může být vyzvána, aby před vydáním dluhopisů zveřejnila veškeré údaje o této emisi </a:t>
            </a:r>
          </a:p>
          <a:p>
            <a:pPr marL="457200" indent="-457200">
              <a:buFont typeface="+mj-lt"/>
              <a:buAutoNum type="arabicPeriod"/>
            </a:pPr>
            <a:r>
              <a:rPr lang="cs-CZ" dirty="0"/>
              <a:t>Evropská investiční banka může být vyzvána, aby změnila svoji výpůjční politiku vůči této zemi </a:t>
            </a:r>
          </a:p>
        </p:txBody>
      </p:sp>
      <p:pic>
        <p:nvPicPr>
          <p:cNvPr id="4" name="Nahraný zvuk">
            <a:hlinkClick r:id="" action="ppaction://media"/>
            <a:extLst>
              <a:ext uri="{FF2B5EF4-FFF2-40B4-BE49-F238E27FC236}">
                <a16:creationId xmlns:a16="http://schemas.microsoft.com/office/drawing/2014/main" id="{DB31D1DE-9B00-41FD-B6D0-F7CFBB2A34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27093" y="618517"/>
            <a:ext cx="406400" cy="406400"/>
          </a:xfrm>
          <a:prstGeom prst="rect">
            <a:avLst/>
          </a:prstGeom>
        </p:spPr>
      </p:pic>
    </p:spTree>
    <p:extLst>
      <p:ext uri="{BB962C8B-B14F-4D97-AF65-F5344CB8AC3E}">
        <p14:creationId xmlns:p14="http://schemas.microsoft.com/office/powerpoint/2010/main" val="317368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121D8-9532-4720-88FB-3B485F532D92}"/>
              </a:ext>
            </a:extLst>
          </p:cNvPr>
          <p:cNvSpPr>
            <a:spLocks noGrp="1"/>
          </p:cNvSpPr>
          <p:nvPr>
            <p:ph type="title"/>
          </p:nvPr>
        </p:nvSpPr>
        <p:spPr/>
        <p:txBody>
          <a:bodyPr/>
          <a:lstStyle/>
          <a:p>
            <a:r>
              <a:rPr lang="cs-CZ" dirty="0"/>
              <a:t>Na členskou zemi, s níž je zahájena procedura při nadměrném schodku, mohou být aplikována následující nápravná opatření:</a:t>
            </a:r>
          </a:p>
        </p:txBody>
      </p:sp>
      <p:sp>
        <p:nvSpPr>
          <p:cNvPr id="3" name="Zástupný symbol pro obsah 2">
            <a:extLst>
              <a:ext uri="{FF2B5EF4-FFF2-40B4-BE49-F238E27FC236}">
                <a16:creationId xmlns:a16="http://schemas.microsoft.com/office/drawing/2014/main" id="{A9C98DF7-1BCE-4AB8-BE18-E61C83FD99BC}"/>
              </a:ext>
            </a:extLst>
          </p:cNvPr>
          <p:cNvSpPr>
            <a:spLocks noGrp="1"/>
          </p:cNvSpPr>
          <p:nvPr>
            <p:ph sz="quarter" idx="13"/>
          </p:nvPr>
        </p:nvSpPr>
        <p:spPr/>
        <p:txBody>
          <a:bodyPr>
            <a:normAutofit lnSpcReduction="10000"/>
          </a:bodyPr>
          <a:lstStyle/>
          <a:p>
            <a:r>
              <a:rPr lang="cs-CZ" sz="2400" dirty="0"/>
              <a:t>Při vážném porušení pravidel lze současně se zahájením EDP po členské zemi eurozóny požadovat vytvoření neúročeného depozita ve výši 0,2 % HDP. </a:t>
            </a:r>
          </a:p>
          <a:p>
            <a:r>
              <a:rPr lang="cs-CZ" sz="2400" dirty="0"/>
              <a:t>Nápravná opatření mohou být stupňována, pokud dotčená země nepřijímá účinná opatření k odstranění nadměrného schodku. Neúročené depozitum lze přeměnit na pokutu a tu dále navyšovat o variabilní složku, každoročně ukládanou do doby přijetí účinných opatření. </a:t>
            </a:r>
          </a:p>
        </p:txBody>
      </p:sp>
      <p:pic>
        <p:nvPicPr>
          <p:cNvPr id="4" name="Nahraný zvuk">
            <a:hlinkClick r:id="" action="ppaction://media"/>
            <a:extLst>
              <a:ext uri="{FF2B5EF4-FFF2-40B4-BE49-F238E27FC236}">
                <a16:creationId xmlns:a16="http://schemas.microsoft.com/office/drawing/2014/main" id="{22C96F97-6CF9-4722-B5DB-1937A9F5C5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0091" y="1681293"/>
            <a:ext cx="406400" cy="406400"/>
          </a:xfrm>
          <a:prstGeom prst="rect">
            <a:avLst/>
          </a:prstGeom>
        </p:spPr>
      </p:pic>
      <p:pic>
        <p:nvPicPr>
          <p:cNvPr id="5" name="Nahraný zvuk">
            <a:hlinkClick r:id="" action="ppaction://media"/>
            <a:extLst>
              <a:ext uri="{FF2B5EF4-FFF2-40B4-BE49-F238E27FC236}">
                <a16:creationId xmlns:a16="http://schemas.microsoft.com/office/drawing/2014/main" id="{B02DD93D-C82A-4136-BFB4-AA054A6CFB5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74400" y="3429000"/>
            <a:ext cx="406400" cy="406400"/>
          </a:xfrm>
          <a:prstGeom prst="rect">
            <a:avLst/>
          </a:prstGeom>
        </p:spPr>
      </p:pic>
    </p:spTree>
    <p:extLst>
      <p:ext uri="{BB962C8B-B14F-4D97-AF65-F5344CB8AC3E}">
        <p14:creationId xmlns:p14="http://schemas.microsoft.com/office/powerpoint/2010/main" val="246334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2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DD018-D8CA-4402-8FA3-32A29DE405F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795162F-248C-4DBA-816A-A25C9E44DD3B}"/>
              </a:ext>
            </a:extLst>
          </p:cNvPr>
          <p:cNvSpPr>
            <a:spLocks noGrp="1"/>
          </p:cNvSpPr>
          <p:nvPr>
            <p:ph sz="quarter" idx="13"/>
          </p:nvPr>
        </p:nvSpPr>
        <p:spPr/>
        <p:txBody>
          <a:bodyPr>
            <a:normAutofit fontScale="92500"/>
          </a:bodyPr>
          <a:lstStyle/>
          <a:p>
            <a:r>
              <a:rPr lang="cs-CZ" sz="2400" dirty="0"/>
              <a:t>Po dobu vedení procedury při nadměrném schodku je člen eurozóny vystaven průběžnému sledování, v jehož rámci pravidelně předkládá zprávy o přijímaných opatřeních. Uzavřen je s ním též program ekonomického partnerství, který zavazuje k provedení strukturálních reforem v zájmu trvalého odstranění nadměrných deficitů. </a:t>
            </a:r>
          </a:p>
          <a:p>
            <a:r>
              <a:rPr lang="cs-CZ" sz="2400" dirty="0"/>
              <a:t>Nečlenským zemím eurozóny, s nimiž je vedena procedura při nadměrném schodku, může být pozastaveno čerpání prostředků z Fondu soudržnosti. </a:t>
            </a:r>
          </a:p>
          <a:p>
            <a:pPr marL="0" indent="0">
              <a:buNone/>
            </a:pPr>
            <a:endParaRPr lang="cs-CZ" dirty="0"/>
          </a:p>
        </p:txBody>
      </p:sp>
    </p:spTree>
    <p:extLst>
      <p:ext uri="{BB962C8B-B14F-4D97-AF65-F5344CB8AC3E}">
        <p14:creationId xmlns:p14="http://schemas.microsoft.com/office/powerpoint/2010/main" val="1003077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044D79-0265-4FAF-A22A-D1C8ED891239}"/>
              </a:ext>
            </a:extLst>
          </p:cNvPr>
          <p:cNvSpPr>
            <a:spLocks noGrp="1"/>
          </p:cNvSpPr>
          <p:nvPr>
            <p:ph type="title"/>
          </p:nvPr>
        </p:nvSpPr>
        <p:spPr/>
        <p:txBody>
          <a:bodyPr/>
          <a:lstStyle/>
          <a:p>
            <a:r>
              <a:rPr lang="cs-CZ" dirty="0"/>
              <a:t>Vynucovací mechanismus</a:t>
            </a:r>
          </a:p>
        </p:txBody>
      </p:sp>
      <p:sp>
        <p:nvSpPr>
          <p:cNvPr id="3" name="Zástupný symbol pro obsah 2">
            <a:extLst>
              <a:ext uri="{FF2B5EF4-FFF2-40B4-BE49-F238E27FC236}">
                <a16:creationId xmlns:a16="http://schemas.microsoft.com/office/drawing/2014/main" id="{1C2ADA78-3962-475A-8F9D-DF6E9FEA0873}"/>
              </a:ext>
            </a:extLst>
          </p:cNvPr>
          <p:cNvSpPr>
            <a:spLocks noGrp="1"/>
          </p:cNvSpPr>
          <p:nvPr>
            <p:ph sz="quarter" idx="13"/>
          </p:nvPr>
        </p:nvSpPr>
        <p:spPr/>
        <p:txBody>
          <a:bodyPr>
            <a:normAutofit/>
          </a:bodyPr>
          <a:lstStyle/>
          <a:p>
            <a:pPr>
              <a:buFont typeface="Wingdings" panose="05000000000000000000" pitchFamily="2" charset="2"/>
              <a:buChar char="Ø"/>
            </a:pPr>
            <a:r>
              <a:rPr lang="cs-CZ" dirty="0"/>
              <a:t>Evropské unie považuje za vynucovací mechanismy několik prostředků, které zajišťují plnění dohodnutých pravidel - následující skupiny:</a:t>
            </a:r>
          </a:p>
          <a:p>
            <a:pPr marL="457200" indent="-457200">
              <a:buFont typeface="+mj-lt"/>
              <a:buAutoNum type="arabicPeriod"/>
            </a:pPr>
            <a:r>
              <a:rPr lang="cs-CZ" dirty="0"/>
              <a:t>Peer </a:t>
            </a:r>
            <a:r>
              <a:rPr lang="cs-CZ" dirty="0" err="1"/>
              <a:t>pressure</a:t>
            </a:r>
            <a:endParaRPr lang="cs-CZ" dirty="0"/>
          </a:p>
          <a:p>
            <a:pPr marL="457200" indent="-457200">
              <a:buFont typeface="+mj-lt"/>
              <a:buAutoNum type="arabicPeriod"/>
            </a:pPr>
            <a:r>
              <a:rPr lang="cs-CZ" dirty="0"/>
              <a:t>Signifikantní odchylka</a:t>
            </a:r>
          </a:p>
          <a:p>
            <a:pPr marL="457200" indent="-457200">
              <a:buFont typeface="+mj-lt"/>
              <a:buAutoNum type="arabicPeriod"/>
            </a:pPr>
            <a:r>
              <a:rPr lang="cs-CZ" dirty="0" err="1"/>
              <a:t>Excessive</a:t>
            </a:r>
            <a:r>
              <a:rPr lang="cs-CZ" dirty="0"/>
              <a:t> Deficit </a:t>
            </a:r>
            <a:r>
              <a:rPr lang="cs-CZ" dirty="0" err="1"/>
              <a:t>Procedure</a:t>
            </a:r>
            <a:r>
              <a:rPr lang="cs-CZ" dirty="0"/>
              <a:t> – EDP</a:t>
            </a:r>
            <a:br>
              <a:rPr lang="cs-CZ" dirty="0"/>
            </a:br>
            <a:endParaRPr lang="cs-CZ" dirty="0"/>
          </a:p>
          <a:p>
            <a:pPr marL="0" indent="0">
              <a:buNone/>
            </a:pPr>
            <a:r>
              <a:rPr lang="cs-CZ" dirty="0"/>
              <a:t>Bezděk, V.: Pakt stability a růstu-příliš mnoho(politické) kritiky?. Praha. 2004. str. 5-6.</a:t>
            </a:r>
          </a:p>
        </p:txBody>
      </p:sp>
      <p:pic>
        <p:nvPicPr>
          <p:cNvPr id="5" name="Nahraný zvuk">
            <a:hlinkClick r:id="" action="ppaction://media"/>
            <a:extLst>
              <a:ext uri="{FF2B5EF4-FFF2-40B4-BE49-F238E27FC236}">
                <a16:creationId xmlns:a16="http://schemas.microsoft.com/office/drawing/2014/main" id="{DCEA2855-35FB-495E-A1F9-E3EE8B169E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5452" y="2707325"/>
            <a:ext cx="406400" cy="406400"/>
          </a:xfrm>
          <a:prstGeom prst="rect">
            <a:avLst/>
          </a:prstGeom>
        </p:spPr>
      </p:pic>
    </p:spTree>
    <p:extLst>
      <p:ext uri="{BB962C8B-B14F-4D97-AF65-F5344CB8AC3E}">
        <p14:creationId xmlns:p14="http://schemas.microsoft.com/office/powerpoint/2010/main" val="38543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EE7D8-C46A-4FF3-B3FE-1E3E00882846}"/>
              </a:ext>
            </a:extLst>
          </p:cNvPr>
          <p:cNvSpPr>
            <a:spLocks noGrp="1"/>
          </p:cNvSpPr>
          <p:nvPr>
            <p:ph type="title"/>
          </p:nvPr>
        </p:nvSpPr>
        <p:spPr/>
        <p:txBody>
          <a:bodyPr/>
          <a:lstStyle/>
          <a:p>
            <a:r>
              <a:rPr lang="cs-CZ" dirty="0"/>
              <a:t>„Peer </a:t>
            </a:r>
            <a:r>
              <a:rPr lang="cs-CZ" dirty="0" err="1"/>
              <a:t>pressure</a:t>
            </a:r>
            <a:r>
              <a:rPr lang="cs-CZ" dirty="0"/>
              <a:t>“</a:t>
            </a:r>
          </a:p>
        </p:txBody>
      </p:sp>
      <p:sp>
        <p:nvSpPr>
          <p:cNvPr id="3" name="Zástupný symbol pro obsah 2">
            <a:extLst>
              <a:ext uri="{FF2B5EF4-FFF2-40B4-BE49-F238E27FC236}">
                <a16:creationId xmlns:a16="http://schemas.microsoft.com/office/drawing/2014/main" id="{174DFBC7-54E2-4E64-A17E-A96C68C43F7F}"/>
              </a:ext>
            </a:extLst>
          </p:cNvPr>
          <p:cNvSpPr>
            <a:spLocks noGrp="1"/>
          </p:cNvSpPr>
          <p:nvPr>
            <p:ph sz="quarter" idx="13"/>
          </p:nvPr>
        </p:nvSpPr>
        <p:spPr/>
        <p:txBody>
          <a:bodyPr>
            <a:normAutofit/>
          </a:bodyPr>
          <a:lstStyle/>
          <a:p>
            <a:r>
              <a:rPr lang="cs-CZ" sz="2400" dirty="0"/>
              <a:t>Tento nástroj je pevně spjat se Stabilizačním nebo Konvergenčním programem daného členského státu, a jejich souladu s tzv. </a:t>
            </a:r>
            <a:r>
              <a:rPr lang="cs-CZ" sz="2400" dirty="0" err="1"/>
              <a:t>BEPGs</a:t>
            </a:r>
            <a:r>
              <a:rPr lang="cs-CZ" sz="2400" dirty="0"/>
              <a:t> (</a:t>
            </a:r>
            <a:r>
              <a:rPr lang="cs-CZ" sz="2400" dirty="0" err="1"/>
              <a:t>Broad</a:t>
            </a:r>
            <a:r>
              <a:rPr lang="cs-CZ" sz="2400" dirty="0"/>
              <a:t> </a:t>
            </a:r>
            <a:r>
              <a:rPr lang="cs-CZ" sz="2400" dirty="0" err="1"/>
              <a:t>Economic</a:t>
            </a:r>
            <a:r>
              <a:rPr lang="cs-CZ" sz="2400" dirty="0"/>
              <a:t> </a:t>
            </a:r>
            <a:r>
              <a:rPr lang="cs-CZ" sz="2400" dirty="0" err="1"/>
              <a:t>Policy</a:t>
            </a:r>
            <a:r>
              <a:rPr lang="cs-CZ" sz="2400" dirty="0"/>
              <a:t> </a:t>
            </a:r>
            <a:r>
              <a:rPr lang="cs-CZ" sz="2400" dirty="0" err="1"/>
              <a:t>Guidelines</a:t>
            </a:r>
            <a:r>
              <a:rPr lang="cs-CZ" sz="2400" dirty="0"/>
              <a:t>).</a:t>
            </a:r>
          </a:p>
        </p:txBody>
      </p:sp>
      <p:pic>
        <p:nvPicPr>
          <p:cNvPr id="4" name="Nahraný zvuk">
            <a:hlinkClick r:id="" action="ppaction://media"/>
            <a:extLst>
              <a:ext uri="{FF2B5EF4-FFF2-40B4-BE49-F238E27FC236}">
                <a16:creationId xmlns:a16="http://schemas.microsoft.com/office/drawing/2014/main" id="{2827B486-01D2-4BEA-806A-BD44A79834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631" y="4253321"/>
            <a:ext cx="406400" cy="406400"/>
          </a:xfrm>
          <a:prstGeom prst="rect">
            <a:avLst/>
          </a:prstGeom>
        </p:spPr>
      </p:pic>
    </p:spTree>
    <p:extLst>
      <p:ext uri="{BB962C8B-B14F-4D97-AF65-F5344CB8AC3E}">
        <p14:creationId xmlns:p14="http://schemas.microsoft.com/office/powerpoint/2010/main" val="140011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34CF1-7193-4880-928A-7A1B682017B7}"/>
              </a:ext>
            </a:extLst>
          </p:cNvPr>
          <p:cNvSpPr>
            <a:spLocks noGrp="1"/>
          </p:cNvSpPr>
          <p:nvPr>
            <p:ph type="title"/>
          </p:nvPr>
        </p:nvSpPr>
        <p:spPr/>
        <p:txBody>
          <a:bodyPr/>
          <a:lstStyle/>
          <a:p>
            <a:r>
              <a:rPr lang="cs-CZ" dirty="0"/>
              <a:t>„Signifikantní odchylka“</a:t>
            </a:r>
          </a:p>
        </p:txBody>
      </p:sp>
      <p:sp>
        <p:nvSpPr>
          <p:cNvPr id="3" name="Zástupný symbol pro obsah 2">
            <a:extLst>
              <a:ext uri="{FF2B5EF4-FFF2-40B4-BE49-F238E27FC236}">
                <a16:creationId xmlns:a16="http://schemas.microsoft.com/office/drawing/2014/main" id="{6438E0AA-A1CF-48E5-831D-311A0E4DFF86}"/>
              </a:ext>
            </a:extLst>
          </p:cNvPr>
          <p:cNvSpPr>
            <a:spLocks noGrp="1"/>
          </p:cNvSpPr>
          <p:nvPr>
            <p:ph sz="quarter" idx="13"/>
          </p:nvPr>
        </p:nvSpPr>
        <p:spPr/>
        <p:txBody>
          <a:bodyPr/>
          <a:lstStyle/>
          <a:p>
            <a:pPr marL="0" indent="0">
              <a:buNone/>
            </a:pPr>
            <a:br>
              <a:rPr lang="cs-CZ" dirty="0"/>
            </a:br>
            <a:r>
              <a:rPr lang="cs-CZ" sz="2400" dirty="0"/>
              <a:t>Fiskální vývoj členských zemí je analyzován Evropskou komisí. Ta potom identifikuje případnou „signifikantní odchylku“, a to ve vztahu ke střednědobému fiskálnímu cíli případně ve vztahu k trajektorii, která vede jeho dosažení. </a:t>
            </a:r>
          </a:p>
          <a:p>
            <a:endParaRPr lang="cs-CZ" dirty="0"/>
          </a:p>
        </p:txBody>
      </p:sp>
      <p:pic>
        <p:nvPicPr>
          <p:cNvPr id="4" name="Nahraný zvuk">
            <a:hlinkClick r:id="" action="ppaction://media"/>
            <a:extLst>
              <a:ext uri="{FF2B5EF4-FFF2-40B4-BE49-F238E27FC236}">
                <a16:creationId xmlns:a16="http://schemas.microsoft.com/office/drawing/2014/main" id="{C3F6F79E-1C6D-4D20-8E50-2ED4BEF52F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01229" y="2087693"/>
            <a:ext cx="406400" cy="406400"/>
          </a:xfrm>
          <a:prstGeom prst="rect">
            <a:avLst/>
          </a:prstGeom>
        </p:spPr>
      </p:pic>
    </p:spTree>
    <p:extLst>
      <p:ext uri="{BB962C8B-B14F-4D97-AF65-F5344CB8AC3E}">
        <p14:creationId xmlns:p14="http://schemas.microsoft.com/office/powerpoint/2010/main" val="28173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4B40F8-6079-4CEB-8D6B-2278BCBB4CB1}"/>
              </a:ext>
            </a:extLst>
          </p:cNvPr>
          <p:cNvSpPr>
            <a:spLocks noGrp="1"/>
          </p:cNvSpPr>
          <p:nvPr>
            <p:ph type="title"/>
          </p:nvPr>
        </p:nvSpPr>
        <p:spPr/>
        <p:txBody>
          <a:bodyPr/>
          <a:lstStyle/>
          <a:p>
            <a:r>
              <a:rPr lang="cs-CZ" dirty="0"/>
              <a:t>„</a:t>
            </a:r>
            <a:r>
              <a:rPr lang="cs-CZ" dirty="0" err="1"/>
              <a:t>Excessive</a:t>
            </a:r>
            <a:r>
              <a:rPr lang="cs-CZ" dirty="0"/>
              <a:t> Deficit </a:t>
            </a:r>
            <a:r>
              <a:rPr lang="cs-CZ" dirty="0" err="1"/>
              <a:t>Procedure</a:t>
            </a:r>
            <a:r>
              <a:rPr lang="cs-CZ" dirty="0"/>
              <a:t> – EDP“</a:t>
            </a:r>
          </a:p>
        </p:txBody>
      </p:sp>
      <p:sp>
        <p:nvSpPr>
          <p:cNvPr id="3" name="Zástupný symbol pro obsah 2">
            <a:extLst>
              <a:ext uri="{FF2B5EF4-FFF2-40B4-BE49-F238E27FC236}">
                <a16:creationId xmlns:a16="http://schemas.microsoft.com/office/drawing/2014/main" id="{A35D0B17-4F89-4EF9-AAC9-7781811EA3CC}"/>
              </a:ext>
            </a:extLst>
          </p:cNvPr>
          <p:cNvSpPr>
            <a:spLocks noGrp="1"/>
          </p:cNvSpPr>
          <p:nvPr>
            <p:ph sz="quarter" idx="13"/>
          </p:nvPr>
        </p:nvSpPr>
        <p:spPr/>
        <p:txBody>
          <a:bodyPr>
            <a:normAutofit/>
          </a:bodyPr>
          <a:lstStyle/>
          <a:p>
            <a:pPr algn="just"/>
            <a:r>
              <a:rPr lang="cs-CZ" sz="2400" dirty="0"/>
              <a:t>Zahájení tzv. nadměrné deficitní procedury je nejsilnějším vynucovacím mechanismem. Pokud je porušeno jedno či obě fiskální kritéria (3 % a 60 %) připraví Evropská komise zprávu, při které je povinna vzít v úvahu střednědobou rozpočtovou a ekonomickou pozici členského státu či míru investičních výdajů ve vztahu k fiskálnímu deficitu. Následující vývoj se dělí do tří skupin.</a:t>
            </a:r>
          </a:p>
        </p:txBody>
      </p:sp>
      <p:pic>
        <p:nvPicPr>
          <p:cNvPr id="4" name="Nahraný zvuk">
            <a:hlinkClick r:id="" action="ppaction://media"/>
            <a:extLst>
              <a:ext uri="{FF2B5EF4-FFF2-40B4-BE49-F238E27FC236}">
                <a16:creationId xmlns:a16="http://schemas.microsoft.com/office/drawing/2014/main" id="{969E4DF4-9F09-4F16-B657-989A7FE18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08239" y="1416605"/>
            <a:ext cx="406400" cy="406400"/>
          </a:xfrm>
          <a:prstGeom prst="rect">
            <a:avLst/>
          </a:prstGeom>
        </p:spPr>
      </p:pic>
    </p:spTree>
    <p:extLst>
      <p:ext uri="{BB962C8B-B14F-4D97-AF65-F5344CB8AC3E}">
        <p14:creationId xmlns:p14="http://schemas.microsoft.com/office/powerpoint/2010/main" val="224359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DF551-A17A-4EE1-BAA3-3DEEB1629435}"/>
              </a:ext>
            </a:extLst>
          </p:cNvPr>
          <p:cNvSpPr>
            <a:spLocks noGrp="1"/>
          </p:cNvSpPr>
          <p:nvPr>
            <p:ph type="title"/>
          </p:nvPr>
        </p:nvSpPr>
        <p:spPr/>
        <p:txBody>
          <a:bodyPr/>
          <a:lstStyle/>
          <a:p>
            <a:r>
              <a:rPr lang="cs-CZ" b="1" dirty="0"/>
              <a:t>Pakt stability a růstu-pojem</a:t>
            </a:r>
            <a:endParaRPr lang="cs-CZ" dirty="0"/>
          </a:p>
        </p:txBody>
      </p:sp>
      <p:sp>
        <p:nvSpPr>
          <p:cNvPr id="3" name="Zástupný symbol pro obsah 2">
            <a:extLst>
              <a:ext uri="{FF2B5EF4-FFF2-40B4-BE49-F238E27FC236}">
                <a16:creationId xmlns:a16="http://schemas.microsoft.com/office/drawing/2014/main" id="{28A51334-6A79-49DE-9074-80242D0297DE}"/>
              </a:ext>
            </a:extLst>
          </p:cNvPr>
          <p:cNvSpPr>
            <a:spLocks noGrp="1"/>
          </p:cNvSpPr>
          <p:nvPr>
            <p:ph sz="quarter" idx="13"/>
          </p:nvPr>
        </p:nvSpPr>
        <p:spPr/>
        <p:txBody>
          <a:bodyPr>
            <a:normAutofit fontScale="92500" lnSpcReduction="20000"/>
          </a:bodyPr>
          <a:lstStyle/>
          <a:p>
            <a:r>
              <a:rPr lang="cs-CZ" dirty="0"/>
              <a:t>Pakt o stabilitě a růstu je soubor pravidel pro koordinaci vnitrostátních fiskálních politik v EU. Jeho cílem je dosáhnout zdravého stavu veřejných financí, který je nezbytný pro zajištění cenové stability a udržitelného růstu podporujícího tvorbu pracovních míst. </a:t>
            </a:r>
          </a:p>
          <a:p>
            <a:r>
              <a:rPr lang="cs-CZ" b="1" dirty="0"/>
              <a:t>Tento pakt má 2 složky: preventivní a nápravnou. </a:t>
            </a:r>
          </a:p>
          <a:p>
            <a:r>
              <a:rPr lang="cs-CZ" dirty="0"/>
              <a:t>Podle Paktu o stabilitě a růstu musí členské státy předkládat svoje programy stability a konvergenční programy k posouzení na úrovni EU. Posouzení toho, do jaké míry jsou tyto programy v souladu s preventivní složkou paktu, představuje významnou součást evropského semestru. </a:t>
            </a:r>
            <a:br>
              <a:rPr lang="cs-CZ" dirty="0"/>
            </a:br>
            <a:endParaRPr lang="cs-CZ" dirty="0"/>
          </a:p>
        </p:txBody>
      </p:sp>
      <p:pic>
        <p:nvPicPr>
          <p:cNvPr id="4" name="Nahraný zvuk">
            <a:hlinkClick r:id="" action="ppaction://media"/>
            <a:extLst>
              <a:ext uri="{FF2B5EF4-FFF2-40B4-BE49-F238E27FC236}">
                <a16:creationId xmlns:a16="http://schemas.microsoft.com/office/drawing/2014/main" id="{3D958580-385C-488B-B622-CC4A08BEDE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66882" y="1213405"/>
            <a:ext cx="406400" cy="406400"/>
          </a:xfrm>
          <a:prstGeom prst="rect">
            <a:avLst/>
          </a:prstGeom>
        </p:spPr>
      </p:pic>
    </p:spTree>
    <p:extLst>
      <p:ext uri="{BB962C8B-B14F-4D97-AF65-F5344CB8AC3E}">
        <p14:creationId xmlns:p14="http://schemas.microsoft.com/office/powerpoint/2010/main" val="428874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3A021-8C9A-440C-B25C-B0F43CC6923E}"/>
              </a:ext>
            </a:extLst>
          </p:cNvPr>
          <p:cNvSpPr>
            <a:spLocks noGrp="1"/>
          </p:cNvSpPr>
          <p:nvPr>
            <p:ph type="title"/>
          </p:nvPr>
        </p:nvSpPr>
        <p:spPr/>
        <p:txBody>
          <a:bodyPr/>
          <a:lstStyle/>
          <a:p>
            <a:r>
              <a:rPr lang="cs-CZ" dirty="0"/>
              <a:t>tři skupiny vývoje  - </a:t>
            </a:r>
            <a:r>
              <a:rPr lang="cs-CZ" b="1" i="1" u="sng" dirty="0"/>
              <a:t>Bez problémů</a:t>
            </a:r>
            <a:endParaRPr lang="cs-CZ" dirty="0"/>
          </a:p>
        </p:txBody>
      </p:sp>
      <p:sp>
        <p:nvSpPr>
          <p:cNvPr id="3" name="Zástupný symbol pro obsah 2">
            <a:extLst>
              <a:ext uri="{FF2B5EF4-FFF2-40B4-BE49-F238E27FC236}">
                <a16:creationId xmlns:a16="http://schemas.microsoft.com/office/drawing/2014/main" id="{1E9B439B-163F-41A9-A2E6-B9BF1CC56EE6}"/>
              </a:ext>
            </a:extLst>
          </p:cNvPr>
          <p:cNvSpPr>
            <a:spLocks noGrp="1"/>
          </p:cNvSpPr>
          <p:nvPr>
            <p:ph sz="quarter" idx="13"/>
          </p:nvPr>
        </p:nvSpPr>
        <p:spPr>
          <a:xfrm>
            <a:off x="913774" y="2545237"/>
            <a:ext cx="10363826" cy="3930977"/>
          </a:xfrm>
        </p:spPr>
        <p:txBody>
          <a:bodyPr>
            <a:normAutofit/>
          </a:bodyPr>
          <a:lstStyle/>
          <a:p>
            <a:pPr marL="0" indent="0">
              <a:buNone/>
            </a:pPr>
            <a:r>
              <a:rPr lang="cs-CZ" sz="2400" b="1" i="1" dirty="0"/>
              <a:t>  </a:t>
            </a:r>
            <a:r>
              <a:rPr lang="cs-CZ" sz="2400" b="1" i="1" u="sng" dirty="0"/>
              <a:t>Bez problémů</a:t>
            </a:r>
          </a:p>
          <a:p>
            <a:r>
              <a:rPr lang="cs-CZ" sz="2400" dirty="0"/>
              <a:t>Komise může po zanalyzování situace dospět k názoru, že nelze identifikovat existenci nadměrné deficitní pozice ani samotné riziko. Jako příklad se uvádí skutečnost, kdy je rozpočtový deficit sice vyšší než referenční hodnota 3%, ale zle aplikovat jednu z výš uvedených výjimek z tohoto pravidla. EDP je pak samotným nálezem Komise automaticky ukončena. </a:t>
            </a:r>
            <a:br>
              <a:rPr lang="cs-CZ" sz="2400" dirty="0"/>
            </a:br>
            <a:endParaRPr lang="cs-CZ" sz="2400" dirty="0"/>
          </a:p>
          <a:p>
            <a:endParaRPr lang="cs-CZ" dirty="0"/>
          </a:p>
        </p:txBody>
      </p:sp>
    </p:spTree>
    <p:extLst>
      <p:ext uri="{BB962C8B-B14F-4D97-AF65-F5344CB8AC3E}">
        <p14:creationId xmlns:p14="http://schemas.microsoft.com/office/powerpoint/2010/main" val="3658476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32B012-FB62-4EE6-AF64-15D98A76B7BC}"/>
              </a:ext>
            </a:extLst>
          </p:cNvPr>
          <p:cNvSpPr>
            <a:spLocks noGrp="1"/>
          </p:cNvSpPr>
          <p:nvPr>
            <p:ph type="title"/>
          </p:nvPr>
        </p:nvSpPr>
        <p:spPr/>
        <p:txBody>
          <a:bodyPr/>
          <a:lstStyle/>
          <a:p>
            <a:r>
              <a:rPr lang="cs-CZ" b="1" i="1" u="sng" dirty="0"/>
              <a:t>Riziko</a:t>
            </a:r>
            <a:br>
              <a:rPr lang="cs-CZ" b="1" i="1" u="sng" dirty="0"/>
            </a:br>
            <a:endParaRPr lang="cs-CZ" dirty="0"/>
          </a:p>
        </p:txBody>
      </p:sp>
      <p:sp>
        <p:nvSpPr>
          <p:cNvPr id="3" name="Zástupný symbol pro obsah 2">
            <a:extLst>
              <a:ext uri="{FF2B5EF4-FFF2-40B4-BE49-F238E27FC236}">
                <a16:creationId xmlns:a16="http://schemas.microsoft.com/office/drawing/2014/main" id="{4F4CEC6B-C020-4FCB-B8BD-990434503C73}"/>
              </a:ext>
            </a:extLst>
          </p:cNvPr>
          <p:cNvSpPr>
            <a:spLocks noGrp="1"/>
          </p:cNvSpPr>
          <p:nvPr>
            <p:ph sz="quarter" idx="13"/>
          </p:nvPr>
        </p:nvSpPr>
        <p:spPr/>
        <p:txBody>
          <a:bodyPr>
            <a:normAutofit fontScale="92500"/>
          </a:bodyPr>
          <a:lstStyle/>
          <a:p>
            <a:pPr marL="0" indent="0">
              <a:buNone/>
            </a:pPr>
            <a:r>
              <a:rPr lang="cs-CZ" sz="2600" b="1" i="1" dirty="0"/>
              <a:t>   </a:t>
            </a:r>
            <a:r>
              <a:rPr lang="cs-CZ" sz="2600" b="1" i="1" u="sng" dirty="0"/>
              <a:t>Riziko</a:t>
            </a:r>
          </a:p>
          <a:p>
            <a:r>
              <a:rPr lang="cs-CZ" sz="2400" dirty="0"/>
              <a:t> Pokud komise ve své správě dospěje k závěru, o existenci rizika, že dojde </a:t>
            </a:r>
            <a:r>
              <a:rPr lang="cs-CZ" sz="2400" dirty="0" err="1"/>
              <a:t>knadměrné</a:t>
            </a:r>
            <a:r>
              <a:rPr lang="cs-CZ" sz="2400" dirty="0"/>
              <a:t> deficitní pozici vydá </a:t>
            </a:r>
            <a:r>
              <a:rPr lang="cs-CZ" sz="2400" dirty="0" err="1"/>
              <a:t>vtomto</a:t>
            </a:r>
            <a:r>
              <a:rPr lang="cs-CZ" sz="2400" dirty="0"/>
              <a:t> směru svůj názor. O tomto Názoru Komise poté může, ale také nemusí hlasovat Rada evropských ministrů financí. Pokud Rada hlasovat odmítne, znamená to automaticky přerušení EDP. Její znovuoživení je možné pouze tehdy, pokud by skutečný deficit překročil referenční hodnotu. </a:t>
            </a:r>
            <a:br>
              <a:rPr lang="cs-CZ" sz="2400" dirty="0"/>
            </a:br>
            <a:endParaRPr lang="cs-CZ" dirty="0"/>
          </a:p>
        </p:txBody>
      </p:sp>
    </p:spTree>
    <p:extLst>
      <p:ext uri="{BB962C8B-B14F-4D97-AF65-F5344CB8AC3E}">
        <p14:creationId xmlns:p14="http://schemas.microsoft.com/office/powerpoint/2010/main" val="2914074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91EE53-40BB-416F-96E2-7A8417AD3056}"/>
              </a:ext>
            </a:extLst>
          </p:cNvPr>
          <p:cNvSpPr>
            <a:spLocks noGrp="1"/>
          </p:cNvSpPr>
          <p:nvPr>
            <p:ph type="title"/>
          </p:nvPr>
        </p:nvSpPr>
        <p:spPr/>
        <p:txBody>
          <a:bodyPr/>
          <a:lstStyle/>
          <a:p>
            <a:r>
              <a:rPr lang="cs-CZ" b="1" i="1" u="sng" dirty="0"/>
              <a:t>Existence</a:t>
            </a:r>
          </a:p>
        </p:txBody>
      </p:sp>
      <p:sp>
        <p:nvSpPr>
          <p:cNvPr id="3" name="Zástupný symbol pro obsah 2">
            <a:extLst>
              <a:ext uri="{FF2B5EF4-FFF2-40B4-BE49-F238E27FC236}">
                <a16:creationId xmlns:a16="http://schemas.microsoft.com/office/drawing/2014/main" id="{E96E98D6-4924-4AFA-A6FE-7903A120599F}"/>
              </a:ext>
            </a:extLst>
          </p:cNvPr>
          <p:cNvSpPr>
            <a:spLocks noGrp="1"/>
          </p:cNvSpPr>
          <p:nvPr>
            <p:ph sz="quarter" idx="13"/>
          </p:nvPr>
        </p:nvSpPr>
        <p:spPr>
          <a:xfrm>
            <a:off x="443060" y="2007909"/>
            <a:ext cx="10834540" cy="4231573"/>
          </a:xfrm>
        </p:spPr>
        <p:txBody>
          <a:bodyPr>
            <a:normAutofit fontScale="77500" lnSpcReduction="20000"/>
          </a:bodyPr>
          <a:lstStyle/>
          <a:p>
            <a:pPr marL="0" indent="0">
              <a:buNone/>
            </a:pPr>
            <a:r>
              <a:rPr lang="cs-CZ" b="1" i="1" u="sng" dirty="0"/>
              <a:t> Existence</a:t>
            </a:r>
            <a:r>
              <a:rPr lang="cs-CZ" dirty="0"/>
              <a:t> </a:t>
            </a:r>
          </a:p>
          <a:p>
            <a:pPr marL="0" indent="0">
              <a:buNone/>
            </a:pPr>
            <a:r>
              <a:rPr lang="cs-CZ" dirty="0"/>
              <a:t> </a:t>
            </a:r>
            <a:r>
              <a:rPr lang="cs-CZ" sz="2600" dirty="0"/>
              <a:t>Pokud komise ve své zprávě dojde k závěru, že již nadměrná deficitní pozice v dané zemi existuje, vydá v tomto smyslu svůj Názor. V tomto případě již musí dojít k porušení 3% či 60% referenčního limitu. Rada ministrů následně musí o tomto Názoru hlasovat. Rada by měla, na návrh Evropské komise, přijmout kvalifikovanou většinou Doporučení vůči danému členskému státu. To by mělo obsahovat následující </a:t>
            </a:r>
          </a:p>
          <a:p>
            <a:pPr marL="0" indent="0">
              <a:buNone/>
            </a:pPr>
            <a:r>
              <a:rPr lang="cs-CZ" sz="2600" i="1" dirty="0"/>
              <a:t>       </a:t>
            </a:r>
            <a:r>
              <a:rPr lang="cs-CZ" sz="2600" i="1" u="sng" dirty="0"/>
              <a:t>časové termíny: </a:t>
            </a:r>
          </a:p>
          <a:p>
            <a:pPr marL="514350" indent="-514350">
              <a:buFont typeface="+mj-lt"/>
              <a:buAutoNum type="arabicPeriod"/>
            </a:pPr>
            <a:r>
              <a:rPr lang="cs-CZ" sz="2600" dirty="0"/>
              <a:t>nejpozději do 4 měsíců přijmout korekční fiskální opatření, </a:t>
            </a:r>
          </a:p>
          <a:p>
            <a:pPr marL="514350" indent="-514350">
              <a:buFont typeface="+mj-lt"/>
              <a:buAutoNum type="arabicPeriod"/>
            </a:pPr>
            <a:r>
              <a:rPr lang="cs-CZ" sz="2600" dirty="0"/>
              <a:t>do daného limitu (obvykle konec roku následující po roce, v němž byla nadměrná deficitní pozice identifikována) odstranit nadměrnou deficitní pozici </a:t>
            </a:r>
            <a:br>
              <a:rPr lang="cs-CZ" sz="2600" dirty="0"/>
            </a:br>
            <a:endParaRPr lang="cs-CZ" sz="2600" dirty="0"/>
          </a:p>
        </p:txBody>
      </p:sp>
    </p:spTree>
    <p:extLst>
      <p:ext uri="{BB962C8B-B14F-4D97-AF65-F5344CB8AC3E}">
        <p14:creationId xmlns:p14="http://schemas.microsoft.com/office/powerpoint/2010/main" val="2114549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09395-6293-41AC-9BFC-FBF4B0343B9C}"/>
              </a:ext>
            </a:extLst>
          </p:cNvPr>
          <p:cNvSpPr>
            <a:spLocks noGrp="1"/>
          </p:cNvSpPr>
          <p:nvPr>
            <p:ph type="title"/>
          </p:nvPr>
        </p:nvSpPr>
        <p:spPr/>
        <p:txBody>
          <a:bodyPr/>
          <a:lstStyle/>
          <a:p>
            <a:r>
              <a:rPr lang="cs-CZ" dirty="0"/>
              <a:t>Reakce na doporučení</a:t>
            </a:r>
          </a:p>
        </p:txBody>
      </p:sp>
      <p:sp>
        <p:nvSpPr>
          <p:cNvPr id="3" name="Zástupný symbol pro obsah 2">
            <a:extLst>
              <a:ext uri="{FF2B5EF4-FFF2-40B4-BE49-F238E27FC236}">
                <a16:creationId xmlns:a16="http://schemas.microsoft.com/office/drawing/2014/main" id="{08F091AA-1B74-456B-9527-54BACD78F130}"/>
              </a:ext>
            </a:extLst>
          </p:cNvPr>
          <p:cNvSpPr>
            <a:spLocks noGrp="1"/>
          </p:cNvSpPr>
          <p:nvPr>
            <p:ph sz="quarter" idx="13"/>
          </p:nvPr>
        </p:nvSpPr>
        <p:spPr/>
        <p:txBody>
          <a:bodyPr/>
          <a:lstStyle/>
          <a:p>
            <a:r>
              <a:rPr lang="cs-CZ" dirty="0"/>
              <a:t>Pokud členská země včas a dostatečným způsobem nezareaguje na výše uvedená doporučení, může je rada zveřejnit.</a:t>
            </a:r>
          </a:p>
          <a:p>
            <a:r>
              <a:rPr lang="cs-CZ" dirty="0"/>
              <a:t>Uložení kroků vedoucích k nápravě</a:t>
            </a:r>
          </a:p>
          <a:p>
            <a:r>
              <a:rPr lang="cs-CZ" dirty="0"/>
              <a:t>Zprávy o nápravě</a:t>
            </a:r>
          </a:p>
          <a:p>
            <a:r>
              <a:rPr lang="cs-CZ" dirty="0"/>
              <a:t>Finanční sankce</a:t>
            </a:r>
          </a:p>
        </p:txBody>
      </p:sp>
      <p:pic>
        <p:nvPicPr>
          <p:cNvPr id="4" name="Nahraný zvuk">
            <a:hlinkClick r:id="" action="ppaction://media"/>
            <a:extLst>
              <a:ext uri="{FF2B5EF4-FFF2-40B4-BE49-F238E27FC236}">
                <a16:creationId xmlns:a16="http://schemas.microsoft.com/office/drawing/2014/main" id="{B1B78CF8-EA4C-4901-A31F-1547A6C86C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8363" y="1585537"/>
            <a:ext cx="406400" cy="406400"/>
          </a:xfrm>
          <a:prstGeom prst="rect">
            <a:avLst/>
          </a:prstGeom>
        </p:spPr>
      </p:pic>
    </p:spTree>
    <p:extLst>
      <p:ext uri="{BB962C8B-B14F-4D97-AF65-F5344CB8AC3E}">
        <p14:creationId xmlns:p14="http://schemas.microsoft.com/office/powerpoint/2010/main" val="42829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D69771-4585-4D61-A408-DD75C8F1D8B8}"/>
              </a:ext>
            </a:extLst>
          </p:cNvPr>
          <p:cNvSpPr>
            <a:spLocks noGrp="1"/>
          </p:cNvSpPr>
          <p:nvPr>
            <p:ph type="title"/>
          </p:nvPr>
        </p:nvSpPr>
        <p:spPr/>
        <p:txBody>
          <a:bodyPr/>
          <a:lstStyle/>
          <a:p>
            <a:r>
              <a:rPr lang="cs-CZ" dirty="0"/>
              <a:t>Pakt stability a růstu- SGP</a:t>
            </a:r>
          </a:p>
        </p:txBody>
      </p:sp>
      <p:sp>
        <p:nvSpPr>
          <p:cNvPr id="3" name="Zástupný symbol pro obsah 2">
            <a:extLst>
              <a:ext uri="{FF2B5EF4-FFF2-40B4-BE49-F238E27FC236}">
                <a16:creationId xmlns:a16="http://schemas.microsoft.com/office/drawing/2014/main" id="{E2CDE159-F299-4108-BD3F-EA9BDFC8FEB3}"/>
              </a:ext>
            </a:extLst>
          </p:cNvPr>
          <p:cNvSpPr>
            <a:spLocks noGrp="1"/>
          </p:cNvSpPr>
          <p:nvPr>
            <p:ph sz="quarter" idx="13"/>
          </p:nvPr>
        </p:nvSpPr>
        <p:spPr/>
        <p:txBody>
          <a:bodyPr/>
          <a:lstStyle/>
          <a:p>
            <a:r>
              <a:rPr lang="cs-CZ" dirty="0"/>
              <a:t>Využíván od 1999 (přijetí eura) </a:t>
            </a:r>
          </a:p>
          <a:p>
            <a:r>
              <a:rPr lang="cs-CZ" dirty="0"/>
              <a:t>Prakticky od 2001 </a:t>
            </a:r>
          </a:p>
          <a:p>
            <a:r>
              <a:rPr lang="cs-CZ" dirty="0"/>
              <a:t>2001: Irsko </a:t>
            </a:r>
          </a:p>
          <a:p>
            <a:r>
              <a:rPr lang="cs-CZ" dirty="0"/>
              <a:t>2002: Portugalsko, Francie, Německo </a:t>
            </a:r>
          </a:p>
          <a:p>
            <a:r>
              <a:rPr lang="cs-CZ" dirty="0"/>
              <a:t>2004: ČR, Kypr, Maďarsko, Malta, Polsko, Slovensko </a:t>
            </a:r>
          </a:p>
          <a:p>
            <a:r>
              <a:rPr lang="cs-CZ" dirty="0"/>
              <a:t>Kritika =&gt; reforma</a:t>
            </a:r>
          </a:p>
        </p:txBody>
      </p:sp>
      <p:pic>
        <p:nvPicPr>
          <p:cNvPr id="5" name="Nahraný zvuk">
            <a:hlinkClick r:id="" action="ppaction://media"/>
            <a:extLst>
              <a:ext uri="{FF2B5EF4-FFF2-40B4-BE49-F238E27FC236}">
                <a16:creationId xmlns:a16="http://schemas.microsoft.com/office/drawing/2014/main" id="{23BB28D6-E8D3-4659-BCFA-438C5A8C19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630" y="1681293"/>
            <a:ext cx="406400" cy="406400"/>
          </a:xfrm>
          <a:prstGeom prst="rect">
            <a:avLst/>
          </a:prstGeom>
        </p:spPr>
      </p:pic>
      <p:pic>
        <p:nvPicPr>
          <p:cNvPr id="6" name="Nahraný zvuk">
            <a:hlinkClick r:id="" action="ppaction://media"/>
            <a:extLst>
              <a:ext uri="{FF2B5EF4-FFF2-40B4-BE49-F238E27FC236}">
                <a16:creationId xmlns:a16="http://schemas.microsoft.com/office/drawing/2014/main" id="{A51E745D-84C9-4B3E-B505-6D1296FCBC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842630" y="3148112"/>
            <a:ext cx="406400" cy="406400"/>
          </a:xfrm>
          <a:prstGeom prst="rect">
            <a:avLst/>
          </a:prstGeom>
        </p:spPr>
      </p:pic>
      <p:pic>
        <p:nvPicPr>
          <p:cNvPr id="7" name="Nahraný zvuk">
            <a:hlinkClick r:id="" action="ppaction://media"/>
            <a:extLst>
              <a:ext uri="{FF2B5EF4-FFF2-40B4-BE49-F238E27FC236}">
                <a16:creationId xmlns:a16="http://schemas.microsoft.com/office/drawing/2014/main" id="{7E98CF30-4972-4FA4-892C-B0A2FB154281}"/>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842630" y="4335532"/>
            <a:ext cx="406400" cy="406400"/>
          </a:xfrm>
          <a:prstGeom prst="rect">
            <a:avLst/>
          </a:prstGeom>
        </p:spPr>
      </p:pic>
    </p:spTree>
    <p:extLst>
      <p:ext uri="{BB962C8B-B14F-4D97-AF65-F5344CB8AC3E}">
        <p14:creationId xmlns:p14="http://schemas.microsoft.com/office/powerpoint/2010/main" val="17271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7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48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85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25434-F69A-41F6-9E91-A6B7A2D390EF}"/>
              </a:ext>
            </a:extLst>
          </p:cNvPr>
          <p:cNvSpPr>
            <a:spLocks noGrp="1"/>
          </p:cNvSpPr>
          <p:nvPr>
            <p:ph type="title"/>
          </p:nvPr>
        </p:nvSpPr>
        <p:spPr/>
        <p:txBody>
          <a:bodyPr/>
          <a:lstStyle/>
          <a:p>
            <a:r>
              <a:rPr lang="cs-CZ" dirty="0"/>
              <a:t>Balíček šesti právních aktů týkajících se správy ekonomických záležitostí</a:t>
            </a:r>
          </a:p>
        </p:txBody>
      </p:sp>
      <p:sp>
        <p:nvSpPr>
          <p:cNvPr id="3" name="Zástupný symbol pro obsah 2">
            <a:extLst>
              <a:ext uri="{FF2B5EF4-FFF2-40B4-BE49-F238E27FC236}">
                <a16:creationId xmlns:a16="http://schemas.microsoft.com/office/drawing/2014/main" id="{80E30F11-7932-4D41-B933-D3A172CB572B}"/>
              </a:ext>
            </a:extLst>
          </p:cNvPr>
          <p:cNvSpPr>
            <a:spLocks noGrp="1"/>
          </p:cNvSpPr>
          <p:nvPr>
            <p:ph sz="quarter" idx="13"/>
          </p:nvPr>
        </p:nvSpPr>
        <p:spPr/>
        <p:txBody>
          <a:bodyPr>
            <a:normAutofit fontScale="77500" lnSpcReduction="20000"/>
          </a:bodyPr>
          <a:lstStyle/>
          <a:p>
            <a:r>
              <a:rPr lang="cs-CZ" dirty="0"/>
              <a:t>Balíček šesti právních aktů týkajících se správy ekonomických záležitostí přinesl zpřísnění pravidel Paktu o stabilitě a růstu a jejich uplatňování. Díky němu byla také koordinace hospodářských a rozpočtových politik sloučena do jednoho postupu zvaného evropský semestr. Šest právních předpisů týkajících se reformy správy ekonomických záležitostí v EU (pět nařízení a jedna směrnice) přineslo: </a:t>
            </a:r>
          </a:p>
          <a:p>
            <a:r>
              <a:rPr lang="cs-CZ" dirty="0"/>
              <a:t>doplnění výdajového kritéria do posouzení fiskálních pozic jednotlivých zemí; </a:t>
            </a:r>
          </a:p>
          <a:p>
            <a:r>
              <a:rPr lang="cs-CZ" dirty="0"/>
              <a:t>možnost zahájit postup při nadměrném schodku v případě, že míra zadlužení překročí hranici 60 % HDP nebo se nesnižuje uspokojivým tempem; </a:t>
            </a:r>
          </a:p>
          <a:p>
            <a:r>
              <a:rPr lang="cs-CZ" dirty="0"/>
              <a:t>zavedení odstupňovaných finančních sankcí pro členské státy eurozóny, které mohou představovat až 0,5 % HDP a uplatní se automaticky, nehlasuje-li Rada proti nim kvalifikovanou většinou; </a:t>
            </a:r>
          </a:p>
          <a:p>
            <a:r>
              <a:rPr lang="cs-CZ" dirty="0"/>
              <a:t>požadavek nových minimálních standardů pro národní rozpočtové rámce. </a:t>
            </a:r>
          </a:p>
        </p:txBody>
      </p:sp>
    </p:spTree>
    <p:extLst>
      <p:ext uri="{BB962C8B-B14F-4D97-AF65-F5344CB8AC3E}">
        <p14:creationId xmlns:p14="http://schemas.microsoft.com/office/powerpoint/2010/main" val="2005534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999453-4762-4A23-AD94-A91FA8225F01}"/>
              </a:ext>
            </a:extLst>
          </p:cNvPr>
          <p:cNvSpPr>
            <a:spLocks noGrp="1"/>
          </p:cNvSpPr>
          <p:nvPr>
            <p:ph type="title"/>
          </p:nvPr>
        </p:nvSpPr>
        <p:spPr/>
        <p:txBody>
          <a:bodyPr/>
          <a:lstStyle/>
          <a:p>
            <a:r>
              <a:rPr lang="cs-CZ" dirty="0"/>
              <a:t>Doporučení pro jednotlivé země</a:t>
            </a:r>
          </a:p>
        </p:txBody>
      </p:sp>
      <p:sp>
        <p:nvSpPr>
          <p:cNvPr id="3" name="Zástupný symbol pro obsah 2">
            <a:extLst>
              <a:ext uri="{FF2B5EF4-FFF2-40B4-BE49-F238E27FC236}">
                <a16:creationId xmlns:a16="http://schemas.microsoft.com/office/drawing/2014/main" id="{7EE4C731-15FD-4F7F-84A3-6DDE59AE6321}"/>
              </a:ext>
            </a:extLst>
          </p:cNvPr>
          <p:cNvSpPr>
            <a:spLocks noGrp="1"/>
          </p:cNvSpPr>
          <p:nvPr>
            <p:ph sz="quarter" idx="13"/>
          </p:nvPr>
        </p:nvSpPr>
        <p:spPr>
          <a:xfrm>
            <a:off x="913774" y="1715678"/>
            <a:ext cx="10363826" cy="4798244"/>
          </a:xfrm>
        </p:spPr>
        <p:txBody>
          <a:bodyPr>
            <a:normAutofit fontScale="92500" lnSpcReduction="20000"/>
          </a:bodyPr>
          <a:lstStyle/>
          <a:p>
            <a:r>
              <a:rPr lang="cs-CZ" dirty="0"/>
              <a:t>Doporučení pro jednotlivé země jsou dokumenty obsahující analýzu hospodářské situace jednotlivých států a doporučená opatření, která by jednotlivé země měly během nadcházejících 12 měsíců přijmout. </a:t>
            </a:r>
            <a:br>
              <a:rPr lang="cs-CZ" dirty="0"/>
            </a:br>
            <a:br>
              <a:rPr lang="cs-CZ" dirty="0"/>
            </a:br>
            <a:r>
              <a:rPr lang="cs-CZ" dirty="0"/>
              <a:t>Doporučení pro každý členský stát vypracuje Evropská komise, poté je v červnu potvrzuje Evropská rada a nakonec v červenci přijímá Rada EU. Doporučení pro jednotlivé země se mohou zabývat oblastmi, jako je stav veřejných financí, reformy důchodových systémů, výzvy v oblasti vzdělávání a inovací, opatření pro vytváření pracovních míst a pro boj proti nezaměstnanosti atd. </a:t>
            </a:r>
            <a:br>
              <a:rPr lang="cs-CZ" dirty="0"/>
            </a:br>
            <a:br>
              <a:rPr lang="cs-CZ" dirty="0"/>
            </a:br>
            <a:r>
              <a:rPr lang="cs-CZ" dirty="0"/>
              <a:t>Komise tato doporučení vydává v květnu, tedy poté co dokončí vyhodnocování plánů politik členských států, tj. národních programů reforem a programů stability či konvergenčních programů. </a:t>
            </a:r>
            <a:br>
              <a:rPr lang="cs-CZ" dirty="0"/>
            </a:br>
            <a:br>
              <a:rPr lang="cs-CZ" dirty="0"/>
            </a:br>
            <a:endParaRPr lang="cs-CZ" dirty="0"/>
          </a:p>
        </p:txBody>
      </p:sp>
    </p:spTree>
    <p:extLst>
      <p:ext uri="{BB962C8B-B14F-4D97-AF65-F5344CB8AC3E}">
        <p14:creationId xmlns:p14="http://schemas.microsoft.com/office/powerpoint/2010/main" val="1964266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33CFE9-BFF2-4E86-8B74-4136F5E922AC}"/>
              </a:ext>
            </a:extLst>
          </p:cNvPr>
          <p:cNvSpPr>
            <a:spLocks noGrp="1"/>
          </p:cNvSpPr>
          <p:nvPr>
            <p:ph type="title"/>
          </p:nvPr>
        </p:nvSpPr>
        <p:spPr/>
        <p:txBody>
          <a:bodyPr/>
          <a:lstStyle/>
          <a:p>
            <a:r>
              <a:rPr lang="cs-CZ" dirty="0"/>
              <a:t>Roční analýza růstu</a:t>
            </a:r>
          </a:p>
        </p:txBody>
      </p:sp>
      <p:sp>
        <p:nvSpPr>
          <p:cNvPr id="3" name="Zástupný symbol pro obsah 2">
            <a:extLst>
              <a:ext uri="{FF2B5EF4-FFF2-40B4-BE49-F238E27FC236}">
                <a16:creationId xmlns:a16="http://schemas.microsoft.com/office/drawing/2014/main" id="{AE586AD5-E121-48C6-BFF3-B6E462D66613}"/>
              </a:ext>
            </a:extLst>
          </p:cNvPr>
          <p:cNvSpPr>
            <a:spLocks noGrp="1"/>
          </p:cNvSpPr>
          <p:nvPr>
            <p:ph sz="quarter" idx="13"/>
          </p:nvPr>
        </p:nvSpPr>
        <p:spPr>
          <a:xfrm>
            <a:off x="913774" y="2214694"/>
            <a:ext cx="10363826" cy="4024789"/>
          </a:xfrm>
        </p:spPr>
        <p:txBody>
          <a:bodyPr>
            <a:normAutofit fontScale="92500" lnSpcReduction="20000"/>
          </a:bodyPr>
          <a:lstStyle/>
          <a:p>
            <a:pPr marL="0" indent="0">
              <a:buNone/>
            </a:pPr>
            <a:br>
              <a:rPr lang="cs-CZ" dirty="0"/>
            </a:br>
            <a:br>
              <a:rPr lang="cs-CZ" dirty="0"/>
            </a:br>
            <a:r>
              <a:rPr lang="cs-CZ" dirty="0"/>
              <a:t>V roční analýze růstu je představen názor Komise ohledně politických priorit, které by členské státy měly zohlednit při koncipování svých hospodářských politik na nadcházející rok. </a:t>
            </a:r>
            <a:br>
              <a:rPr lang="cs-CZ" dirty="0"/>
            </a:br>
            <a:br>
              <a:rPr lang="cs-CZ" dirty="0"/>
            </a:br>
            <a:r>
              <a:rPr lang="cs-CZ" dirty="0"/>
              <a:t>Komise analýzu vydává v listopadu roku, který předchází roku evropského semestru. </a:t>
            </a:r>
            <a:br>
              <a:rPr lang="cs-CZ" dirty="0"/>
            </a:br>
            <a:br>
              <a:rPr lang="cs-CZ" dirty="0"/>
            </a:br>
            <a:r>
              <a:rPr lang="cs-CZ" dirty="0"/>
              <a:t>Účelem roční analýzy růstu je poskytnout podklad pro diskusi o obecných prioritách, o kterých rozhoduje Rada a jež jsou následně zohledněny v hospodářských a rozpočtových rozhodnutích jednotlivých členských států. Členské státy představí tato rozhodnutí v dubnu ve svých programech stability a konvergenčních programech (v rámci Paktu o stabilitě a růstu) a národních programech reforem.</a:t>
            </a:r>
          </a:p>
        </p:txBody>
      </p:sp>
    </p:spTree>
    <p:extLst>
      <p:ext uri="{BB962C8B-B14F-4D97-AF65-F5344CB8AC3E}">
        <p14:creationId xmlns:p14="http://schemas.microsoft.com/office/powerpoint/2010/main" val="1874184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585913-6F39-4246-B842-761ECCAF06A5}"/>
              </a:ext>
            </a:extLst>
          </p:cNvPr>
          <p:cNvSpPr>
            <a:spLocks noGrp="1"/>
          </p:cNvSpPr>
          <p:nvPr>
            <p:ph type="title"/>
          </p:nvPr>
        </p:nvSpPr>
        <p:spPr/>
        <p:txBody>
          <a:bodyPr/>
          <a:lstStyle/>
          <a:p>
            <a:r>
              <a:rPr lang="cs-CZ" altLang="cs-CZ" b="1" cap="none" dirty="0">
                <a:latin typeface="Arial" panose="020B0604020202020204" pitchFamily="34" charset="0"/>
              </a:rPr>
              <a:t>Kritika Paktu stability a růstu</a:t>
            </a:r>
            <a:endParaRPr lang="cs-CZ" b="1" dirty="0"/>
          </a:p>
        </p:txBody>
      </p:sp>
      <p:sp>
        <p:nvSpPr>
          <p:cNvPr id="4" name="Rectangle 1">
            <a:extLst>
              <a:ext uri="{FF2B5EF4-FFF2-40B4-BE49-F238E27FC236}">
                <a16:creationId xmlns:a16="http://schemas.microsoft.com/office/drawing/2014/main" id="{FC26D99D-5FB2-4144-A34E-E90ABF8A885E}"/>
              </a:ext>
            </a:extLst>
          </p:cNvPr>
          <p:cNvSpPr>
            <a:spLocks noGrp="1" noChangeArrowheads="1"/>
          </p:cNvSpPr>
          <p:nvPr>
            <p:ph sz="quarter" idx="13"/>
          </p:nvPr>
        </p:nvSpPr>
        <p:spPr bwMode="auto">
          <a:xfrm>
            <a:off x="1" y="2217101"/>
            <a:ext cx="121920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buClrTx/>
            </a:pP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Pakt stability a růstu se používá pro všechny země bez rozdílů. </a:t>
            </a:r>
          </a:p>
          <a:p>
            <a:pPr eaLnBrk="0" fontAlgn="base" hangingPunct="0">
              <a:lnSpc>
                <a:spcPct val="100000"/>
              </a:lnSpc>
              <a:spcBef>
                <a:spcPct val="0"/>
              </a:spcBef>
              <a:spcAft>
                <a:spcPct val="0"/>
              </a:spcAft>
              <a:buClrTx/>
            </a:pPr>
            <a:r>
              <a:rPr lang="cs-CZ" altLang="cs-CZ" cap="none" dirty="0">
                <a:latin typeface="Times New Roman" panose="02020603050405020304" pitchFamily="18" charset="0"/>
                <a:cs typeface="Times New Roman" panose="02020603050405020304" pitchFamily="18" charset="0"/>
              </a:rPr>
              <a:t>J</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ednostrannosti pravidel.  </a:t>
            </a:r>
            <a:endParaRPr lang="cs-CZ" altLang="cs-CZ" cap="none" dirty="0">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buClrTx/>
            </a:pP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Nedostatečné zohlednění dlouhého období. </a:t>
            </a:r>
          </a:p>
          <a:p>
            <a:pPr eaLnBrk="0" fontAlgn="base" hangingPunct="0">
              <a:lnSpc>
                <a:spcPct val="100000"/>
              </a:lnSpc>
              <a:spcBef>
                <a:spcPct val="0"/>
              </a:spcBef>
              <a:spcAft>
                <a:spcPct val="0"/>
              </a:spcAft>
              <a:buClrTx/>
            </a:pP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Problém s prodlužování přechodného období.</a:t>
            </a:r>
          </a:p>
          <a:p>
            <a:pPr eaLnBrk="0" fontAlgn="base" hangingPunct="0">
              <a:lnSpc>
                <a:spcPct val="100000"/>
              </a:lnSpc>
              <a:spcBef>
                <a:spcPct val="0"/>
              </a:spcBef>
              <a:spcAft>
                <a:spcPct val="0"/>
              </a:spcAft>
              <a:buClrTx/>
            </a:pPr>
            <a:r>
              <a:rPr lang="cs-CZ" dirty="0">
                <a:latin typeface="Times New Roman" panose="02020603050405020304" pitchFamily="18" charset="0"/>
                <a:cs typeface="Times New Roman" panose="02020603050405020304" pitchFamily="18" charset="0"/>
              </a:rPr>
              <a:t>Někteří ekonomové tvrdí, že dlouhodobá aplikace vyrovnaného, či přebytkového rozpočtu nevede k nejlepším výsledkům. </a:t>
            </a:r>
          </a:p>
          <a:p>
            <a:pPr eaLnBrk="0" fontAlgn="base" hangingPunct="0">
              <a:lnSpc>
                <a:spcPct val="100000"/>
              </a:lnSpc>
              <a:spcBef>
                <a:spcPct val="0"/>
              </a:spcBef>
              <a:spcAft>
                <a:spcPct val="0"/>
              </a:spcAft>
              <a:buClrTx/>
            </a:pPr>
            <a:r>
              <a:rPr lang="cs-CZ" dirty="0">
                <a:latin typeface="Times New Roman" panose="02020603050405020304" pitchFamily="18" charset="0"/>
                <a:cs typeface="Times New Roman" panose="02020603050405020304" pitchFamily="18" charset="0"/>
              </a:rPr>
              <a:t>Metodika ESA 95, ve které jsou fiskální operace zachyceny, fakticky znevýhodňuje systémovou penzijní reformu. </a:t>
            </a:r>
          </a:p>
          <a:p>
            <a:pPr eaLnBrk="0" fontAlgn="base" hangingPunct="0">
              <a:lnSpc>
                <a:spcPct val="100000"/>
              </a:lnSpc>
              <a:spcBef>
                <a:spcPct val="0"/>
              </a:spcBef>
              <a:spcAft>
                <a:spcPct val="0"/>
              </a:spcAft>
              <a:buClrTx/>
            </a:pPr>
            <a:r>
              <a:rPr lang="cs-CZ" dirty="0">
                <a:latin typeface="Times New Roman" panose="02020603050405020304" pitchFamily="18" charset="0"/>
                <a:cs typeface="Times New Roman" panose="02020603050405020304" pitchFamily="18" charset="0"/>
              </a:rPr>
              <a:t>Problém konfliktu mezi fiskální disciplínou a stabilizační funkcí fiskální politiky. </a:t>
            </a:r>
            <a:br>
              <a:rPr lang="cs-CZ" sz="1800" dirty="0"/>
            </a:br>
            <a:r>
              <a:rPr lang="cs-CZ" sz="1800" dirty="0"/>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5" name="Nahraný zvuk">
            <a:hlinkClick r:id="" action="ppaction://media"/>
            <a:extLst>
              <a:ext uri="{FF2B5EF4-FFF2-40B4-BE49-F238E27FC236}">
                <a16:creationId xmlns:a16="http://schemas.microsoft.com/office/drawing/2014/main" id="{87EE0F56-DD99-4616-9E53-63EF8B42E1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4967" y="2114755"/>
            <a:ext cx="406400" cy="406400"/>
          </a:xfrm>
          <a:prstGeom prst="rect">
            <a:avLst/>
          </a:prstGeom>
        </p:spPr>
      </p:pic>
      <p:pic>
        <p:nvPicPr>
          <p:cNvPr id="6" name="Nahraný zvuk">
            <a:hlinkClick r:id="" action="ppaction://media"/>
            <a:extLst>
              <a:ext uri="{FF2B5EF4-FFF2-40B4-BE49-F238E27FC236}">
                <a16:creationId xmlns:a16="http://schemas.microsoft.com/office/drawing/2014/main" id="{D0996B08-74FD-4C4E-A2B0-E73BE074BED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454967" y="3117645"/>
            <a:ext cx="406400" cy="406400"/>
          </a:xfrm>
          <a:prstGeom prst="rect">
            <a:avLst/>
          </a:prstGeom>
        </p:spPr>
      </p:pic>
    </p:spTree>
    <p:extLst>
      <p:ext uri="{BB962C8B-B14F-4D97-AF65-F5344CB8AC3E}">
        <p14:creationId xmlns:p14="http://schemas.microsoft.com/office/powerpoint/2010/main" val="270546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5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2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924DE8-1EFE-41DD-94A5-83BC9DF35D27}"/>
              </a:ext>
            </a:extLst>
          </p:cNvPr>
          <p:cNvSpPr>
            <a:spLocks noGrp="1"/>
          </p:cNvSpPr>
          <p:nvPr>
            <p:ph type="title"/>
          </p:nvPr>
        </p:nvSpPr>
        <p:spPr/>
        <p:txBody>
          <a:bodyPr/>
          <a:lstStyle/>
          <a:p>
            <a:r>
              <a:rPr lang="cs-CZ" altLang="cs-CZ" b="1" cap="none" dirty="0">
                <a:latin typeface="Arial" panose="020B0604020202020204" pitchFamily="34" charset="0"/>
              </a:rPr>
              <a:t>Kritika Paktu stability a růstu</a:t>
            </a:r>
            <a:endParaRPr lang="cs-CZ" dirty="0"/>
          </a:p>
        </p:txBody>
      </p:sp>
      <p:sp>
        <p:nvSpPr>
          <p:cNvPr id="3" name="Zástupný symbol pro obsah 2">
            <a:extLst>
              <a:ext uri="{FF2B5EF4-FFF2-40B4-BE49-F238E27FC236}">
                <a16:creationId xmlns:a16="http://schemas.microsoft.com/office/drawing/2014/main" id="{EADA3215-2F21-4434-BB2E-D74E11A0B27B}"/>
              </a:ext>
            </a:extLst>
          </p:cNvPr>
          <p:cNvSpPr>
            <a:spLocks noGrp="1"/>
          </p:cNvSpPr>
          <p:nvPr>
            <p:ph sz="quarter" idx="13"/>
          </p:nvPr>
        </p:nvSpPr>
        <p:spPr/>
        <p:txBody>
          <a:bodyPr>
            <a:normAutofit fontScale="92500" lnSpcReduction="10000"/>
          </a:bodyPr>
          <a:lstStyle/>
          <a:p>
            <a:pPr eaLnBrk="0" fontAlgn="base" hangingPunct="0">
              <a:lnSpc>
                <a:spcPct val="100000"/>
              </a:lnSpc>
              <a:spcBef>
                <a:spcPct val="0"/>
              </a:spcBef>
              <a:spcAft>
                <a:spcPct val="0"/>
              </a:spcAft>
              <a:buClrTx/>
            </a:pPr>
            <a:r>
              <a:rPr lang="cs-CZ" sz="2400" dirty="0" err="1"/>
              <a:t>Catching</a:t>
            </a:r>
            <a:r>
              <a:rPr lang="cs-CZ" sz="2400" dirty="0"/>
              <a:t>-up problém  – tento problém bývá zmiňován v souvislosti s rozšířením Evropské Unie na 27 členů. U nově příchozích států se totiž musí zákonitě projevit jejich odlišná fiskální situace.  Tyto státy mají za sebou mnoho reforem, které byly nutné pro jejich samotný přístup do EU. Musí tedy ve svých rozpočtech najít prostředky pro pokračování v nastoupených reformách,  pro odstranění odlišnosti v oblasti veřejných investičních výdajů, pro vytvoření příznivého prostředí, pro dosažení rychlejšího tempa ekonomického sbližování s původními členy EU a navíc prostředky , pro financování strukturálních fondů EU. </a:t>
            </a:r>
            <a:br>
              <a:rPr lang="cs-CZ" sz="2400" dirty="0"/>
            </a:br>
            <a:r>
              <a:rPr lang="cs-CZ" altLang="cs-CZ" sz="2400" cap="none" dirty="0">
                <a:latin typeface="Arial" panose="020B0604020202020204" pitchFamily="34" charset="0"/>
              </a:rPr>
              <a:t> </a:t>
            </a:r>
          </a:p>
          <a:p>
            <a:endParaRPr lang="cs-CZ" dirty="0"/>
          </a:p>
        </p:txBody>
      </p:sp>
      <p:pic>
        <p:nvPicPr>
          <p:cNvPr id="4" name="Nahraný zvuk">
            <a:hlinkClick r:id="" action="ppaction://media"/>
            <a:extLst>
              <a:ext uri="{FF2B5EF4-FFF2-40B4-BE49-F238E27FC236}">
                <a16:creationId xmlns:a16="http://schemas.microsoft.com/office/drawing/2014/main" id="{408514F6-8FDF-465C-97BD-EB03DFB542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1845" y="1384650"/>
            <a:ext cx="406400" cy="406400"/>
          </a:xfrm>
          <a:prstGeom prst="rect">
            <a:avLst/>
          </a:prstGeom>
        </p:spPr>
      </p:pic>
      <p:pic>
        <p:nvPicPr>
          <p:cNvPr id="5" name="Nahraný zvuk">
            <a:hlinkClick r:id="" action="ppaction://media"/>
            <a:extLst>
              <a:ext uri="{FF2B5EF4-FFF2-40B4-BE49-F238E27FC236}">
                <a16:creationId xmlns:a16="http://schemas.microsoft.com/office/drawing/2014/main" id="{480501B3-4CCD-4C53-BD47-80B43334652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74400" y="2163892"/>
            <a:ext cx="406400" cy="406400"/>
          </a:xfrm>
          <a:prstGeom prst="rect">
            <a:avLst/>
          </a:prstGeom>
        </p:spPr>
      </p:pic>
    </p:spTree>
    <p:extLst>
      <p:ext uri="{BB962C8B-B14F-4D97-AF65-F5344CB8AC3E}">
        <p14:creationId xmlns:p14="http://schemas.microsoft.com/office/powerpoint/2010/main" val="2277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1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DBDAB3-6967-4365-9EF9-BD145F150725}"/>
              </a:ext>
            </a:extLst>
          </p:cNvPr>
          <p:cNvSpPr>
            <a:spLocks noGrp="1"/>
          </p:cNvSpPr>
          <p:nvPr>
            <p:ph type="title"/>
          </p:nvPr>
        </p:nvSpPr>
        <p:spPr/>
        <p:txBody>
          <a:bodyPr/>
          <a:lstStyle/>
          <a:p>
            <a:r>
              <a:rPr lang="cs-CZ" dirty="0"/>
              <a:t>Střednědobý rozpočtový cíl</a:t>
            </a:r>
          </a:p>
        </p:txBody>
      </p:sp>
      <p:sp>
        <p:nvSpPr>
          <p:cNvPr id="3" name="Zástupný symbol pro obsah 2">
            <a:extLst>
              <a:ext uri="{FF2B5EF4-FFF2-40B4-BE49-F238E27FC236}">
                <a16:creationId xmlns:a16="http://schemas.microsoft.com/office/drawing/2014/main" id="{00C7FD3E-3A5D-40DF-B3D9-B0EF904ACE45}"/>
              </a:ext>
            </a:extLst>
          </p:cNvPr>
          <p:cNvSpPr>
            <a:spLocks noGrp="1"/>
          </p:cNvSpPr>
          <p:nvPr>
            <p:ph sz="quarter" idx="13"/>
          </p:nvPr>
        </p:nvSpPr>
        <p:spPr/>
        <p:txBody>
          <a:bodyPr/>
          <a:lstStyle/>
          <a:p>
            <a:pPr marL="0" indent="0">
              <a:buNone/>
            </a:pPr>
            <a:br>
              <a:rPr lang="cs-CZ" dirty="0"/>
            </a:br>
            <a:r>
              <a:rPr lang="cs-CZ" dirty="0"/>
              <a:t>Střednědobý rozpočtový cíl je základním kamenem preventivní složky Paktu o stabilitě a růstu. V rámci evropského semestru je posuzováno, jak členské státy tohoto cíle dosahují nebo zda se k němu snaží vhodným postupem přiblížit. </a:t>
            </a:r>
            <a:br>
              <a:rPr lang="cs-CZ" dirty="0"/>
            </a:br>
            <a:endParaRPr lang="cs-CZ" dirty="0"/>
          </a:p>
        </p:txBody>
      </p:sp>
      <p:pic>
        <p:nvPicPr>
          <p:cNvPr id="4" name="Nahraný zvuk">
            <a:hlinkClick r:id="" action="ppaction://media"/>
            <a:extLst>
              <a:ext uri="{FF2B5EF4-FFF2-40B4-BE49-F238E27FC236}">
                <a16:creationId xmlns:a16="http://schemas.microsoft.com/office/drawing/2014/main" id="{7A2A469B-4E62-46F0-AB39-894E9F1386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8557" y="2087693"/>
            <a:ext cx="406400" cy="406400"/>
          </a:xfrm>
          <a:prstGeom prst="rect">
            <a:avLst/>
          </a:prstGeom>
        </p:spPr>
      </p:pic>
      <p:pic>
        <p:nvPicPr>
          <p:cNvPr id="5" name="Nahraný zvuk">
            <a:hlinkClick r:id="" action="ppaction://media"/>
            <a:extLst>
              <a:ext uri="{FF2B5EF4-FFF2-40B4-BE49-F238E27FC236}">
                <a16:creationId xmlns:a16="http://schemas.microsoft.com/office/drawing/2014/main" id="{E2B89953-1A4D-4578-ACC7-02B3933148C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172569" y="4160708"/>
            <a:ext cx="406400" cy="406400"/>
          </a:xfrm>
          <a:prstGeom prst="rect">
            <a:avLst/>
          </a:prstGeom>
        </p:spPr>
      </p:pic>
    </p:spTree>
    <p:extLst>
      <p:ext uri="{BB962C8B-B14F-4D97-AF65-F5344CB8AC3E}">
        <p14:creationId xmlns:p14="http://schemas.microsoft.com/office/powerpoint/2010/main" val="96707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9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5D4C18-2C19-45DC-BE70-BBCE35CCD778}"/>
              </a:ext>
            </a:extLst>
          </p:cNvPr>
          <p:cNvSpPr>
            <a:spLocks noGrp="1"/>
          </p:cNvSpPr>
          <p:nvPr>
            <p:ph type="title"/>
          </p:nvPr>
        </p:nvSpPr>
        <p:spPr/>
        <p:txBody>
          <a:bodyPr/>
          <a:lstStyle/>
          <a:p>
            <a:r>
              <a:rPr lang="cs-CZ" b="1" dirty="0"/>
              <a:t>OBRÁCENÉ HLASOVÁNÍ </a:t>
            </a:r>
            <a:br>
              <a:rPr lang="cs-CZ" dirty="0"/>
            </a:br>
            <a:endParaRPr lang="cs-CZ" dirty="0"/>
          </a:p>
        </p:txBody>
      </p:sp>
      <p:sp>
        <p:nvSpPr>
          <p:cNvPr id="3" name="Zástupný symbol pro obsah 2">
            <a:extLst>
              <a:ext uri="{FF2B5EF4-FFF2-40B4-BE49-F238E27FC236}">
                <a16:creationId xmlns:a16="http://schemas.microsoft.com/office/drawing/2014/main" id="{8E241A87-16EB-40BC-8B58-410FDBD83EE4}"/>
              </a:ext>
            </a:extLst>
          </p:cNvPr>
          <p:cNvSpPr>
            <a:spLocks noGrp="1"/>
          </p:cNvSpPr>
          <p:nvPr>
            <p:ph sz="quarter" idx="13"/>
          </p:nvPr>
        </p:nvSpPr>
        <p:spPr/>
        <p:txBody>
          <a:bodyPr>
            <a:normAutofit fontScale="92500" lnSpcReduction="10000"/>
          </a:bodyPr>
          <a:lstStyle/>
          <a:p>
            <a:r>
              <a:rPr lang="cs-CZ" dirty="0"/>
              <a:t>K důležitým součástem zesíleného Paktu patří i nový způsob rozhodování, nazývaný obrácené hlasování kvalifikovanou většinou (reverse </a:t>
            </a:r>
            <a:r>
              <a:rPr lang="cs-CZ" dirty="0" err="1"/>
              <a:t>qualified</a:t>
            </a:r>
            <a:r>
              <a:rPr lang="cs-CZ" dirty="0"/>
              <a:t> majority </a:t>
            </a:r>
            <a:r>
              <a:rPr lang="cs-CZ" dirty="0" err="1"/>
              <a:t>voting</a:t>
            </a:r>
            <a:r>
              <a:rPr lang="cs-CZ" dirty="0"/>
              <a:t>). Tato hlasovací procedura je výsledkem debat jak zvýšit automatičnost rozhodování o nápravných opatřeních, aby se neopakovala určitá kolegiální shovívavost Rady a současně byla zachována její odpovědnost za přijímaná rozhodnutí. Při původním hlasování sankce, kterou navrhla Komise, vstoupila v platnost poté, co s návrhem souhlasila kvalifikovaná většina Rady (při absenci člena, o kterém se rozhoduje). Při obráceném hlasování sankce, kterou Komise navrhla, vstupuje automaticky v platnost, pokud se během deseti dnů proti návrhu nevysloví kvalifikovaná většina Rady (opět při absenci člena, o kterém se rozhoduje). </a:t>
            </a:r>
          </a:p>
        </p:txBody>
      </p:sp>
    </p:spTree>
    <p:extLst>
      <p:ext uri="{BB962C8B-B14F-4D97-AF65-F5344CB8AC3E}">
        <p14:creationId xmlns:p14="http://schemas.microsoft.com/office/powerpoint/2010/main" val="3996476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A0B9B8-7E99-4532-A6DD-49E87DA69E03}"/>
              </a:ext>
            </a:extLst>
          </p:cNvPr>
          <p:cNvSpPr>
            <a:spLocks noGrp="1"/>
          </p:cNvSpPr>
          <p:nvPr>
            <p:ph type="title"/>
          </p:nvPr>
        </p:nvSpPr>
        <p:spPr/>
        <p:txBody>
          <a:bodyPr/>
          <a:lstStyle/>
          <a:p>
            <a:br>
              <a:rPr lang="cs-CZ" b="1" dirty="0"/>
            </a:br>
            <a:r>
              <a:rPr lang="cs-CZ" b="1" dirty="0"/>
              <a:t>Děkuji za pozornost a pěkný večer</a:t>
            </a:r>
            <a:br>
              <a:rPr lang="cs-CZ" b="1" dirty="0"/>
            </a:br>
            <a:endParaRPr lang="cs-CZ" dirty="0"/>
          </a:p>
        </p:txBody>
      </p:sp>
      <p:sp>
        <p:nvSpPr>
          <p:cNvPr id="3" name="Zástupný symbol pro obsah 2">
            <a:extLst>
              <a:ext uri="{FF2B5EF4-FFF2-40B4-BE49-F238E27FC236}">
                <a16:creationId xmlns:a16="http://schemas.microsoft.com/office/drawing/2014/main" id="{B67E4B0B-529C-4AF1-AB44-E4F435AD209D}"/>
              </a:ext>
            </a:extLst>
          </p:cNvPr>
          <p:cNvSpPr>
            <a:spLocks noGrp="1"/>
          </p:cNvSpPr>
          <p:nvPr>
            <p:ph sz="quarter" idx="13"/>
          </p:nvPr>
        </p:nvSpPr>
        <p:spPr>
          <a:xfrm>
            <a:off x="-85213" y="3173489"/>
            <a:ext cx="11362813" cy="3293298"/>
          </a:xfrm>
        </p:spPr>
        <p:txBody>
          <a:bodyPr/>
          <a:lstStyle/>
          <a:p>
            <a:pPr marL="0" indent="0" algn="ctr">
              <a:buNone/>
            </a:pPr>
            <a:endParaRPr lang="cs-CZ" sz="3200" b="1" dirty="0"/>
          </a:p>
          <a:p>
            <a:pPr marL="0" indent="0" algn="ctr">
              <a:buNone/>
            </a:pPr>
            <a:endParaRPr lang="cs-CZ" sz="3200" b="1" dirty="0"/>
          </a:p>
        </p:txBody>
      </p:sp>
      <p:pic>
        <p:nvPicPr>
          <p:cNvPr id="2052" name="Picture 4" descr="Kreslený vtip: Přísahejte, že budete mluvit pravdu, nebo alespoň alternativní pravdu, případně se připouští ještě post pravda. Autor: Marek Simon">
            <a:extLst>
              <a:ext uri="{FF2B5EF4-FFF2-40B4-BE49-F238E27FC236}">
                <a16:creationId xmlns:a16="http://schemas.microsoft.com/office/drawing/2014/main" id="{08E1627E-FEC7-4969-8759-A90795A04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406" y="2828042"/>
            <a:ext cx="5307291" cy="302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02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89CCAC-7DBA-4BC8-81DD-D1C64B1637CC}"/>
              </a:ext>
            </a:extLst>
          </p:cNvPr>
          <p:cNvSpPr>
            <a:spLocks noGrp="1"/>
          </p:cNvSpPr>
          <p:nvPr>
            <p:ph type="title"/>
          </p:nvPr>
        </p:nvSpPr>
        <p:spPr/>
        <p:txBody>
          <a:bodyPr/>
          <a:lstStyle/>
          <a:p>
            <a:r>
              <a:rPr lang="cs-CZ" b="1" dirty="0"/>
              <a:t>Vznik Paktu</a:t>
            </a:r>
          </a:p>
        </p:txBody>
      </p:sp>
      <p:sp>
        <p:nvSpPr>
          <p:cNvPr id="3" name="Zástupný symbol pro obsah 2">
            <a:extLst>
              <a:ext uri="{FF2B5EF4-FFF2-40B4-BE49-F238E27FC236}">
                <a16:creationId xmlns:a16="http://schemas.microsoft.com/office/drawing/2014/main" id="{D2F5DF94-47F0-49F6-8C66-A4D2988F5592}"/>
              </a:ext>
            </a:extLst>
          </p:cNvPr>
          <p:cNvSpPr>
            <a:spLocks noGrp="1"/>
          </p:cNvSpPr>
          <p:nvPr>
            <p:ph sz="quarter" idx="13"/>
          </p:nvPr>
        </p:nvSpPr>
        <p:spPr>
          <a:xfrm>
            <a:off x="913774" y="2045616"/>
            <a:ext cx="10363826" cy="4289196"/>
          </a:xfrm>
        </p:spPr>
        <p:txBody>
          <a:bodyPr/>
          <a:lstStyle/>
          <a:p>
            <a:r>
              <a:rPr lang="cs-CZ" b="1" dirty="0"/>
              <a:t>Stability and </a:t>
            </a:r>
            <a:r>
              <a:rPr lang="cs-CZ" b="1" dirty="0" err="1"/>
              <a:t>growth</a:t>
            </a:r>
            <a:r>
              <a:rPr lang="cs-CZ" b="1" dirty="0"/>
              <a:t> </a:t>
            </a:r>
            <a:r>
              <a:rPr lang="cs-CZ" b="1" dirty="0" err="1"/>
              <a:t>pact</a:t>
            </a:r>
            <a:r>
              <a:rPr lang="cs-CZ" b="1" dirty="0"/>
              <a:t> (SGP)</a:t>
            </a:r>
          </a:p>
          <a:p>
            <a:r>
              <a:rPr lang="cs-CZ" b="1" dirty="0"/>
              <a:t>má sloužit k udržování zdravých veřejných financí v rámci Evropské unie </a:t>
            </a:r>
          </a:p>
          <a:p>
            <a:pPr marL="0" indent="0">
              <a:buNone/>
            </a:pPr>
            <a:r>
              <a:rPr lang="cs-CZ" b="1" dirty="0"/>
              <a:t>   Maastrichtská smlouva (1993)-kritéria</a:t>
            </a:r>
          </a:p>
          <a:p>
            <a:pPr marL="457200" indent="-457200">
              <a:buFont typeface="+mj-lt"/>
              <a:buAutoNum type="arabicPeriod"/>
            </a:pPr>
            <a:r>
              <a:rPr lang="cs-CZ" b="1" dirty="0"/>
              <a:t>Rozpočtová stabilita </a:t>
            </a:r>
          </a:p>
          <a:p>
            <a:pPr marL="457200" indent="-457200">
              <a:buFont typeface="+mj-lt"/>
              <a:buAutoNum type="arabicPeriod"/>
            </a:pPr>
            <a:r>
              <a:rPr lang="cs-CZ" b="1" dirty="0"/>
              <a:t>Stabilita na finančních trzích </a:t>
            </a:r>
          </a:p>
          <a:p>
            <a:pPr marL="457200" indent="-457200">
              <a:buFont typeface="+mj-lt"/>
              <a:buAutoNum type="arabicPeriod"/>
            </a:pPr>
            <a:r>
              <a:rPr lang="cs-CZ" b="1" dirty="0"/>
              <a:t>Kursová stabilita</a:t>
            </a:r>
          </a:p>
          <a:p>
            <a:pPr marL="457200" indent="-457200">
              <a:buFont typeface="+mj-lt"/>
              <a:buAutoNum type="arabicPeriod"/>
            </a:pPr>
            <a:r>
              <a:rPr lang="cs-CZ" b="1" dirty="0"/>
              <a:t>Cenová stabilita</a:t>
            </a:r>
          </a:p>
          <a:p>
            <a:endParaRPr lang="cs-CZ" b="1" dirty="0"/>
          </a:p>
        </p:txBody>
      </p:sp>
      <p:pic>
        <p:nvPicPr>
          <p:cNvPr id="4" name="Nahraný zvuk">
            <a:hlinkClick r:id="" action="ppaction://media"/>
            <a:extLst>
              <a:ext uri="{FF2B5EF4-FFF2-40B4-BE49-F238E27FC236}">
                <a16:creationId xmlns:a16="http://schemas.microsoft.com/office/drawing/2014/main" id="{D035C113-369A-4D23-8AD4-D4E0EEB351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8998" y="2033832"/>
            <a:ext cx="406400" cy="406400"/>
          </a:xfrm>
          <a:prstGeom prst="rect">
            <a:avLst/>
          </a:prstGeom>
        </p:spPr>
      </p:pic>
      <p:pic>
        <p:nvPicPr>
          <p:cNvPr id="5" name="Nahraný zvuk">
            <a:hlinkClick r:id="" action="ppaction://media"/>
            <a:extLst>
              <a:ext uri="{FF2B5EF4-FFF2-40B4-BE49-F238E27FC236}">
                <a16:creationId xmlns:a16="http://schemas.microsoft.com/office/drawing/2014/main" id="{42F6D269-1CF1-4F04-A90E-A9CBECD17A2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08998" y="3048524"/>
            <a:ext cx="406400" cy="406400"/>
          </a:xfrm>
          <a:prstGeom prst="rect">
            <a:avLst/>
          </a:prstGeom>
        </p:spPr>
      </p:pic>
      <p:pic>
        <p:nvPicPr>
          <p:cNvPr id="6" name="Nahraný zvuk">
            <a:hlinkClick r:id="" action="ppaction://media"/>
            <a:extLst>
              <a:ext uri="{FF2B5EF4-FFF2-40B4-BE49-F238E27FC236}">
                <a16:creationId xmlns:a16="http://schemas.microsoft.com/office/drawing/2014/main" id="{20CBE790-D55E-4AFD-9E37-0CE37B84E42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408998" y="3648863"/>
            <a:ext cx="406400" cy="406400"/>
          </a:xfrm>
          <a:prstGeom prst="rect">
            <a:avLst/>
          </a:prstGeom>
        </p:spPr>
      </p:pic>
      <p:pic>
        <p:nvPicPr>
          <p:cNvPr id="7" name="Nahraný zvuk">
            <a:hlinkClick r:id="" action="ppaction://media"/>
            <a:extLst>
              <a:ext uri="{FF2B5EF4-FFF2-40B4-BE49-F238E27FC236}">
                <a16:creationId xmlns:a16="http://schemas.microsoft.com/office/drawing/2014/main" id="{E69DEFC1-7967-4FF2-8E12-E46D7D10A7D4}"/>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424396" y="4475623"/>
            <a:ext cx="406400" cy="406400"/>
          </a:xfrm>
          <a:prstGeom prst="rect">
            <a:avLst/>
          </a:prstGeom>
        </p:spPr>
      </p:pic>
    </p:spTree>
    <p:extLst>
      <p:ext uri="{BB962C8B-B14F-4D97-AF65-F5344CB8AC3E}">
        <p14:creationId xmlns:p14="http://schemas.microsoft.com/office/powerpoint/2010/main" val="27506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1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82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02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8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C76589-78F8-4309-A45E-23E989585D76}"/>
              </a:ext>
            </a:extLst>
          </p:cNvPr>
          <p:cNvSpPr>
            <a:spLocks noGrp="1"/>
          </p:cNvSpPr>
          <p:nvPr>
            <p:ph type="title"/>
          </p:nvPr>
        </p:nvSpPr>
        <p:spPr/>
        <p:txBody>
          <a:bodyPr/>
          <a:lstStyle/>
          <a:p>
            <a:r>
              <a:rPr lang="cs-CZ" b="1" dirty="0"/>
              <a:t>Vznik paktu</a:t>
            </a:r>
          </a:p>
        </p:txBody>
      </p:sp>
      <p:sp>
        <p:nvSpPr>
          <p:cNvPr id="3" name="Zástupný symbol pro obsah 2">
            <a:extLst>
              <a:ext uri="{FF2B5EF4-FFF2-40B4-BE49-F238E27FC236}">
                <a16:creationId xmlns:a16="http://schemas.microsoft.com/office/drawing/2014/main" id="{BC48E83F-C735-4C58-A5AB-499F50BB17D0}"/>
              </a:ext>
            </a:extLst>
          </p:cNvPr>
          <p:cNvSpPr>
            <a:spLocks noGrp="1"/>
          </p:cNvSpPr>
          <p:nvPr>
            <p:ph sz="quarter" idx="13"/>
          </p:nvPr>
        </p:nvSpPr>
        <p:spPr/>
        <p:txBody>
          <a:bodyPr/>
          <a:lstStyle/>
          <a:p>
            <a:r>
              <a:rPr lang="cs-CZ" dirty="0"/>
              <a:t>Iniciátorem Německo </a:t>
            </a:r>
          </a:p>
          <a:p>
            <a:r>
              <a:rPr lang="cs-CZ" dirty="0"/>
              <a:t>Maastrichtská kritéria sloužila jako ukazatele při vstupu do EMU =&gt; Chybí nástroj pro fázi po vstupu do EMU </a:t>
            </a:r>
          </a:p>
          <a:p>
            <a:r>
              <a:rPr lang="cs-CZ" dirty="0"/>
              <a:t>SGP podepsán na zasedání Evropské rady v Amsterodamu v roce 1997.</a:t>
            </a:r>
          </a:p>
        </p:txBody>
      </p:sp>
      <p:pic>
        <p:nvPicPr>
          <p:cNvPr id="4" name="Nahraný zvuk">
            <a:hlinkClick r:id="" action="ppaction://media"/>
            <a:extLst>
              <a:ext uri="{FF2B5EF4-FFF2-40B4-BE49-F238E27FC236}">
                <a16:creationId xmlns:a16="http://schemas.microsoft.com/office/drawing/2014/main" id="{A50EC729-86D1-41AE-BC64-A11F197FE0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6388" y="1920628"/>
            <a:ext cx="406400" cy="406400"/>
          </a:xfrm>
          <a:prstGeom prst="rect">
            <a:avLst/>
          </a:prstGeom>
        </p:spPr>
      </p:pic>
      <p:pic>
        <p:nvPicPr>
          <p:cNvPr id="5" name="Nahraný zvuk">
            <a:hlinkClick r:id="" action="ppaction://media"/>
            <a:extLst>
              <a:ext uri="{FF2B5EF4-FFF2-40B4-BE49-F238E27FC236}">
                <a16:creationId xmlns:a16="http://schemas.microsoft.com/office/drawing/2014/main" id="{FCBBAFBA-6B51-41DC-8CFB-388163A0218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616388" y="3239236"/>
            <a:ext cx="406400" cy="406400"/>
          </a:xfrm>
          <a:prstGeom prst="rect">
            <a:avLst/>
          </a:prstGeom>
        </p:spPr>
      </p:pic>
      <p:pic>
        <p:nvPicPr>
          <p:cNvPr id="6" name="Nahraný zvuk">
            <a:hlinkClick r:id="" action="ppaction://media"/>
            <a:extLst>
              <a:ext uri="{FF2B5EF4-FFF2-40B4-BE49-F238E27FC236}">
                <a16:creationId xmlns:a16="http://schemas.microsoft.com/office/drawing/2014/main" id="{7C5B13F9-2136-4A45-AE73-38492289540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650953" y="4215615"/>
            <a:ext cx="406400" cy="406400"/>
          </a:xfrm>
          <a:prstGeom prst="rect">
            <a:avLst/>
          </a:prstGeom>
        </p:spPr>
      </p:pic>
      <p:pic>
        <p:nvPicPr>
          <p:cNvPr id="7" name="Nahraný zvuk">
            <a:hlinkClick r:id="" action="ppaction://media"/>
            <a:extLst>
              <a:ext uri="{FF2B5EF4-FFF2-40B4-BE49-F238E27FC236}">
                <a16:creationId xmlns:a16="http://schemas.microsoft.com/office/drawing/2014/main" id="{D71E0650-E7E2-4530-846A-21E16077EC58}"/>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650953" y="5155939"/>
            <a:ext cx="406400" cy="406400"/>
          </a:xfrm>
          <a:prstGeom prst="rect">
            <a:avLst/>
          </a:prstGeom>
        </p:spPr>
      </p:pic>
    </p:spTree>
    <p:extLst>
      <p:ext uri="{BB962C8B-B14F-4D97-AF65-F5344CB8AC3E}">
        <p14:creationId xmlns:p14="http://schemas.microsoft.com/office/powerpoint/2010/main" val="200621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329"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4360"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30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CE3934-F890-43BF-888C-AA9D19319DAF}"/>
              </a:ext>
            </a:extLst>
          </p:cNvPr>
          <p:cNvSpPr>
            <a:spLocks noGrp="1"/>
          </p:cNvSpPr>
          <p:nvPr>
            <p:ph type="title"/>
          </p:nvPr>
        </p:nvSpPr>
        <p:spPr/>
        <p:txBody>
          <a:bodyPr>
            <a:normAutofit/>
          </a:bodyPr>
          <a:lstStyle/>
          <a:p>
            <a:r>
              <a:rPr lang="cs-CZ" altLang="cs-CZ" sz="3200" b="1" cap="none" dirty="0">
                <a:latin typeface="Arial" panose="020B0604020202020204" pitchFamily="34" charset="0"/>
              </a:rPr>
              <a:t>Samotný návrh paktu stability se týkal těchto bodů</a:t>
            </a:r>
            <a:endParaRPr lang="cs-CZ" sz="3200" b="1" dirty="0"/>
          </a:p>
        </p:txBody>
      </p:sp>
      <p:sp>
        <p:nvSpPr>
          <p:cNvPr id="4" name="Rectangle 1">
            <a:extLst>
              <a:ext uri="{FF2B5EF4-FFF2-40B4-BE49-F238E27FC236}">
                <a16:creationId xmlns:a16="http://schemas.microsoft.com/office/drawing/2014/main" id="{B803B1A9-D8AE-4C5A-8B40-92AFB8BF34BE}"/>
              </a:ext>
            </a:extLst>
          </p:cNvPr>
          <p:cNvSpPr>
            <a:spLocks noGrp="1" noChangeArrowheads="1"/>
          </p:cNvSpPr>
          <p:nvPr>
            <p:ph sz="quarter" idx="13"/>
          </p:nvPr>
        </p:nvSpPr>
        <p:spPr bwMode="auto">
          <a:xfrm>
            <a:off x="137653" y="2267451"/>
            <a:ext cx="12633348"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buClrTx/>
              <a:buFont typeface="Wingdings" panose="05000000000000000000" pitchFamily="2" charset="2"/>
              <a:buChar char="Ø"/>
            </a:pPr>
            <a:r>
              <a:rPr kumimoji="0" lang="cs-CZ" altLang="cs-CZ" b="0" i="0" u="none" strike="noStrike" cap="none" normalizeH="0" baseline="0" dirty="0">
                <a:ln>
                  <a:noFill/>
                </a:ln>
                <a:solidFill>
                  <a:schemeClr val="tx1"/>
                </a:solidFill>
                <a:effectLst/>
                <a:latin typeface="Arial" panose="020B0604020202020204" pitchFamily="34" charset="0"/>
              </a:rPr>
              <a:t>Tempa růstu veřejných výdajů musejí být ve střednědobém horizontu nižší nežli tempa růstu HDP. </a:t>
            </a:r>
          </a:p>
          <a:p>
            <a:pPr eaLnBrk="0" fontAlgn="base" hangingPunct="0">
              <a:lnSpc>
                <a:spcPct val="100000"/>
              </a:lnSpc>
              <a:spcBef>
                <a:spcPct val="0"/>
              </a:spcBef>
              <a:spcAft>
                <a:spcPct val="0"/>
              </a:spcAft>
              <a:buClrTx/>
              <a:buFont typeface="Wingdings" panose="05000000000000000000" pitchFamily="2" charset="2"/>
              <a:buChar char="Ø"/>
            </a:pPr>
            <a:r>
              <a:rPr kumimoji="0" lang="cs-CZ" altLang="cs-CZ" b="0" i="0" u="none" strike="noStrike" cap="none" normalizeH="0" baseline="0" dirty="0">
                <a:ln>
                  <a:noFill/>
                </a:ln>
                <a:solidFill>
                  <a:schemeClr val="tx1"/>
                </a:solidFill>
                <a:effectLst/>
                <a:latin typeface="Arial" panose="020B0604020202020204" pitchFamily="34" charset="0"/>
              </a:rPr>
              <a:t>Hranice 3% rozpočtového schodku se nesmí překročit ani v hospodářsky nepříznivých obdobích.</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    Proto ve střednědobém horizontu platí pro schodek hranice ve výši 1% HDP. </a:t>
            </a:r>
            <a:endParaRPr lang="cs-CZ" altLang="cs-CZ" cap="none"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cs-CZ" altLang="cs-CZ" b="0" i="0" u="none" strike="noStrike" cap="none" normalizeH="0" baseline="0" dirty="0">
                <a:ln>
                  <a:noFill/>
                </a:ln>
                <a:solidFill>
                  <a:schemeClr val="tx1"/>
                </a:solidFill>
                <a:effectLst/>
                <a:latin typeface="Arial" panose="020B0604020202020204" pitchFamily="34" charset="0"/>
              </a:rPr>
              <a:t>Sankce za překročení limitu nastupují automaticky. „Viník“ složí neúročenou kauci ve výši 0,25% HDP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    za každé načaté 1% nadměrného schodku. Pokud nadměrný schodek trvá po dva roky, mění se kauce </a:t>
            </a:r>
          </a:p>
          <a:p>
            <a:pPr marL="0" marR="0" lvl="0" indent="0" algn="l" defTabSz="914400" rtl="0" eaLnBrk="0" fontAlgn="base" latinLnBrk="0" hangingPunct="0">
              <a:lnSpc>
                <a:spcPct val="100000"/>
              </a:lnSpc>
              <a:spcBef>
                <a:spcPct val="0"/>
              </a:spcBef>
              <a:spcAft>
                <a:spcPct val="0"/>
              </a:spcAft>
              <a:buClrTx/>
              <a:buSzTx/>
              <a:buNone/>
              <a:tabLst/>
            </a:pPr>
            <a:r>
              <a:rPr lang="cs-CZ" altLang="cs-CZ" cap="none" dirty="0">
                <a:latin typeface="Arial" panose="020B0604020202020204" pitchFamily="34" charset="0"/>
              </a:rPr>
              <a:t>    </a:t>
            </a:r>
            <a:r>
              <a:rPr kumimoji="0" lang="cs-CZ" altLang="cs-CZ" b="0" i="0" u="none" strike="noStrike" cap="none" normalizeH="0" baseline="0" dirty="0">
                <a:ln>
                  <a:noFill/>
                </a:ln>
                <a:solidFill>
                  <a:schemeClr val="tx1"/>
                </a:solidFill>
                <a:effectLst/>
                <a:latin typeface="Arial" panose="020B0604020202020204" pitchFamily="34" charset="0"/>
              </a:rPr>
              <a:t>v pokutu. </a:t>
            </a:r>
            <a:endParaRPr lang="cs-CZ" altLang="cs-CZ" cap="none"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cs-CZ" altLang="cs-CZ" b="0" i="0" u="none" strike="noStrike" cap="none" normalizeH="0" baseline="0" dirty="0">
                <a:ln>
                  <a:noFill/>
                </a:ln>
                <a:solidFill>
                  <a:schemeClr val="tx1"/>
                </a:solidFill>
                <a:effectLst/>
                <a:latin typeface="Arial" panose="020B0604020202020204" pitchFamily="34" charset="0"/>
              </a:rPr>
              <a:t>Bude vytvořena stabilizační rada z členů EMU, která bude projednávat realizaci tohoto paktu. </a:t>
            </a:r>
            <a:endParaRPr lang="cs-CZ" altLang="cs-CZ" cap="none"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cs-CZ" altLang="cs-CZ" b="0" i="0" u="none" strike="noStrike" cap="none" normalizeH="0" baseline="0" dirty="0">
                <a:ln>
                  <a:noFill/>
                </a:ln>
                <a:solidFill>
                  <a:schemeClr val="tx1"/>
                </a:solidFill>
                <a:effectLst/>
                <a:latin typeface="Arial" panose="020B0604020202020204" pitchFamily="34" charset="0"/>
              </a:rPr>
              <a:t>Pakt je uzavírán mezi členy EMU, není součástí legislativy ES a nesouvisí se smlouvou o založení ES. </a:t>
            </a:r>
            <a:br>
              <a:rPr kumimoji="0" lang="cs-CZ" altLang="cs-CZ" sz="1800" b="0" i="0" u="none" strike="noStrike" cap="none" normalizeH="0" baseline="0" dirty="0">
                <a:ln>
                  <a:noFill/>
                </a:ln>
                <a:solidFill>
                  <a:schemeClr val="tx1"/>
                </a:solidFill>
                <a:effectLst/>
                <a:latin typeface="Arial" panose="020B0604020202020204" pitchFamily="34" charset="0"/>
              </a:rPr>
            </a:b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5" name="Nahraný zvuk">
            <a:hlinkClick r:id="" action="ppaction://media"/>
            <a:extLst>
              <a:ext uri="{FF2B5EF4-FFF2-40B4-BE49-F238E27FC236}">
                <a16:creationId xmlns:a16="http://schemas.microsoft.com/office/drawing/2014/main" id="{BA1ED606-CCBC-4B5F-A380-1F19439A3C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2348" y="1663504"/>
            <a:ext cx="406400" cy="406400"/>
          </a:xfrm>
          <a:prstGeom prst="rect">
            <a:avLst/>
          </a:prstGeom>
        </p:spPr>
      </p:pic>
      <p:pic>
        <p:nvPicPr>
          <p:cNvPr id="6" name="Nahraný zvuk">
            <a:hlinkClick r:id="" action="ppaction://media"/>
            <a:extLst>
              <a:ext uri="{FF2B5EF4-FFF2-40B4-BE49-F238E27FC236}">
                <a16:creationId xmlns:a16="http://schemas.microsoft.com/office/drawing/2014/main" id="{CC6B2BA2-6F7A-4FC6-96C3-CEA24CF5C61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120671" y="4991296"/>
            <a:ext cx="406400" cy="406400"/>
          </a:xfrm>
          <a:prstGeom prst="rect">
            <a:avLst/>
          </a:prstGeom>
        </p:spPr>
      </p:pic>
    </p:spTree>
    <p:extLst>
      <p:ext uri="{BB962C8B-B14F-4D97-AF65-F5344CB8AC3E}">
        <p14:creationId xmlns:p14="http://schemas.microsoft.com/office/powerpoint/2010/main" val="26329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6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40C273-1D87-4571-9B3B-A4E2A93BF0F6}"/>
              </a:ext>
            </a:extLst>
          </p:cNvPr>
          <p:cNvSpPr>
            <a:spLocks noGrp="1"/>
          </p:cNvSpPr>
          <p:nvPr>
            <p:ph type="title"/>
          </p:nvPr>
        </p:nvSpPr>
        <p:spPr/>
        <p:txBody>
          <a:bodyPr/>
          <a:lstStyle/>
          <a:p>
            <a:r>
              <a:rPr lang="cs-CZ" dirty="0"/>
              <a:t>Legislativní úprava SGP</a:t>
            </a:r>
            <a:br>
              <a:rPr lang="cs-CZ" dirty="0"/>
            </a:br>
            <a:r>
              <a:rPr lang="en-US" b="1" dirty="0"/>
              <a:t>SGP</a:t>
            </a:r>
            <a:r>
              <a:rPr lang="en-US" dirty="0"/>
              <a:t> </a:t>
            </a:r>
            <a:r>
              <a:rPr lang="cs-CZ" dirty="0"/>
              <a:t>- </a:t>
            </a:r>
            <a:r>
              <a:rPr lang="en-US" dirty="0" err="1"/>
              <a:t>Tři</a:t>
            </a:r>
            <a:r>
              <a:rPr lang="en-US" dirty="0"/>
              <a:t> </a:t>
            </a:r>
            <a:r>
              <a:rPr lang="en-US" dirty="0" err="1"/>
              <a:t>části</a:t>
            </a:r>
            <a:endParaRPr lang="cs-CZ" dirty="0"/>
          </a:p>
        </p:txBody>
      </p:sp>
      <p:sp>
        <p:nvSpPr>
          <p:cNvPr id="3" name="Zástupný symbol pro obsah 2">
            <a:extLst>
              <a:ext uri="{FF2B5EF4-FFF2-40B4-BE49-F238E27FC236}">
                <a16:creationId xmlns:a16="http://schemas.microsoft.com/office/drawing/2014/main" id="{1F4FDC26-F6EE-48FC-B421-A842BB51BAF3}"/>
              </a:ext>
            </a:extLst>
          </p:cNvPr>
          <p:cNvSpPr>
            <a:spLocks noGrp="1"/>
          </p:cNvSpPr>
          <p:nvPr>
            <p:ph sz="quarter" idx="13"/>
          </p:nvPr>
        </p:nvSpPr>
        <p:spPr>
          <a:xfrm>
            <a:off x="913774" y="2367092"/>
            <a:ext cx="10363826" cy="4033708"/>
          </a:xfrm>
        </p:spPr>
        <p:txBody>
          <a:bodyPr>
            <a:normAutofit fontScale="92500" lnSpcReduction="10000"/>
          </a:bodyPr>
          <a:lstStyle/>
          <a:p>
            <a:r>
              <a:rPr lang="cs-CZ" b="1" dirty="0"/>
              <a:t>Rezoluce Evropské Rady o SGP </a:t>
            </a:r>
            <a:r>
              <a:rPr lang="cs-CZ" dirty="0"/>
              <a:t>(Amsterodam, červen 1997), která vyjadřuje vzájemně odsouhlasený cíl zdravé rozpočtové pozice blízko vyrovnané, nebo v přebytku, což umožňuje členským státům v rámci normálních cyklických fluktuací udržovat deficity do 3% HDP. </a:t>
            </a:r>
          </a:p>
          <a:p>
            <a:r>
              <a:rPr lang="cs-CZ" b="1" dirty="0"/>
              <a:t>Nařízení Rady č. 1466/97 </a:t>
            </a:r>
            <a:r>
              <a:rPr lang="cs-CZ" dirty="0"/>
              <a:t>o posílení dohledu nad rozpočtovými pozicemi a dohled nad hospodářskými politikami a jejich koordinace. Nařízení určuje pravidla o obsahu, předkládání, vyhodnocování a monitorování programů stability a konvergenčních programů. </a:t>
            </a:r>
          </a:p>
          <a:p>
            <a:r>
              <a:rPr lang="cs-CZ" b="1" dirty="0"/>
              <a:t>Nařízení Rady č. 1467/97</a:t>
            </a:r>
            <a:r>
              <a:rPr lang="cs-CZ" dirty="0"/>
              <a:t> o urychlení a vyjasnění realizace procesu nadměrného deficitu, vyloženého v článku 104 Smlouvy o založení ES. </a:t>
            </a:r>
            <a:br>
              <a:rPr lang="cs-CZ" dirty="0"/>
            </a:br>
            <a:endParaRPr lang="cs-CZ" dirty="0"/>
          </a:p>
        </p:txBody>
      </p:sp>
      <p:pic>
        <p:nvPicPr>
          <p:cNvPr id="4" name="Nahraný zvuk">
            <a:hlinkClick r:id="" action="ppaction://media"/>
            <a:extLst>
              <a:ext uri="{FF2B5EF4-FFF2-40B4-BE49-F238E27FC236}">
                <a16:creationId xmlns:a16="http://schemas.microsoft.com/office/drawing/2014/main" id="{D66B062E-8702-4CD2-8912-5041E7C72A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04544" y="1470809"/>
            <a:ext cx="406400" cy="406400"/>
          </a:xfrm>
          <a:prstGeom prst="rect">
            <a:avLst/>
          </a:prstGeom>
        </p:spPr>
      </p:pic>
    </p:spTree>
    <p:extLst>
      <p:ext uri="{BB962C8B-B14F-4D97-AF65-F5344CB8AC3E}">
        <p14:creationId xmlns:p14="http://schemas.microsoft.com/office/powerpoint/2010/main" val="127896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F075A0-7D2A-42FF-BBF0-7016AB3B03D1}"/>
              </a:ext>
            </a:extLst>
          </p:cNvPr>
          <p:cNvSpPr>
            <a:spLocks noGrp="1"/>
          </p:cNvSpPr>
          <p:nvPr>
            <p:ph type="title"/>
          </p:nvPr>
        </p:nvSpPr>
        <p:spPr>
          <a:xfrm>
            <a:off x="913775" y="-113121"/>
            <a:ext cx="10364451" cy="1263191"/>
          </a:xfrm>
        </p:spPr>
        <p:txBody>
          <a:bodyPr/>
          <a:lstStyle/>
          <a:p>
            <a:r>
              <a:rPr lang="cs-CZ" dirty="0"/>
              <a:t>Pakt stability a růstu</a:t>
            </a:r>
          </a:p>
        </p:txBody>
      </p:sp>
      <p:sp>
        <p:nvSpPr>
          <p:cNvPr id="3" name="Zástupný symbol pro obsah 2">
            <a:extLst>
              <a:ext uri="{FF2B5EF4-FFF2-40B4-BE49-F238E27FC236}">
                <a16:creationId xmlns:a16="http://schemas.microsoft.com/office/drawing/2014/main" id="{D3973961-BE61-4FF4-8E38-C38FB03ABDA8}"/>
              </a:ext>
            </a:extLst>
          </p:cNvPr>
          <p:cNvSpPr>
            <a:spLocks noGrp="1"/>
          </p:cNvSpPr>
          <p:nvPr>
            <p:ph sz="quarter" idx="13"/>
          </p:nvPr>
        </p:nvSpPr>
        <p:spPr>
          <a:xfrm>
            <a:off x="913775" y="970961"/>
            <a:ext cx="10718902" cy="5849331"/>
          </a:xfrm>
        </p:spPr>
        <p:txBody>
          <a:bodyPr>
            <a:normAutofit fontScale="85000" lnSpcReduction="10000"/>
          </a:bodyPr>
          <a:lstStyle/>
          <a:p>
            <a:r>
              <a:rPr lang="cs-CZ" b="1" dirty="0"/>
              <a:t>Pakt zavazuje členy Eurozóny, aby usilovali o vyrovnaný nebo přebytkový rozpočet</a:t>
            </a:r>
            <a:r>
              <a:rPr lang="cs-CZ" dirty="0"/>
              <a:t>. Pak mají dostatek prostoru pro zvládnutí cyklických poklesů rozpočtovým schodkem v rámci limitu. </a:t>
            </a:r>
          </a:p>
          <a:p>
            <a:r>
              <a:rPr lang="cs-CZ" b="1" dirty="0"/>
              <a:t>Pakt zabrání vzniku neděrných schodků. </a:t>
            </a:r>
            <a:r>
              <a:rPr lang="cs-CZ" dirty="0"/>
              <a:t>Důsledné a jasné procedury dohledu nad rozpočty zkomplikují možnost hospodařit se schodkem. Každý stát připraví několikaletý stabilizační program obsahující také záměry rozpočtu.</a:t>
            </a:r>
          </a:p>
          <a:p>
            <a:r>
              <a:rPr lang="cs-CZ" b="1" dirty="0"/>
              <a:t>Alternativní následky vzniku nadměrného schodku: </a:t>
            </a:r>
            <a:br>
              <a:rPr lang="cs-CZ" dirty="0"/>
            </a:br>
            <a:r>
              <a:rPr lang="cs-CZ" dirty="0"/>
              <a:t>      -  Roční pokles HDP přesáhl 2%: schodek je označen za mimořádný a žádná </a:t>
            </a:r>
            <a:br>
              <a:rPr lang="cs-CZ" dirty="0"/>
            </a:br>
            <a:r>
              <a:rPr lang="cs-CZ" dirty="0"/>
              <a:t>         sankce nenásleduje. </a:t>
            </a:r>
            <a:br>
              <a:rPr lang="cs-CZ" dirty="0"/>
            </a:br>
            <a:r>
              <a:rPr lang="cs-CZ" dirty="0"/>
              <a:t>      -  Pokles reálného HDP dosáhl (ročně) 0,75% nebo méně: schodek je označen za nadměrný. </a:t>
            </a:r>
            <a:br>
              <a:rPr lang="cs-CZ" dirty="0"/>
            </a:br>
            <a:r>
              <a:rPr lang="cs-CZ" dirty="0"/>
              <a:t>      -  Roční pokles HDP je v rozmezí 0,75% - 2%: Rada musí posoudit, zda schodek je nadměrný nebo mimořádný.</a:t>
            </a:r>
          </a:p>
          <a:p>
            <a:r>
              <a:rPr lang="cs-CZ" b="1" dirty="0"/>
              <a:t>Sankce v případě nadměrného schodku: </a:t>
            </a:r>
            <a:br>
              <a:rPr lang="cs-CZ" dirty="0"/>
            </a:br>
            <a:br>
              <a:rPr lang="cs-CZ" dirty="0"/>
            </a:br>
            <a:r>
              <a:rPr lang="cs-CZ" dirty="0"/>
              <a:t>  - fixní část depozita = 0,2% HDP, </a:t>
            </a:r>
            <a:br>
              <a:rPr lang="cs-CZ" dirty="0"/>
            </a:br>
            <a:r>
              <a:rPr lang="cs-CZ" dirty="0"/>
              <a:t>  -variabilní část bude odvozena od míry překročení hranice 3% HDP: za každé 1% schodku nad touto hranicí se    skládá kauce ve výši 0,1% HDP, </a:t>
            </a:r>
            <a:br>
              <a:rPr lang="cs-CZ" dirty="0"/>
            </a:br>
            <a:r>
              <a:rPr lang="cs-CZ" dirty="0"/>
              <a:t> - celkové roční depozitum nesmí překročit 0,5% HDP </a:t>
            </a:r>
            <a:br>
              <a:rPr lang="cs-CZ" dirty="0"/>
            </a:br>
            <a:r>
              <a:rPr lang="cs-CZ" dirty="0"/>
              <a:t> - trvá-li nadměrný schodek po dva roky a déle, mění se kauce v pokutu.</a:t>
            </a:r>
          </a:p>
        </p:txBody>
      </p:sp>
      <p:pic>
        <p:nvPicPr>
          <p:cNvPr id="4" name="Nahraný zvuk">
            <a:hlinkClick r:id="" action="ppaction://media"/>
            <a:extLst>
              <a:ext uri="{FF2B5EF4-FFF2-40B4-BE49-F238E27FC236}">
                <a16:creationId xmlns:a16="http://schemas.microsoft.com/office/drawing/2014/main" id="{285D045B-05F8-4922-B35B-9B8630C4E4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8044" y="315273"/>
            <a:ext cx="705963" cy="655687"/>
          </a:xfrm>
          <a:prstGeom prst="rect">
            <a:avLst/>
          </a:prstGeom>
        </p:spPr>
      </p:pic>
      <p:pic>
        <p:nvPicPr>
          <p:cNvPr id="5" name="Nahraný zvuk">
            <a:hlinkClick r:id="" action="ppaction://media"/>
            <a:extLst>
              <a:ext uri="{FF2B5EF4-FFF2-40B4-BE49-F238E27FC236}">
                <a16:creationId xmlns:a16="http://schemas.microsoft.com/office/drawing/2014/main" id="{9A8FBB4C-6184-490C-9DD0-E9F792F4F35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01839" y="2366128"/>
            <a:ext cx="648352" cy="697583"/>
          </a:xfrm>
          <a:prstGeom prst="rect">
            <a:avLst/>
          </a:prstGeom>
        </p:spPr>
      </p:pic>
    </p:spTree>
    <p:extLst>
      <p:ext uri="{BB962C8B-B14F-4D97-AF65-F5344CB8AC3E}">
        <p14:creationId xmlns:p14="http://schemas.microsoft.com/office/powerpoint/2010/main" val="92495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5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DEBB2-AF46-48AE-86BC-4E9325982BB5}"/>
              </a:ext>
            </a:extLst>
          </p:cNvPr>
          <p:cNvSpPr>
            <a:spLocks noGrp="1"/>
          </p:cNvSpPr>
          <p:nvPr>
            <p:ph type="title"/>
          </p:nvPr>
        </p:nvSpPr>
        <p:spPr/>
        <p:txBody>
          <a:bodyPr/>
          <a:lstStyle/>
          <a:p>
            <a:r>
              <a:rPr lang="cs-CZ" b="1" dirty="0"/>
              <a:t>Zásady Paktu stability a růstu</a:t>
            </a:r>
          </a:p>
        </p:txBody>
      </p:sp>
      <p:sp>
        <p:nvSpPr>
          <p:cNvPr id="3" name="Zástupný symbol pro obsah 2">
            <a:extLst>
              <a:ext uri="{FF2B5EF4-FFF2-40B4-BE49-F238E27FC236}">
                <a16:creationId xmlns:a16="http://schemas.microsoft.com/office/drawing/2014/main" id="{2B3FBC08-C3EC-400F-A03B-68C2E84A0BBC}"/>
              </a:ext>
            </a:extLst>
          </p:cNvPr>
          <p:cNvSpPr>
            <a:spLocks noGrp="1"/>
          </p:cNvSpPr>
          <p:nvPr>
            <p:ph sz="quarter" idx="13"/>
          </p:nvPr>
        </p:nvSpPr>
        <p:spPr/>
        <p:txBody>
          <a:bodyPr/>
          <a:lstStyle/>
          <a:p>
            <a:r>
              <a:rPr lang="cs-CZ" dirty="0"/>
              <a:t>schodek veřejných financí nesmí překročit 3 % HDP </a:t>
            </a:r>
          </a:p>
          <a:p>
            <a:r>
              <a:rPr lang="cs-CZ" dirty="0"/>
              <a:t>veřejný dluh musí být menší než 60 % HDP nebo se musí snižovat </a:t>
            </a:r>
          </a:p>
          <a:p>
            <a:pPr marL="0" indent="0">
              <a:buNone/>
            </a:pPr>
            <a:endParaRPr lang="cs-CZ" dirty="0"/>
          </a:p>
          <a:p>
            <a:r>
              <a:rPr lang="cs-CZ" b="1" dirty="0"/>
              <a:t>Stabilizační a konvergenční programy Dva mechanismy (tzv. větve)</a:t>
            </a:r>
          </a:p>
          <a:p>
            <a:pPr marL="457200" indent="-457200">
              <a:buFont typeface="+mj-lt"/>
              <a:buAutoNum type="arabicPeriod"/>
            </a:pPr>
            <a:r>
              <a:rPr lang="cs-CZ" dirty="0"/>
              <a:t>preventivní </a:t>
            </a:r>
          </a:p>
          <a:p>
            <a:pPr marL="457200" indent="-457200">
              <a:buFont typeface="+mj-lt"/>
              <a:buAutoNum type="arabicPeriod"/>
            </a:pPr>
            <a:r>
              <a:rPr lang="cs-CZ" dirty="0"/>
              <a:t>Nápravná - Sankční-procedura EDP</a:t>
            </a:r>
          </a:p>
        </p:txBody>
      </p:sp>
      <p:pic>
        <p:nvPicPr>
          <p:cNvPr id="4" name="Nahraný zvuk">
            <a:hlinkClick r:id="" action="ppaction://media"/>
            <a:extLst>
              <a:ext uri="{FF2B5EF4-FFF2-40B4-BE49-F238E27FC236}">
                <a16:creationId xmlns:a16="http://schemas.microsoft.com/office/drawing/2014/main" id="{FB607CDC-2C85-4CCA-8771-7A378A671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27473" y="3039097"/>
            <a:ext cx="406400" cy="406400"/>
          </a:xfrm>
          <a:prstGeom prst="rect">
            <a:avLst/>
          </a:prstGeom>
        </p:spPr>
      </p:pic>
      <p:pic>
        <p:nvPicPr>
          <p:cNvPr id="5" name="Nahraný zvuk">
            <a:hlinkClick r:id="" action="ppaction://media"/>
            <a:extLst>
              <a:ext uri="{FF2B5EF4-FFF2-40B4-BE49-F238E27FC236}">
                <a16:creationId xmlns:a16="http://schemas.microsoft.com/office/drawing/2014/main" id="{E9AB9CB0-3D8E-429A-9326-11761B2ECFD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943944" y="4574486"/>
            <a:ext cx="406400" cy="406400"/>
          </a:xfrm>
          <a:prstGeom prst="rect">
            <a:avLst/>
          </a:prstGeom>
        </p:spPr>
      </p:pic>
    </p:spTree>
    <p:extLst>
      <p:ext uri="{BB962C8B-B14F-4D97-AF65-F5344CB8AC3E}">
        <p14:creationId xmlns:p14="http://schemas.microsoft.com/office/powerpoint/2010/main" val="20266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Kapka">
  <a:themeElements>
    <a:clrScheme name="Kapk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Kapk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pk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Kapka</Template>
  <TotalTime>0</TotalTime>
  <Words>2536</Words>
  <Application>Microsoft Office PowerPoint</Application>
  <PresentationFormat>Širokoúhlá obrazovka</PresentationFormat>
  <Paragraphs>127</Paragraphs>
  <Slides>31</Slides>
  <Notes>0</Notes>
  <HiddenSlides>0</HiddenSlides>
  <MMClips>39</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31</vt:i4>
      </vt:variant>
    </vt:vector>
  </HeadingPairs>
  <TitlesOfParts>
    <vt:vector size="36" baseType="lpstr">
      <vt:lpstr>Arial</vt:lpstr>
      <vt:lpstr>Times New Roman</vt:lpstr>
      <vt:lpstr>Tw Cen MT</vt:lpstr>
      <vt:lpstr>Wingdings</vt:lpstr>
      <vt:lpstr>Kapka</vt:lpstr>
      <vt:lpstr>Pakt stability a růstu</vt:lpstr>
      <vt:lpstr>Pakt stability a růstu-pojem</vt:lpstr>
      <vt:lpstr>Střednědobý rozpočtový cíl</vt:lpstr>
      <vt:lpstr>Vznik Paktu</vt:lpstr>
      <vt:lpstr>Vznik paktu</vt:lpstr>
      <vt:lpstr>Samotný návrh paktu stability se týkal těchto bodů</vt:lpstr>
      <vt:lpstr>Legislativní úprava SGP SGP - Tři části</vt:lpstr>
      <vt:lpstr>Pakt stability a růstu</vt:lpstr>
      <vt:lpstr>Zásady Paktu stability a růstu</vt:lpstr>
      <vt:lpstr>preventivní mechanismus-větev </vt:lpstr>
      <vt:lpstr>preventivní mechanismus-větev </vt:lpstr>
      <vt:lpstr>Programy stability a konvergenční programy</vt:lpstr>
      <vt:lpstr>Sankční-procedura EDP </vt:lpstr>
      <vt:lpstr>Na členskou zemi, s níž je zahájena procedura při nadměrném schodku, mohou být aplikována následující nápravná opatření:</vt:lpstr>
      <vt:lpstr>Prezentace aplikace PowerPoint</vt:lpstr>
      <vt:lpstr>Vynucovací mechanismus</vt:lpstr>
      <vt:lpstr>„Peer pressure“</vt:lpstr>
      <vt:lpstr>„Signifikantní odchylka“</vt:lpstr>
      <vt:lpstr>„Excessive Deficit Procedure – EDP“</vt:lpstr>
      <vt:lpstr>tři skupiny vývoje  - Bez problémů</vt:lpstr>
      <vt:lpstr>Riziko </vt:lpstr>
      <vt:lpstr>Existence</vt:lpstr>
      <vt:lpstr>Reakce na doporučení</vt:lpstr>
      <vt:lpstr>Pakt stability a růstu- SGP</vt:lpstr>
      <vt:lpstr>Balíček šesti právních aktů týkajících se správy ekonomických záležitostí</vt:lpstr>
      <vt:lpstr>Doporučení pro jednotlivé země</vt:lpstr>
      <vt:lpstr>Roční analýza růstu</vt:lpstr>
      <vt:lpstr>Kritika Paktu stability a růstu</vt:lpstr>
      <vt:lpstr>Kritika Paktu stability a růstu</vt:lpstr>
      <vt:lpstr>OBRÁCENÉ HLASOVÁNÍ  </vt:lpstr>
      <vt:lpstr> Děkuji za pozornost a pěkný večer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Pakt stability a růstu</dc:title>
  <dc:creator>Ivana Pařízková</dc:creator>
  <cp:lastModifiedBy>Ivana Pařízková</cp:lastModifiedBy>
  <cp:revision>27</cp:revision>
  <dcterms:created xsi:type="dcterms:W3CDTF">2021-04-27T10:51:02Z</dcterms:created>
  <dcterms:modified xsi:type="dcterms:W3CDTF">2021-04-27T15:29:44Z</dcterms:modified>
</cp:coreProperties>
</file>