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4"/>
  </p:sldMasterIdLst>
  <p:notesMasterIdLst>
    <p:notesMasterId r:id="rId32"/>
  </p:notesMasterIdLst>
  <p:handoutMasterIdLst>
    <p:handoutMasterId r:id="rId33"/>
  </p:handoutMasterIdLst>
  <p:sldIdLst>
    <p:sldId id="302" r:id="rId5"/>
    <p:sldId id="418" r:id="rId6"/>
    <p:sldId id="434" r:id="rId7"/>
    <p:sldId id="431" r:id="rId8"/>
    <p:sldId id="432" r:id="rId9"/>
    <p:sldId id="433" r:id="rId10"/>
    <p:sldId id="436" r:id="rId11"/>
    <p:sldId id="441" r:id="rId12"/>
    <p:sldId id="438" r:id="rId13"/>
    <p:sldId id="439" r:id="rId14"/>
    <p:sldId id="440" r:id="rId15"/>
    <p:sldId id="419" r:id="rId16"/>
    <p:sldId id="425" r:id="rId17"/>
    <p:sldId id="427" r:id="rId18"/>
    <p:sldId id="428" r:id="rId19"/>
    <p:sldId id="430" r:id="rId20"/>
    <p:sldId id="426" r:id="rId21"/>
    <p:sldId id="422" r:id="rId22"/>
    <p:sldId id="443" r:id="rId23"/>
    <p:sldId id="448" r:id="rId24"/>
    <p:sldId id="447" r:id="rId25"/>
    <p:sldId id="444" r:id="rId26"/>
    <p:sldId id="445" r:id="rId27"/>
    <p:sldId id="446" r:id="rId28"/>
    <p:sldId id="449" r:id="rId29"/>
    <p:sldId id="424" r:id="rId30"/>
    <p:sldId id="357" r:id="rId31"/>
  </p:sldIdLst>
  <p:sldSz cx="9144000" cy="6858000" type="screen4x3"/>
  <p:notesSz cx="6951663" cy="100822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355800"/>
    <a:srgbClr val="7DD7FF"/>
    <a:srgbClr val="CCF5F8"/>
    <a:srgbClr val="FA2A14"/>
    <a:srgbClr val="FBF624"/>
    <a:srgbClr val="F4F40A"/>
    <a:srgbClr val="E8E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0" autoAdjust="0"/>
    <p:restoredTop sz="94595" autoAdjust="0"/>
  </p:normalViewPr>
  <p:slideViewPr>
    <p:cSldViewPr>
      <p:cViewPr varScale="1">
        <p:scale>
          <a:sx n="108" d="100"/>
          <a:sy n="108" d="100"/>
        </p:scale>
        <p:origin x="163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>
            <a:extLst>
              <a:ext uri="{FF2B5EF4-FFF2-40B4-BE49-F238E27FC236}">
                <a16:creationId xmlns:a16="http://schemas.microsoft.com/office/drawing/2014/main" id="{AFCADFD2-2215-4FDC-A3A4-CC9E77C8DB7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t" anchorCtr="0" compatLnSpc="1">
            <a:prstTxWarp prst="textNoShape">
              <a:avLst/>
            </a:prstTxWarp>
          </a:bodyPr>
          <a:lstStyle>
            <a:lvl1pPr defTabSz="97313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3763" name="Rectangle 3">
            <a:extLst>
              <a:ext uri="{FF2B5EF4-FFF2-40B4-BE49-F238E27FC236}">
                <a16:creationId xmlns:a16="http://schemas.microsoft.com/office/drawing/2014/main" id="{AD8396CF-0FE9-4E91-8F64-1F3E1581D72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t" anchorCtr="0" compatLnSpc="1">
            <a:prstTxWarp prst="textNoShape">
              <a:avLst/>
            </a:prstTxWarp>
          </a:bodyPr>
          <a:lstStyle>
            <a:lvl1pPr algn="r" defTabSz="97313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3764" name="Rectangle 4">
            <a:extLst>
              <a:ext uri="{FF2B5EF4-FFF2-40B4-BE49-F238E27FC236}">
                <a16:creationId xmlns:a16="http://schemas.microsoft.com/office/drawing/2014/main" id="{992A1900-9844-41C1-9EA9-08A6ABB73B1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7580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b" anchorCtr="0" compatLnSpc="1">
            <a:prstTxWarp prst="textNoShape">
              <a:avLst/>
            </a:prstTxWarp>
          </a:bodyPr>
          <a:lstStyle>
            <a:lvl1pPr defTabSz="97313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3765" name="Rectangle 5">
            <a:extLst>
              <a:ext uri="{FF2B5EF4-FFF2-40B4-BE49-F238E27FC236}">
                <a16:creationId xmlns:a16="http://schemas.microsoft.com/office/drawing/2014/main" id="{C054D81D-66D2-4575-B0FE-E3D608480E7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957580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b" anchorCtr="0" compatLnSpc="1">
            <a:prstTxWarp prst="textNoShape">
              <a:avLst/>
            </a:prstTxWarp>
          </a:bodyPr>
          <a:lstStyle>
            <a:lvl1pPr algn="r" defTabSz="973138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6E443BA-DCDD-4CF6-B39F-263DFB82E4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>
            <a:extLst>
              <a:ext uri="{FF2B5EF4-FFF2-40B4-BE49-F238E27FC236}">
                <a16:creationId xmlns:a16="http://schemas.microsoft.com/office/drawing/2014/main" id="{9DC87A29-0C1F-4D68-8607-E013C3CACED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t" anchorCtr="0" compatLnSpc="1">
            <a:prstTxWarp prst="textNoShape">
              <a:avLst/>
            </a:prstTxWarp>
          </a:bodyPr>
          <a:lstStyle>
            <a:lvl1pPr defTabSz="97313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8579" name="Rectangle 3">
            <a:extLst>
              <a:ext uri="{FF2B5EF4-FFF2-40B4-BE49-F238E27FC236}">
                <a16:creationId xmlns:a16="http://schemas.microsoft.com/office/drawing/2014/main" id="{47527AD7-A081-4E39-8D25-3B26C81FB65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t" anchorCtr="0" compatLnSpc="1">
            <a:prstTxWarp prst="textNoShape">
              <a:avLst/>
            </a:prstTxWarp>
          </a:bodyPr>
          <a:lstStyle>
            <a:lvl1pPr algn="r" defTabSz="97313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2884A63E-3C28-423B-9B0E-1A6A642A721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5675" y="755650"/>
            <a:ext cx="5041900" cy="3781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8581" name="Rectangle 5">
            <a:extLst>
              <a:ext uri="{FF2B5EF4-FFF2-40B4-BE49-F238E27FC236}">
                <a16:creationId xmlns:a16="http://schemas.microsoft.com/office/drawing/2014/main" id="{8D3F1D92-1ADD-42EC-9748-E94A1DB4677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789488"/>
            <a:ext cx="556101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408582" name="Rectangle 6">
            <a:extLst>
              <a:ext uri="{FF2B5EF4-FFF2-40B4-BE49-F238E27FC236}">
                <a16:creationId xmlns:a16="http://schemas.microsoft.com/office/drawing/2014/main" id="{702875FE-0DEA-4ECD-B789-6F3335081BD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7580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b" anchorCtr="0" compatLnSpc="1">
            <a:prstTxWarp prst="textNoShape">
              <a:avLst/>
            </a:prstTxWarp>
          </a:bodyPr>
          <a:lstStyle>
            <a:lvl1pPr defTabSz="97313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8583" name="Rectangle 7">
            <a:extLst>
              <a:ext uri="{FF2B5EF4-FFF2-40B4-BE49-F238E27FC236}">
                <a16:creationId xmlns:a16="http://schemas.microsoft.com/office/drawing/2014/main" id="{DEEE04A0-950F-4C04-9088-95A5E13426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957580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b" anchorCtr="0" compatLnSpc="1">
            <a:prstTxWarp prst="textNoShape">
              <a:avLst/>
            </a:prstTxWarp>
          </a:bodyPr>
          <a:lstStyle>
            <a:lvl1pPr algn="r" defTabSz="973138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74D7D07-533F-4755-90FD-C87D568B9BA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D4987B3-695E-404F-AECB-8B7AA85BF6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73138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73138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73138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73138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B25E8D0-F4F5-4C6B-A646-8E88C189144F}" type="slidenum">
              <a:rPr lang="cs-CZ" altLang="cs-CZ" sz="1300" smtClean="0">
                <a:latin typeface="Times New Roman" panose="02020603050405020304" pitchFamily="18" charset="0"/>
              </a:rPr>
              <a:pPr/>
              <a:t>1</a:t>
            </a:fld>
            <a:endParaRPr lang="cs-CZ" altLang="cs-CZ" sz="1300">
              <a:latin typeface="Times New Roman" panose="02020603050405020304" pitchFamily="18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590F905-E2B7-41DD-B81F-0300F66F8E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576282A-BCA2-4764-BA34-1B2D6FB271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229225"/>
            <a:ext cx="7723188" cy="76200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cs-CZ"/>
              <a:t>Klepnutím lze upravit styl nadpisu.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6021388"/>
            <a:ext cx="7723188" cy="792162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podnadpisu.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165BFA-DDC8-4909-8A57-31A2A6B290E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AC2601-1372-43EB-AC3D-3AB084AB41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2CC291-C07C-4815-877E-35BA40AF8A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58CBF-74E5-4ABE-9BDC-D55723CDB4D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908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839900-130E-4C78-8EA3-E2D3047EB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C34C15-E780-452F-86CD-5AC261D6B2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6835F3-CF4E-4802-BB8D-5FB4902B08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2F7DD-A9A6-4201-8BB9-0C82555757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896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34150" y="333375"/>
            <a:ext cx="1924050" cy="619125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62000" y="333375"/>
            <a:ext cx="5619750" cy="619125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8283E4-87DE-4164-AF2E-271A5F21A3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2A3C7F-2AC5-47B7-B6D1-0775312FB6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152349-E7AC-460A-AFA3-7FCED0D834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D38D9-C916-43F9-909E-5DFF2D09070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4582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D3D68D-7ED0-44A3-A6BD-32FF7910B0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BFCC4C-CBF3-45A3-9A03-CD58374E9B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A81E7D-E279-4E1E-BF55-80E2B246EB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074E9-A098-437C-85F8-9562A9E19C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688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61AB57-4FDF-4BB4-A638-4D587619CE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267460-A9CC-49C4-8124-1EBF424C69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268EF1-8D25-4F29-937C-37A438790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DE61D-3E63-41D9-8E45-3060AE00C7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3350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0" y="1773238"/>
            <a:ext cx="3771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6300" y="1773238"/>
            <a:ext cx="3771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79107-284D-47BE-990F-50293BC047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B8D1E5-47E8-4A82-AADC-3450DE2077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BC2A03-0D07-492E-B8B1-79F6E153CF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A144B-13BB-4C51-B4BB-CB2EBBFE22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632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2C95A74-937E-4233-B9AF-D274421051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5995D61-63AC-45AA-87D4-BAE008218A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A1B5C0D-AE52-43B3-862A-0897B04548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CEF69-4A7C-4DCD-9C6A-D855F00FD7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01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7F1911-5E56-4437-AAE9-3F9C24B905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53A8FE7-AA04-48CC-B9E7-9AF9F22D4A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00769EF-119C-42F6-92B1-1DCA016C9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4762D-A4C2-42B2-8619-16FCA356D2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8702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55284FC-37D5-4EB3-88B0-B012605B7F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8470293-D88D-4E36-947B-DDB7DDCFB3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DC3B1B-F260-4B56-838F-E878D38F2B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F7F85-31A8-4267-B36E-A5A564F8585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7503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F5900C-2703-49D0-B066-D01519AD70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A20F8-C1C7-4DA6-87B2-4D8A554EE7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62F1B9-A8F1-490C-AFDF-C332C38AFC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F31DB-0AB4-4A34-8500-8B66341957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882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B79C4D-D674-472D-B6B9-1FE1CA48C2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F7A2C-A3A4-429F-BA10-B76EE3EEC1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014BB-C6AB-4439-AC2F-23100CF612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89CB5-95A6-49D9-8F8B-A75ED00F4D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061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3C8426F-183A-41CB-832A-DC85F2D002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33375"/>
            <a:ext cx="76962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nadpisu.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0AE011A-0752-4B4C-99A4-EF943FECF1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773238"/>
            <a:ext cx="7696200" cy="47513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320516" name="Rectangle 4">
            <a:extLst>
              <a:ext uri="{FF2B5EF4-FFF2-40B4-BE49-F238E27FC236}">
                <a16:creationId xmlns:a16="http://schemas.microsoft.com/office/drawing/2014/main" id="{FADA98CC-BBFF-4B7B-94C6-3029F9C709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0517" name="Rectangle 5">
            <a:extLst>
              <a:ext uri="{FF2B5EF4-FFF2-40B4-BE49-F238E27FC236}">
                <a16:creationId xmlns:a16="http://schemas.microsoft.com/office/drawing/2014/main" id="{120548B9-D427-4E32-B504-5B2474CD19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0518" name="Rectangle 6">
            <a:extLst>
              <a:ext uri="{FF2B5EF4-FFF2-40B4-BE49-F238E27FC236}">
                <a16:creationId xmlns:a16="http://schemas.microsoft.com/office/drawing/2014/main" id="{F2C81F99-F927-42AB-B636-FB9959C4FEC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F905A2F-37AD-4E0F-8EF1-94153BC3C9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8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24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20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2000">
          <a:solidFill>
            <a:schemeClr val="tx1"/>
          </a:solidFill>
          <a:latin typeface="+mn-lt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hyperlink" Target="mailto:eva.tomaskova@law.muni.cz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Kraj_(%C3%BAzemn%C3%AD_jednotka)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s.wikipedia.org/wiki/Region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cs.wikipedia.org/wiki/%C3%9Azem%C3%AD" TargetMode="External"/><Relationship Id="rId5" Type="http://schemas.openxmlformats.org/officeDocument/2006/relationships/hyperlink" Target="https://cs.wikipedia.org/wiki/St%C3%A1t" TargetMode="External"/><Relationship Id="rId4" Type="http://schemas.openxmlformats.org/officeDocument/2006/relationships/hyperlink" Target="https://cs.wikipedia.org/wiki/CZ-NUTS" TargetMode="Externa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NUTS_Jihov%C3%BDchod" TargetMode="External"/><Relationship Id="rId3" Type="http://schemas.openxmlformats.org/officeDocument/2006/relationships/hyperlink" Target="https://cs.wikipedia.org/wiki/NUTS_Praha" TargetMode="External"/><Relationship Id="rId7" Type="http://schemas.openxmlformats.org/officeDocument/2006/relationships/hyperlink" Target="https://cs.wikipedia.org/wiki/NUTS_Severov%C3%BDchod" TargetMode="External"/><Relationship Id="rId2" Type="http://schemas.openxmlformats.org/officeDocument/2006/relationships/hyperlink" Target="https://cs.wikipedia.org/wiki/Reg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NUTS_Severoz%C3%A1pad" TargetMode="External"/><Relationship Id="rId11" Type="http://schemas.openxmlformats.org/officeDocument/2006/relationships/hyperlink" Target="https://cs.wikipedia.org/wiki/CZ-NUTS#cite_note-:0-5" TargetMode="External"/><Relationship Id="rId5" Type="http://schemas.openxmlformats.org/officeDocument/2006/relationships/hyperlink" Target="https://cs.wikipedia.org/wiki/NUTS_Jihoz%C3%A1pad" TargetMode="External"/><Relationship Id="rId10" Type="http://schemas.openxmlformats.org/officeDocument/2006/relationships/hyperlink" Target="https://cs.wikipedia.org/wiki/NUTS_Moravskoslezsko" TargetMode="External"/><Relationship Id="rId4" Type="http://schemas.openxmlformats.org/officeDocument/2006/relationships/hyperlink" Target="https://cs.wikipedia.org/wiki/NUTS_St%C5%99edn%C3%AD_%C4%8Cechy" TargetMode="External"/><Relationship Id="rId9" Type="http://schemas.openxmlformats.org/officeDocument/2006/relationships/hyperlink" Target="https://cs.wikipedia.org/wiki/NUTS_St%C5%99edn%C3%AD_Morav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cs.wikipedia.org/wiki/Obec" TargetMode="External"/><Relationship Id="rId5" Type="http://schemas.openxmlformats.org/officeDocument/2006/relationships/hyperlink" Target="https://cs.wikipedia.org/wiki/Okres" TargetMode="External"/><Relationship Id="rId4" Type="http://schemas.openxmlformats.org/officeDocument/2006/relationships/hyperlink" Target="https://cs.wikipedia.org/wiki/CZ-NUTS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Bratislavsk%C3%BD_kraj" TargetMode="External"/><Relationship Id="rId13" Type="http://schemas.openxmlformats.org/officeDocument/2006/relationships/hyperlink" Target="https://cs.wikipedia.org/wiki/R%C5%A0%C3%9AJ_Stredn%C3%A9_Slovensko" TargetMode="External"/><Relationship Id="rId18" Type="http://schemas.openxmlformats.org/officeDocument/2006/relationships/hyperlink" Target="https://cs.wikipedia.org/wiki/Ko%C5%A1ick%C3%BD_kraj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s.wikipedia.org/wiki/R%C5%A0%C3%9AJ_Bratislavsk%C3%BD_kraj" TargetMode="External"/><Relationship Id="rId12" Type="http://schemas.openxmlformats.org/officeDocument/2006/relationships/hyperlink" Target="https://cs.wikipedia.org/wiki/Nitransk%C3%BD_kraj" TargetMode="External"/><Relationship Id="rId17" Type="http://schemas.openxmlformats.org/officeDocument/2006/relationships/hyperlink" Target="https://cs.wikipedia.org/wiki/Pre%C5%A1ovsk%C3%BD_kraj" TargetMode="External"/><Relationship Id="rId2" Type="http://schemas.openxmlformats.org/officeDocument/2006/relationships/audio" Target="../media/media14.m4a"/><Relationship Id="rId16" Type="http://schemas.openxmlformats.org/officeDocument/2006/relationships/hyperlink" Target="https://cs.wikipedia.org/wiki/R%C5%A0%C3%9AJ_V%C3%BDchodn%C3%A9_Slovensko" TargetMode="External"/><Relationship Id="rId1" Type="http://schemas.microsoft.com/office/2007/relationships/media" Target="../media/media14.m4a"/><Relationship Id="rId6" Type="http://schemas.openxmlformats.org/officeDocument/2006/relationships/hyperlink" Target="https://cs.wikipedia.org/wiki/Slovensko" TargetMode="External"/><Relationship Id="rId11" Type="http://schemas.openxmlformats.org/officeDocument/2006/relationships/hyperlink" Target="https://cs.wikipedia.org/wiki/Tren%C4%8D%C3%ADnsk%C3%BD_kraj" TargetMode="External"/><Relationship Id="rId5" Type="http://schemas.openxmlformats.org/officeDocument/2006/relationships/hyperlink" Target="https://cs.wikipedia.org/wiki/Kraj_(%C3%BAzemn%C3%AD_jednotka)" TargetMode="External"/><Relationship Id="rId15" Type="http://schemas.openxmlformats.org/officeDocument/2006/relationships/hyperlink" Target="https://cs.wikipedia.org/wiki/Banskobystrick%C3%BD_kraj" TargetMode="External"/><Relationship Id="rId10" Type="http://schemas.openxmlformats.org/officeDocument/2006/relationships/hyperlink" Target="https://cs.wikipedia.org/wiki/Trnavsk%C3%BD_kraj" TargetMode="External"/><Relationship Id="rId19" Type="http://schemas.openxmlformats.org/officeDocument/2006/relationships/image" Target="../media/image3.png"/><Relationship Id="rId4" Type="http://schemas.openxmlformats.org/officeDocument/2006/relationships/hyperlink" Target="https://cs.wikipedia.org/wiki/Oblast" TargetMode="External"/><Relationship Id="rId9" Type="http://schemas.openxmlformats.org/officeDocument/2006/relationships/hyperlink" Target="https://cs.wikipedia.org/wiki/R%C5%A0%C3%9AJ_Z%C3%A1padn%C3%A9_Slovensko" TargetMode="External"/><Relationship Id="rId14" Type="http://schemas.openxmlformats.org/officeDocument/2006/relationships/hyperlink" Target="https://cs.wikipedia.org/wiki/%C5%BDilinsk%C3%BD_kraj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researchgate.net/publication/265819329_Merime_spravne_hruby_domaci_produkt" TargetMode="Externa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://apl.czso.cz/pll/eutab/html.h" TargetMode="External"/><Relationship Id="rId5" Type="http://schemas.openxmlformats.org/officeDocument/2006/relationships/hyperlink" Target="https://www.czso.cz/csu/czso/databaze_eurostatu" TargetMode="External"/><Relationship Id="rId4" Type="http://schemas.openxmlformats.org/officeDocument/2006/relationships/hyperlink" Target="http://ec.europa.eu/eurostat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commission.europa.eu/strategy-documents/commission-work-programme/commission-work-programme-2023_en" TargetMode="External"/><Relationship Id="rId5" Type="http://schemas.openxmlformats.org/officeDocument/2006/relationships/hyperlink" Target="https://ec.europa.eu/programmes/creative-europe/annual-work-programmes_en" TargetMode="External"/><Relationship Id="rId4" Type="http://schemas.openxmlformats.org/officeDocument/2006/relationships/hyperlink" Target="http://ec.europa.eu/eurostat/web/ess/-/annual-work-programme-201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>
            <a:extLst>
              <a:ext uri="{FF2B5EF4-FFF2-40B4-BE49-F238E27FC236}">
                <a16:creationId xmlns:a16="http://schemas.microsoft.com/office/drawing/2014/main" id="{ED943B99-87EB-4506-BB9A-2CCB2CA8E8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4652963"/>
            <a:ext cx="8205788" cy="1782762"/>
          </a:xfrm>
        </p:spPr>
        <p:txBody>
          <a:bodyPr/>
          <a:lstStyle/>
          <a:p>
            <a:pPr algn="ctr">
              <a:defRPr/>
            </a:pPr>
            <a:r>
              <a:rPr lang="cs-CZ" alt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EUROSTAT</a:t>
            </a:r>
            <a:br>
              <a:rPr lang="cs-CZ" alt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cs-CZ" alt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Evropská statistika</a:t>
            </a:r>
            <a:br>
              <a:rPr lang="cs-CZ" alt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cs-CZ" altLang="cs-CZ" sz="5400" b="1" dirty="0">
                <a:solidFill>
                  <a:srgbClr val="FFFF99"/>
                </a:solidFill>
              </a:rPr>
            </a:br>
            <a:r>
              <a:rPr lang="cs-CZ" altLang="cs-CZ" sz="5400" b="1" dirty="0">
                <a:solidFill>
                  <a:srgbClr val="FFFF99"/>
                </a:solidFill>
              </a:rPr>
              <a:t> Evropské finanční právo</a:t>
            </a:r>
            <a:endParaRPr lang="en-US" altLang="cs-CZ" sz="3600" b="1" dirty="0">
              <a:solidFill>
                <a:srgbClr val="FFFF99"/>
              </a:solidFill>
            </a:endParaRP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64272E45-1431-4B8D-84BF-E697804EA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17192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C7D4FF3-1358-4D9F-88E7-149F17A39B9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148263" y="115888"/>
            <a:ext cx="3744912" cy="1196975"/>
          </a:xfrm>
        </p:spPr>
        <p:txBody>
          <a:bodyPr/>
          <a:lstStyle/>
          <a:p>
            <a:r>
              <a:rPr kumimoji="0"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Eva Tomášková</a:t>
            </a:r>
          </a:p>
          <a:p>
            <a:r>
              <a:rPr kumimoji="0" lang="cs-CZ" altLang="cs-CZ" sz="2000" b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eva.tomaskova@law.muni.cz</a:t>
            </a:r>
            <a:endParaRPr kumimoji="0"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>
              <a:solidFill>
                <a:schemeClr val="bg1"/>
              </a:solidFill>
            </a:endParaRPr>
          </a:p>
          <a:p>
            <a:endParaRPr lang="en-US" altLang="cs-CZ">
              <a:solidFill>
                <a:schemeClr val="bg1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385B56-21F0-4BB6-9AC7-5A442FF8A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110966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40201AA1-0611-4C6B-8FC3-D1B11D89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ESAC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4B38FDF1-B312-4CAC-84C8-E76683175F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700213"/>
            <a:ext cx="7696200" cy="4751387"/>
          </a:xfrm>
        </p:spPr>
        <p:txBody>
          <a:bodyPr/>
          <a:lstStyle/>
          <a:p>
            <a:r>
              <a:rPr lang="cs-CZ" altLang="cs-CZ" sz="2000" dirty="0" err="1"/>
              <a:t>European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Statistical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Advisory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Committee</a:t>
            </a:r>
            <a:r>
              <a:rPr lang="cs-CZ" altLang="cs-CZ" sz="2000" dirty="0"/>
              <a:t> (ESAC)</a:t>
            </a:r>
          </a:p>
          <a:p>
            <a:r>
              <a:rPr lang="cs-CZ" altLang="cs-CZ" sz="2000" dirty="0"/>
              <a:t>Vznikl  na základě Rozhodnutí č. 234/2008/EC Evropského parlamentu a Rady dne 11. 3. 2008</a:t>
            </a:r>
          </a:p>
          <a:p>
            <a:r>
              <a:rPr lang="cs-CZ" altLang="cs-CZ" sz="2000" dirty="0"/>
              <a:t>Má 24 členů reprezentující uživatele, respondenty a jiné </a:t>
            </a:r>
            <a:r>
              <a:rPr lang="cs-CZ" altLang="cs-CZ" sz="2000" dirty="0" err="1"/>
              <a:t>stakeholdery</a:t>
            </a:r>
            <a:r>
              <a:rPr lang="cs-CZ" altLang="cs-CZ" sz="2000" dirty="0"/>
              <a:t> evropské statistiky (včetně vědecké komunity, sociálních partnerů a občanů) a jiných institucionálních uživatelů (např. Rada či Evropský parlament)</a:t>
            </a:r>
          </a:p>
          <a:p>
            <a:r>
              <a:rPr lang="cs-CZ" altLang="cs-CZ" sz="2000" dirty="0"/>
              <a:t>Komise hraje důležitou roli v zajištění toho, že uživatelské požadavky a reakce na tyto požadavky budou zaneseny ve Statistickém programu. </a:t>
            </a:r>
          </a:p>
          <a:p>
            <a:r>
              <a:rPr lang="cs-CZ" altLang="cs-CZ" sz="2000" dirty="0"/>
              <a:t>Dává přehled Evropské komisi o prioritách a zdrojích a výsledcích ročního programu. </a:t>
            </a:r>
          </a:p>
          <a:p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685CFB-AB1A-4244-838B-6E6DBB85C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53E0075B-C873-4D8D-A84F-0B2917107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ESF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4CC4E9D6-BDB6-4949-A393-453FA8C801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2000" dirty="0"/>
              <a:t>The European Statistical Forum (ESF) </a:t>
            </a:r>
            <a:endParaRPr lang="cs-CZ" altLang="cs-CZ" sz="2000" dirty="0"/>
          </a:p>
          <a:p>
            <a:r>
              <a:rPr lang="cs-CZ" altLang="cs-CZ" sz="2000" dirty="0"/>
              <a:t>Bylo vytvořeno 24. 4. </a:t>
            </a:r>
            <a:r>
              <a:rPr lang="en-US" altLang="cs-CZ" sz="2000" dirty="0"/>
              <a:t>2013</a:t>
            </a:r>
            <a:endParaRPr lang="cs-CZ" altLang="cs-CZ" sz="2000" dirty="0"/>
          </a:p>
          <a:p>
            <a:r>
              <a:rPr lang="cs-CZ" altLang="cs-CZ" sz="2000" dirty="0"/>
              <a:t>Cílem je zabezpečit plnění strategických pokynů mezi Evropským statistickým systémem (ESS) a Evropským systémem centrálních bank (ESCB). </a:t>
            </a:r>
          </a:p>
          <a:p>
            <a:r>
              <a:rPr lang="cs-CZ" altLang="cs-CZ" sz="2000" dirty="0"/>
              <a:t>Bylo vytvořeno Memorandum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Understanding</a:t>
            </a:r>
            <a:r>
              <a:rPr lang="cs-CZ" altLang="cs-CZ" sz="2000" dirty="0"/>
              <a:t> na základě kooperace mezi členy ESS a ESCB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24784C-0B6B-4D63-8A14-EBB105F32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EDD8A5-0CD0-451B-B457-89E8B6B35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NUTS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28D862C3-79D5-453D-8172-63A24C8D40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628775"/>
            <a:ext cx="7696200" cy="4751388"/>
          </a:xfrm>
        </p:spPr>
        <p:txBody>
          <a:bodyPr/>
          <a:lstStyle/>
          <a:p>
            <a:r>
              <a:rPr lang="cs-CZ" altLang="cs-CZ" sz="2000" b="1" dirty="0"/>
              <a:t>Nomenklatura územních statistických jednotek</a:t>
            </a:r>
            <a:r>
              <a:rPr lang="cs-CZ" altLang="cs-CZ" sz="2000" dirty="0"/>
              <a:t>, (</a:t>
            </a:r>
            <a:r>
              <a:rPr lang="cs-CZ" altLang="cs-CZ" sz="2000" i="1" dirty="0" err="1"/>
              <a:t>Nomenclature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of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Units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for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Territorial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Statistics</a:t>
            </a:r>
            <a:r>
              <a:rPr lang="cs-CZ" altLang="cs-CZ" sz="2000" dirty="0"/>
              <a:t>)</a:t>
            </a:r>
          </a:p>
          <a:p>
            <a:r>
              <a:rPr lang="cs-CZ" altLang="cs-CZ" sz="2000" dirty="0"/>
              <a:t>územní celky vytvořené pro statistické účely </a:t>
            </a:r>
            <a:r>
              <a:rPr lang="cs-CZ" altLang="cs-CZ" sz="2000" dirty="0" err="1"/>
              <a:t>Eurostatu</a:t>
            </a:r>
            <a:r>
              <a:rPr lang="cs-CZ" altLang="cs-CZ" sz="2000" dirty="0"/>
              <a:t> zavedené v roce 1988</a:t>
            </a:r>
          </a:p>
          <a:p>
            <a:r>
              <a:rPr lang="cs-CZ" altLang="cs-CZ" sz="2000" dirty="0"/>
              <a:t>Slouží k:</a:t>
            </a:r>
          </a:p>
          <a:p>
            <a:pPr lvl="1"/>
            <a:r>
              <a:rPr lang="cs-CZ" altLang="cs-CZ" sz="1600" dirty="0"/>
              <a:t>Analýze ekonomických ukazatelů</a:t>
            </a:r>
          </a:p>
          <a:p>
            <a:pPr lvl="1"/>
            <a:r>
              <a:rPr lang="cs-CZ" altLang="cs-CZ" sz="1600" dirty="0"/>
              <a:t>Statistické monitorování</a:t>
            </a:r>
          </a:p>
          <a:p>
            <a:pPr lvl="1"/>
            <a:r>
              <a:rPr lang="cs-CZ" altLang="cs-CZ" sz="1600" dirty="0"/>
              <a:t>Přípravu, realizaci a hodnocení regionální politiky členských států EU</a:t>
            </a:r>
          </a:p>
          <a:p>
            <a:r>
              <a:rPr lang="cs-CZ" altLang="cs-CZ" sz="2000" dirty="0"/>
              <a:t>Normalizovaná klasifikace územních celků v Česku nese název CZ-NUTS.</a:t>
            </a:r>
          </a:p>
        </p:txBody>
      </p:sp>
      <p:graphicFrame>
        <p:nvGraphicFramePr>
          <p:cNvPr id="7" name="Zástupný symbol pro obsah 3">
            <a:extLst>
              <a:ext uri="{FF2B5EF4-FFF2-40B4-BE49-F238E27FC236}">
                <a16:creationId xmlns:a16="http://schemas.microsoft.com/office/drawing/2014/main" id="{A6852210-8BD2-4487-8277-380AC44D09A1}"/>
              </a:ext>
            </a:extLst>
          </p:cNvPr>
          <p:cNvGraphicFramePr>
            <a:graphicFrameLocks/>
          </p:cNvGraphicFramePr>
          <p:nvPr/>
        </p:nvGraphicFramePr>
        <p:xfrm>
          <a:off x="2341563" y="4695825"/>
          <a:ext cx="4537074" cy="1912938"/>
        </p:xfrm>
        <a:graphic>
          <a:graphicData uri="http://schemas.openxmlformats.org/drawingml/2006/table">
            <a:tbl>
              <a:tblPr/>
              <a:tblGrid>
                <a:gridCol w="12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336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statistická jednotka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nejvyšší počet obyvatel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nejnižší počet obyvatel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34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NUTS 1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7 000 000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3 000 000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34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NUTS 2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3 000 000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800 000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34"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bg1"/>
                          </a:solidFill>
                          <a:effectLst/>
                        </a:rPr>
                        <a:t>NUTS 3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800 000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150 000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84C3A2-E3CF-4D23-AF5D-4141D0B58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76470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CE0466-ECEA-4C2F-964E-DCB3950E0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Specifika NUTS v ČR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70AB002F-7BCB-46C1-9B51-D534E820FB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/>
              <a:t>Kraje z důvodu značných rozdílů velikosti odpovídají úrovni NUTS 3. </a:t>
            </a:r>
          </a:p>
          <a:p>
            <a:r>
              <a:rPr lang="cs-CZ" altLang="cs-CZ" sz="1800"/>
              <a:t>Po vstupu do EU bylo nutné vytvořit ještě jednu úroveň územního členění na úrovni NUTS 2 – tzv. region soudržnosti</a:t>
            </a:r>
          </a:p>
          <a:p>
            <a:pPr lvl="1"/>
            <a:r>
              <a:rPr lang="cs-CZ" altLang="cs-CZ" sz="1400"/>
              <a:t>do těchto regionů plynou prostředky z rozvojových fondů EU </a:t>
            </a:r>
          </a:p>
          <a:p>
            <a:r>
              <a:rPr lang="cs-CZ" altLang="cs-CZ" sz="1800"/>
              <a:t>V ČR byly kraje spojeny do 8 regionů soudržnosti (z toho 3 včetně Prahy tvoří jediný kraj).</a:t>
            </a:r>
          </a:p>
          <a:p>
            <a:r>
              <a:rPr lang="cs-CZ" altLang="cs-CZ" sz="1800"/>
              <a:t>Od května 2004 má každý kraj v CZ-NUTS jedinečný kód</a:t>
            </a:r>
          </a:p>
          <a:p>
            <a:pPr lvl="1"/>
            <a:r>
              <a:rPr lang="cs-CZ" altLang="cs-CZ" sz="1400"/>
              <a:t>písmena </a:t>
            </a:r>
          </a:p>
          <a:p>
            <a:pPr lvl="1"/>
            <a:r>
              <a:rPr lang="cs-CZ" altLang="cs-CZ" sz="1400"/>
              <a:t>tři číslice - první dvě určují NUTS 2, třetí kraj v jeho rámci  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4A87638B-B213-41D7-94D9-FE6A430E74ED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4624388"/>
          <a:ext cx="7696200" cy="1889172"/>
        </p:xfrm>
        <a:graphic>
          <a:graphicData uri="http://schemas.openxmlformats.org/drawingml/2006/table">
            <a:tbl>
              <a:tblPr/>
              <a:tblGrid>
                <a:gridCol w="307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8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174">
                <a:tc gridSpan="2"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statistická jednotka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počet v ČR</a:t>
                      </a:r>
                      <a:b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cs-CZ" sz="1600" u="none" strike="noStrike">
                          <a:solidFill>
                            <a:schemeClr val="bg1"/>
                          </a:solidFill>
                          <a:effectLst/>
                          <a:hlinkClick r:id="rId4" tooltip="CZ-NUTS"/>
                        </a:rPr>
                        <a:t>CZ-NUTS</a:t>
                      </a: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74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zkratka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český ekvivalent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694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NUTS 0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5" tooltip="Stát"/>
                        </a:rPr>
                        <a:t>stát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94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NUTS 1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6" tooltip="Území"/>
                        </a:rPr>
                        <a:t>území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 (ČR)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694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NUTS 2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7" tooltip="Region"/>
                        </a:rPr>
                        <a:t>regiony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 (soudržnosti)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694"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bg1"/>
                          </a:solidFill>
                          <a:effectLst/>
                        </a:rPr>
                        <a:t>NUTS 3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8" tooltip="Kraj (územní jednotka)"/>
                        </a:rPr>
                        <a:t>kraj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CD2D8F7-EDDC-467A-A5A8-084358B07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360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9ECB32-39EE-4B89-A5F9-CC0D2A017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Spojení krajů do NUTS2</a:t>
            </a:r>
          </a:p>
        </p:txBody>
      </p:sp>
      <p:pic>
        <p:nvPicPr>
          <p:cNvPr id="19459" name="Picture 11" descr="Spojení krajů do NUTS-2">
            <a:extLst>
              <a:ext uri="{FF2B5EF4-FFF2-40B4-BE49-F238E27FC236}">
                <a16:creationId xmlns:a16="http://schemas.microsoft.com/office/drawing/2014/main" id="{83147B04-25BC-4CD8-8741-850082E604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916113"/>
            <a:ext cx="6981825" cy="3994150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460FF-E987-4877-8800-21AF9AB8D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NUTS2 a NUTS3</a:t>
            </a:r>
          </a:p>
        </p:txBody>
      </p:sp>
      <p:pic>
        <p:nvPicPr>
          <p:cNvPr id="20483" name="Picture 2" descr="Hranice NUTS-3 regionů">
            <a:extLst>
              <a:ext uri="{FF2B5EF4-FFF2-40B4-BE49-F238E27FC236}">
                <a16:creationId xmlns:a16="http://schemas.microsoft.com/office/drawing/2014/main" id="{40700396-82B4-4748-A87E-FCEE9E9516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3716338"/>
            <a:ext cx="4884738" cy="2808287"/>
          </a:xfrm>
          <a:noFill/>
        </p:spPr>
      </p:pic>
      <p:pic>
        <p:nvPicPr>
          <p:cNvPr id="20484" name="Picture 2" descr="Hranice NUTS-2 regionů">
            <a:extLst>
              <a:ext uri="{FF2B5EF4-FFF2-40B4-BE49-F238E27FC236}">
                <a16:creationId xmlns:a16="http://schemas.microsoft.com/office/drawing/2014/main" id="{8CB1172A-A1EB-4409-A68D-867D37A2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4633913" cy="2663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609FD-C9B6-42AC-AB5D-F2962CED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NUTS2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D44C3555-967C-46E6-B9CF-4873E4165F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graphicFrame>
        <p:nvGraphicFramePr>
          <p:cNvPr id="4" name="Zástupný symbol pro obsah 6">
            <a:extLst>
              <a:ext uri="{FF2B5EF4-FFF2-40B4-BE49-F238E27FC236}">
                <a16:creationId xmlns:a16="http://schemas.microsoft.com/office/drawing/2014/main" id="{CC28AC3B-FF0D-446B-BD30-EE467DAA0391}"/>
              </a:ext>
            </a:extLst>
          </p:cNvPr>
          <p:cNvGraphicFramePr>
            <a:graphicFrameLocks/>
          </p:cNvGraphicFramePr>
          <p:nvPr/>
        </p:nvGraphicFramePr>
        <p:xfrm>
          <a:off x="827088" y="2492375"/>
          <a:ext cx="7696200" cy="3567115"/>
        </p:xfrm>
        <a:graphic>
          <a:graphicData uri="http://schemas.openxmlformats.org/drawingml/2006/table">
            <a:tbl>
              <a:tblPr/>
              <a:tblGrid>
                <a:gridCol w="192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858">
                <a:tc>
                  <a:txBody>
                    <a:bodyPr/>
                    <a:lstStyle/>
                    <a:p>
                      <a:pPr algn="ctr"/>
                      <a:r>
                        <a:rPr lang="cs-CZ" sz="1800" u="none" strike="noStrike" dirty="0">
                          <a:solidFill>
                            <a:schemeClr val="bg1"/>
                          </a:solidFill>
                          <a:effectLst/>
                          <a:hlinkClick r:id="rId2" tooltip="Region"/>
                        </a:rPr>
                        <a:t>region</a:t>
                      </a:r>
                      <a:endParaRPr lang="cs-CZ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R="200025"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kód</a:t>
                      </a:r>
                    </a:p>
                  </a:txBody>
                  <a:tcPr marR="200025"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rozloha [km²]</a:t>
                      </a:r>
                    </a:p>
                  </a:txBody>
                  <a:tcPr marR="200025"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obyvatel</a:t>
                      </a:r>
                    </a:p>
                  </a:txBody>
                  <a:tcPr marR="200025"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 dirty="0">
                          <a:solidFill>
                            <a:schemeClr val="bg1"/>
                          </a:solidFill>
                          <a:effectLst/>
                          <a:hlinkClick r:id="rId3" tooltip="NUTS Praha"/>
                        </a:rPr>
                        <a:t>Praha</a:t>
                      </a:r>
                      <a:endParaRPr lang="cs-CZ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CZ01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496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1 259 079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4" tooltip="NUTS Střední Čechy"/>
                        </a:rPr>
                        <a:t>Střední Čechy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CZ02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11 014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1 315 299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5" tooltip="NUTS Jihozápad"/>
                        </a:rPr>
                        <a:t>Jihozápad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CZ03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17 617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1 212 423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6" tooltip="NUTS Severozápad"/>
                        </a:rPr>
                        <a:t>Severozápad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CZ04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8 649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1 123 265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7" tooltip="NUTS Severovýchod"/>
                        </a:rPr>
                        <a:t>Severovýchod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CZ05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12 440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1 506 813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8" tooltip="NUTS Jihovýchod"/>
                        </a:rPr>
                        <a:t>Jihovýchod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CZ06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13 990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1 682 748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9" tooltip="NUTS Střední Morava"/>
                        </a:rPr>
                        <a:t>Střední Morava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CZ07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9 231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1 220 972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251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10" tooltip="NUTS Moravskoslezsko"/>
                        </a:rPr>
                        <a:t>Moravskoslezsko</a:t>
                      </a:r>
                      <a:r>
                        <a:rPr lang="cs-CZ" sz="1800" u="none" strike="noStrike" baseline="30000">
                          <a:solidFill>
                            <a:schemeClr val="bg1"/>
                          </a:solidFill>
                          <a:effectLst/>
                          <a:hlinkClick r:id="rId11"/>
                        </a:rPr>
                        <a:t>[p 1]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CZ08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5 445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1 217 676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B99297-10B9-46C5-BA61-32DF8A35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LAU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289052C6-2A0C-47C0-B0A1-7C239BA21F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/>
              <a:t>Místní samosprávné jednotky (Local Administrative Units) existují v ČR od roku 1990 (dříve NUTS 4 a NUTS 5)</a:t>
            </a:r>
          </a:p>
          <a:p>
            <a:r>
              <a:rPr lang="cs-CZ" altLang="cs-CZ" sz="2000"/>
              <a:t>zahrnující obce a okresy</a:t>
            </a:r>
          </a:p>
          <a:p>
            <a:endParaRPr lang="cs-CZ" altLang="cs-CZ" sz="200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818D6DA9-0AEE-4295-8726-5FDDACE8864C}"/>
              </a:ext>
            </a:extLst>
          </p:cNvPr>
          <p:cNvGraphicFramePr>
            <a:graphicFrameLocks noGrp="1"/>
          </p:cNvGraphicFramePr>
          <p:nvPr/>
        </p:nvGraphicFramePr>
        <p:xfrm>
          <a:off x="827088" y="3068638"/>
          <a:ext cx="7696200" cy="1281112"/>
        </p:xfrm>
        <a:graphic>
          <a:graphicData uri="http://schemas.openxmlformats.org/drawingml/2006/table">
            <a:tbl>
              <a:tblPr/>
              <a:tblGrid>
                <a:gridCol w="307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8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529">
                <a:tc gridSpan="2"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statistická jednotka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počet v ČR</a:t>
                      </a:r>
                      <a:b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cs-CZ" sz="1600" u="none" strike="noStrike">
                          <a:solidFill>
                            <a:schemeClr val="bg1"/>
                          </a:solidFill>
                          <a:effectLst/>
                          <a:hlinkClick r:id="rId4" tooltip="CZ-NUTS"/>
                        </a:rPr>
                        <a:t>CZ-NUTS</a:t>
                      </a: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529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zkratka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český ekvivalent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027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LAU 1 (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effectLst/>
                        </a:rPr>
                        <a:t>dříve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 NUTS 4)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5" tooltip="Okres"/>
                        </a:rPr>
                        <a:t>okres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76+Praha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027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LAU 2 (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effectLst/>
                        </a:rPr>
                        <a:t>dříve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 NUTS 5)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6" tooltip="Obec"/>
                        </a:rPr>
                        <a:t>obec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6253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1B1A666-F2F7-449D-B0BC-BC89EEB51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4288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B39A9BEB-2B40-4ADA-A234-822F1650E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NUTS v SR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3BDE50-0051-480F-B0A2-B8A71BD7E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dirty="0"/>
              <a:t>RŠÚJ - </a:t>
            </a:r>
            <a:r>
              <a:rPr lang="cs-CZ" sz="1800" dirty="0" err="1"/>
              <a:t>regionálna</a:t>
            </a:r>
            <a:r>
              <a:rPr lang="cs-CZ" sz="1800" dirty="0"/>
              <a:t> </a:t>
            </a:r>
            <a:r>
              <a:rPr lang="cs-CZ" sz="1800" dirty="0" err="1"/>
              <a:t>štatistická</a:t>
            </a:r>
            <a:r>
              <a:rPr lang="cs-CZ" sz="1800" dirty="0"/>
              <a:t> </a:t>
            </a:r>
            <a:r>
              <a:rPr lang="cs-CZ" sz="1800" dirty="0" err="1"/>
              <a:t>územná</a:t>
            </a:r>
            <a:r>
              <a:rPr lang="cs-CZ" sz="1800" dirty="0"/>
              <a:t> jednotka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dirty="0"/>
              <a:t>Zdroj: </a:t>
            </a:r>
            <a:r>
              <a:rPr lang="cs-CZ" sz="1800" dirty="0" err="1"/>
              <a:t>Wikipedia</a:t>
            </a:r>
            <a:r>
              <a:rPr lang="cs-CZ" sz="1800" dirty="0"/>
              <a:t> 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7B0C1C1C-237C-4A12-8A6A-F192E4091EF1}"/>
              </a:ext>
            </a:extLst>
          </p:cNvPr>
          <p:cNvGraphicFramePr>
            <a:graphicFrameLocks/>
          </p:cNvGraphicFramePr>
          <p:nvPr/>
        </p:nvGraphicFramePr>
        <p:xfrm>
          <a:off x="762000" y="2205038"/>
          <a:ext cx="7199313" cy="4114796"/>
        </p:xfrm>
        <a:graphic>
          <a:graphicData uri="http://schemas.openxmlformats.org/drawingml/2006/table">
            <a:tbl>
              <a:tblPr/>
              <a:tblGrid>
                <a:gridCol w="1818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1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8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17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7898">
                <a:tc gridSpan="2"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RŠÚJ 1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bg1"/>
                          </a:solidFill>
                        </a:rPr>
                        <a:t>RŠÚJ 2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bg1"/>
                          </a:solidFill>
                        </a:rPr>
                        <a:t>RŠÚJ 3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98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území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bg1"/>
                          </a:solidFill>
                        </a:rPr>
                        <a:t>kód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strike="noStrike">
                          <a:solidFill>
                            <a:schemeClr val="bg1"/>
                          </a:solidFill>
                          <a:effectLst/>
                          <a:hlinkClick r:id="rId4" tooltip="Oblast"/>
                        </a:rPr>
                        <a:t>oblast</a:t>
                      </a:r>
                      <a:endParaRPr lang="cs-CZ" sz="160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bg1"/>
                          </a:solidFill>
                        </a:rPr>
                        <a:t>kód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strike="noStrike">
                          <a:solidFill>
                            <a:schemeClr val="bg1"/>
                          </a:solidFill>
                          <a:effectLst/>
                          <a:hlinkClick r:id="rId5" tooltip="Kraj (územní jednotka)"/>
                        </a:rPr>
                        <a:t>kraj</a:t>
                      </a:r>
                      <a:endParaRPr lang="cs-CZ" sz="160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kód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875">
                <a:tc rowSpan="8"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6" tooltip="Slovensko"/>
                        </a:rPr>
                        <a:t>Slovenská republika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7" tooltip="RŠÚJ Bratislavský kraj"/>
                        </a:rPr>
                        <a:t>RŠÚJ Bratislavský kraj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SK01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>
                          <a:solidFill>
                            <a:schemeClr val="bg1"/>
                          </a:solidFill>
                          <a:effectLst/>
                          <a:hlinkClick r:id="rId8" tooltip="Bratislavský kraj"/>
                        </a:rPr>
                        <a:t>Bratislavský kraj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SK010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9" tooltip="RŠÚJ Západné Slovensko"/>
                        </a:rPr>
                        <a:t>RŠÚJ </a:t>
                      </a:r>
                      <a:r>
                        <a:rPr lang="cs-CZ" sz="1400" u="none" strike="noStrike" dirty="0" err="1">
                          <a:solidFill>
                            <a:schemeClr val="bg1"/>
                          </a:solidFill>
                          <a:effectLst/>
                          <a:hlinkClick r:id="rId9" tooltip="RŠÚJ Západné Slovensko"/>
                        </a:rPr>
                        <a:t>Západné</a:t>
                      </a:r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9" tooltip="RŠÚJ Západné Slovensko"/>
                        </a:rPr>
                        <a:t> Slovensko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SK02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0" tooltip="Trnavský kraj"/>
                        </a:rPr>
                        <a:t>Trnavský kraj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SK021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1" tooltip="Trenčínský kraj"/>
                        </a:rPr>
                        <a:t>Trenčínský kraj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SK022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>
                          <a:solidFill>
                            <a:schemeClr val="bg1"/>
                          </a:solidFill>
                          <a:effectLst/>
                          <a:hlinkClick r:id="rId12" tooltip="Nitranský kraj"/>
                        </a:rPr>
                        <a:t>Nitranský kraj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SK023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3" tooltip="RŠÚJ Stredné Slovensko"/>
                        </a:rPr>
                        <a:t>RŠÚJ </a:t>
                      </a:r>
                      <a:r>
                        <a:rPr lang="cs-CZ" sz="1400" u="none" strike="noStrike" dirty="0" err="1">
                          <a:solidFill>
                            <a:schemeClr val="bg1"/>
                          </a:solidFill>
                          <a:effectLst/>
                          <a:hlinkClick r:id="rId13" tooltip="RŠÚJ Stredné Slovensko"/>
                        </a:rPr>
                        <a:t>Stredné</a:t>
                      </a:r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3" tooltip="RŠÚJ Stredné Slovensko"/>
                        </a:rPr>
                        <a:t> Slovensko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SK03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>
                          <a:solidFill>
                            <a:schemeClr val="bg1"/>
                          </a:solidFill>
                          <a:effectLst/>
                          <a:hlinkClick r:id="rId14" tooltip="Žilinský kraj"/>
                        </a:rPr>
                        <a:t>Žilinský kraj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SK031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5" tooltip="Banskobystrický kraj"/>
                        </a:rPr>
                        <a:t>Banskobystrický kraj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SK032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 u="none" strike="noStrike">
                          <a:solidFill>
                            <a:schemeClr val="bg1"/>
                          </a:solidFill>
                          <a:effectLst/>
                          <a:hlinkClick r:id="rId16" tooltip="RŠÚJ Východné Slovensko"/>
                        </a:rPr>
                        <a:t>RŠÚJ Východné Slovensko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SK04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7" tooltip="Prešovský kraj"/>
                        </a:rPr>
                        <a:t>Prešovský kraj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SK041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8" tooltip="Košický kraj"/>
                        </a:rPr>
                        <a:t>Košický kraj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SK042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EA6D37-ABDE-4E0A-944C-FC823BB9C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020272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80C2DCB6-940A-491A-8061-D1EFE8C1FE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Systém národních účtů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6D575B99-AD69-43D4-9376-3158765103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koherentní, konzistentní a integrovaná skupina makroekonomických účtů, rozvah a tabulek založených na mezinárodně odsouhlasené koncepci, definicích, klasifikaci a účetních pravidlech. (OECD, 2013)</a:t>
            </a:r>
          </a:p>
          <a:p>
            <a:endParaRPr lang="cs-CZ" altLang="cs-CZ" sz="2000" dirty="0"/>
          </a:p>
          <a:p>
            <a:r>
              <a:rPr lang="cs-CZ" altLang="cs-CZ" sz="2000" dirty="0"/>
              <a:t>zahrnují vývoj národního hospodářství jako celku, ale rovněž i jeho jednotlivých sektorů a oblastí</a:t>
            </a:r>
          </a:p>
          <a:p>
            <a:endParaRPr lang="cs-CZ" altLang="cs-CZ" sz="2000" dirty="0"/>
          </a:p>
          <a:p>
            <a:r>
              <a:rPr lang="cs-CZ" altLang="cs-CZ" sz="2000" dirty="0"/>
              <a:t>představuje statistický model, který přináší celkový popis ekonomických jevů a procesů probíhajících v národním hospodářství v ucelené a konzistentní podobě.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3EF77B-4FF0-408C-9691-F2B263484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FFE87-EC05-4D69-8F7D-B98637C56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188913"/>
            <a:ext cx="7696200" cy="1066800"/>
          </a:xfrm>
        </p:spPr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Eurostat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98EC826A-BBEC-44DD-A9D3-EFA42AD49A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0250" y="1700213"/>
            <a:ext cx="7696200" cy="4751387"/>
          </a:xfrm>
        </p:spPr>
        <p:txBody>
          <a:bodyPr/>
          <a:lstStyle/>
          <a:p>
            <a:r>
              <a:rPr lang="cs-CZ" altLang="cs-CZ" sz="1800"/>
              <a:t>statistický úřad EU - založený 1953, vznik Eurostatu 1959 (sídlo: Lucemburk)</a:t>
            </a:r>
          </a:p>
          <a:p>
            <a:r>
              <a:rPr lang="cs-CZ" altLang="cs-CZ" sz="1800"/>
              <a:t>organizační složka Evropské komise na úrovni generálního ředitelství</a:t>
            </a:r>
          </a:p>
          <a:p>
            <a:r>
              <a:rPr lang="cs-CZ" altLang="cs-CZ" sz="1800"/>
              <a:t>Data jsou získávána od statistických úřadů jednotlivých zemí</a:t>
            </a:r>
          </a:p>
          <a:p>
            <a:endParaRPr lang="cs-CZ" altLang="cs-CZ" sz="1200"/>
          </a:p>
          <a:p>
            <a:r>
              <a:rPr lang="cs-CZ" altLang="cs-CZ" sz="1800"/>
              <a:t>Úkol EUROSTATU:</a:t>
            </a:r>
          </a:p>
          <a:p>
            <a:pPr lvl="1"/>
            <a:r>
              <a:rPr lang="cs-CZ" altLang="cs-CZ" sz="1600"/>
              <a:t>Konsolidace dat dodávaných statistickými úřady jednotlivých zemí a jejich převedení do porovnatelné podoby</a:t>
            </a:r>
          </a:p>
          <a:p>
            <a:pPr lvl="1"/>
            <a:r>
              <a:rPr lang="cs-CZ" altLang="cs-CZ" sz="1600"/>
              <a:t>Harmonizace metodiky získávání dat, jejich zpracování a vyhodnocování</a:t>
            </a:r>
          </a:p>
          <a:p>
            <a:pPr lvl="1"/>
            <a:r>
              <a:rPr lang="cs-CZ" altLang="cs-CZ" sz="1600"/>
              <a:t>Předkládat harmonizovaná statistická data o stavu a vývoji za celou EU a zároveň i za jednotlivé regiony (NUTS) a členské i nečlenské státy</a:t>
            </a:r>
          </a:p>
          <a:p>
            <a:endParaRPr lang="cs-CZ" altLang="cs-CZ" sz="1200"/>
          </a:p>
          <a:p>
            <a:r>
              <a:rPr lang="cs-CZ" altLang="cs-CZ" sz="1800"/>
              <a:t>Data slouží jako základní a oficiální podklad pro rozhodování Evropské centrální banky a dalších institucí EU v ekonomických otázkách.</a:t>
            </a:r>
          </a:p>
          <a:p>
            <a:endParaRPr lang="cs-CZ" altLang="cs-CZ" sz="2000"/>
          </a:p>
          <a:p>
            <a:r>
              <a:rPr lang="cs-CZ" altLang="cs-CZ" sz="2000"/>
              <a:t>Cílem je komparace vývoje v jednotlivých zemích a regionech.</a:t>
            </a:r>
          </a:p>
          <a:p>
            <a:pPr lvl="1"/>
            <a:endParaRPr lang="cs-CZ" altLang="cs-CZ" sz="1600"/>
          </a:p>
          <a:p>
            <a:endParaRPr lang="cs-CZ" altLang="cs-CZ" sz="200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E4AE20-AA6A-4309-8970-DAC42E409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51911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BE8637B3-693F-4265-9914-2C207DD5C2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Význam národních účtů</a:t>
            </a:r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09ACF776-1C71-4104-8F46-8AEE41B3AC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Monitorování chování ekonomiky</a:t>
            </a:r>
          </a:p>
          <a:p>
            <a:r>
              <a:rPr lang="cs-CZ" altLang="cs-CZ" dirty="0"/>
              <a:t>Makroekonomická analýza</a:t>
            </a:r>
          </a:p>
          <a:p>
            <a:r>
              <a:rPr lang="cs-CZ" altLang="cs-CZ" dirty="0"/>
              <a:t>Podklady pro formulování hospodářské statistiky</a:t>
            </a:r>
          </a:p>
          <a:p>
            <a:r>
              <a:rPr lang="cs-CZ" altLang="cs-CZ" dirty="0"/>
              <a:t>Mezinárodní komparace</a:t>
            </a:r>
          </a:p>
          <a:p>
            <a:r>
              <a:rPr lang="cs-CZ" altLang="cs-CZ" dirty="0"/>
              <a:t>Makroekonomické modelování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9CFF74-4C0B-4B29-ACA8-4BEFF7BF8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5600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30EF2312-BA65-4AD3-9099-A1BB43B40C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Evropský systém </a:t>
            </a:r>
            <a:br>
              <a:rPr lang="cs-CZ" altLang="cs-CZ">
                <a:solidFill>
                  <a:srgbClr val="FF0000"/>
                </a:solidFill>
              </a:rPr>
            </a:br>
            <a:r>
              <a:rPr lang="cs-CZ" altLang="cs-CZ">
                <a:solidFill>
                  <a:srgbClr val="FF0000"/>
                </a:solidFill>
              </a:rPr>
              <a:t>národních účtů</a:t>
            </a: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E9AAD742-2CAE-4F95-922A-43FE85D6E1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Systém národních účtů v ČR je v souladu s Evropským systémem národních účtů (ESA 2010).</a:t>
            </a:r>
          </a:p>
          <a:p>
            <a:r>
              <a:rPr lang="cs-CZ" altLang="cs-CZ" sz="2000" dirty="0"/>
              <a:t>ESA 2010:</a:t>
            </a:r>
          </a:p>
          <a:p>
            <a:pPr lvl="1"/>
            <a:r>
              <a:rPr lang="cs-CZ" altLang="cs-CZ" sz="1600" dirty="0"/>
              <a:t>Snahou harmonizovat metodiku v aplikaci přesných a správných pojmů, definicích, klasifikacích a účetních pravidlech, jež jsou potřebná pro spolehlivé, konzistentní a srovnatelný statistický popis ekonomiky jednotlivých členských státu i samotné Evropské Unie. </a:t>
            </a:r>
          </a:p>
          <a:p>
            <a:pPr lvl="1"/>
            <a:r>
              <a:rPr lang="cs-CZ" altLang="cs-CZ" sz="1600" dirty="0"/>
              <a:t>ESA 2010 zohledňuje zkušenosti v oblasti harmonizace hrubého domácího důchodu a při monitorování statistiky v rámci postupu při nadměrném deficitu (EDP). </a:t>
            </a:r>
          </a:p>
          <a:p>
            <a:pPr lvl="1"/>
            <a:r>
              <a:rPr lang="cs-CZ" altLang="cs-CZ" sz="1600" dirty="0"/>
              <a:t>Je v zásadě konzistentní se Systémem národních účtů Spojených národů (SNA 2008). </a:t>
            </a:r>
          </a:p>
          <a:p>
            <a:pPr lvl="1"/>
            <a:r>
              <a:rPr lang="cs-CZ" altLang="cs-CZ" sz="1600" dirty="0"/>
              <a:t>K zajištění toho, aby pojmy, metodika a účetní pravidla byly členskými zeměmi důsledně uplatňovány, byl ESA 2010 Evropskou komisí přijat jako </a:t>
            </a:r>
            <a:r>
              <a:rPr lang="cs-CZ" altLang="cs-CZ" sz="1600" b="1" dirty="0"/>
              <a:t>nařízení Evropského parlamentu a Rady dne 21. května 2013</a:t>
            </a:r>
            <a:r>
              <a:rPr lang="cs-CZ" altLang="cs-CZ" sz="1600" dirty="0"/>
              <a:t>.</a:t>
            </a:r>
          </a:p>
          <a:p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CB390F-098C-4C50-ACB7-B44639B54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467DB4AD-577B-4C13-A7C4-627AF693BE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Hlavní účty národních účtů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548A14-5B52-47F3-A9D3-74EA3F811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350" y="1628775"/>
            <a:ext cx="7696200" cy="47513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Systém ESA 2010, je založený na posloupnosti vzájemně propojených účtů.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Hlavní účty národních účtů tvoří: </a:t>
            </a:r>
          </a:p>
          <a:p>
            <a:pPr>
              <a:defRPr/>
            </a:pPr>
            <a:r>
              <a:rPr lang="cs-CZ" sz="2000" dirty="0"/>
              <a:t>účty výrobků a služeb, které evidují toky výrobků a služeb</a:t>
            </a:r>
          </a:p>
          <a:p>
            <a:pPr>
              <a:defRPr/>
            </a:pPr>
            <a:r>
              <a:rPr lang="cs-CZ" sz="2000" dirty="0"/>
              <a:t>sektorové účty, které se člení na účty:</a:t>
            </a:r>
          </a:p>
          <a:p>
            <a:pPr lvl="1">
              <a:defRPr/>
            </a:pPr>
            <a:r>
              <a:rPr lang="cs-CZ" sz="1600" dirty="0"/>
              <a:t>běžné (zahrnují účet výroby, účet tvorby důchodů, účet rozdělení prvotních důchodů, účet druhotného rozdělení důchodů a účet užití disponibilních důchodů) a </a:t>
            </a:r>
          </a:p>
          <a:p>
            <a:pPr lvl="1">
              <a:defRPr/>
            </a:pPr>
            <a:r>
              <a:rPr lang="cs-CZ" sz="1600" dirty="0"/>
              <a:t>akumulace (kapitálový účet, finanční účet a účty ostatních změn objemu, které zachycují: jiný vznik a zánik aktiv než prostřednictvím transakcí; změny aktiv a závazků způsobených nepředpokládatelnými událostmi, které nejsou hospodářské povahy;  změny klasifikace a struktury) zachycují čisté pořízení nefinančních a finančních aktiv a vzniklé závazky</a:t>
            </a:r>
          </a:p>
          <a:p>
            <a:pPr>
              <a:defRPr/>
            </a:pPr>
            <a:r>
              <a:rPr lang="cs-CZ" sz="2000" dirty="0"/>
              <a:t>účty rozvahy, které znázorňují hodnoty zásob aktiv a pasiv, jež jsou drženy institucionálními jednotkami nebo sektory k počátku a konci účetního období. 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56F5875-F08E-41A0-ACB2-6A078DA65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1350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2B602836-AB43-48E2-9E64-84401085A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Posloupnost národních účtů </a:t>
            </a:r>
            <a:br>
              <a:rPr lang="cs-CZ" altLang="cs-CZ">
                <a:solidFill>
                  <a:srgbClr val="FF0000"/>
                </a:solidFill>
              </a:rPr>
            </a:br>
            <a:r>
              <a:rPr lang="cs-CZ" altLang="cs-CZ">
                <a:solidFill>
                  <a:srgbClr val="FF0000"/>
                </a:solidFill>
              </a:rPr>
              <a:t>1. část</a:t>
            </a:r>
          </a:p>
        </p:txBody>
      </p:sp>
      <p:pic>
        <p:nvPicPr>
          <p:cNvPr id="28675" name="Obrázek 5">
            <a:extLst>
              <a:ext uri="{FF2B5EF4-FFF2-40B4-BE49-F238E27FC236}">
                <a16:creationId xmlns:a16="http://schemas.microsoft.com/office/drawing/2014/main" id="{1C578089-B2E7-4CE7-9EAC-8EB514E83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562100"/>
            <a:ext cx="3952875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94677A-9E81-4CEF-B05E-31A47F849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8667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5B7E1D55-8E25-4B2E-8CC8-43B870FAFD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Posloupnost národních účtů </a:t>
            </a:r>
            <a:br>
              <a:rPr lang="cs-CZ" altLang="cs-CZ">
                <a:solidFill>
                  <a:srgbClr val="FF0000"/>
                </a:solidFill>
              </a:rPr>
            </a:br>
            <a:r>
              <a:rPr lang="cs-CZ" altLang="cs-CZ">
                <a:solidFill>
                  <a:srgbClr val="FF0000"/>
                </a:solidFill>
              </a:rPr>
              <a:t>2. část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A5B927-8BF4-4425-8AE5-4DCE70BA9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Vyrovnávací položku získáme odečtením celkové hodnoty položek na jedné straně účtu od celkové hodnoty na druhé straně účtu. V diagramu jsou pak vyrovnávací položky znázorněny tučně.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200" dirty="0"/>
              <a:t>Zdroj: Evropský systém účtů ESA 2010</a:t>
            </a:r>
          </a:p>
        </p:txBody>
      </p:sp>
      <p:pic>
        <p:nvPicPr>
          <p:cNvPr id="29700" name="Obrázek 3">
            <a:extLst>
              <a:ext uri="{FF2B5EF4-FFF2-40B4-BE49-F238E27FC236}">
                <a16:creationId xmlns:a16="http://schemas.microsoft.com/office/drawing/2014/main" id="{EE8E3EE1-E23C-4D30-B795-D96431941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89113"/>
            <a:ext cx="5184775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B85B3B-DBB9-490F-97B6-A86FEF272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8667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5043F0DD-ABB7-4296-B4C2-5C8393D3D6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Souhrnné ukazatele</a:t>
            </a: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2F5E77E8-ED3D-45E5-BB1A-E09BA7974F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Jedná se o složené hodnoty, jež měří výkon celého hospodářství, např. výrobu, přidanou hodnotu, disponibilní důchod, úspory, konečnou spotřebu, tvorbu kapitálu apod. Jedná se o důležité ukazatele využívané pro účely makroekonomické analýzy a srovnávání v prostoru a čase. Existují dva druhy souhrnných ukazatelů:</a:t>
            </a:r>
          </a:p>
          <a:p>
            <a:pPr lvl="1"/>
            <a:r>
              <a:rPr lang="cs-CZ" altLang="cs-CZ" sz="1600" dirty="0"/>
              <a:t>Souhrnné ukazatele vztahující se přímo k transakcím, tedy produkce výrobků a služeb, tvorba hrubého fixního kapitálu, konečná spotřeba apod.</a:t>
            </a:r>
          </a:p>
          <a:p>
            <a:pPr lvl="1"/>
            <a:r>
              <a:rPr lang="cs-CZ" altLang="cs-CZ" sz="1600" dirty="0"/>
              <a:t>Souhrnné ukazatele představující vyrovnávací položky na účtech, např. HDP v tržních cenách, hrubý národní důchod, národní disponibilní důchod, úspory apod.</a:t>
            </a:r>
          </a:p>
          <a:p>
            <a:r>
              <a:rPr lang="cs-CZ" altLang="cs-CZ" sz="2000" dirty="0"/>
              <a:t>Ukazatele národních účtů se často přepočítávají na jednoho obyvatele či počet osob (či jednotek) v daném </a:t>
            </a:r>
            <a:r>
              <a:rPr lang="cs-CZ" altLang="cs-CZ" sz="2000" dirty="0" err="1"/>
              <a:t>subsektoru</a:t>
            </a:r>
            <a:r>
              <a:rPr lang="cs-CZ" altLang="cs-CZ" sz="2000" dirty="0"/>
              <a:t>. Nejdůležitějším ukazatelem je ukazatel HDP.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88D6D8F-7589-4878-AC46-A4ED09E54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28E01AF4-B7EC-4883-A75F-F4785114B6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Zdroje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024EBE4D-7A3B-48AA-AEC8-8215A307B1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557338"/>
            <a:ext cx="7696200" cy="4751387"/>
          </a:xfrm>
        </p:spPr>
        <p:txBody>
          <a:bodyPr/>
          <a:lstStyle/>
          <a:p>
            <a:r>
              <a:rPr lang="cs-CZ" altLang="cs-CZ" sz="2000" dirty="0" err="1"/>
              <a:t>Eurostat</a:t>
            </a:r>
            <a:r>
              <a:rPr lang="cs-CZ" altLang="cs-CZ" sz="2000" dirty="0"/>
              <a:t>, Dostupné z: </a:t>
            </a:r>
            <a:r>
              <a:rPr lang="cs-CZ" altLang="cs-CZ" sz="2000" dirty="0">
                <a:hlinkClick r:id="rId4"/>
              </a:rPr>
              <a:t>http://ec.europa.eu/eurostat</a:t>
            </a:r>
            <a:endParaRPr lang="cs-CZ" altLang="cs-CZ" sz="2000" dirty="0"/>
          </a:p>
          <a:p>
            <a:endParaRPr lang="cs-CZ" altLang="cs-CZ" sz="1200" dirty="0"/>
          </a:p>
          <a:p>
            <a:r>
              <a:rPr lang="cs-CZ" altLang="cs-CZ" sz="2000" dirty="0"/>
              <a:t>Databáze </a:t>
            </a:r>
            <a:r>
              <a:rPr lang="cs-CZ" altLang="cs-CZ" sz="2000" dirty="0" err="1"/>
              <a:t>Eurostatu</a:t>
            </a:r>
            <a:r>
              <a:rPr lang="cs-CZ" altLang="cs-CZ" sz="2000" dirty="0"/>
              <a:t>, Dostupné z: </a:t>
            </a:r>
            <a:r>
              <a:rPr lang="cs-CZ" altLang="cs-CZ" sz="2000" dirty="0">
                <a:hlinkClick r:id="rId5"/>
              </a:rPr>
              <a:t>https://www.czso.cz/csu/czso/databaze_eurostatu</a:t>
            </a:r>
            <a:r>
              <a:rPr lang="cs-CZ" altLang="cs-CZ" sz="2000" dirty="0"/>
              <a:t> a </a:t>
            </a:r>
            <a:r>
              <a:rPr lang="cs-CZ" altLang="cs-CZ" sz="2000" dirty="0">
                <a:hlinkClick r:id="rId6"/>
              </a:rPr>
              <a:t>http://apl.czso.cz/pll/eutab/html.h</a:t>
            </a:r>
            <a:r>
              <a:rPr lang="cs-CZ" altLang="cs-CZ" sz="2000" dirty="0"/>
              <a:t> </a:t>
            </a:r>
          </a:p>
          <a:p>
            <a:endParaRPr lang="cs-CZ" altLang="cs-CZ" sz="1200" dirty="0"/>
          </a:p>
          <a:p>
            <a:r>
              <a:rPr lang="cs-CZ" altLang="cs-CZ" sz="2000" dirty="0"/>
              <a:t>Roční pracovní programy EU: https://ec.europa.eu/programmes/creative-europe/annual-work-programmes_en</a:t>
            </a:r>
          </a:p>
          <a:p>
            <a:endParaRPr lang="cs-CZ" altLang="cs-CZ" sz="1200" dirty="0"/>
          </a:p>
          <a:p>
            <a:r>
              <a:rPr lang="cs-CZ" altLang="cs-CZ" sz="2000" dirty="0"/>
              <a:t>Evropský systém účtů ESA 2010.</a:t>
            </a:r>
          </a:p>
          <a:p>
            <a:endParaRPr lang="cs-CZ" altLang="cs-CZ" sz="1200" dirty="0"/>
          </a:p>
          <a:p>
            <a:r>
              <a:rPr lang="cs-CZ" altLang="cs-CZ" sz="2000" dirty="0"/>
              <a:t>Fischer, J., Fischer, J. Měříme správně hrubý domácí produkt? Dostupné z: </a:t>
            </a:r>
            <a:r>
              <a:rPr lang="cs-CZ" altLang="cs-CZ" sz="2000" dirty="0">
                <a:hlinkClick r:id="rId7"/>
              </a:rPr>
              <a:t>https://www.researchgate.net/publication/265819329_Merime_spravne_hruby_domaci_produkt</a:t>
            </a:r>
            <a:r>
              <a:rPr lang="cs-CZ" altLang="cs-CZ" sz="2000" dirty="0"/>
              <a:t> </a:t>
            </a:r>
          </a:p>
          <a:p>
            <a:endParaRPr lang="cs-CZ" altLang="cs-CZ" sz="2000" dirty="0"/>
          </a:p>
          <a:p>
            <a:endParaRPr lang="cs-CZ" alt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664B9E-B680-4225-B052-6839CBA08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4288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177362BB-2ED1-4AE1-A7AF-CDEFF92FF4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333375"/>
            <a:ext cx="7696200" cy="1066800"/>
          </a:xfrm>
        </p:spPr>
        <p:txBody>
          <a:bodyPr/>
          <a:lstStyle/>
          <a:p>
            <a:pPr>
              <a:defRPr/>
            </a:pPr>
            <a:r>
              <a:rPr lang="cs-CZ" altLang="cs-CZ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Děkuji za Vaši pozornost. </a:t>
            </a:r>
            <a:r>
              <a:rPr lang="cs-CZ" altLang="cs-CZ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</a:t>
            </a:r>
          </a:p>
        </p:txBody>
      </p:sp>
      <p:pic>
        <p:nvPicPr>
          <p:cNvPr id="32771" name="Picture 3" descr="Boring%20Presentation">
            <a:extLst>
              <a:ext uri="{FF2B5EF4-FFF2-40B4-BE49-F238E27FC236}">
                <a16:creationId xmlns:a16="http://schemas.microsoft.com/office/drawing/2014/main" id="{CC6EC2E4-34D4-4F04-9E26-7FDA31497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989138"/>
            <a:ext cx="4386262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1C5054A3-920C-4DD8-9D14-029A4663B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Sídlo </a:t>
            </a:r>
            <a:r>
              <a:rPr lang="cs-CZ" alt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Eurostatu</a:t>
            </a:r>
            <a:endParaRPr lang="cs-CZ" altLang="cs-CZ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8195" name="Picture 2" descr="http://ec.europa.eu/eurostat/documents/10186/756726/BechEntrance-016.jpg/66f95cd3-7eac-43d2-84f3-465abe138381?t=1408093323164">
            <a:extLst>
              <a:ext uri="{FF2B5EF4-FFF2-40B4-BE49-F238E27FC236}">
                <a16:creationId xmlns:a16="http://schemas.microsoft.com/office/drawing/2014/main" id="{FFFE7CD2-4FFA-4C22-80DC-18B533484E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3038" y="1773238"/>
            <a:ext cx="6334125" cy="4751387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D42EA139-9596-40A3-8049-6FC6E1D3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Význam </a:t>
            </a:r>
            <a:r>
              <a:rPr lang="cs-CZ" alt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Eurostatu</a:t>
            </a:r>
            <a:endParaRPr lang="cs-CZ" altLang="cs-CZ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330D42C2-3B77-48FC-92AA-D65CE5A13C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557338"/>
            <a:ext cx="7696200" cy="4751387"/>
          </a:xfrm>
        </p:spPr>
        <p:txBody>
          <a:bodyPr/>
          <a:lstStyle/>
          <a:p>
            <a:r>
              <a:rPr lang="cs-CZ" altLang="cs-CZ" sz="2000" dirty="0"/>
              <a:t>Rozhodnutí Evropské komise o </a:t>
            </a:r>
            <a:r>
              <a:rPr lang="cs-CZ" altLang="cs-CZ" sz="2000" dirty="0" err="1"/>
              <a:t>Eurostatu</a:t>
            </a:r>
            <a:r>
              <a:rPr lang="cs-CZ" altLang="cs-CZ" sz="2000" dirty="0"/>
              <a:t> ze dne 17. září 2012 stanovilo, že </a:t>
            </a:r>
            <a:r>
              <a:rPr lang="cs-CZ" altLang="cs-CZ" sz="2000" dirty="0" err="1"/>
              <a:t>Eurostat</a:t>
            </a:r>
            <a:r>
              <a:rPr lang="cs-CZ" altLang="cs-CZ" sz="2000" dirty="0"/>
              <a:t> hraje důležitou roli v zajištění efektivní spolupráce a zabezpečení kooperace s ostatními službami realizovanými Evropskou komisí a plní důležité úkoly vztahující se ke koordinaci statistických aktivit nejen pro potřeby Evropské komise.</a:t>
            </a:r>
          </a:p>
          <a:p>
            <a:endParaRPr lang="cs-CZ" altLang="cs-CZ" sz="1600" dirty="0"/>
          </a:p>
          <a:p>
            <a:r>
              <a:rPr lang="cs-CZ" altLang="cs-CZ" sz="2000" dirty="0"/>
              <a:t>Nabízí množství důležitých dat využitelných:</a:t>
            </a:r>
          </a:p>
          <a:p>
            <a:pPr lvl="1"/>
            <a:r>
              <a:rPr lang="cs-CZ" altLang="cs-CZ" sz="1600" dirty="0"/>
              <a:t>Vládami</a:t>
            </a:r>
          </a:p>
          <a:p>
            <a:pPr lvl="1"/>
            <a:r>
              <a:rPr lang="cs-CZ" altLang="cs-CZ" sz="1600" dirty="0"/>
              <a:t>Podniky</a:t>
            </a:r>
          </a:p>
          <a:p>
            <a:pPr lvl="1"/>
            <a:r>
              <a:rPr lang="cs-CZ" altLang="cs-CZ" sz="1600" dirty="0"/>
              <a:t>Vzdělávacími zařízeními</a:t>
            </a:r>
          </a:p>
          <a:p>
            <a:pPr lvl="1"/>
            <a:r>
              <a:rPr lang="cs-CZ" altLang="cs-CZ" sz="1600" dirty="0"/>
              <a:t>Novináři</a:t>
            </a:r>
          </a:p>
          <a:p>
            <a:pPr lvl="1"/>
            <a:r>
              <a:rPr lang="cs-CZ" altLang="cs-CZ" sz="1600" dirty="0"/>
              <a:t>Veřejností</a:t>
            </a:r>
          </a:p>
          <a:p>
            <a:endParaRPr lang="cs-CZ" altLang="cs-CZ" sz="1600" dirty="0"/>
          </a:p>
          <a:p>
            <a:r>
              <a:rPr lang="cs-CZ" altLang="cs-CZ" sz="2000" dirty="0"/>
              <a:t>EU využívá data zejména:</a:t>
            </a:r>
          </a:p>
          <a:p>
            <a:pPr lvl="1"/>
            <a:r>
              <a:rPr lang="cs-CZ" altLang="cs-CZ" sz="1600" dirty="0"/>
              <a:t>Sběr dat pro EMU</a:t>
            </a:r>
          </a:p>
          <a:p>
            <a:pPr lvl="1"/>
            <a:r>
              <a:rPr lang="cs-CZ" altLang="cs-CZ" sz="1600" dirty="0"/>
              <a:t>Přizpůsobení statistických systémů v kandidátních zemích</a:t>
            </a:r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5115B8-1363-4A72-9947-2065E9D2F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76470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06A2BEA1-A63D-4580-9423-E854DD7E3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Organizační struktura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692C7065-9CF2-4336-ABCF-232C1EFFDE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Dělí se na 7 ředitelství dle zajišťovaných činností:</a:t>
            </a:r>
          </a:p>
          <a:p>
            <a:pPr lvl="1"/>
            <a:r>
              <a:rPr lang="cs-CZ" altLang="cs-CZ" sz="1600" dirty="0"/>
              <a:t>Kooperace v rámci Evropského statistického systému, mezinárodní kooperace, řízení zdrojů</a:t>
            </a:r>
            <a:endParaRPr lang="en-US" altLang="cs-CZ" sz="1600" dirty="0"/>
          </a:p>
          <a:p>
            <a:pPr lvl="1"/>
            <a:r>
              <a:rPr lang="cs-CZ" altLang="cs-CZ" sz="1600" dirty="0"/>
              <a:t>Metodologie</a:t>
            </a:r>
            <a:r>
              <a:rPr lang="en-US" altLang="cs-CZ" sz="1600" dirty="0"/>
              <a:t>;</a:t>
            </a:r>
            <a:r>
              <a:rPr lang="cs-CZ" altLang="cs-CZ" sz="1600" dirty="0"/>
              <a:t> podniková statistika a IT služby</a:t>
            </a:r>
            <a:endParaRPr lang="en-US" altLang="cs-CZ" sz="1600" dirty="0"/>
          </a:p>
          <a:p>
            <a:pPr lvl="1"/>
            <a:r>
              <a:rPr lang="cs-CZ" altLang="cs-CZ" sz="1600" dirty="0"/>
              <a:t>Národní účty, ceny a hlavní indikátory</a:t>
            </a:r>
            <a:endParaRPr lang="en-US" altLang="cs-CZ" sz="1600" dirty="0"/>
          </a:p>
          <a:p>
            <a:pPr lvl="1"/>
            <a:r>
              <a:rPr lang="cs-CZ" altLang="cs-CZ" sz="1600" dirty="0"/>
              <a:t>Statistika vládních financí (</a:t>
            </a:r>
            <a:r>
              <a:rPr lang="en-US" altLang="cs-CZ" sz="1600" dirty="0"/>
              <a:t>Government finance statistics </a:t>
            </a:r>
            <a:r>
              <a:rPr lang="cs-CZ" altLang="cs-CZ" sz="1600" dirty="0"/>
              <a:t>- </a:t>
            </a:r>
            <a:r>
              <a:rPr lang="en-US" altLang="cs-CZ" sz="1600" dirty="0"/>
              <a:t>GFS) a</a:t>
            </a:r>
            <a:r>
              <a:rPr lang="cs-CZ" altLang="cs-CZ" sz="1600" dirty="0"/>
              <a:t> kvalit</a:t>
            </a:r>
            <a:r>
              <a:rPr lang="en-US" altLang="cs-CZ" sz="1600" dirty="0"/>
              <a:t>y</a:t>
            </a:r>
          </a:p>
          <a:p>
            <a:pPr lvl="1"/>
            <a:r>
              <a:rPr lang="cs-CZ" altLang="cs-CZ" sz="1600" dirty="0"/>
              <a:t>Statistika odvětví a regionů</a:t>
            </a:r>
            <a:endParaRPr lang="en-US" altLang="cs-CZ" sz="1600" dirty="0"/>
          </a:p>
          <a:p>
            <a:pPr lvl="1"/>
            <a:r>
              <a:rPr lang="en-US" altLang="cs-CZ" sz="1600" dirty="0" err="1"/>
              <a:t>Soci</a:t>
            </a:r>
            <a:r>
              <a:rPr lang="cs-CZ" altLang="cs-CZ" sz="1600" dirty="0"/>
              <a:t>á</a:t>
            </a:r>
            <a:r>
              <a:rPr lang="en-US" altLang="cs-CZ" sz="1600" dirty="0"/>
              <a:t>l</a:t>
            </a:r>
            <a:r>
              <a:rPr lang="cs-CZ" altLang="cs-CZ" sz="1600" dirty="0"/>
              <a:t>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statisti</a:t>
            </a:r>
            <a:r>
              <a:rPr lang="cs-CZ" altLang="cs-CZ" sz="1600" dirty="0" err="1"/>
              <a:t>ka</a:t>
            </a:r>
            <a:endParaRPr lang="en-US" altLang="cs-CZ" sz="1600" dirty="0"/>
          </a:p>
          <a:p>
            <a:pPr lvl="1"/>
            <a:r>
              <a:rPr lang="cs-CZ" altLang="cs-CZ" sz="1600" dirty="0"/>
              <a:t>Statistika světové ekonomiky</a:t>
            </a:r>
            <a:endParaRPr lang="en-US" altLang="cs-CZ" sz="1600" dirty="0"/>
          </a:p>
          <a:p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A6CB5D-0567-4946-8367-0E535C9A7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1F00780B-D244-4136-9C31-8240D619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Zaměstnanci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F3F00447-E4E3-44C4-8513-CA2A52531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263" y="1557338"/>
            <a:ext cx="8134350" cy="4751387"/>
          </a:xfrm>
        </p:spPr>
        <p:txBody>
          <a:bodyPr/>
          <a:lstStyle/>
          <a:p>
            <a:pPr>
              <a:defRPr/>
            </a:pPr>
            <a:r>
              <a:rPr lang="cs-CZ" altLang="cs-CZ" sz="2000" dirty="0"/>
              <a:t>Zaměstnává více jak 800 osob</a:t>
            </a:r>
          </a:p>
          <a:p>
            <a:pPr lvl="1">
              <a:defRPr/>
            </a:pPr>
            <a:r>
              <a:rPr lang="cs-CZ" altLang="cs-CZ" sz="1600" dirty="0"/>
              <a:t>Dle pracovního vztahu:</a:t>
            </a:r>
          </a:p>
          <a:p>
            <a:pPr lvl="2">
              <a:defRPr/>
            </a:pPr>
            <a:r>
              <a:rPr lang="cs-CZ" altLang="cs-CZ" sz="1400" dirty="0"/>
              <a:t>Úředníci a pracovníci na částečný úvazek tvoří </a:t>
            </a:r>
            <a:r>
              <a:rPr lang="en-US" altLang="cs-CZ" sz="1400" dirty="0"/>
              <a:t>72 %, </a:t>
            </a:r>
            <a:r>
              <a:rPr lang="cs-CZ" altLang="cs-CZ" sz="1400" dirty="0"/>
              <a:t>administrátoři mírně převyšují asistenty. </a:t>
            </a:r>
          </a:p>
          <a:p>
            <a:pPr lvl="2">
              <a:defRPr/>
            </a:pPr>
            <a:r>
              <a:rPr lang="cs-CZ" altLang="cs-CZ" sz="1400" dirty="0"/>
              <a:t>Národní experti a smluvní pracovníci tvoří 19 %</a:t>
            </a:r>
          </a:p>
          <a:p>
            <a:pPr lvl="2">
              <a:defRPr/>
            </a:pPr>
            <a:r>
              <a:rPr lang="cs-CZ" altLang="cs-CZ" sz="1400" dirty="0"/>
              <a:t>Ostatní tvoří 9 % (např. zajišťovatelé externích služeb, školitelé apod.)</a:t>
            </a:r>
          </a:p>
          <a:p>
            <a:pPr lvl="1">
              <a:defRPr/>
            </a:pPr>
            <a:r>
              <a:rPr lang="cs-CZ" altLang="cs-CZ" sz="1600" dirty="0"/>
              <a:t>Dle náplně práce:</a:t>
            </a:r>
          </a:p>
          <a:p>
            <a:pPr lvl="2">
              <a:defRPr/>
            </a:pPr>
            <a:r>
              <a:rPr lang="cs-CZ" altLang="cs-CZ" sz="1400" dirty="0"/>
              <a:t>Více jak polovina pracovníků </a:t>
            </a:r>
            <a:r>
              <a:rPr lang="cs-CZ" altLang="cs-CZ" sz="1400" dirty="0" err="1"/>
              <a:t>Eurostatu</a:t>
            </a:r>
            <a:r>
              <a:rPr lang="cs-CZ" altLang="cs-CZ" sz="1400" dirty="0"/>
              <a:t>  je činná ve statistice (2/3 všech administrátorů a polovina asistentů)</a:t>
            </a:r>
          </a:p>
          <a:p>
            <a:pPr lvl="2">
              <a:defRPr/>
            </a:pPr>
            <a:r>
              <a:rPr lang="cs-CZ" altLang="cs-CZ" sz="1400" dirty="0"/>
              <a:t>Zbývající pracují v jiných oborech (IT, administrativní funkce např. rozpočet, plánování, lidské zdroje, komunikace apod.)</a:t>
            </a:r>
          </a:p>
          <a:p>
            <a:pPr lvl="1">
              <a:defRPr/>
            </a:pPr>
            <a:r>
              <a:rPr lang="cs-CZ" altLang="cs-CZ" sz="1600" dirty="0"/>
              <a:t>Dle pohlaví a národnosti:</a:t>
            </a:r>
          </a:p>
          <a:p>
            <a:pPr lvl="2">
              <a:defRPr/>
            </a:pPr>
            <a:r>
              <a:rPr lang="cs-CZ" altLang="cs-CZ" sz="1400" dirty="0"/>
              <a:t>Ženy tvoří cca 50 % pracovníků, tvoří 44 % středního managementu</a:t>
            </a:r>
          </a:p>
          <a:p>
            <a:pPr lvl="2">
              <a:defRPr/>
            </a:pPr>
            <a:r>
              <a:rPr lang="cs-CZ" altLang="cs-CZ" sz="1400" dirty="0"/>
              <a:t>Všech 28 zemí EU je zastoupeno</a:t>
            </a:r>
          </a:p>
          <a:p>
            <a:pPr>
              <a:defRPr/>
            </a:pPr>
            <a:endParaRPr lang="cs-CZ" altLang="cs-CZ" sz="1600" dirty="0"/>
          </a:p>
          <a:p>
            <a:pPr>
              <a:defRPr/>
            </a:pPr>
            <a:r>
              <a:rPr lang="cs-CZ" altLang="cs-CZ" sz="2000" dirty="0"/>
              <a:t>Rozpočet využitý na implementaci </a:t>
            </a:r>
            <a:r>
              <a:rPr lang="cs-CZ" altLang="cs-CZ" sz="2000" dirty="0" err="1"/>
              <a:t>European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Statistical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Programme</a:t>
            </a:r>
            <a:r>
              <a:rPr lang="cs-CZ" altLang="cs-CZ" sz="2000" dirty="0"/>
              <a:t>:</a:t>
            </a:r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r>
              <a:rPr lang="cs-CZ" altLang="cs-CZ" sz="1600" dirty="0"/>
              <a:t>- v roce 2016: 56,4 mil. </a:t>
            </a:r>
            <a:r>
              <a:rPr lang="en-US" altLang="cs-CZ" sz="1600" dirty="0"/>
              <a:t>€ </a:t>
            </a:r>
            <a:r>
              <a:rPr lang="cs-CZ" altLang="cs-CZ" sz="1600" dirty="0"/>
              <a:t>	- v roce 2018: 68 mil. </a:t>
            </a:r>
            <a:r>
              <a:rPr lang="en-US" altLang="cs-CZ" sz="1600" dirty="0"/>
              <a:t>€</a:t>
            </a:r>
            <a:r>
              <a:rPr lang="cs-CZ" altLang="cs-CZ" sz="1600" dirty="0"/>
              <a:t>	- v roce 2020:</a:t>
            </a:r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r>
              <a:rPr lang="cs-CZ" altLang="cs-CZ" sz="1600" dirty="0"/>
              <a:t>- v roce 2017: 57,96 mil. </a:t>
            </a:r>
            <a:r>
              <a:rPr lang="en-US" altLang="cs-CZ" sz="1600" dirty="0"/>
              <a:t>€ </a:t>
            </a:r>
            <a:r>
              <a:rPr lang="cs-CZ" altLang="cs-CZ" sz="1600" dirty="0"/>
              <a:t>	-  v roce 2019: 75,5 mil.</a:t>
            </a:r>
            <a:r>
              <a:rPr lang="en-US" altLang="cs-CZ" sz="1600" dirty="0"/>
              <a:t> € </a:t>
            </a:r>
            <a:r>
              <a:rPr lang="cs-CZ" altLang="cs-CZ" sz="1600" dirty="0"/>
              <a:t>	77,3 mil. </a:t>
            </a:r>
            <a:r>
              <a:rPr lang="en-US" altLang="cs-CZ" sz="1600" dirty="0"/>
              <a:t>€</a:t>
            </a:r>
            <a:r>
              <a:rPr lang="cs-CZ" altLang="cs-CZ" sz="1600" dirty="0"/>
              <a:t> </a:t>
            </a:r>
          </a:p>
          <a:p>
            <a:pPr lvl="1">
              <a:defRPr/>
            </a:pPr>
            <a:endParaRPr lang="cs-CZ" altLang="cs-CZ" sz="1600" dirty="0"/>
          </a:p>
          <a:p>
            <a:pPr>
              <a:defRPr/>
            </a:pPr>
            <a:endParaRPr lang="cs-CZ" altLang="cs-CZ" sz="1600" dirty="0"/>
          </a:p>
          <a:p>
            <a:pPr>
              <a:defRPr/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AC874B-6EE2-437D-B812-023784A81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20C76960-694B-4168-896B-D6CB5B91F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Evropský statistický program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B7C50D74-117C-490F-BF05-AED47D80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28775"/>
            <a:ext cx="7842250" cy="4751388"/>
          </a:xfrm>
        </p:spPr>
        <p:txBody>
          <a:bodyPr/>
          <a:lstStyle/>
          <a:p>
            <a:pPr>
              <a:defRPr/>
            </a:pPr>
            <a:r>
              <a:rPr lang="cs-CZ" altLang="cs-CZ" sz="1800" dirty="0"/>
              <a:t>Nařízení č. 223/2009 Evropského parlamentu a Rady z 11. 3. 2009 Evropská statistika je založena na Evropském statistickém programu. </a:t>
            </a:r>
          </a:p>
          <a:p>
            <a:pPr>
              <a:defRPr/>
            </a:pPr>
            <a:r>
              <a:rPr lang="cs-CZ" altLang="cs-CZ" sz="1800" dirty="0"/>
              <a:t>Evropský statistický program má za cíl evropskou statistiku:</a:t>
            </a:r>
          </a:p>
          <a:p>
            <a:pPr lvl="1">
              <a:defRPr/>
            </a:pPr>
            <a:r>
              <a:rPr lang="cs-CZ" altLang="cs-CZ" sz="1600" dirty="0"/>
              <a:t>Vyvíjet</a:t>
            </a:r>
          </a:p>
          <a:p>
            <a:pPr lvl="1">
              <a:defRPr/>
            </a:pPr>
            <a:r>
              <a:rPr lang="cs-CZ" altLang="cs-CZ" sz="1600" dirty="0"/>
              <a:t>Realizovat </a:t>
            </a:r>
          </a:p>
          <a:p>
            <a:pPr lvl="1">
              <a:defRPr/>
            </a:pPr>
            <a:r>
              <a:rPr lang="cs-CZ" altLang="cs-CZ" sz="1600" dirty="0"/>
              <a:t>Šířit</a:t>
            </a:r>
          </a:p>
          <a:p>
            <a:pPr>
              <a:defRPr/>
            </a:pPr>
            <a:r>
              <a:rPr lang="cs-CZ" altLang="cs-CZ" sz="1800" dirty="0"/>
              <a:t>Realizace je uskutečňována v období ne delším než 5 let.</a:t>
            </a:r>
          </a:p>
          <a:p>
            <a:pPr>
              <a:defRPr/>
            </a:pPr>
            <a:r>
              <a:rPr lang="cs-CZ" altLang="cs-CZ" sz="1800" dirty="0"/>
              <a:t>Tento je rozdělen na roční programy, které detailněji zahrnují cíle: </a:t>
            </a:r>
          </a:p>
          <a:p>
            <a:pPr>
              <a:defRPr/>
            </a:pPr>
            <a:r>
              <a:rPr lang="cs-CZ" altLang="cs-CZ" sz="1800" dirty="0"/>
              <a:t>Roční program </a:t>
            </a:r>
            <a:r>
              <a:rPr lang="en-US" altLang="cs-CZ" sz="1800" dirty="0"/>
              <a:t>2017:</a:t>
            </a:r>
            <a:r>
              <a:rPr lang="cs-CZ" altLang="cs-CZ" sz="1800" dirty="0"/>
              <a:t> </a:t>
            </a:r>
            <a:r>
              <a:rPr lang="cs-CZ" altLang="cs-CZ" sz="1400" dirty="0"/>
              <a:t>http://ec.europa.eu/eurostat/documents/747709/753176/AWP2017-3A-Overall-Priorities.pdf</a:t>
            </a:r>
            <a:endParaRPr lang="en-US" altLang="cs-CZ" sz="1400" dirty="0"/>
          </a:p>
          <a:p>
            <a:pPr>
              <a:defRPr/>
            </a:pPr>
            <a:r>
              <a:rPr lang="cs-CZ" altLang="cs-CZ" sz="1800" dirty="0"/>
              <a:t>Roční program </a:t>
            </a:r>
            <a:r>
              <a:rPr lang="en-US" altLang="cs-CZ" sz="1800" dirty="0"/>
              <a:t>201</a:t>
            </a:r>
            <a:r>
              <a:rPr lang="cs-CZ" altLang="cs-CZ" sz="1800" dirty="0"/>
              <a:t>8</a:t>
            </a:r>
            <a:r>
              <a:rPr lang="en-US" altLang="cs-CZ" sz="1800" dirty="0"/>
              <a:t>:</a:t>
            </a:r>
            <a:endParaRPr lang="cs-CZ" altLang="cs-CZ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1400" dirty="0"/>
              <a:t>      </a:t>
            </a:r>
            <a:r>
              <a:rPr lang="cs-CZ" altLang="cs-CZ" sz="1400" dirty="0">
                <a:hlinkClick r:id="rId4"/>
              </a:rPr>
              <a:t>http://ec.europa.eu/eurostat/web/ess/-/annual-work-programme-2018</a:t>
            </a:r>
            <a:endParaRPr lang="cs-CZ" altLang="cs-CZ" sz="1400" dirty="0"/>
          </a:p>
          <a:p>
            <a:pPr>
              <a:defRPr/>
            </a:pPr>
            <a:r>
              <a:rPr lang="cs-CZ" altLang="cs-CZ" sz="1800" dirty="0"/>
              <a:t>Roční program </a:t>
            </a:r>
            <a:r>
              <a:rPr lang="en-US" altLang="cs-CZ" sz="1800" dirty="0"/>
              <a:t>20</a:t>
            </a:r>
            <a:r>
              <a:rPr lang="cs-CZ" altLang="cs-CZ" sz="1800" dirty="0"/>
              <a:t>20</a:t>
            </a:r>
            <a:r>
              <a:rPr lang="en-US" altLang="cs-CZ" sz="1800" dirty="0"/>
              <a:t>:</a:t>
            </a:r>
            <a:endParaRPr lang="cs-CZ" altLang="cs-CZ" sz="1800" dirty="0"/>
          </a:p>
          <a:p>
            <a:pPr marL="400050" lvl="1" indent="0">
              <a:buFont typeface="Wingdings" panose="05000000000000000000" pitchFamily="2" charset="2"/>
              <a:buNone/>
              <a:defRPr/>
            </a:pPr>
            <a:r>
              <a:rPr lang="cs-CZ" altLang="cs-CZ" sz="1400" dirty="0">
                <a:ea typeface="+mn-ea"/>
                <a:cs typeface="+mn-cs"/>
                <a:hlinkClick r:id="rId5"/>
              </a:rPr>
              <a:t>https://ec.europa.eu/programmes/creative-europe/annual-work-programmes_en</a:t>
            </a:r>
            <a:endParaRPr lang="cs-CZ" altLang="cs-CZ" sz="1400" dirty="0">
              <a:ea typeface="+mn-ea"/>
              <a:cs typeface="+mn-cs"/>
            </a:endParaRPr>
          </a:p>
          <a:p>
            <a:pPr marL="285750">
              <a:defRPr/>
            </a:pPr>
            <a:r>
              <a:rPr lang="cs-CZ" altLang="cs-CZ" sz="1800" dirty="0"/>
              <a:t>Roční program </a:t>
            </a:r>
            <a:r>
              <a:rPr lang="en-US" altLang="cs-CZ" sz="1800" dirty="0"/>
              <a:t>20</a:t>
            </a:r>
            <a:r>
              <a:rPr lang="cs-CZ" altLang="cs-CZ" sz="1800" dirty="0"/>
              <a:t>23</a:t>
            </a:r>
            <a:r>
              <a:rPr lang="en-US" altLang="cs-CZ" sz="1800" dirty="0"/>
              <a:t>:</a:t>
            </a:r>
            <a:endParaRPr lang="cs-CZ" altLang="cs-CZ" sz="1800" dirty="0"/>
          </a:p>
          <a:p>
            <a:pPr marL="400050" lvl="1" indent="0">
              <a:buNone/>
              <a:defRPr/>
            </a:pPr>
            <a:r>
              <a:rPr lang="en-US" sz="1400" dirty="0"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Commission work </a:t>
            </a:r>
            <a:r>
              <a:rPr lang="en-US" sz="1400" dirty="0" err="1"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programme</a:t>
            </a:r>
            <a:r>
              <a:rPr lang="en-US" sz="1400" dirty="0"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2023 (europa.eu)</a:t>
            </a:r>
            <a:r>
              <a:rPr lang="cs-CZ" sz="1400" dirty="0">
                <a:ea typeface="+mn-ea"/>
                <a:cs typeface="+mn-cs"/>
              </a:rPr>
              <a:t> </a:t>
            </a:r>
            <a:endParaRPr lang="cs-CZ" altLang="cs-CZ" sz="1400" dirty="0"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8CAD3E-40B3-4B40-9524-0C4A6B70E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1200" y="8667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EF2C4460-9D40-448A-AD68-D7AC28BA6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ESS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652A2BBC-75DE-4EB2-B5FF-7AC75FA26E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1600"/>
              <a:t>The European Statistical Syst</a:t>
            </a:r>
            <a:r>
              <a:rPr lang="cs-CZ" altLang="cs-CZ" sz="1600"/>
              <a:t>e</a:t>
            </a:r>
            <a:r>
              <a:rPr lang="en-US" altLang="cs-CZ" sz="1600"/>
              <a:t>m</a:t>
            </a:r>
            <a:r>
              <a:rPr lang="cs-CZ" altLang="cs-CZ" sz="1600"/>
              <a:t> (ESS)</a:t>
            </a:r>
            <a:endParaRPr lang="en-US" altLang="cs-CZ" sz="1600"/>
          </a:p>
          <a:p>
            <a:r>
              <a:rPr lang="cs-CZ" altLang="cs-CZ" sz="1600"/>
              <a:t>Je založený na skutečných a srovnatelných datech – snaha zajistit maximální komparaci dat v EU.</a:t>
            </a:r>
          </a:p>
          <a:p>
            <a:r>
              <a:rPr lang="cs-CZ" altLang="cs-CZ" sz="1600"/>
              <a:t>Partnerství mezi Komisí (Eurostat) a národních statistických institucích a dalších národních autoritách odpovědných v každém členském státě za vývoj, realizaci a šíření evropské statistiky.</a:t>
            </a:r>
          </a:p>
          <a:p>
            <a:r>
              <a:rPr lang="cs-CZ" altLang="cs-CZ" sz="1600"/>
              <a:t>Jsou zahrnuty  země Evropského hospodářského prostoru a Evropského sdružení volného obchodu.</a:t>
            </a:r>
          </a:p>
          <a:p>
            <a:r>
              <a:rPr lang="cs-CZ" altLang="cs-CZ" sz="1600"/>
              <a:t>Členové sbírají data a vytváření statistiku pro národní účely a potřeby EU</a:t>
            </a:r>
          </a:p>
          <a:p>
            <a:endParaRPr lang="cs-CZ" altLang="cs-CZ" sz="1600"/>
          </a:p>
          <a:p>
            <a:r>
              <a:rPr lang="en-US" altLang="cs-CZ" sz="1600"/>
              <a:t>Eurostat </a:t>
            </a:r>
            <a:r>
              <a:rPr lang="cs-CZ" altLang="cs-CZ" sz="1600"/>
              <a:t>nabízí většinu statistických dat uveřejněných v oficiálních publikacích, na webových stránkách či v jiných dokumentech bez poplatku či licence. </a:t>
            </a:r>
          </a:p>
          <a:p>
            <a:endParaRPr lang="cs-CZ" altLang="cs-CZ" sz="1600"/>
          </a:p>
          <a:p>
            <a:endParaRPr lang="cs-CZ" altLang="cs-CZ" sz="16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4CFF21-6405-4450-A578-10DFB4808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8667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EF7B09C1-52AA-451F-8216-AD5751C04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ESGAB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B3C40DDC-5248-4D3C-8449-E6256C0235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4213" y="1844675"/>
            <a:ext cx="7696200" cy="4751388"/>
          </a:xfrm>
        </p:spPr>
        <p:txBody>
          <a:bodyPr/>
          <a:lstStyle/>
          <a:p>
            <a:r>
              <a:rPr lang="cs-CZ" altLang="cs-CZ" sz="2000"/>
              <a:t>European Statistical Governance Advisory Board </a:t>
            </a:r>
            <a:r>
              <a:rPr lang="en-US" altLang="cs-CZ" sz="2000"/>
              <a:t>(ESGAB)</a:t>
            </a:r>
            <a:r>
              <a:rPr lang="cs-CZ" altLang="cs-CZ" sz="2000"/>
              <a:t> </a:t>
            </a:r>
          </a:p>
          <a:p>
            <a:r>
              <a:rPr lang="cs-CZ" altLang="cs-CZ" sz="2000"/>
              <a:t>Cílem je zabezpečit nezávislý přehled Evropského statistického systému podle podmínek </a:t>
            </a:r>
            <a:r>
              <a:rPr lang="en-US" altLang="cs-CZ" sz="2000"/>
              <a:t>European Statistics Code of Practice</a:t>
            </a:r>
            <a:r>
              <a:rPr lang="cs-CZ" altLang="cs-CZ" sz="2000"/>
              <a:t>. </a:t>
            </a:r>
          </a:p>
          <a:p>
            <a:pPr lvl="1"/>
            <a:r>
              <a:rPr lang="cs-CZ" altLang="cs-CZ" sz="1600"/>
              <a:t>Obsahuje 15 hlavních principů vážících se k vytváření a šíření Evropské oficiální statistiky. </a:t>
            </a:r>
          </a:p>
          <a:p>
            <a:pPr lvl="1"/>
            <a:r>
              <a:rPr lang="cs-CZ" altLang="cs-CZ" sz="1600"/>
              <a:t>Řeší, jak má Code of Practice komunikovat s uživateli a poskytovateli dat</a:t>
            </a:r>
          </a:p>
          <a:p>
            <a:endParaRPr lang="cs-CZ" altLang="cs-CZ" sz="2000"/>
          </a:p>
          <a:p>
            <a:r>
              <a:rPr lang="en-US" altLang="cs-CZ" sz="2000"/>
              <a:t>ESGAB </a:t>
            </a:r>
            <a:r>
              <a:rPr lang="cs-CZ" altLang="cs-CZ" sz="2000"/>
              <a:t>by měl být poradním orgánem – odpovídat na otázky vztahující se k důvěře uživatelů Evropské statistiky.</a:t>
            </a:r>
          </a:p>
          <a:p>
            <a:r>
              <a:rPr lang="cs-CZ" altLang="cs-CZ" sz="2000"/>
              <a:t>Připravuje výroční zprávu Evropskému parlamentu a Radě vztahující se k implementaci Code of Practice v Evropském statistickém systému. </a:t>
            </a:r>
          </a:p>
          <a:p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9CA3CBB-6914-405C-BC5B-5A8390A78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6256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Šablona návrhu Zářící díly skládačky [1]">
  <a:themeElements>
    <a:clrScheme name="Šablona návrhu Zářící díly skládačky [1] 1">
      <a:dk1>
        <a:srgbClr val="000000"/>
      </a:dk1>
      <a:lt1>
        <a:srgbClr val="FFFFFF"/>
      </a:lt1>
      <a:dk2>
        <a:srgbClr val="000000"/>
      </a:dk2>
      <a:lt2>
        <a:srgbClr val="E8EDF2"/>
      </a:lt2>
      <a:accent1>
        <a:srgbClr val="D8E1EC"/>
      </a:accent1>
      <a:accent2>
        <a:srgbClr val="CFD795"/>
      </a:accent2>
      <a:accent3>
        <a:srgbClr val="AAAAAA"/>
      </a:accent3>
      <a:accent4>
        <a:srgbClr val="DADADA"/>
      </a:accent4>
      <a:accent5>
        <a:srgbClr val="E9EEF4"/>
      </a:accent5>
      <a:accent6>
        <a:srgbClr val="BBC387"/>
      </a:accent6>
      <a:hlink>
        <a:srgbClr val="D59F07"/>
      </a:hlink>
      <a:folHlink>
        <a:srgbClr val="94B26C"/>
      </a:folHlink>
    </a:clrScheme>
    <a:fontScheme name="Šablona návrhu Zářící díly skládačky [1]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Šablona návrhu Zářící díly skládačky [1] 1">
        <a:dk1>
          <a:srgbClr val="000000"/>
        </a:dk1>
        <a:lt1>
          <a:srgbClr val="FFFFFF"/>
        </a:lt1>
        <a:dk2>
          <a:srgbClr val="000000"/>
        </a:dk2>
        <a:lt2>
          <a:srgbClr val="E8EDF2"/>
        </a:lt2>
        <a:accent1>
          <a:srgbClr val="D8E1EC"/>
        </a:accent1>
        <a:accent2>
          <a:srgbClr val="CFD795"/>
        </a:accent2>
        <a:accent3>
          <a:srgbClr val="AAAAAA"/>
        </a:accent3>
        <a:accent4>
          <a:srgbClr val="DADADA"/>
        </a:accent4>
        <a:accent5>
          <a:srgbClr val="E9EEF4"/>
        </a:accent5>
        <a:accent6>
          <a:srgbClr val="BBC387"/>
        </a:accent6>
        <a:hlink>
          <a:srgbClr val="D59F07"/>
        </a:hlink>
        <a:folHlink>
          <a:srgbClr val="94B26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A37E93C4DA3442BC9B5879976E27A0" ma:contentTypeVersion="6" ma:contentTypeDescription="Vytvoří nový dokument" ma:contentTypeScope="" ma:versionID="21892876a8dc4e9c443124095af4537a">
  <xsd:schema xmlns:xsd="http://www.w3.org/2001/XMLSchema" xmlns:xs="http://www.w3.org/2001/XMLSchema" xmlns:p="http://schemas.microsoft.com/office/2006/metadata/properties" xmlns:ns3="e251ee69-b189-4fdc-8ba3-2e78a89a3814" targetNamespace="http://schemas.microsoft.com/office/2006/metadata/properties" ma:root="true" ma:fieldsID="dfedb68be375c041a0a831269ac72ab7" ns3:_="">
    <xsd:import namespace="e251ee69-b189-4fdc-8ba3-2e78a89a38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51ee69-b189-4fdc-8ba3-2e78a89a38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75FB22D-59A7-4160-BFC6-8B6739A242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51ee69-b189-4fdc-8ba3-2e78a89a38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0C2980-9835-4F13-93C8-74C64845E1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7618AC-B761-473D-A3A0-A806D771A1C1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e251ee69-b189-4fdc-8ba3-2e78a89a3814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1991</Words>
  <Application>Microsoft Office PowerPoint</Application>
  <PresentationFormat>Předvádění na obrazovce (4:3)</PresentationFormat>
  <Paragraphs>302</Paragraphs>
  <Slides>27</Slides>
  <Notes>1</Notes>
  <HiddenSlides>0</HiddenSlides>
  <MMClips>22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Tahoma</vt:lpstr>
      <vt:lpstr>Times New Roman</vt:lpstr>
      <vt:lpstr>Wingdings</vt:lpstr>
      <vt:lpstr>Šablona návrhu Zářící díly skládačky [1]</vt:lpstr>
      <vt:lpstr>EUROSTAT Evropská statistika   Evropské finanční právo</vt:lpstr>
      <vt:lpstr>Eurostat</vt:lpstr>
      <vt:lpstr>Sídlo Eurostatu</vt:lpstr>
      <vt:lpstr>Význam Eurostatu</vt:lpstr>
      <vt:lpstr>Organizační struktura</vt:lpstr>
      <vt:lpstr>Zaměstnanci</vt:lpstr>
      <vt:lpstr>Evropský statistický program</vt:lpstr>
      <vt:lpstr>ESS</vt:lpstr>
      <vt:lpstr>ESGAB</vt:lpstr>
      <vt:lpstr>ESAC</vt:lpstr>
      <vt:lpstr>ESF</vt:lpstr>
      <vt:lpstr>NUTS</vt:lpstr>
      <vt:lpstr>Specifika NUTS v ČR</vt:lpstr>
      <vt:lpstr>Spojení krajů do NUTS2</vt:lpstr>
      <vt:lpstr>NUTS2 a NUTS3</vt:lpstr>
      <vt:lpstr>NUTS2</vt:lpstr>
      <vt:lpstr>LAU</vt:lpstr>
      <vt:lpstr>NUTS v SR</vt:lpstr>
      <vt:lpstr>Systém národních účtů</vt:lpstr>
      <vt:lpstr>Význam národních účtů</vt:lpstr>
      <vt:lpstr>Evropský systém  národních účtů</vt:lpstr>
      <vt:lpstr>Hlavní účty národních účtů</vt:lpstr>
      <vt:lpstr>Posloupnost národních účtů  1. část</vt:lpstr>
      <vt:lpstr>Posloupnost národních účtů  2. část</vt:lpstr>
      <vt:lpstr>Souhrnné ukazatele</vt:lpstr>
      <vt:lpstr>Zdroje</vt:lpstr>
      <vt:lpstr>Děkuji za Vaši pozornost. 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subject/>
  <dc:creator>Eva Tomášková</dc:creator>
  <cp:keywords/>
  <dc:description/>
  <cp:lastModifiedBy>Eva Tomášková</cp:lastModifiedBy>
  <cp:revision>243</cp:revision>
  <dcterms:created xsi:type="dcterms:W3CDTF">2006-04-19T18:53:01Z</dcterms:created>
  <dcterms:modified xsi:type="dcterms:W3CDTF">2023-05-09T15:52:23Z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TC011408271029</vt:lpwstr>
  </property>
  <property fmtid="{D5CDD505-2E9C-101B-9397-08002B2CF9AE}" pid="3" name="ContentTypeId">
    <vt:lpwstr>0x010100DEA37E93C4DA3442BC9B5879976E27A0</vt:lpwstr>
  </property>
</Properties>
</file>