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75" d="100"/>
          <a:sy n="75" d="100"/>
        </p:scale>
        <p:origin x="216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F4BEF68F-D2E3-A445-BE69-DE5712F4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670C515-4DAA-7F4B-92D5-CBE714037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567773-B605-2B43-9036-93D6446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59BBB889-9A7B-9D4F-983C-EF6BCB92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B634E8E-DBA3-B14F-81EC-219FEC2F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F5224E24-147F-EE43-B65A-19061D0B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A8E4E0-B396-804E-A80F-F901C2CB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A63F5DF2-7BE9-9D42-95D5-0960F006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2B91F2EA-D76F-7D4C-960D-6E3E77E7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7FAA686-EF64-0D47-AFF9-2958D278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1url.cz/@sdelenikotl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režim ochrany ovzduší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Matěj Mrlina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FC947B-28DF-4B3D-96DA-450122F1FB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9CD2A7-1A1D-4FC6-9E75-090A3EE6B5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6BABBD-F609-4C6B-B8DF-D29DE232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Přípustná úroveň znečišťování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170D3A-BCDB-47A6-9AED-C39282DAF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000" dirty="0"/>
              <a:t>Je určena</a:t>
            </a:r>
          </a:p>
          <a:p>
            <a:pPr algn="just">
              <a:lnSpc>
                <a:spcPct val="90000"/>
              </a:lnSpc>
            </a:pPr>
            <a:r>
              <a:rPr lang="cs-CZ" sz="2000" b="1" dirty="0"/>
              <a:t>emisními limity  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Obecné (stanovené pro ZL a skupiny) a specifické (stanovené pro typy, konkrétní zdroj) – plavidla stanovení SEL, když jsou ve vyhlášce a chceme je do povolení</a:t>
            </a:r>
          </a:p>
          <a:p>
            <a:pPr algn="just">
              <a:lnSpc>
                <a:spcPct val="90000"/>
              </a:lnSpc>
            </a:pPr>
            <a:r>
              <a:rPr lang="cs-CZ" sz="2000" b="1" dirty="0"/>
              <a:t>emisními stropy 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doplňují EL, u některých zdrojů emitujících VOC mohou nahradit EL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ve vyhlášce nebo stanoveny KÚ v povolení provozu – pravidlo jak lze stanovit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zákon rozlišuje stropy pro </a:t>
            </a:r>
            <a:r>
              <a:rPr lang="cs-CZ" sz="1600" dirty="0" err="1"/>
              <a:t>stac</a:t>
            </a:r>
            <a:r>
              <a:rPr lang="cs-CZ" sz="1600" dirty="0"/>
              <a:t>. zdroj, pro skupinu </a:t>
            </a:r>
            <a:r>
              <a:rPr lang="cs-CZ" sz="1600" dirty="0" err="1"/>
              <a:t>stac</a:t>
            </a:r>
            <a:r>
              <a:rPr lang="cs-CZ" sz="1600" dirty="0"/>
              <a:t>. zdrojů nebo pro skupinu mobil. zdrojů, pro provozovnu nebo pro vymezené území)</a:t>
            </a:r>
          </a:p>
          <a:p>
            <a:pPr algn="just">
              <a:lnSpc>
                <a:spcPct val="90000"/>
              </a:lnSpc>
            </a:pPr>
            <a:r>
              <a:rPr lang="cs-CZ" sz="2000" b="1" dirty="0"/>
              <a:t>technickými podmínkami provozu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Doplňují EL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Využívají se i tehdy pokud těžké stanovení EL a plnění EL nemožné ověřit</a:t>
            </a:r>
          </a:p>
          <a:p>
            <a:pPr algn="just">
              <a:lnSpc>
                <a:spcPct val="90000"/>
              </a:lnSpc>
            </a:pPr>
            <a:r>
              <a:rPr lang="cs-CZ" sz="2000" b="1" dirty="0"/>
              <a:t>přípustnou tmavostí kouře (</a:t>
            </a:r>
            <a:r>
              <a:rPr lang="cs-CZ" sz="2000" b="1" dirty="0" err="1"/>
              <a:t>Ringelmannova</a:t>
            </a:r>
            <a:r>
              <a:rPr lang="cs-CZ" sz="2000" b="1" dirty="0"/>
              <a:t> stupnice)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1800" dirty="0"/>
              <a:t>Velká část limitů, stropů a podmínek provozu přejata z legislativy EU (MCP, LCP, spalování odpadů, VOC)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1800" dirty="0"/>
              <a:t>Aplikují se i v případě, že povolení provozu nahradí IP (přejímá podmínky stanovené tzv. složkovými předpisy)</a:t>
            </a:r>
          </a:p>
        </p:txBody>
      </p:sp>
    </p:spTree>
    <p:extLst>
      <p:ext uri="{BB962C8B-B14F-4D97-AF65-F5344CB8AC3E}">
        <p14:creationId xmlns:p14="http://schemas.microsoft.com/office/powerpoint/2010/main" val="404634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BC43BB-EC06-467A-9817-FF98D880D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3F9C05-CAF4-419B-9F06-DD0AFF529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ECBFF3-818C-42F3-9256-F938CEC6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Zjišťování úrovně znečišťování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5DEB305-C721-40ED-A7FD-85890974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Povinnost provozovatele</a:t>
            </a:r>
          </a:p>
          <a:p>
            <a:pPr algn="just"/>
            <a:r>
              <a:rPr lang="cs-CZ" dirty="0"/>
              <a:t>Zdroj, který má stanoven </a:t>
            </a:r>
            <a:r>
              <a:rPr lang="cs-CZ" b="1" dirty="0"/>
              <a:t>specifický emisní limit nebo emisní strop</a:t>
            </a:r>
            <a:r>
              <a:rPr lang="cs-CZ" dirty="0"/>
              <a:t> (ve vyhlášce nebo v povolení provozu) </a:t>
            </a:r>
          </a:p>
          <a:p>
            <a:pPr algn="just"/>
            <a:r>
              <a:rPr lang="cs-CZ" dirty="0"/>
              <a:t>Zdroj má stanovenu </a:t>
            </a:r>
            <a:r>
              <a:rPr lang="cs-CZ" b="1" dirty="0"/>
              <a:t>technickou podmínku provozu </a:t>
            </a:r>
            <a:r>
              <a:rPr lang="cs-CZ" dirty="0"/>
              <a:t>pro znečišťující látku  + povinnost zjišťovat množství emisí této látky výslovně uložena ve vyhlášce nebo v povolení provozu</a:t>
            </a:r>
          </a:p>
          <a:p>
            <a:pPr algn="just"/>
            <a:r>
              <a:rPr lang="cs-CZ" dirty="0"/>
              <a:t>Zdroj v </a:t>
            </a:r>
            <a:r>
              <a:rPr lang="cs-CZ" b="1" dirty="0"/>
              <a:t>příloze č. 4 </a:t>
            </a:r>
            <a:r>
              <a:rPr lang="cs-CZ" dirty="0"/>
              <a:t>u znečišťujících látek, které jsou vyčteny v P4</a:t>
            </a:r>
          </a:p>
          <a:p>
            <a:pPr algn="just"/>
            <a:r>
              <a:rPr lang="cs-CZ" b="1" dirty="0"/>
              <a:t>Měření x výpočet </a:t>
            </a:r>
            <a:r>
              <a:rPr lang="cs-CZ" dirty="0"/>
              <a:t>(záložní zdroje, na základě výjimky krajského úřadu zdroje, u kterých by měření nevedlo ke zjištění skutečné úrovně emisí)</a:t>
            </a:r>
          </a:p>
          <a:p>
            <a:pPr algn="just"/>
            <a:r>
              <a:rPr lang="cs-CZ" b="1" dirty="0"/>
              <a:t>Kontinuální </a:t>
            </a:r>
            <a:r>
              <a:rPr lang="cs-CZ" dirty="0"/>
              <a:t>měření (zdroje v příloze č. 4) x </a:t>
            </a:r>
            <a:r>
              <a:rPr lang="cs-CZ" b="1" dirty="0"/>
              <a:t>jednorázové</a:t>
            </a:r>
            <a:r>
              <a:rPr lang="cs-CZ" dirty="0"/>
              <a:t> (frekvence v § 3 vyhlášky č. 415/2012 Sb.)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51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12314B-52B3-43C0-9F3D-6C6ACCA45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0675B6-4952-4767-8082-B2DE80EC0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9892F7-52E0-48A1-B3EF-86A1A40F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Administrativní nástroje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2691202-F280-4946-B0AB-E81B15A22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600" b="1" dirty="0"/>
              <a:t>MŽP</a:t>
            </a:r>
            <a:r>
              <a:rPr lang="cs-CZ" sz="2600" dirty="0"/>
              <a:t>: </a:t>
            </a:r>
            <a:r>
              <a:rPr lang="cs-CZ" sz="2600" u="sng" dirty="0"/>
              <a:t>stanovisko</a:t>
            </a:r>
            <a:r>
              <a:rPr lang="cs-CZ" sz="2600" dirty="0"/>
              <a:t> k PÚR, ÚRP a ZÚR, </a:t>
            </a:r>
            <a:r>
              <a:rPr lang="cs-CZ" sz="2600" u="sng" dirty="0"/>
              <a:t>závazné stanovisko </a:t>
            </a:r>
            <a:r>
              <a:rPr lang="cs-CZ" sz="2600" dirty="0"/>
              <a:t>k umístění stavby emisně významné pozemní komunikace/parkoviště, </a:t>
            </a:r>
            <a:r>
              <a:rPr lang="cs-CZ" sz="2600" u="sng" dirty="0"/>
              <a:t>rozhodnutí o kvalifikaci typu stacionárního zdroje</a:t>
            </a:r>
            <a:r>
              <a:rPr lang="cs-CZ" sz="2600" dirty="0"/>
              <a:t>, využívajícího technologii, která doposud nebyla na území České republiky provozována</a:t>
            </a:r>
          </a:p>
          <a:p>
            <a:pPr algn="just">
              <a:lnSpc>
                <a:spcPct val="90000"/>
              </a:lnSpc>
            </a:pPr>
            <a:endParaRPr lang="cs-CZ" sz="2600" dirty="0"/>
          </a:p>
          <a:p>
            <a:pPr algn="just">
              <a:lnSpc>
                <a:spcPct val="90000"/>
              </a:lnSpc>
            </a:pPr>
            <a:r>
              <a:rPr lang="cs-CZ" sz="2600" b="1" dirty="0"/>
              <a:t>KÚ</a:t>
            </a:r>
            <a:r>
              <a:rPr lang="cs-CZ" sz="2600" dirty="0"/>
              <a:t>: </a:t>
            </a:r>
            <a:r>
              <a:rPr lang="cs-CZ" sz="2600" u="sng" dirty="0"/>
              <a:t>stanovisko</a:t>
            </a:r>
            <a:r>
              <a:rPr lang="cs-CZ" sz="2600" dirty="0"/>
              <a:t> k ÚP, RP, </a:t>
            </a:r>
            <a:r>
              <a:rPr lang="cs-CZ" sz="2600" u="sng" dirty="0"/>
              <a:t>závazné stanovisko </a:t>
            </a:r>
            <a:r>
              <a:rPr lang="cs-CZ" sz="2600" dirty="0"/>
              <a:t>k umístění, ke stavbě a změně stavby zdroje uvedeného v příloze č. 2, </a:t>
            </a:r>
            <a:r>
              <a:rPr lang="cs-CZ" sz="2600" u="sng" dirty="0"/>
              <a:t>povolení provozu </a:t>
            </a:r>
            <a:r>
              <a:rPr lang="cs-CZ" sz="2600" dirty="0"/>
              <a:t>zdroje uvedeného v příloze č. 2 </a:t>
            </a:r>
          </a:p>
          <a:p>
            <a:pPr algn="just">
              <a:lnSpc>
                <a:spcPct val="90000"/>
              </a:lnSpc>
            </a:pPr>
            <a:endParaRPr lang="cs-CZ" sz="2600" dirty="0"/>
          </a:p>
          <a:p>
            <a:pPr algn="just">
              <a:lnSpc>
                <a:spcPct val="90000"/>
              </a:lnSpc>
            </a:pPr>
            <a:r>
              <a:rPr lang="cs-CZ" sz="2600" b="1" dirty="0"/>
              <a:t>OÚ ORP</a:t>
            </a:r>
            <a:r>
              <a:rPr lang="cs-CZ" sz="2600" dirty="0"/>
              <a:t>: </a:t>
            </a:r>
            <a:r>
              <a:rPr lang="cs-CZ" sz="2600" u="sng" dirty="0"/>
              <a:t>závazné stanovisko </a:t>
            </a:r>
            <a:r>
              <a:rPr lang="cs-CZ" sz="2600" dirty="0"/>
              <a:t>k umístění, provedení a užívání stavby stacionárního zdroje neuvedeného v příloze č. 2</a:t>
            </a:r>
          </a:p>
        </p:txBody>
      </p:sp>
    </p:spTree>
    <p:extLst>
      <p:ext uri="{BB962C8B-B14F-4D97-AF65-F5344CB8AC3E}">
        <p14:creationId xmlns:p14="http://schemas.microsoft.com/office/powerpoint/2010/main" val="150650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5D55EA-D156-4764-9A4F-40A90E732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C25924-30DE-45DB-A56E-9659B7DA8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1C04F2-8FF5-4AE5-B10A-6C80D3E3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Administrativní nástroje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70BC50D-9744-4507-9124-643E2A72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000" dirty="0"/>
              <a:t>Rozptylová studie a odborný posudek  (§ 11 odst. 8 a 9)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Odborný podklad, nemají závazný charakter, jsou podklady pro rozhodnutí dle § 50 SŘ</a:t>
            </a:r>
          </a:p>
          <a:p>
            <a:pPr algn="just">
              <a:lnSpc>
                <a:spcPct val="90000"/>
              </a:lnSpc>
            </a:pPr>
            <a:r>
              <a:rPr lang="cs-CZ" sz="2000" b="1" dirty="0"/>
              <a:t>OÚ</a:t>
            </a:r>
            <a:r>
              <a:rPr lang="cs-CZ" sz="2000" dirty="0"/>
              <a:t> může vydat </a:t>
            </a:r>
            <a:r>
              <a:rPr lang="cs-CZ" sz="2000" u="sng" dirty="0"/>
              <a:t>vyjádření</a:t>
            </a:r>
            <a:r>
              <a:rPr lang="cs-CZ" sz="2000" dirty="0"/>
              <a:t> k řízení o vydání závazného stanoviska k umístění vyjmenovaného zdroje</a:t>
            </a:r>
          </a:p>
          <a:p>
            <a:pPr algn="just">
              <a:lnSpc>
                <a:spcPct val="90000"/>
              </a:lnSpc>
            </a:pPr>
            <a:r>
              <a:rPr lang="cs-CZ" sz="2000" b="1" dirty="0"/>
              <a:t>ČIŽP</a:t>
            </a:r>
            <a:r>
              <a:rPr lang="cs-CZ" sz="2000" dirty="0"/>
              <a:t> vydává </a:t>
            </a:r>
            <a:r>
              <a:rPr lang="cs-CZ" sz="2000" u="sng" dirty="0"/>
              <a:t>vyjádření</a:t>
            </a:r>
            <a:r>
              <a:rPr lang="cs-CZ" sz="2000" dirty="0"/>
              <a:t> k závaznému stanovisku ke stavbě vyjmenovaného zdroje a do řízení o povolení provozu zdroje)</a:t>
            </a:r>
          </a:p>
          <a:p>
            <a:pPr algn="just">
              <a:lnSpc>
                <a:spcPct val="90000"/>
              </a:lnSpc>
            </a:pPr>
            <a:r>
              <a:rPr lang="cs-CZ" sz="2000" u="sng" dirty="0"/>
              <a:t>PZKO </a:t>
            </a:r>
          </a:p>
          <a:p>
            <a:pPr algn="just">
              <a:lnSpc>
                <a:spcPct val="90000"/>
              </a:lnSpc>
            </a:pPr>
            <a:r>
              <a:rPr lang="cs-CZ" sz="2000" u="sng" dirty="0"/>
              <a:t>Úroveň znečištění znečišťujícími látkami</a:t>
            </a:r>
            <a:r>
              <a:rPr lang="cs-CZ" sz="2000" dirty="0"/>
              <a:t>, které mají stanoven IL v bodech 1 a 2 přílohy č. 1 (v případě znečišťujících látek, které mají stanoven IL v bodech 3 a 4 orgány ochrany ovzduší k úrovním znečištění přihlíží)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marL="0" indent="0" algn="just">
              <a:lnSpc>
                <a:spcPct val="90000"/>
              </a:lnSpc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82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0DB526-95A5-4DCC-8D6C-98972762A9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D610F4-40AF-49D7-BBBA-5AFC66538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35B558-A369-4AD0-B1C5-8A828FE2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Povolení provozu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82B49A3-AD09-4439-ACC3-DCFC95A08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1800" dirty="0"/>
              <a:t>Správní rozhodnutí vydávané ve správním řízení – úprava v SŘ</a:t>
            </a:r>
          </a:p>
          <a:p>
            <a:pPr algn="just">
              <a:lnSpc>
                <a:spcPct val="90000"/>
              </a:lnSpc>
            </a:pPr>
            <a:r>
              <a:rPr lang="cs-CZ" sz="1800" dirty="0"/>
              <a:t>Náležitosti žádosti o povolení provozu v příloze č. 7</a:t>
            </a:r>
          </a:p>
          <a:p>
            <a:pPr algn="just">
              <a:lnSpc>
                <a:spcPct val="90000"/>
              </a:lnSpc>
            </a:pPr>
            <a:r>
              <a:rPr lang="cs-CZ" sz="1800" dirty="0"/>
              <a:t>Povolení provozu obsahuje „závazné podmínky pro provoz“ (§ 12 odst. 4)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SEL, emisní stropy (zdroj, provozovna), technické podmínky provozu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Provozní řád (bod C přílohy 2)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Způsob, podmínky a četnost zjišťování emisí – měření (JME,KME) x výpočet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Podmínky provádění činností a provozu technologií souvisejících s provozem zdroje, které mají vliv na úroveň znečištění ze zdroje (regulace souvisejících činností)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Zvláštní podmínky provozu při smogové situaci (+ § 10)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Kompenzační opatření – kompenzování imisního příspěvku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Podmínky zkušebního provozu (ten se povoluje podle stavebního zákona – i na vyžádání KÚ, ne jen provozovatele)</a:t>
            </a:r>
          </a:p>
          <a:p>
            <a:pPr algn="just">
              <a:lnSpc>
                <a:spcPct val="90000"/>
              </a:lnSpc>
            </a:pPr>
            <a:r>
              <a:rPr lang="cs-CZ" sz="1800" dirty="0"/>
              <a:t>Změna povolení provozu (§ 13)</a:t>
            </a:r>
          </a:p>
          <a:p>
            <a:pPr lvl="1" algn="just">
              <a:lnSpc>
                <a:spcPct val="90000"/>
              </a:lnSpc>
            </a:pPr>
            <a:r>
              <a:rPr lang="cs-CZ" sz="1400" dirty="0"/>
              <a:t>na základě identifikace významného příspěvku v PZKO – 2 fáze – prověření možností zpřísnění závazných podmínek pro provoz (není správní řízení) a změna povolení (je správní řízení)</a:t>
            </a:r>
          </a:p>
          <a:p>
            <a:pPr lvl="1" algn="just">
              <a:lnSpc>
                <a:spcPct val="90000"/>
              </a:lnSpc>
            </a:pPr>
            <a:r>
              <a:rPr lang="cs-CZ" sz="1400" dirty="0"/>
              <a:t>změna rozhodných okolností (závislých i nezávislých na vůli provozovatele) – např. i změna imisní situace v území a podobné situace, které nemusel provozovatel ovlivnit</a:t>
            </a:r>
          </a:p>
        </p:txBody>
      </p:sp>
    </p:spTree>
    <p:extLst>
      <p:ext uri="{BB962C8B-B14F-4D97-AF65-F5344CB8AC3E}">
        <p14:creationId xmlns:p14="http://schemas.microsoft.com/office/powerpoint/2010/main" val="293771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4C099C-4EAB-4782-869F-17016E405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C3A864-4F14-4085-B7A8-9D0994D5D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859525-D5E0-4CED-953D-1DEE9401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dle zákona o ochraně ovzduší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76BCDC-F32F-49B2-9847-0897CF8DD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000" dirty="0"/>
              <a:t>Hierarchie povinností</a:t>
            </a:r>
          </a:p>
          <a:p>
            <a:pPr lvl="1" algn="just">
              <a:lnSpc>
                <a:spcPct val="90000"/>
              </a:lnSpc>
            </a:pPr>
            <a:r>
              <a:rPr lang="cs-CZ" sz="1800" dirty="0"/>
              <a:t>§ 16 – „povinnosti osob“ – povinnosti všech a povinnosti specifických osob</a:t>
            </a:r>
          </a:p>
          <a:p>
            <a:pPr lvl="2" algn="just">
              <a:lnSpc>
                <a:spcPct val="90000"/>
              </a:lnSpc>
            </a:pPr>
            <a:r>
              <a:rPr lang="cs-CZ" dirty="0"/>
              <a:t>Povinnosti specifických osob</a:t>
            </a:r>
          </a:p>
          <a:p>
            <a:pPr lvl="3" algn="just">
              <a:lnSpc>
                <a:spcPct val="90000"/>
              </a:lnSpc>
            </a:pPr>
            <a:r>
              <a:rPr lang="cs-CZ" sz="1400" dirty="0"/>
              <a:t>Povinnosti v oblasti kvality paliv, dovozu spal. </a:t>
            </a:r>
            <a:r>
              <a:rPr lang="cs-CZ" sz="1400" dirty="0" err="1"/>
              <a:t>stac</a:t>
            </a:r>
            <a:r>
              <a:rPr lang="cs-CZ" sz="1400" dirty="0"/>
              <a:t>. zdrojů, OR, požadavky na paliva lodí</a:t>
            </a:r>
          </a:p>
          <a:p>
            <a:pPr lvl="3" algn="just">
              <a:lnSpc>
                <a:spcPct val="90000"/>
              </a:lnSpc>
            </a:pPr>
            <a:endParaRPr lang="cs-CZ" sz="1400" dirty="0"/>
          </a:p>
          <a:p>
            <a:pPr lvl="2" algn="just">
              <a:lnSpc>
                <a:spcPct val="90000"/>
              </a:lnSpc>
            </a:pPr>
            <a:r>
              <a:rPr lang="cs-CZ" dirty="0"/>
              <a:t>Povinnosti všech</a:t>
            </a:r>
          </a:p>
          <a:p>
            <a:pPr lvl="3" algn="just">
              <a:lnSpc>
                <a:spcPct val="90000"/>
              </a:lnSpc>
            </a:pPr>
            <a:r>
              <a:rPr lang="cs-CZ" sz="1400" dirty="0"/>
              <a:t>Suché rostlinné materiály, spalování odpadu, SZTE a </a:t>
            </a:r>
            <a:r>
              <a:rPr lang="cs-CZ" sz="1400" dirty="0" err="1"/>
              <a:t>nezdroje</a:t>
            </a:r>
            <a:endParaRPr lang="cs-CZ" sz="1400" dirty="0"/>
          </a:p>
          <a:p>
            <a:pPr lvl="3" algn="just">
              <a:lnSpc>
                <a:spcPct val="90000"/>
              </a:lnSpc>
            </a:pPr>
            <a:endParaRPr lang="cs-CZ" sz="1400" dirty="0"/>
          </a:p>
          <a:p>
            <a:pPr lvl="1" algn="just">
              <a:lnSpc>
                <a:spcPct val="90000"/>
              </a:lnSpc>
            </a:pPr>
            <a:r>
              <a:rPr lang="cs-CZ" sz="1800" dirty="0"/>
              <a:t>§ 17 – povinnosti provozovatele stacionárního zdroje</a:t>
            </a:r>
          </a:p>
          <a:p>
            <a:pPr lvl="2" algn="just">
              <a:lnSpc>
                <a:spcPct val="90000"/>
              </a:lnSpc>
            </a:pPr>
            <a:r>
              <a:rPr lang="cs-CZ" sz="1400" dirty="0"/>
              <a:t>Odst. 1 – povinnosti provozovatelů všech zdrojů – </a:t>
            </a:r>
            <a:r>
              <a:rPr lang="cs-CZ" sz="1400" dirty="0" err="1"/>
              <a:t>nevyjm</a:t>
            </a:r>
            <a:r>
              <a:rPr lang="cs-CZ" sz="1400" dirty="0"/>
              <a:t>., </a:t>
            </a:r>
            <a:r>
              <a:rPr lang="cs-CZ" sz="1400" dirty="0" err="1"/>
              <a:t>vyjm</a:t>
            </a:r>
            <a:r>
              <a:rPr lang="cs-CZ" sz="1400" dirty="0"/>
              <a:t>., </a:t>
            </a:r>
            <a:r>
              <a:rPr lang="cs-CZ" sz="1400" dirty="0" err="1"/>
              <a:t>spec</a:t>
            </a:r>
            <a:r>
              <a:rPr lang="cs-CZ" sz="1400" dirty="0"/>
              <a:t>. </a:t>
            </a:r>
            <a:r>
              <a:rPr lang="cs-CZ" sz="1400" dirty="0" err="1"/>
              <a:t>vyjm</a:t>
            </a:r>
            <a:r>
              <a:rPr lang="cs-CZ" sz="1400" dirty="0"/>
              <a:t>.</a:t>
            </a:r>
          </a:p>
          <a:p>
            <a:pPr lvl="2" algn="just">
              <a:lnSpc>
                <a:spcPct val="90000"/>
              </a:lnSpc>
            </a:pPr>
            <a:endParaRPr lang="cs-CZ" sz="1400" dirty="0"/>
          </a:p>
          <a:p>
            <a:pPr lvl="2" algn="just">
              <a:lnSpc>
                <a:spcPct val="90000"/>
              </a:lnSpc>
            </a:pPr>
            <a:r>
              <a:rPr lang="cs-CZ" sz="1400" dirty="0"/>
              <a:t>Odst. 3 – povinnosti provozovatelů vyjmenovaných zdrojů – </a:t>
            </a:r>
            <a:r>
              <a:rPr lang="cs-CZ" sz="1400" dirty="0" err="1"/>
              <a:t>vyjm</a:t>
            </a:r>
            <a:r>
              <a:rPr lang="cs-CZ" sz="1400" dirty="0"/>
              <a:t>., </a:t>
            </a:r>
            <a:r>
              <a:rPr lang="cs-CZ" sz="1400" dirty="0" err="1"/>
              <a:t>spec</a:t>
            </a:r>
            <a:r>
              <a:rPr lang="cs-CZ" sz="1400" dirty="0"/>
              <a:t>. </a:t>
            </a:r>
            <a:r>
              <a:rPr lang="cs-CZ" sz="1400" dirty="0" err="1"/>
              <a:t>vyjm</a:t>
            </a:r>
            <a:r>
              <a:rPr lang="cs-CZ" sz="1400" dirty="0"/>
              <a:t>.</a:t>
            </a:r>
          </a:p>
          <a:p>
            <a:pPr lvl="2" algn="just">
              <a:lnSpc>
                <a:spcPct val="90000"/>
              </a:lnSpc>
            </a:pPr>
            <a:endParaRPr lang="cs-CZ" sz="1400" dirty="0"/>
          </a:p>
          <a:p>
            <a:pPr lvl="2" algn="just">
              <a:lnSpc>
                <a:spcPct val="90000"/>
              </a:lnSpc>
            </a:pPr>
            <a:r>
              <a:rPr lang="cs-CZ" sz="1400" dirty="0"/>
              <a:t>Odst. 6 – povinnost provozovatelů speciálních vyjmenovaných zdrojů – </a:t>
            </a:r>
            <a:r>
              <a:rPr lang="cs-CZ" sz="1400" dirty="0" err="1"/>
              <a:t>spec</a:t>
            </a:r>
            <a:r>
              <a:rPr lang="cs-CZ" sz="1400" dirty="0"/>
              <a:t>. </a:t>
            </a:r>
            <a:r>
              <a:rPr lang="cs-CZ" sz="1400" dirty="0" err="1"/>
              <a:t>vyjm</a:t>
            </a:r>
            <a:r>
              <a:rPr lang="cs-CZ" sz="1400" dirty="0"/>
              <a:t>. (nemůže </a:t>
            </a:r>
            <a:r>
              <a:rPr lang="cs-CZ" sz="1400" dirty="0" err="1"/>
              <a:t>nevyjm</a:t>
            </a:r>
            <a:r>
              <a:rPr lang="cs-CZ" sz="1400" dirty="0"/>
              <a:t>. </a:t>
            </a:r>
            <a:r>
              <a:rPr lang="en-US" sz="1400" dirty="0"/>
              <a:t>&gt;</a:t>
            </a:r>
            <a:r>
              <a:rPr lang="cs-CZ" sz="1400" dirty="0"/>
              <a:t> § 16/6</a:t>
            </a:r>
          </a:p>
          <a:p>
            <a:pPr lvl="2" algn="just">
              <a:lnSpc>
                <a:spcPct val="90000"/>
              </a:lnSpc>
            </a:pPr>
            <a:endParaRPr lang="cs-CZ" sz="1400" dirty="0"/>
          </a:p>
          <a:p>
            <a:pPr lvl="2" algn="just">
              <a:lnSpc>
                <a:spcPct val="90000"/>
              </a:lnSpc>
            </a:pPr>
            <a:r>
              <a:rPr lang="cs-CZ" sz="1400" dirty="0"/>
              <a:t>Pravidlo uplatnění povinností – </a:t>
            </a:r>
            <a:r>
              <a:rPr lang="cs-CZ" sz="1400" dirty="0" err="1"/>
              <a:t>a+b+c</a:t>
            </a:r>
            <a:r>
              <a:rPr lang="cs-CZ" sz="1400" dirty="0"/>
              <a:t> (základ), postupně odebíráme druhy zdrojů, které už ne</a:t>
            </a:r>
          </a:p>
          <a:p>
            <a:pPr lvl="2" algn="just">
              <a:lnSpc>
                <a:spcPct val="90000"/>
              </a:lnSpc>
            </a:pPr>
            <a:endParaRPr lang="cs-CZ" sz="1400" dirty="0"/>
          </a:p>
          <a:p>
            <a:pPr lvl="2" algn="just">
              <a:lnSpc>
                <a:spcPct val="90000"/>
              </a:lnSpc>
            </a:pPr>
            <a:r>
              <a:rPr lang="cs-CZ" sz="1400" dirty="0"/>
              <a:t>Ostatní odstavce – kontroly v domácnosti, zákaz spalování určitých pevných paliv, výjimky pro zemědělce</a:t>
            </a:r>
          </a:p>
        </p:txBody>
      </p:sp>
    </p:spTree>
    <p:extLst>
      <p:ext uri="{BB962C8B-B14F-4D97-AF65-F5344CB8AC3E}">
        <p14:creationId xmlns:p14="http://schemas.microsoft.com/office/powerpoint/2010/main" val="295617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3FA8F6-57A4-4FAB-9AFD-684A0C92B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CE4560-AA44-4A68-801E-B1D35A1EF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8D24C1-13D6-42AF-96D2-B63CC609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povinnosti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ED4B2E-869E-451B-8EE0-9BC8B228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3933"/>
            <a:ext cx="10753200" cy="4418067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cs-CZ" sz="2000" dirty="0"/>
              <a:t>Kvalitativní požadavky na paliva uváděná na trh v ČR 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Technické a emisní parametry pro spalovací zdroje do 300 kW uváděné na trh v ČR (Příloha 10, od roku 2014, zpřísněné od roku 2018, 4. třída, částečně nahrazeno nařízeními o „</a:t>
            </a:r>
            <a:r>
              <a:rPr lang="cs-CZ" sz="2000" dirty="0" err="1"/>
              <a:t>ekodesignu</a:t>
            </a:r>
            <a:r>
              <a:rPr lang="cs-CZ" sz="2000" dirty="0"/>
              <a:t>“ – </a:t>
            </a:r>
            <a:r>
              <a:rPr lang="cs-CZ" sz="2000" u="sng" dirty="0"/>
              <a:t>od 1.1.2022 plně nahrazují </a:t>
            </a:r>
            <a:r>
              <a:rPr lang="cs-CZ" sz="2000" u="sng" dirty="0" err="1"/>
              <a:t>ekodesignové</a:t>
            </a:r>
            <a:r>
              <a:rPr lang="cs-CZ" sz="2000" u="sng" dirty="0"/>
              <a:t> předpisy.</a:t>
            </a:r>
          </a:p>
          <a:p>
            <a:pPr algn="just">
              <a:lnSpc>
                <a:spcPct val="90000"/>
              </a:lnSpc>
            </a:pPr>
            <a:endParaRPr lang="cs-CZ" sz="2000" u="sng" dirty="0"/>
          </a:p>
          <a:p>
            <a:pPr algn="just">
              <a:lnSpc>
                <a:spcPct val="90000"/>
              </a:lnSpc>
            </a:pPr>
            <a:r>
              <a:rPr lang="cs-CZ" sz="2000" u="sng" dirty="0"/>
              <a:t>Spalování v otevřených ohništích </a:t>
            </a:r>
            <a:r>
              <a:rPr lang="cs-CZ" sz="2000" dirty="0"/>
              <a:t>– jen suché rostlinné materiály neznečištěné chemickými látkami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algn="just">
              <a:lnSpc>
                <a:spcPct val="90000"/>
              </a:lnSpc>
            </a:pPr>
            <a:r>
              <a:rPr lang="cs-CZ" sz="2000" dirty="0"/>
              <a:t>Možnost obce </a:t>
            </a:r>
            <a:r>
              <a:rPr lang="cs-CZ" sz="2000" u="sng" dirty="0"/>
              <a:t>obecně závaznou vyhláškou spalovaní suchých rostlinných materiálů zakázat/regulovat</a:t>
            </a:r>
          </a:p>
          <a:p>
            <a:pPr algn="just">
              <a:lnSpc>
                <a:spcPct val="90000"/>
              </a:lnSpc>
            </a:pPr>
            <a:endParaRPr lang="cs-CZ" sz="2000" u="sng" dirty="0"/>
          </a:p>
          <a:p>
            <a:pPr algn="just">
              <a:lnSpc>
                <a:spcPct val="90000"/>
              </a:lnSpc>
            </a:pPr>
            <a:r>
              <a:rPr lang="cs-CZ" sz="2000" u="sng" dirty="0"/>
              <a:t>Obecný zákaz spalovaní odpadu mimo zařízení pro to povolené </a:t>
            </a:r>
          </a:p>
          <a:p>
            <a:pPr algn="just">
              <a:lnSpc>
                <a:spcPct val="90000"/>
              </a:lnSpc>
            </a:pPr>
            <a:endParaRPr lang="cs-CZ" sz="2000" u="sng" dirty="0"/>
          </a:p>
          <a:p>
            <a:pPr algn="just">
              <a:lnSpc>
                <a:spcPct val="90000"/>
              </a:lnSpc>
            </a:pPr>
            <a:r>
              <a:rPr lang="cs-CZ" sz="2000" u="sng" dirty="0"/>
              <a:t>Povinnost u nových staveb </a:t>
            </a:r>
            <a:r>
              <a:rPr lang="cs-CZ" sz="2000" dirty="0"/>
              <a:t>(při změnách stávajících) </a:t>
            </a:r>
            <a:r>
              <a:rPr lang="cs-CZ" sz="2000" u="sng" dirty="0"/>
              <a:t>využít pro vytápění teplo ze soustavy zásobování tepelnou energií nebo ze zdroje, který není stacionárním</a:t>
            </a:r>
            <a:r>
              <a:rPr lang="cs-CZ" sz="2000" dirty="0"/>
              <a:t> (je-li to technicky možné a ekonomicky přijatelné – prokazuje se energetickým posudkem) + nově výjimka pro rodinné domy a stavby pro rodinnou rekreaci</a:t>
            </a:r>
          </a:p>
        </p:txBody>
      </p:sp>
    </p:spTree>
    <p:extLst>
      <p:ext uri="{BB962C8B-B14F-4D97-AF65-F5344CB8AC3E}">
        <p14:creationId xmlns:p14="http://schemas.microsoft.com/office/powerpoint/2010/main" val="59960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BFBE69-4C65-4818-9876-5FD57C672D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7F769F-56E5-45F5-9859-4F988C9B3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84AB70-7845-47A2-A5D9-9A08A066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provozovatelů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46C0C75-8209-4B6A-BB61-0961A7B1E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endParaRPr lang="cs-CZ" sz="2000" b="1" dirty="0"/>
          </a:p>
          <a:p>
            <a:pPr algn="just">
              <a:lnSpc>
                <a:spcPct val="90000"/>
              </a:lnSpc>
            </a:pPr>
            <a:r>
              <a:rPr lang="cs-CZ" sz="2000" b="1" dirty="0"/>
              <a:t>Obecné povinnosti: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provozovat v souladu se zákonem a prováděcími předpisy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dodržovat EL, ES a TPP, přípustnou tmavost kouře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spalovat pouze paliva splňující požadavky na kvalitu paliv, určená výrobcem nebo uvedená v povolení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umožnit přístup ke zdroji za účelem kontroly</a:t>
            </a:r>
          </a:p>
          <a:p>
            <a:pPr marL="342900" lvl="1" indent="-342900" algn="just">
              <a:lnSpc>
                <a:spcPct val="90000"/>
              </a:lnSpc>
              <a:buChar char="•"/>
            </a:pPr>
            <a:r>
              <a:rPr lang="cs-CZ" b="1" dirty="0"/>
              <a:t>Povinnosti provozovatelů „vyjmenovaných“ zdrojů: </a:t>
            </a:r>
          </a:p>
          <a:p>
            <a:pPr lvl="1" algn="just">
              <a:lnSpc>
                <a:spcPct val="90000"/>
              </a:lnSpc>
            </a:pPr>
            <a:r>
              <a:rPr lang="cs-CZ" b="1" dirty="0"/>
              <a:t>mít povolení provozu a provozovat v souladu s jeho podmínkami</a:t>
            </a:r>
            <a:endParaRPr lang="cs-CZ" dirty="0"/>
          </a:p>
          <a:p>
            <a:pPr lvl="1" algn="just">
              <a:lnSpc>
                <a:spcPct val="90000"/>
              </a:lnSpc>
            </a:pPr>
            <a:r>
              <a:rPr lang="cs-CZ" dirty="0"/>
              <a:t>zjišťovat emise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vést a hlásit provozní evidenci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odvádět znečišťující látky stanoveným způsobem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odstraňovat nebezpečné stavy, v souladu s provozním řádem omezit provoz nebo odstavit....</a:t>
            </a:r>
          </a:p>
        </p:txBody>
      </p:sp>
    </p:spTree>
    <p:extLst>
      <p:ext uri="{BB962C8B-B14F-4D97-AF65-F5344CB8AC3E}">
        <p14:creationId xmlns:p14="http://schemas.microsoft.com/office/powerpoint/2010/main" val="243863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6E6089-0829-4756-BD80-7544396B5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53FDFD-9689-4B82-B41D-37E0188984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084CD9-6A28-4AE6-A678-260F80C3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provozovatelů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B38A69A-A5E1-47EA-92CA-F1043939A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lnSpc>
                <a:spcPct val="90000"/>
              </a:lnSpc>
              <a:buChar char="•"/>
            </a:pPr>
            <a:r>
              <a:rPr lang="cs-CZ" b="1" dirty="0"/>
              <a:t>Povinnosti provozovatelů spalovacích zdrojů do 300 kW: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zákaz spalovat méně kvalitní pevná paliva</a:t>
            </a:r>
          </a:p>
          <a:p>
            <a:pPr lvl="1" algn="just">
              <a:lnSpc>
                <a:spcPct val="90000"/>
              </a:lnSpc>
            </a:pPr>
            <a:endParaRPr lang="cs-CZ" dirty="0"/>
          </a:p>
          <a:p>
            <a:pPr lvl="1" algn="just">
              <a:lnSpc>
                <a:spcPct val="90000"/>
              </a:lnSpc>
            </a:pPr>
            <a:r>
              <a:rPr lang="cs-CZ" dirty="0"/>
              <a:t>pravidelné kontroly technického stavu, provozu a instalace (jednou za 3 roky, tzv. odborně způsobilá osoba)</a:t>
            </a:r>
          </a:p>
          <a:p>
            <a:pPr lvl="1" algn="just">
              <a:lnSpc>
                <a:spcPct val="90000"/>
              </a:lnSpc>
            </a:pPr>
            <a:endParaRPr lang="cs-CZ" dirty="0"/>
          </a:p>
          <a:p>
            <a:pPr lvl="1" algn="just">
              <a:lnSpc>
                <a:spcPct val="90000"/>
              </a:lnSpc>
            </a:pPr>
            <a:r>
              <a:rPr lang="cs-CZ" dirty="0"/>
              <a:t>provozovat jen zdroje 3. a vyšší emisní třídy (Příloha č. 11, od roku 2022)</a:t>
            </a:r>
          </a:p>
          <a:p>
            <a:pPr lvl="2" algn="just">
              <a:lnSpc>
                <a:spcPct val="90000"/>
              </a:lnSpc>
            </a:pPr>
            <a:r>
              <a:rPr lang="cs-CZ" dirty="0"/>
              <a:t>!!!! Novela 2022</a:t>
            </a:r>
          </a:p>
          <a:p>
            <a:pPr lvl="2" algn="just">
              <a:lnSpc>
                <a:spcPct val="90000"/>
              </a:lnSpc>
            </a:pPr>
            <a:r>
              <a:rPr lang="cs-CZ" dirty="0"/>
              <a:t>Pro zdroje v RD, BD a chatách odklad o 2 roky (31.8.2024)</a:t>
            </a:r>
          </a:p>
          <a:p>
            <a:pPr lvl="2" algn="just">
              <a:lnSpc>
                <a:spcPct val="90000"/>
              </a:lnSpc>
            </a:pPr>
            <a:r>
              <a:rPr lang="cs-CZ" dirty="0"/>
              <a:t>Pro zbytek platí pořád rok 2022</a:t>
            </a:r>
          </a:p>
          <a:p>
            <a:pPr lvl="2" algn="just">
              <a:lnSpc>
                <a:spcPct val="90000"/>
              </a:lnSpc>
            </a:pPr>
            <a:r>
              <a:rPr lang="cs-CZ" dirty="0"/>
              <a:t>Aktualizované sdělení k „malým zdrojům“ –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https://1url.cz/@sdelenikotle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2" algn="just">
              <a:lnSpc>
                <a:spcPct val="90000"/>
              </a:lnSpc>
            </a:pPr>
            <a:r>
              <a:rPr lang="cs-CZ" sz="2000" dirty="0"/>
              <a:t>možnost obce vyhláškou zakázat spalování vybraných druhů pevných paliv – Praha, Brno</a:t>
            </a:r>
          </a:p>
        </p:txBody>
      </p:sp>
    </p:spTree>
    <p:extLst>
      <p:ext uri="{BB962C8B-B14F-4D97-AF65-F5344CB8AC3E}">
        <p14:creationId xmlns:p14="http://schemas.microsoft.com/office/powerpoint/2010/main" val="156545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B824E6-1A93-474E-B5AB-C19EBF04B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DD4045-071C-4934-863C-0C46B5260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61344B-8A9D-4E42-80BB-869EEC54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Kontroly v domácnostech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A427264-B453-49AC-9C1A-AFA2002A0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 minulosti: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Plnění povinností je nekontrolovatelné, tj. nevynutitelné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Opakované pokusy o zákonnou úpravu kontrol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Ústavní limity (Čl. 12) – domovní svoboda vs. právo na příznivé ŽP, právo na ochranu zdraví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Nález ÚS </a:t>
            </a:r>
            <a:r>
              <a:rPr lang="cs-CZ" dirty="0" err="1"/>
              <a:t>Pl</a:t>
            </a:r>
            <a:r>
              <a:rPr lang="cs-CZ" dirty="0"/>
              <a:t>. ÚS 2/17</a:t>
            </a:r>
          </a:p>
          <a:p>
            <a:endParaRPr lang="cs-CZ" dirty="0"/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215B4D01-CF72-4C49-A3F5-DB2B2A0F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0880" y="3429000"/>
            <a:ext cx="3228483" cy="322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951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AAF4D3-4489-4B49-9B64-6C6AB23A87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8F4249-05EE-4D05-9529-5CE06E08B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52D7A0-FDA0-4FA1-B9D3-768A19D8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201/2012 Sb.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FC31F8-11E7-41C8-97BC-49F6A6FC3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0933"/>
            <a:ext cx="10753200" cy="429106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l-PL" sz="2400" dirty="0"/>
              <a:t>S účinností od 1. 9. 2012 nahradil zákon č. 86/2002 Sb. a jeho prováděcí předpisy</a:t>
            </a:r>
          </a:p>
          <a:p>
            <a:pPr algn="just">
              <a:lnSpc>
                <a:spcPct val="90000"/>
              </a:lnSpc>
            </a:pPr>
            <a:endParaRPr lang="pl-PL" sz="2400" dirty="0"/>
          </a:p>
          <a:p>
            <a:pPr algn="just">
              <a:lnSpc>
                <a:spcPct val="90000"/>
              </a:lnSpc>
            </a:pPr>
            <a:r>
              <a:rPr lang="pl-PL" sz="2400" dirty="0"/>
              <a:t>Oblast ochrany ozonové vrsty – nově samostatná úprava v zákoně č. 73/2012 Sb.</a:t>
            </a:r>
          </a:p>
          <a:p>
            <a:pPr algn="just">
              <a:lnSpc>
                <a:spcPct val="90000"/>
              </a:lnSpc>
            </a:pPr>
            <a:endParaRPr lang="pl-PL" sz="2400" dirty="0"/>
          </a:p>
          <a:p>
            <a:pPr algn="just">
              <a:lnSpc>
                <a:spcPct val="90000"/>
              </a:lnSpc>
            </a:pPr>
            <a:r>
              <a:rPr lang="pl-PL" sz="2400" b="1" dirty="0"/>
              <a:t>Cílem</a:t>
            </a:r>
            <a:r>
              <a:rPr lang="pl-PL" sz="2400" dirty="0"/>
              <a:t> – nové nástroje, zlepšení kvality ovzduší, plnění požadavků práva EU</a:t>
            </a:r>
          </a:p>
          <a:p>
            <a:pPr algn="just">
              <a:lnSpc>
                <a:spcPct val="90000"/>
              </a:lnSpc>
            </a:pPr>
            <a:endParaRPr lang="pl-PL" sz="2400" dirty="0"/>
          </a:p>
          <a:p>
            <a:pPr algn="just">
              <a:lnSpc>
                <a:spcPct val="90000"/>
              </a:lnSpc>
            </a:pPr>
            <a:r>
              <a:rPr lang="pl-PL" sz="2400" dirty="0"/>
              <a:t>§ 1 – pozitivní a negativní vymezení působnosti a předmět úpravy zákona</a:t>
            </a:r>
          </a:p>
          <a:p>
            <a:pPr algn="just">
              <a:lnSpc>
                <a:spcPct val="90000"/>
              </a:lnSpc>
            </a:pPr>
            <a:endParaRPr lang="pl-PL" sz="2400" dirty="0"/>
          </a:p>
          <a:p>
            <a:pPr algn="just">
              <a:lnSpc>
                <a:spcPct val="90000"/>
              </a:lnSpc>
            </a:pPr>
            <a:r>
              <a:rPr lang="pl-PL" sz="2400" dirty="0"/>
              <a:t>Několikrát novelizován: č. 64/2014 Sb., č. 87/2014 Sb., č.382/2015 Sb., č. 369/2016 Sb., č. 183/2017 Sb., č. 225/2017 Sb., č. 172/2018 Sb., 403/2020 Sb., č. 261/2021 Sb., č. </a:t>
            </a:r>
            <a:r>
              <a:rPr lang="pl-PL" sz="2400" b="1" dirty="0"/>
              <a:t>284/2021 Sb., č. 382/2021 Sb., č. 142/2022 Sb.</a:t>
            </a:r>
          </a:p>
        </p:txBody>
      </p:sp>
    </p:spTree>
    <p:extLst>
      <p:ext uri="{BB962C8B-B14F-4D97-AF65-F5344CB8AC3E}">
        <p14:creationId xmlns:p14="http://schemas.microsoft.com/office/powerpoint/2010/main" val="7351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0CD696-1591-44BC-9656-A7037A5F3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765E43-339A-41CE-A08C-7F620A324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CD36BC-CF7A-4D86-986F-B058860A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kotle v domácnosti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E37043D-517F-4536-A95C-6918FFA2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Opakované důvodné podezření („recidiva“)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1. fáze – zaslání upozornění spolu s poučením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2. fáze – provedení kontroly v souladu s postupem dle kontrolního řádu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Přístup pouze ke spalovacímu stacionárnímu zdroji, jeho příslušenství a používaným palivům</a:t>
            </a:r>
            <a:endParaRPr lang="cs-CZ" altLang="cs-CZ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OÚ ORP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Odepření přístupu - přestupek</a:t>
            </a:r>
          </a:p>
          <a:p>
            <a:pPr marL="7200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25476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B4B4AB-EED0-4692-943D-2DB5A6C1F2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E02350-A887-440D-9591-322BBADA4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DE966F-E03B-4177-9430-D88FD288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Poplatek za znečišťování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0B05CDB-B6CB-451C-A6CB-D8EBB73D2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1533"/>
            <a:ext cx="10753200" cy="4570467"/>
          </a:xfrm>
        </p:spPr>
        <p:txBody>
          <a:bodyPr/>
          <a:lstStyle/>
          <a:p>
            <a:pPr algn="just"/>
            <a:r>
              <a:rPr lang="cs-CZ" sz="1800" dirty="0"/>
              <a:t>Za čtyři znečišťující látky (Příloha č. 9 – TZL, NOx, SO</a:t>
            </a:r>
            <a:r>
              <a:rPr lang="cs-CZ" sz="1800" baseline="-25000" dirty="0"/>
              <a:t>2</a:t>
            </a:r>
            <a:r>
              <a:rPr lang="cs-CZ" sz="1800" dirty="0"/>
              <a:t>, VOC) </a:t>
            </a:r>
          </a:p>
          <a:p>
            <a:pPr algn="just"/>
            <a:r>
              <a:rPr lang="cs-CZ" sz="1800" dirty="0"/>
              <a:t>Hranice pro osvobození od poplatku a pro podávání poplatkového hlášení – poplatek méně než 50 000 Kč za provozovnu</a:t>
            </a:r>
          </a:p>
          <a:p>
            <a:pPr algn="just"/>
            <a:r>
              <a:rPr lang="cs-CZ" sz="1800" dirty="0"/>
              <a:t>Rozhodují KÚ, dle daňového řádu</a:t>
            </a:r>
          </a:p>
          <a:p>
            <a:pPr algn="just"/>
            <a:r>
              <a:rPr lang="cs-CZ" sz="1800" dirty="0"/>
              <a:t>Postupné navyšování sazeb od roku 2017 do 2021</a:t>
            </a:r>
          </a:p>
          <a:p>
            <a:pPr algn="just"/>
            <a:r>
              <a:rPr lang="cs-CZ" sz="1800" dirty="0"/>
              <a:t>Snížení emisí – možnost snížení poplatku o koeficienty v Příloze 9 bodu 2 </a:t>
            </a:r>
          </a:p>
          <a:p>
            <a:pPr lvl="1" algn="just"/>
            <a:r>
              <a:rPr lang="cs-CZ" sz="1800" dirty="0"/>
              <a:t>Povinnost měřit kontinuálně, aby byl nárok</a:t>
            </a:r>
          </a:p>
          <a:p>
            <a:pPr algn="just"/>
            <a:r>
              <a:rPr lang="cs-CZ" sz="1800" dirty="0"/>
              <a:t>Možnost osvobození od poplatku</a:t>
            </a:r>
          </a:p>
          <a:p>
            <a:pPr lvl="1" algn="just"/>
            <a:r>
              <a:rPr lang="cs-CZ" sz="1800" dirty="0"/>
              <a:t>Prokázání určitých úrovní emisí – lze pouze, pokud provozovatel měří kontinuálně</a:t>
            </a:r>
          </a:p>
          <a:p>
            <a:pPr algn="just"/>
            <a:r>
              <a:rPr lang="cs-CZ" sz="1800" dirty="0"/>
              <a:t>Poplatkové přiznání do 31. března (ISPOP)</a:t>
            </a:r>
          </a:p>
          <a:p>
            <a:pPr algn="just"/>
            <a:r>
              <a:rPr lang="cs-CZ" sz="1800" dirty="0"/>
              <a:t>Zálohy – pokud za skončené období &gt;200k Kč – na další období zálohy</a:t>
            </a:r>
          </a:p>
          <a:p>
            <a:pPr algn="just"/>
            <a:r>
              <a:rPr lang="cs-CZ" sz="1800" dirty="0"/>
              <a:t>Příjemci - 65 % SFŽP, 25 % kraj, 10 % státní rozpočet </a:t>
            </a:r>
          </a:p>
        </p:txBody>
      </p:sp>
    </p:spTree>
    <p:extLst>
      <p:ext uri="{BB962C8B-B14F-4D97-AF65-F5344CB8AC3E}">
        <p14:creationId xmlns:p14="http://schemas.microsoft.com/office/powerpoint/2010/main" val="3983035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F5047B-0807-4806-8CAE-CDDFDF420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F95FEB-299B-47B0-BA80-3BF4D6D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D7FE4F-F5D0-45B0-A4BC-F3F99316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7C022F8-ADE3-4877-ACEF-562E294E2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1" y="1657026"/>
            <a:ext cx="10752138" cy="35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0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2FB372-6DDE-463C-BF2E-04861C431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B4212D-8EA3-4225-BEB6-C6F21618D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9E1051-47A6-4EA4-8CDB-9F2137FF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Smogová situace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8849D1-763B-43A8-94A5-67B19E021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000" dirty="0"/>
              <a:t>= stav mimořádně znečištěného ovzduší, kdy úroveň znečištění SO</a:t>
            </a:r>
            <a:r>
              <a:rPr lang="cs-CZ" sz="2000" baseline="-25000" dirty="0"/>
              <a:t>2</a:t>
            </a:r>
            <a:r>
              <a:rPr lang="cs-CZ" sz="2000" dirty="0"/>
              <a:t>, NO</a:t>
            </a:r>
            <a:r>
              <a:rPr lang="cs-CZ" sz="2000" baseline="-25000" dirty="0"/>
              <a:t>2</a:t>
            </a:r>
            <a:r>
              <a:rPr lang="cs-CZ" sz="2000" dirty="0"/>
              <a:t>, PM</a:t>
            </a:r>
            <a:r>
              <a:rPr lang="cs-CZ" sz="2000" baseline="-25000" dirty="0"/>
              <a:t>10</a:t>
            </a:r>
            <a:r>
              <a:rPr lang="cs-CZ" sz="2000" dirty="0"/>
              <a:t>  nebo troposférickým ozonem překročí prahovou hodnotu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sz="2000" dirty="0"/>
          </a:p>
          <a:p>
            <a:pPr algn="just">
              <a:lnSpc>
                <a:spcPct val="90000"/>
              </a:lnSpc>
            </a:pPr>
            <a:r>
              <a:rPr lang="cs-CZ" sz="2000" dirty="0"/>
              <a:t>Informativní prahové hodnoty, regulační prahové hodnoty – Příloha 6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algn="just">
              <a:lnSpc>
                <a:spcPct val="90000"/>
              </a:lnSpc>
            </a:pPr>
            <a:r>
              <a:rPr lang="cs-CZ" sz="2000" dirty="0"/>
              <a:t>Vyhlašuje a ukončuje MŽP (ČHMÚ)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algn="just">
              <a:lnSpc>
                <a:spcPct val="90000"/>
              </a:lnSpc>
            </a:pPr>
            <a:r>
              <a:rPr lang="cs-CZ" sz="2000" dirty="0"/>
              <a:t>Krátkodobé  regulační nástroje při vyhlášení smogové situace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lvl="1" algn="just">
              <a:lnSpc>
                <a:spcPct val="90000"/>
              </a:lnSpc>
            </a:pPr>
            <a:r>
              <a:rPr lang="cs-CZ" b="1" dirty="0"/>
              <a:t>Regulační opatření uložená v povolení provozu zdroje</a:t>
            </a:r>
            <a:r>
              <a:rPr lang="cs-CZ" dirty="0"/>
              <a:t> (§ 12 odst. 4 písm. g), zvláštní podmínky provozu při překročení regulační prahové hodnoty, stanovené zdrojům, které se významně podílejí na překročení úrovně znečištění v dané lokalitě, zohlednění dosažení BAT)</a:t>
            </a:r>
          </a:p>
          <a:p>
            <a:pPr lvl="1" algn="just">
              <a:lnSpc>
                <a:spcPct val="90000"/>
              </a:lnSpc>
            </a:pPr>
            <a:r>
              <a:rPr lang="cs-CZ" b="1" dirty="0"/>
              <a:t>Regulační řád obce</a:t>
            </a:r>
            <a:r>
              <a:rPr lang="cs-CZ" dirty="0"/>
              <a:t> (fakultativní, pouze k omezení provozu silničních vozidel, nařízení obce)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57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D06547-6426-4B15-9077-3D33F9168F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DD055D-23E6-4ABD-9E40-FC3074E61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DA3E5C-57C4-42F1-BFEB-3E5F61B6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regulace mobilních zdrojů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C9F1FF-8328-40DE-83E5-1834FAE4F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Nízkoemisní zóny (§ 14)</a:t>
            </a:r>
          </a:p>
          <a:p>
            <a:r>
              <a:rPr lang="cs-CZ" dirty="0"/>
              <a:t>Závazné stanovisko MŽP k parkovištím a komunikacím (§ 11 odst. 1)</a:t>
            </a:r>
          </a:p>
          <a:p>
            <a:r>
              <a:rPr lang="cs-CZ" dirty="0"/>
              <a:t>Možnost obce omezit dopravu v případě smogové situace (nařízení obce)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B8A96B-B985-4FA0-8607-7A71069DC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54" y="3762001"/>
            <a:ext cx="1876692" cy="22989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379E52-B01F-45A9-B540-B18F0BB1C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2" y="3894667"/>
            <a:ext cx="1932576" cy="21662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D8387D-A3D6-41EA-AC04-FB62F62A7B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286" y="3756332"/>
            <a:ext cx="2694276" cy="27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72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64F68E-36D2-481E-A31E-D54B4B65F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10D1A0-D5E1-4E74-B7BB-ACF031F44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FFDF24-7970-4C72-8329-8D2FBFEE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Autorizace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0E060E-B71D-4133-831D-77ADACAF3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dirty="0"/>
              <a:t>Určité činnosti podle zákona o ochraně ovzduší může vykonávat pouze osoba autorizovaná MŽP: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jednorázové měření emisí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měření úrovně znečištění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dohled nad tepelným zpracováním odpadu,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zpracování odborného posudku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zpracování rozptylové studie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ověřování zprávy o emisích, ověřování snížení emisí z těžby a certifikaci systému kvality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/>
              <a:t>Rozhodnutí o autorizaci vydává MŽP na dobu neurčitou na základě žádosti, při splnění zákonných požadavků a složení zkoušky. Pokud autorizovaná osoba porušuje zákonné podmínky, může MŽP autorizaci odebrat.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882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51A33F-BF8D-4B34-9038-227B78F90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C13FC4-D782-4F83-8D25-9DDD1152D2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6CCE8E-D6A0-4ED4-97EC-D54697C7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Opatření k nápravě a přestupky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BED12CA-8A65-4359-9C49-CBB786E35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sz="2000" dirty="0"/>
              <a:t>Opatření k nápravě: Vyjmenované ČIŽP, nevyjmenované OÚ ORP nebo ČIŽP, zdroje provozované fyzickými osobami – OÚ ORP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algn="just">
              <a:lnSpc>
                <a:spcPct val="90000"/>
              </a:lnSpc>
            </a:pPr>
            <a:r>
              <a:rPr lang="cs-CZ" sz="2000" dirty="0"/>
              <a:t>Pokud je „vyjmenovaný“ zdroj provozován bez povolení – ČIŽP rozhodne o zastavení provozu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000" b="1" dirty="0"/>
              <a:t>! Zákon č. 250/2016 Sb., o odpovědnosti za přestupky a řízení o nich!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Přestupky FO projednává: OÚ ORP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Přestupky PO a podnikajících FO projednává: spáchány v souvislosti s provozem „vyjmenovaného“ zdroje – ČIŽP, spáchány v souvislosti s provozem „nevyjmenovaného“ zdroje, ne v souvislosti s provozem zdroje – ČIŽP nebo OÚ ORP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Uvedení na trh, dovezení,.. (paliva, spalovací zdroj, výrobky s VOC, barvy) – ČOI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Biopaliva – CÚ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Pokuty vybírá a vymáhá CÚ, příjem obce, která uložila/ 50% obce na jejímž území je činnost a 50% SFŽP/ SFŽP – ČOI a CÚ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1407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9AAD9C-4B90-4EC7-AA4F-66A2D4DA5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ACAF9E-5E3F-4D76-80B5-FEFD7620B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C0A840-16B6-4EBD-8906-82CA2389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 v ochraně ovzduší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204451B-9597-49D4-822E-87A2B01B1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000" dirty="0"/>
              <a:t>Druhy odpovědnosti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 err="1"/>
              <a:t>Správněprávní</a:t>
            </a:r>
            <a:endParaRPr lang="cs-CZ" sz="1600" dirty="0"/>
          </a:p>
          <a:p>
            <a:pPr lvl="1" algn="just">
              <a:lnSpc>
                <a:spcPct val="90000"/>
              </a:lnSpc>
            </a:pPr>
            <a:r>
              <a:rPr lang="cs-CZ" sz="1600" dirty="0"/>
              <a:t>Trestněprávní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Soukromoprávní/Občanskoprávní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Odpovědnost za ekologickou újmu</a:t>
            </a:r>
          </a:p>
          <a:p>
            <a:pPr algn="just">
              <a:lnSpc>
                <a:spcPct val="90000"/>
              </a:lnSpc>
            </a:pPr>
            <a:r>
              <a:rPr lang="cs-CZ" sz="2000" dirty="0" err="1"/>
              <a:t>Správněprávní</a:t>
            </a:r>
            <a:r>
              <a:rPr lang="cs-CZ" sz="2000" dirty="0"/>
              <a:t> odpovědnost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Přestupky – trestání za porušení povinností stanovených předpisy veřejného práva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Opatření k nápravě – není trestáním, ale nápravou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Zastavení provozu zdroje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Trestněprávní odpovědnost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Pouze 2 obecné skutkové podstaty sedí na ovzduší – poškození a ohrožení ŽP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Soukromoprávní (občanskoprávní)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Odpovědnost za škodu – např. na lesích (SO2 a NOX)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Sousedské žaloby - neoprávněné vnášení imisí na cizí pozemek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Ekologická újma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Primárně u ovzduší neuplatitelná  - znečištění ovzduší není způsobení ekologické újmy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K ekologické újmě by mohlo dojít v důsledku znečištěného ovzduší</a:t>
            </a:r>
          </a:p>
        </p:txBody>
      </p:sp>
    </p:spTree>
    <p:extLst>
      <p:ext uri="{BB962C8B-B14F-4D97-AF65-F5344CB8AC3E}">
        <p14:creationId xmlns:p14="http://schemas.microsoft.com/office/powerpoint/2010/main" val="4107244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20695D-22C4-4254-AB87-3E2CE2A7A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práva životního prostředí a pozemkového práva, Právnická fakulta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47159B-D5C8-4EAE-884D-F076637A4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3F7B1D-5AD5-4168-8636-A05D9ECA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43486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CA711E-7192-4E34-AD27-8CADB40DC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2F4908-3AB5-4598-AF59-6A7714AF7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53F05C-2B54-4C3C-A2BB-10B687FC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pojmů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B66C45-1430-4174-B338-595AB3D3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>
                <a:latin typeface="Arial" charset="0"/>
                <a:cs typeface="Arial" charset="0"/>
              </a:rPr>
              <a:t>ovzduší</a:t>
            </a:r>
          </a:p>
          <a:p>
            <a:r>
              <a:rPr lang="cs-CZ" dirty="0">
                <a:latin typeface="Arial" charset="0"/>
                <a:cs typeface="Arial" charset="0"/>
              </a:rPr>
              <a:t>znečišťující látka - zahrnuje i látku, která obtěžuje zápachem</a:t>
            </a:r>
          </a:p>
          <a:p>
            <a:r>
              <a:rPr lang="cs-CZ" dirty="0">
                <a:latin typeface="Arial" charset="0"/>
                <a:cs typeface="Arial" charset="0"/>
              </a:rPr>
              <a:t>znečišťování (emise) </a:t>
            </a:r>
          </a:p>
          <a:p>
            <a:r>
              <a:rPr lang="cs-CZ" dirty="0">
                <a:latin typeface="Arial" charset="0"/>
                <a:cs typeface="Arial" charset="0"/>
              </a:rPr>
              <a:t>úroveň znečištění (imise) </a:t>
            </a:r>
          </a:p>
          <a:p>
            <a:r>
              <a:rPr lang="cs-CZ" dirty="0">
                <a:latin typeface="Arial" charset="0"/>
                <a:cs typeface="Arial" charset="0"/>
              </a:rPr>
              <a:t>stacionární zdroj </a:t>
            </a:r>
          </a:p>
          <a:p>
            <a:r>
              <a:rPr lang="cs-CZ" dirty="0">
                <a:latin typeface="Arial" charset="0"/>
                <a:cs typeface="Arial" charset="0"/>
              </a:rPr>
              <a:t>mobilní zdroj</a:t>
            </a:r>
          </a:p>
          <a:p>
            <a:r>
              <a:rPr lang="cs-CZ" dirty="0">
                <a:latin typeface="Arial" charset="0"/>
                <a:cs typeface="Arial" charset="0"/>
              </a:rPr>
              <a:t>spalovací stacionární zdroj</a:t>
            </a:r>
          </a:p>
          <a:p>
            <a:r>
              <a:rPr lang="cs-CZ" dirty="0">
                <a:latin typeface="Arial" charset="0"/>
                <a:cs typeface="Arial" charset="0"/>
              </a:rPr>
              <a:t>provozovatel</a:t>
            </a:r>
          </a:p>
          <a:p>
            <a:r>
              <a:rPr lang="cs-CZ" dirty="0">
                <a:latin typeface="Arial" charset="0"/>
                <a:cs typeface="Arial" charset="0"/>
              </a:rPr>
              <a:t>emisní limit</a:t>
            </a:r>
          </a:p>
          <a:p>
            <a:r>
              <a:rPr lang="cs-CZ" dirty="0">
                <a:latin typeface="Arial" charset="0"/>
                <a:cs typeface="Arial" charset="0"/>
              </a:rPr>
              <a:t>emisní strop</a:t>
            </a:r>
          </a:p>
          <a:p>
            <a:r>
              <a:rPr lang="cs-CZ" dirty="0">
                <a:latin typeface="Arial" charset="0"/>
                <a:cs typeface="Arial" charset="0"/>
              </a:rPr>
              <a:t>imisní limit </a:t>
            </a:r>
          </a:p>
          <a:p>
            <a:r>
              <a:rPr lang="cs-CZ" dirty="0">
                <a:latin typeface="Arial" charset="0"/>
                <a:cs typeface="Arial" charset="0"/>
              </a:rPr>
              <a:t>palivo</a:t>
            </a:r>
          </a:p>
          <a:p>
            <a:r>
              <a:rPr lang="cs-CZ" dirty="0">
                <a:latin typeface="Arial" charset="0"/>
                <a:cs typeface="Arial" charset="0"/>
              </a:rPr>
              <a:t>těkavá organická látka (VOC) </a:t>
            </a:r>
          </a:p>
          <a:p>
            <a:r>
              <a:rPr lang="cs-CZ" dirty="0">
                <a:latin typeface="Arial" charset="0"/>
                <a:cs typeface="Arial" charset="0"/>
              </a:rPr>
              <a:t>organické rozpouštědlo</a:t>
            </a:r>
          </a:p>
          <a:p>
            <a:r>
              <a:rPr lang="cs-CZ" dirty="0">
                <a:latin typeface="Arial" charset="0"/>
                <a:cs typeface="Arial" charset="0"/>
              </a:rPr>
              <a:t>tepelné zpracování odpadu  </a:t>
            </a:r>
          </a:p>
          <a:p>
            <a:r>
              <a:rPr lang="cs-CZ" dirty="0">
                <a:latin typeface="Arial" charset="0"/>
                <a:cs typeface="Arial" charset="0"/>
              </a:rPr>
              <a:t>spalovna odpadu</a:t>
            </a:r>
          </a:p>
          <a:p>
            <a:r>
              <a:rPr lang="cs-CZ" dirty="0">
                <a:latin typeface="Arial" charset="0"/>
                <a:cs typeface="Arial" charset="0"/>
              </a:rPr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16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E01E28-756D-45A9-B780-BAC84DDBE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F6F925-411B-48D3-8EA0-F8B576437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2A6B0E-5CA6-4DE5-AC29-A95D09D0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úpravy – základní nástroje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E19A52E-E869-4810-B504-BD82BCF18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1800" b="1" dirty="0"/>
              <a:t>Administrativněprávní nástroje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Kvalita ovzduší – imisní limity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Regulace zdrojů znečišťování ovzduší – povinnosti provozovatelů, povolení, stanoviska, vyjádření orgánů ochrany ovzduší, standardy, </a:t>
            </a:r>
          </a:p>
          <a:p>
            <a:pPr algn="just">
              <a:lnSpc>
                <a:spcPct val="90000"/>
              </a:lnSpc>
            </a:pPr>
            <a:r>
              <a:rPr lang="cs-CZ" sz="1800" b="1" dirty="0"/>
              <a:t>Koncepční nástroje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Národní program snižování emisí (§ 8)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Programy zlepšování kvality ovzduší (§ 9)</a:t>
            </a:r>
          </a:p>
          <a:p>
            <a:pPr algn="just">
              <a:lnSpc>
                <a:spcPct val="90000"/>
              </a:lnSpc>
            </a:pPr>
            <a:r>
              <a:rPr lang="cs-CZ" sz="1800" b="1" dirty="0"/>
              <a:t>Ekonomické nástroje 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Poplatek za znečišťování</a:t>
            </a:r>
          </a:p>
          <a:p>
            <a:pPr algn="just">
              <a:lnSpc>
                <a:spcPct val="90000"/>
              </a:lnSpc>
            </a:pPr>
            <a:r>
              <a:rPr lang="cs-CZ" sz="1800" b="1" dirty="0"/>
              <a:t>Zvláštní nástroje ochrany ovzduší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NEZ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Regulační řády a smogové situace</a:t>
            </a:r>
          </a:p>
          <a:p>
            <a:pPr algn="just">
              <a:lnSpc>
                <a:spcPct val="90000"/>
              </a:lnSpc>
            </a:pPr>
            <a:r>
              <a:rPr lang="cs-CZ" sz="1800" b="1" dirty="0"/>
              <a:t>Sankční nástroje, kontrola a odpovědnostní vztahy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Nápravná opatření, zastavení provozu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Kontroly domácnostní, kontroly kotlů, kontrola dodržování zákona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Přestupky pro FO, FOP, PO</a:t>
            </a:r>
          </a:p>
          <a:p>
            <a:pPr algn="just">
              <a:lnSpc>
                <a:spcPct val="90000"/>
              </a:lnSpc>
            </a:pPr>
            <a:r>
              <a:rPr lang="cs-CZ" sz="1750" dirty="0"/>
              <a:t>(Problematika biopaliv a snižování emisí skleníkových plynů z pohonných hmot)</a:t>
            </a:r>
          </a:p>
        </p:txBody>
      </p:sp>
    </p:spTree>
    <p:extLst>
      <p:ext uri="{BB962C8B-B14F-4D97-AF65-F5344CB8AC3E}">
        <p14:creationId xmlns:p14="http://schemas.microsoft.com/office/powerpoint/2010/main" val="178672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2F943A-CD67-4159-80BC-ED21B317B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7363CC-2365-4EAE-A571-F995994340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4FDE68-3581-4B5A-8A23-63640474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kvality ovzduší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4B455D2-C1B7-493D-8494-251B24E44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000" dirty="0"/>
              <a:t>Imisní limity (§ 3, příloha č. 1)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SO</a:t>
            </a:r>
            <a:r>
              <a:rPr lang="cs-CZ" baseline="-25000" dirty="0"/>
              <a:t>2</a:t>
            </a:r>
            <a:r>
              <a:rPr lang="cs-CZ" dirty="0"/>
              <a:t>, NO</a:t>
            </a:r>
            <a:r>
              <a:rPr lang="cs-CZ" baseline="-25000" dirty="0"/>
              <a:t>2</a:t>
            </a:r>
            <a:r>
              <a:rPr lang="cs-CZ" dirty="0"/>
              <a:t>, CO, NO, PM</a:t>
            </a:r>
            <a:r>
              <a:rPr lang="cs-CZ" baseline="-25000" dirty="0"/>
              <a:t>10</a:t>
            </a:r>
            <a:r>
              <a:rPr lang="cs-CZ" dirty="0"/>
              <a:t>, PM</a:t>
            </a:r>
            <a:r>
              <a:rPr lang="cs-CZ" baseline="-25000" dirty="0"/>
              <a:t>2,5</a:t>
            </a:r>
            <a:r>
              <a:rPr lang="cs-CZ" dirty="0"/>
              <a:t>, benzen, </a:t>
            </a:r>
            <a:r>
              <a:rPr lang="cs-CZ" dirty="0" err="1"/>
              <a:t>Pb</a:t>
            </a:r>
            <a:r>
              <a:rPr lang="cs-CZ" dirty="0"/>
              <a:t>, As, Cd, Ni, benzo(a)pyren, troposférický ozon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Transpozice práva EU (směrnice 2008/50/ES)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ČR však neplní – </a:t>
            </a:r>
            <a:r>
              <a:rPr lang="cs-CZ" sz="2000" dirty="0" err="1"/>
              <a:t>infringement</a:t>
            </a:r>
            <a:r>
              <a:rPr lang="cs-CZ" sz="2000" dirty="0"/>
              <a:t> 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Závazné pro orgány ochrany ovzduší při výkonu působnosti dle zákona, pro kraje a obce v samostatné působnosti – změny s novelou 284/2020 Sb. – od 1. 7. 2023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Sledování kvality (§ 5)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posuzování a vyhodnocování úrovně znečištění provádí ČHMÚ, aglomerace a zóny, metody ve vyhlášce č. 330/2012 Sb., tzv. státní síť imisního monitoringu, ISKO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39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ED17AB-292C-4B6B-9832-E98F806DA4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90BC5A-696D-4B43-8D78-1FAA3899F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093670-EC3E-4AB4-BEB6-14E0631B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kvality ovzduší - judikatura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E2A0D30-1FB3-47C9-8D9A-BF8813D5B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„Je-li řada staveb umísťovaná do území, v němž jsou limity imisí překročeny, nelze argumentovat tím, že provoz každé jednotlivé stavby je spojen jen s nevýznamným, byť měřitelným přírůstkem již stávající hodnoty imisí.“</a:t>
            </a:r>
          </a:p>
          <a:p>
            <a:pPr marL="0" indent="0" algn="just">
              <a:buNone/>
            </a:pPr>
            <a:r>
              <a:rPr lang="cs-CZ" b="1" dirty="0"/>
              <a:t>Rozsudek Nejvyššího správního soudu 1 As 135/2011 - 257 ze dne 31. ledna 2012, bod 43 až 48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Uplatnění imisních limitů v praxi – zde zákaz tzv. salámové metody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1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6B7296-8034-40FA-88FD-A42E0A0937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D1F8C7-3528-4F02-B1C8-FC6E7CB46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68BCC0-5E30-42E2-BABC-ABC17806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zlepšování kvality ovzduší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8EF7BD0-7128-4E9F-9617-47C2C1B8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1667"/>
            <a:ext cx="10753200" cy="435033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200" dirty="0"/>
              <a:t>Zpracovávány v případě, že je v zóně nebo aglomeraci překročen stanovený  imisní limit</a:t>
            </a:r>
          </a:p>
          <a:p>
            <a:pPr algn="just">
              <a:lnSpc>
                <a:spcPct val="90000"/>
              </a:lnSpc>
            </a:pPr>
            <a:r>
              <a:rPr lang="cs-CZ" sz="2200" dirty="0"/>
              <a:t>MŽP ve spolupráci s příslušným KÚ/OÚ a obcí a krajem (v současnosti vydány pro všech 10 zón a aglomerací)</a:t>
            </a:r>
          </a:p>
          <a:p>
            <a:pPr algn="just"/>
            <a:r>
              <a:rPr lang="cs-CZ" sz="2200" dirty="0"/>
              <a:t>Nejdůležitější část – opatření k co nejrychlejšímu dosažení překračovaných IL – v současnosti přezkumy povolení provozu a opatření směřující na lokální vytápění</a:t>
            </a:r>
          </a:p>
          <a:p>
            <a:pPr algn="just"/>
            <a:r>
              <a:rPr lang="cs-CZ" sz="2200" dirty="0"/>
              <a:t>Povinnost obec a kraje provádět opatření + zpracovat časový plán</a:t>
            </a:r>
          </a:p>
          <a:p>
            <a:pPr algn="just"/>
            <a:r>
              <a:rPr lang="cs-CZ" sz="2200" dirty="0"/>
              <a:t>Předchozí PZKO zrušeny soudy – byly to opatření obecné povahy</a:t>
            </a:r>
          </a:p>
          <a:p>
            <a:pPr algn="just"/>
            <a:r>
              <a:rPr lang="cs-CZ" sz="2200" dirty="0"/>
              <a:t>Nyní PZKO nemají definovanou právní formu – problémy a výhody</a:t>
            </a:r>
          </a:p>
          <a:p>
            <a:pPr algn="just"/>
            <a:r>
              <a:rPr lang="cs-CZ" sz="2200" dirty="0"/>
              <a:t>Nové PZKO vydávány konec 2020 až začátek 2021 – předcházely žaloby na nečinnost – MŽP uznáno nečinným (PZKO MSK, PRG, JMK)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7540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BBE519-0262-4139-AA2F-580C180ED1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34BF40-157B-445C-A53B-72CA5CFED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277719-4E97-458A-85BE-5182A4EE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zdrojů znečišťování ovzduší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73C336C-BE55-49F6-853E-22E78EF9D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000" dirty="0"/>
              <a:t>Zdroje </a:t>
            </a:r>
            <a:r>
              <a:rPr lang="cs-CZ" sz="2000" b="1" dirty="0"/>
              <a:t>„mobilní“ a „stacionární“ 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pPr algn="just">
              <a:lnSpc>
                <a:spcPct val="90000"/>
              </a:lnSpc>
            </a:pPr>
            <a:r>
              <a:rPr lang="cs-CZ" sz="2000" dirty="0"/>
              <a:t>Stacionární zdroj x provozovna</a:t>
            </a:r>
          </a:p>
          <a:p>
            <a:pPr lvl="1" algn="just">
              <a:lnSpc>
                <a:spcPct val="90000"/>
              </a:lnSpc>
            </a:pPr>
            <a:r>
              <a:rPr lang="cs-CZ" sz="1600" dirty="0"/>
              <a:t>Vyplývá z definice zdroje „ucelená, nedělitelná jednotka“ – ocelárna, lom není 1 zdroj, ale soubor zdrojů, regulovaný souhrnně pod jedním povolením provozu/IP</a:t>
            </a:r>
          </a:p>
          <a:p>
            <a:pPr lvl="1" algn="just">
              <a:lnSpc>
                <a:spcPct val="90000"/>
              </a:lnSpc>
            </a:pPr>
            <a:endParaRPr lang="cs-CZ" sz="1600" dirty="0"/>
          </a:p>
          <a:p>
            <a:pPr algn="just">
              <a:lnSpc>
                <a:spcPct val="90000"/>
              </a:lnSpc>
            </a:pPr>
            <a:r>
              <a:rPr lang="cs-CZ" sz="2000" dirty="0"/>
              <a:t>Kategorizace stacionárních zdrojů podle:</a:t>
            </a:r>
          </a:p>
          <a:p>
            <a:pPr marL="914400" lvl="1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dirty="0"/>
              <a:t>Typu činnosti a </a:t>
            </a:r>
          </a:p>
          <a:p>
            <a:pPr marL="914400" lvl="1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dirty="0"/>
              <a:t>Velikosti (jmenovitý tepelný příkon, projektovaná kapacita)</a:t>
            </a:r>
          </a:p>
          <a:p>
            <a:pPr marL="914400" lvl="1" indent="-457200" algn="just">
              <a:lnSpc>
                <a:spcPct val="90000"/>
              </a:lnSpc>
              <a:buFont typeface="+mj-lt"/>
              <a:buAutoNum type="arabicPeriod"/>
            </a:pPr>
            <a:endParaRPr lang="cs-CZ" dirty="0"/>
          </a:p>
          <a:p>
            <a:pPr lvl="1" indent="-342900" algn="just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cs-CZ" dirty="0"/>
              <a:t>zdroje </a:t>
            </a:r>
            <a:r>
              <a:rPr lang="cs-CZ" b="1" dirty="0"/>
              <a:t>„vyjmenované“ a „nevyjmenované“ </a:t>
            </a:r>
          </a:p>
          <a:p>
            <a:pPr marL="400050" lvl="1" indent="0" algn="just">
              <a:lnSpc>
                <a:spcPct val="90000"/>
              </a:lnSpc>
              <a:buNone/>
            </a:pPr>
            <a:r>
              <a:rPr lang="cs-CZ" dirty="0"/>
              <a:t>(v seznamu v příloze č. 2)</a:t>
            </a:r>
          </a:p>
          <a:p>
            <a:pPr marL="857250" lvl="1" indent="-457200" algn="just">
              <a:lnSpc>
                <a:spcPct val="90000"/>
              </a:lnSpc>
              <a:buAutoNum type="arabicPeriod" startAt="3"/>
            </a:pPr>
            <a:r>
              <a:rPr lang="cs-CZ" dirty="0"/>
              <a:t>Zdroje bezprahové – s ohledem na potenciál negativního vlivu na ŽP (OVZDUŠÍ) je třeba je regulovat vždy bez ohledu na parametry</a:t>
            </a:r>
          </a:p>
          <a:p>
            <a:pPr marL="271463" lvl="1" indent="-177800" algn="just">
              <a:lnSpc>
                <a:spcPct val="90000"/>
              </a:lnSpc>
            </a:pPr>
            <a:r>
              <a:rPr lang="cs-CZ" sz="2000" dirty="0"/>
              <a:t>Sčítání zdrojů</a:t>
            </a:r>
          </a:p>
          <a:p>
            <a:pPr marL="400050" lvl="1" indent="0" algn="just">
              <a:lnSpc>
                <a:spcPct val="90000"/>
              </a:lnSpc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23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F4BCEA-0F75-4F82-845E-80AAA691C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práva životního prostředí a pozemkového práva, Právnická fakulta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0DD67D-1F06-422A-86C1-236770493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F9D3900E-5B69-40C1-8B52-663FAC811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875" y="555940"/>
            <a:ext cx="7250249" cy="592406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84B25704-D055-48AC-ACE6-CB3C0015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Příloha č. 2</a:t>
            </a:r>
          </a:p>
        </p:txBody>
      </p:sp>
    </p:spTree>
    <p:extLst>
      <p:ext uri="{BB962C8B-B14F-4D97-AF65-F5344CB8AC3E}">
        <p14:creationId xmlns:p14="http://schemas.microsoft.com/office/powerpoint/2010/main" val="213222778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cz-v11.potx" id="{4E9291F6-B920-48C7-AC35-9342B417E3C9}" vid="{A04E845E-CC96-4AFA-B6AA-9EA935455C7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muni-law-prezentace-16-9-cz-v11</Template>
  <TotalTime>23</TotalTime>
  <Words>2925</Words>
  <Application>Microsoft Office PowerPoint</Application>
  <PresentationFormat>Širokoúhlá obrazovka</PresentationFormat>
  <Paragraphs>322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Symbol</vt:lpstr>
      <vt:lpstr>Tahoma</vt:lpstr>
      <vt:lpstr>Wingdings</vt:lpstr>
      <vt:lpstr>Prezentace_MU_CZ</vt:lpstr>
      <vt:lpstr>Právní režim ochrany ovzduší</vt:lpstr>
      <vt:lpstr>Zákon č. 201/2012 Sb.</vt:lpstr>
      <vt:lpstr>Definice pojmů</vt:lpstr>
      <vt:lpstr>Oblasti úpravy – základní nástroje</vt:lpstr>
      <vt:lpstr>Regulace kvality ovzduší</vt:lpstr>
      <vt:lpstr>Regulace kvality ovzduší - judikatura</vt:lpstr>
      <vt:lpstr>Program zlepšování kvality ovzduší</vt:lpstr>
      <vt:lpstr>Regulace zdrojů znečišťování ovzduší</vt:lpstr>
      <vt:lpstr>Příloha č. 2</vt:lpstr>
      <vt:lpstr>Přípustná úroveň znečišťování</vt:lpstr>
      <vt:lpstr>Zjišťování úrovně znečišťování</vt:lpstr>
      <vt:lpstr>Administrativní nástroje</vt:lpstr>
      <vt:lpstr>Administrativní nástroje</vt:lpstr>
      <vt:lpstr>Povolení provozu</vt:lpstr>
      <vt:lpstr>Povinnosti dle zákona o ochraně ovzduší</vt:lpstr>
      <vt:lpstr>Obecné povinnosti</vt:lpstr>
      <vt:lpstr>Povinnosti provozovatelů</vt:lpstr>
      <vt:lpstr>Povinnosti provozovatelů</vt:lpstr>
      <vt:lpstr>Kontroly v domácnostech</vt:lpstr>
      <vt:lpstr>Kontrola kotle v domácnosti</vt:lpstr>
      <vt:lpstr>Poplatek za znečišťování</vt:lpstr>
      <vt:lpstr>Prezentace aplikace PowerPoint</vt:lpstr>
      <vt:lpstr>Smogová situace</vt:lpstr>
      <vt:lpstr>Nástroje regulace mobilních zdrojů</vt:lpstr>
      <vt:lpstr>Autorizace</vt:lpstr>
      <vt:lpstr>Opatření k nápravě a přestupky</vt:lpstr>
      <vt:lpstr>Odpovědnost v ochraně ovzduší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režim ochrany ovzduší</dc:title>
  <dc:creator>Matěj Mrlina</dc:creator>
  <cp:lastModifiedBy>Matěj Mrlina</cp:lastModifiedBy>
  <cp:revision>4</cp:revision>
  <cp:lastPrinted>1601-01-01T00:00:00Z</cp:lastPrinted>
  <dcterms:created xsi:type="dcterms:W3CDTF">2023-03-31T07:05:56Z</dcterms:created>
  <dcterms:modified xsi:type="dcterms:W3CDTF">2023-03-31T07:35:20Z</dcterms:modified>
</cp:coreProperties>
</file>