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1F6F2-4E32-4F6D-BC30-C1C5162D94B3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A6170-5FB6-41CF-A30F-9FC628C8E1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DA6170-5FB6-41CF-A30F-9FC628C8E1D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7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3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09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68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99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27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07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28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10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17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52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02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F933B-DD13-4B5F-BB91-1FE5132A9688}" type="datetimeFigureOut">
              <a:rPr lang="cs-CZ" smtClean="0"/>
              <a:t>18.03.2022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8061-D145-45CA-AC74-2C4F836BED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9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/>
              <a:t>Zajištění osob a věcí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37843" y="3886200"/>
            <a:ext cx="6400800" cy="1752600"/>
          </a:xfrm>
        </p:spPr>
        <p:txBody>
          <a:bodyPr/>
          <a:lstStyle/>
          <a:p>
            <a:r>
              <a:rPr lang="cs-CZ" dirty="0"/>
              <a:t>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913AAA-55CD-455A-9741-5B6C19BDDF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1475"/>
            <a:ext cx="3779912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91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Přezkoumávání</a:t>
            </a:r>
          </a:p>
          <a:p>
            <a:pPr>
              <a:buFontTx/>
              <a:buChar char="-"/>
            </a:pPr>
            <a:r>
              <a:rPr lang="cs-CZ" sz="2800" dirty="0"/>
              <a:t>Po 3 měsících – SZ po uplynutí 3 měsíců musí do 5 pracovních dnů rozhodnout zda se ponechá ve vazbě nebo zda propouští</a:t>
            </a:r>
          </a:p>
          <a:p>
            <a:pPr>
              <a:buFontTx/>
              <a:buChar char="-"/>
            </a:pPr>
            <a:r>
              <a:rPr lang="cs-CZ" sz="2800" dirty="0"/>
              <a:t>Pokud zůstává ve vazbě tak opět po 3 měsících od PM rozhodnutí se obligatorně přezkoumá</a:t>
            </a:r>
          </a:p>
          <a:p>
            <a:pPr>
              <a:buFontTx/>
              <a:buChar char="-"/>
            </a:pPr>
            <a:r>
              <a:rPr lang="cs-CZ" sz="2800" dirty="0"/>
              <a:t>Soud přezkoumá obligatorně do 30 dnů od podání obžaloby</a:t>
            </a:r>
          </a:p>
          <a:p>
            <a:pPr>
              <a:buFontTx/>
              <a:buChar char="-"/>
            </a:pPr>
            <a:r>
              <a:rPr lang="cs-CZ" sz="2800" dirty="0"/>
              <a:t>Pokud si podá žádost musí o ní být do 5 pracovních dnů rozhodnuto (možnost opakovat po 14 dnech od PM)</a:t>
            </a:r>
          </a:p>
          <a:p>
            <a:pPr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9206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- nahrazení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Záruka zájmového sdružení</a:t>
            </a:r>
          </a:p>
          <a:p>
            <a:r>
              <a:rPr lang="cs-CZ" dirty="0"/>
              <a:t>Záruka důvěryhodné osoby</a:t>
            </a:r>
          </a:p>
          <a:p>
            <a:r>
              <a:rPr lang="cs-CZ" dirty="0"/>
              <a:t>Peněžitá záruka</a:t>
            </a:r>
          </a:p>
          <a:p>
            <a:r>
              <a:rPr lang="cs-CZ" dirty="0"/>
              <a:t>Písemný slib obviněného</a:t>
            </a:r>
          </a:p>
          <a:p>
            <a:r>
              <a:rPr lang="cs-CZ" dirty="0"/>
              <a:t>Dohled probačního úředníka</a:t>
            </a:r>
          </a:p>
          <a:p>
            <a:r>
              <a:rPr lang="cs-CZ" dirty="0"/>
              <a:t>Předběžné opatření (§ 88b – zákaz styku, vstupu..)</a:t>
            </a:r>
          </a:p>
        </p:txBody>
      </p:sp>
    </p:spTree>
    <p:extLst>
      <p:ext uri="{BB962C8B-B14F-4D97-AF65-F5344CB8AC3E}">
        <p14:creationId xmlns:p14="http://schemas.microsoft.com/office/powerpoint/2010/main" val="280798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- mladiství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Max 2 měsíce</a:t>
            </a:r>
          </a:p>
          <a:p>
            <a:r>
              <a:rPr lang="cs-CZ" dirty="0"/>
              <a:t> výjimečně prodloužit o další 2 měsíce</a:t>
            </a:r>
          </a:p>
          <a:p>
            <a:endParaRPr lang="cs-CZ" dirty="0"/>
          </a:p>
          <a:p>
            <a:r>
              <a:rPr lang="cs-CZ" dirty="0"/>
              <a:t>Je-li stíhán za ZZ provinění pak </a:t>
            </a:r>
            <a:r>
              <a:rPr lang="cs-CZ" dirty="0" err="1"/>
              <a:t>max</a:t>
            </a:r>
            <a:r>
              <a:rPr lang="cs-CZ" dirty="0"/>
              <a:t> 6 měsíců s prodloužením o 6 měsíců (z toho 1 v příp. řízení a jednou v řízení před soudem (celkem </a:t>
            </a:r>
            <a:r>
              <a:rPr lang="cs-CZ" dirty="0" err="1"/>
              <a:t>max</a:t>
            </a:r>
            <a:r>
              <a:rPr lang="cs-CZ" dirty="0"/>
              <a:t> 18m)</a:t>
            </a:r>
          </a:p>
          <a:p>
            <a:r>
              <a:rPr lang="cs-CZ" dirty="0"/>
              <a:t>Náhrada - Umístění v péči důvěryhodné osoby </a:t>
            </a:r>
          </a:p>
        </p:txBody>
      </p:sp>
    </p:spTree>
    <p:extLst>
      <p:ext uri="{BB962C8B-B14F-4D97-AF65-F5344CB8AC3E}">
        <p14:creationId xmlns:p14="http://schemas.microsoft.com/office/powerpoint/2010/main" val="211347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Vydání </a:t>
            </a:r>
            <a:r>
              <a:rPr lang="cs-CZ" dirty="0"/>
              <a:t>a odnětí věci § 78</a:t>
            </a:r>
          </a:p>
          <a:p>
            <a:pPr>
              <a:buFontTx/>
              <a:buChar char="-"/>
            </a:pPr>
            <a:r>
              <a:rPr lang="cs-CZ" dirty="0"/>
              <a:t>Kdokoliv má u sebe věc důležitou pro TS je povinen ji  na vyzvání soudu, SZ nebo PČR vydat</a:t>
            </a:r>
          </a:p>
          <a:p>
            <a:pPr>
              <a:buFontTx/>
              <a:buChar char="-"/>
            </a:pPr>
            <a:r>
              <a:rPr lang="cs-CZ" dirty="0"/>
              <a:t>Nevydá-li dobrovolně následuje </a:t>
            </a:r>
            <a:r>
              <a:rPr lang="cs-CZ" b="1" dirty="0"/>
              <a:t>odnětí § 79TŘ</a:t>
            </a:r>
          </a:p>
          <a:p>
            <a:pPr>
              <a:buFontTx/>
              <a:buChar char="-"/>
            </a:pPr>
            <a:r>
              <a:rPr lang="cs-CZ" b="1" dirty="0"/>
              <a:t>Zajištění peněžních prostředků na účtu banky  § 79a</a:t>
            </a:r>
            <a:r>
              <a:rPr lang="cs-CZ" dirty="0"/>
              <a:t> – zákaz dispozice </a:t>
            </a:r>
          </a:p>
          <a:p>
            <a:pPr>
              <a:buFontTx/>
              <a:buChar char="-"/>
            </a:pPr>
            <a:r>
              <a:rPr lang="cs-CZ" dirty="0"/>
              <a:t>Pokud podezření že určeny na spáchání TČ, byly užity k TČ nebo pochází z TČ</a:t>
            </a:r>
          </a:p>
        </p:txBody>
      </p:sp>
    </p:spTree>
    <p:extLst>
      <p:ext uri="{BB962C8B-B14F-4D97-AF65-F5344CB8AC3E}">
        <p14:creationId xmlns:p14="http://schemas.microsoft.com/office/powerpoint/2010/main" val="810066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Zajištění zaknihovaných CP </a:t>
            </a:r>
            <a:r>
              <a:rPr lang="cs-CZ" dirty="0"/>
              <a:t> § 79c TŘ (dle § 134 CP jsou věcí)</a:t>
            </a:r>
          </a:p>
          <a:p>
            <a:r>
              <a:rPr lang="cs-CZ" b="1" dirty="0"/>
              <a:t>Zajištění nemovitosti, , jiné MH nebo náhradní hodnoty</a:t>
            </a:r>
          </a:p>
          <a:p>
            <a:pPr>
              <a:buFontTx/>
              <a:buChar char="-"/>
            </a:pPr>
            <a:r>
              <a:rPr lang="cs-CZ" dirty="0"/>
              <a:t>Pokud je nemovitost určena ke spáchání TČ, byla užita nebo je výnosem z  TČ</a:t>
            </a:r>
          </a:p>
          <a:p>
            <a:pPr>
              <a:buFontTx/>
              <a:buChar char="-"/>
            </a:pPr>
            <a:r>
              <a:rPr lang="cs-CZ" dirty="0"/>
              <a:t>Zákaz s dispozicí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98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Domovní prohlídka</a:t>
            </a:r>
          </a:p>
          <a:p>
            <a:r>
              <a:rPr lang="cs-CZ" b="1" dirty="0"/>
              <a:t>Osobní prohlídka</a:t>
            </a:r>
          </a:p>
          <a:p>
            <a:r>
              <a:rPr lang="cs-CZ" b="1" dirty="0"/>
              <a:t>Prohlídka jiných prostor a pozemků</a:t>
            </a:r>
          </a:p>
          <a:p>
            <a:r>
              <a:rPr lang="cs-CZ" b="1" dirty="0"/>
              <a:t>Vstup do obydlí, jiných prostor a na pozemek</a:t>
            </a:r>
          </a:p>
          <a:p>
            <a:endParaRPr lang="cs-CZ" b="1" dirty="0"/>
          </a:p>
          <a:p>
            <a:r>
              <a:rPr lang="cs-CZ" b="1" dirty="0"/>
              <a:t>Zadržení a otevření zásilek, jejich záměna a sledování</a:t>
            </a:r>
          </a:p>
          <a:p>
            <a:r>
              <a:rPr lang="cs-CZ" b="1" dirty="0"/>
              <a:t>Odposlech a záznam tel. Procesu § 88 a 88a</a:t>
            </a:r>
          </a:p>
        </p:txBody>
      </p:sp>
    </p:spTree>
    <p:extLst>
      <p:ext uri="{BB962C8B-B14F-4D97-AF65-F5344CB8AC3E}">
        <p14:creationId xmlns:p14="http://schemas.microsoft.com/office/powerpoint/2010/main" val="2404414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Dotazy?</a:t>
            </a:r>
          </a:p>
          <a:p>
            <a:endParaRPr lang="cs-CZ" dirty="0"/>
          </a:p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68005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Zajištění osoby obviněného a podezřelého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Předvolání </a:t>
            </a:r>
            <a:r>
              <a:rPr lang="cs-CZ" dirty="0"/>
              <a:t>(§90/1,2 TŘ)- výzva k dostavení se + poučení. Nemusí mít vždy písemnou formu.</a:t>
            </a:r>
          </a:p>
          <a:p>
            <a:pPr marL="0" indent="0">
              <a:buNone/>
            </a:pPr>
            <a:r>
              <a:rPr lang="cs-CZ" dirty="0"/>
              <a:t>	předvolání k HL – min. 5 </a:t>
            </a:r>
            <a:r>
              <a:rPr lang="cs-CZ" dirty="0" err="1"/>
              <a:t>prac</a:t>
            </a:r>
            <a:r>
              <a:rPr lang="cs-CZ" dirty="0"/>
              <a:t>. dnů předem</a:t>
            </a:r>
          </a:p>
          <a:p>
            <a:pPr marL="457200" lvl="1" indent="0">
              <a:buNone/>
            </a:pPr>
            <a:r>
              <a:rPr lang="cs-CZ" dirty="0"/>
              <a:t>	X   </a:t>
            </a:r>
            <a:r>
              <a:rPr lang="cs-CZ" sz="3200" dirty="0"/>
              <a:t>vyrozumění</a:t>
            </a:r>
          </a:p>
          <a:p>
            <a:r>
              <a:rPr lang="cs-CZ" b="1" dirty="0"/>
              <a:t>Předvedení</a:t>
            </a:r>
          </a:p>
          <a:p>
            <a:pPr>
              <a:buFontTx/>
              <a:buChar char="-"/>
            </a:pPr>
            <a:r>
              <a:rPr lang="cs-CZ" dirty="0"/>
              <a:t>již zásah do osobní svobody</a:t>
            </a:r>
          </a:p>
          <a:p>
            <a:pPr>
              <a:buFontTx/>
              <a:buChar char="-"/>
            </a:pPr>
            <a:r>
              <a:rPr lang="cs-CZ" dirty="0"/>
              <a:t>Lze obviněného a svědka (§98) ale ne znalce či tlumočníka</a:t>
            </a:r>
          </a:p>
        </p:txBody>
      </p:sp>
    </p:spTree>
    <p:extLst>
      <p:ext uri="{BB962C8B-B14F-4D97-AF65-F5344CB8AC3E}">
        <p14:creationId xmlns:p14="http://schemas.microsoft.com/office/powerpoint/2010/main" val="121412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Zajištění osoby obviněného a podezřelého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Pořádková pokuta</a:t>
            </a:r>
          </a:p>
          <a:p>
            <a:pPr marL="0" indent="0">
              <a:buNone/>
            </a:pPr>
            <a:r>
              <a:rPr lang="cs-CZ" dirty="0"/>
              <a:t>- § 66 TŘ</a:t>
            </a:r>
          </a:p>
          <a:p>
            <a:pPr>
              <a:buFontTx/>
              <a:buChar char="-"/>
            </a:pPr>
            <a:r>
              <a:rPr lang="cs-CZ" dirty="0"/>
              <a:t>Donucení i sankce</a:t>
            </a:r>
          </a:p>
          <a:p>
            <a:pPr>
              <a:buFontTx/>
              <a:buChar char="-"/>
            </a:pPr>
            <a:r>
              <a:rPr lang="cs-CZ" dirty="0"/>
              <a:t>I opakovaně</a:t>
            </a:r>
          </a:p>
          <a:p>
            <a:pPr>
              <a:buFontTx/>
              <a:buChar char="-"/>
            </a:pPr>
            <a:r>
              <a:rPr lang="cs-CZ" dirty="0"/>
              <a:t>I svědek, znalec a tlumočník, ale ne obhájce…</a:t>
            </a:r>
          </a:p>
          <a:p>
            <a:pPr>
              <a:buFontTx/>
              <a:buChar char="-"/>
            </a:pPr>
            <a:r>
              <a:rPr lang="cs-CZ" dirty="0"/>
              <a:t>Forma usnesení s opravným prostředkem</a:t>
            </a:r>
          </a:p>
        </p:txBody>
      </p:sp>
    </p:spTree>
    <p:extLst>
      <p:ext uri="{BB962C8B-B14F-4D97-AF65-F5344CB8AC3E}">
        <p14:creationId xmlns:p14="http://schemas.microsoft.com/office/powerpoint/2010/main" val="2519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Zajištění osoby obviněného a podezřelého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Zákaz vycestovat do zahraničí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Opatření dle § 77a TŘ (nemusí být vazební důvod) + ale i 88b PO při vazbě</a:t>
            </a:r>
          </a:p>
          <a:p>
            <a:pPr>
              <a:buFontTx/>
              <a:buChar char="-"/>
            </a:pPr>
            <a:r>
              <a:rPr lang="cs-CZ" dirty="0"/>
              <a:t>Podmínky - </a:t>
            </a:r>
            <a:r>
              <a:rPr lang="cs-CZ" dirty="0" err="1"/>
              <a:t>tr</a:t>
            </a:r>
            <a:r>
              <a:rPr lang="cs-CZ" dirty="0"/>
              <a:t>. stíhání (jen vůči obviněnému)</a:t>
            </a:r>
          </a:p>
          <a:p>
            <a:pPr lvl="4">
              <a:buFontTx/>
              <a:buChar char="-"/>
            </a:pPr>
            <a:r>
              <a:rPr lang="cs-CZ" dirty="0"/>
              <a:t>Úmysl TČ s HH TOS přes 2r nebo </a:t>
            </a:r>
            <a:r>
              <a:rPr lang="cs-CZ" dirty="0" err="1"/>
              <a:t>nedb</a:t>
            </a:r>
            <a:r>
              <a:rPr lang="cs-CZ" dirty="0"/>
              <a:t> s HH před 3 roky</a:t>
            </a:r>
          </a:p>
          <a:p>
            <a:pPr lvl="4">
              <a:buFontTx/>
              <a:buChar char="-"/>
            </a:pPr>
            <a:r>
              <a:rPr lang="cs-CZ" dirty="0"/>
              <a:t>Nezbytné pro dosažení účelu </a:t>
            </a:r>
            <a:r>
              <a:rPr lang="cs-CZ" dirty="0" err="1"/>
              <a:t>tr</a:t>
            </a:r>
            <a:r>
              <a:rPr lang="cs-CZ" dirty="0"/>
              <a:t>. řízení</a:t>
            </a:r>
          </a:p>
          <a:p>
            <a:pPr>
              <a:buFontTx/>
              <a:buChar char="-"/>
            </a:pPr>
            <a:r>
              <a:rPr lang="cs-CZ" dirty="0"/>
              <a:t>Rozhoduje jen soud – usnesení  s </a:t>
            </a:r>
            <a:r>
              <a:rPr lang="cs-CZ" dirty="0" err="1"/>
              <a:t>opr</a:t>
            </a:r>
            <a:r>
              <a:rPr lang="cs-CZ" dirty="0"/>
              <a:t>. prost.)</a:t>
            </a:r>
          </a:p>
          <a:p>
            <a:pPr>
              <a:buFontTx/>
              <a:buChar char="-"/>
            </a:pPr>
            <a:r>
              <a:rPr lang="cs-CZ" dirty="0"/>
              <a:t>Po PM musí vydat cest doklad, jinak je odejmut (§ 79)</a:t>
            </a:r>
          </a:p>
        </p:txBody>
      </p:sp>
    </p:spTree>
    <p:extLst>
      <p:ext uri="{BB962C8B-B14F-4D97-AF65-F5344CB8AC3E}">
        <p14:creationId xmlns:p14="http://schemas.microsoft.com/office/powerpoint/2010/main" val="122688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Zajištění osoby obviněného a podezřelého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Zadržení</a:t>
            </a:r>
          </a:p>
          <a:p>
            <a:pPr>
              <a:buFontTx/>
              <a:buChar char="-"/>
            </a:pPr>
            <a:r>
              <a:rPr lang="cs-CZ" dirty="0"/>
              <a:t>Krátkodobé omezení os svobody</a:t>
            </a:r>
          </a:p>
          <a:p>
            <a:pPr marL="0" indent="0">
              <a:buNone/>
            </a:pPr>
            <a:r>
              <a:rPr lang="cs-CZ" dirty="0"/>
              <a:t>1. Policejním orgánem obviněného</a:t>
            </a:r>
          </a:p>
          <a:p>
            <a:pPr marL="0" indent="0">
              <a:buNone/>
            </a:pPr>
            <a:r>
              <a:rPr lang="cs-CZ" dirty="0"/>
              <a:t>2. Policejním orgánem podezřelou osobu</a:t>
            </a:r>
          </a:p>
          <a:p>
            <a:pPr marL="0" indent="0">
              <a:buNone/>
            </a:pPr>
            <a:r>
              <a:rPr lang="cs-CZ" dirty="0"/>
              <a:t>3. Občanské zadržení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48 hodin pro polici a SZ a 24h pro soud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47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Zajištění osoby obviněného a podezřelého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Příkaz k zatčení</a:t>
            </a:r>
            <a:endParaRPr lang="cs-CZ" dirty="0"/>
          </a:p>
          <a:p>
            <a:r>
              <a:rPr lang="cs-CZ" b="1" dirty="0"/>
              <a:t>Zatčení = </a:t>
            </a:r>
            <a:r>
              <a:rPr lang="cs-CZ" dirty="0"/>
              <a:t> zjištění pobytu, zadržení a krátkodobé omezení osobní svobody obviněného za účelem jeho dodání orgánu, který příkaz vydal.</a:t>
            </a:r>
          </a:p>
          <a:p>
            <a:r>
              <a:rPr lang="cs-CZ" dirty="0"/>
              <a:t>Jen soud. Po zatčení musí být do 24h dodán soudu</a:t>
            </a:r>
          </a:p>
          <a:p>
            <a:r>
              <a:rPr lang="cs-CZ" dirty="0"/>
              <a:t>Pokud dán některý z důvodů vazby a nelze zajistit účast osoby jinak</a:t>
            </a:r>
          </a:p>
        </p:txBody>
      </p:sp>
    </p:spTree>
    <p:extLst>
      <p:ext uri="{BB962C8B-B14F-4D97-AF65-F5344CB8AC3E}">
        <p14:creationId xmlns:p14="http://schemas.microsoft.com/office/powerpoint/2010/main" val="337786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/>
              <a:t>Zajištění osoby obviněného a podezřelého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VAZBA</a:t>
            </a:r>
          </a:p>
          <a:p>
            <a:pPr>
              <a:buFontTx/>
              <a:buChar char="-"/>
            </a:pPr>
            <a:r>
              <a:rPr lang="cs-CZ" dirty="0"/>
              <a:t>Důvody vazby a) útěková</a:t>
            </a:r>
          </a:p>
          <a:p>
            <a:pPr marL="0" indent="0">
              <a:buNone/>
            </a:pPr>
            <a:r>
              <a:rPr lang="cs-CZ" dirty="0"/>
              <a:t>			b) koluzní</a:t>
            </a:r>
          </a:p>
          <a:p>
            <a:pPr marL="0" indent="0">
              <a:buNone/>
            </a:pPr>
            <a:r>
              <a:rPr lang="cs-CZ" dirty="0"/>
              <a:t>			c) předstižná</a:t>
            </a:r>
          </a:p>
          <a:p>
            <a:pPr marL="0" indent="0">
              <a:buNone/>
            </a:pPr>
            <a:r>
              <a:rPr lang="cs-CZ" dirty="0"/>
              <a:t>-obviněného</a:t>
            </a:r>
          </a:p>
          <a:p>
            <a:pPr marL="0" indent="0">
              <a:buNone/>
            </a:pPr>
            <a:r>
              <a:rPr lang="cs-CZ" dirty="0"/>
              <a:t>- TČ úmysl s HH TOS </a:t>
            </a:r>
            <a:r>
              <a:rPr lang="cs-CZ" dirty="0" err="1"/>
              <a:t>převašující</a:t>
            </a:r>
            <a:r>
              <a:rPr lang="cs-CZ" dirty="0"/>
              <a:t>  2 r a nedbalostní přes 3 r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530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Fakultativní prostředek </a:t>
            </a:r>
          </a:p>
          <a:p>
            <a:r>
              <a:rPr lang="cs-CZ" dirty="0"/>
              <a:t>Subsidiární prostředek</a:t>
            </a:r>
          </a:p>
          <a:p>
            <a:r>
              <a:rPr lang="cs-CZ" dirty="0"/>
              <a:t>Jen soud</a:t>
            </a:r>
          </a:p>
          <a:p>
            <a:r>
              <a:rPr lang="cs-CZ" dirty="0"/>
              <a:t>Usnesení – možnost stížnosti bez odkladného účinku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2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Maximální doba trvání</a:t>
            </a:r>
          </a:p>
          <a:p>
            <a:r>
              <a:rPr lang="cs-CZ" dirty="0"/>
              <a:t>1 – přečin</a:t>
            </a:r>
          </a:p>
          <a:p>
            <a:r>
              <a:rPr lang="cs-CZ" dirty="0"/>
              <a:t>2 – zločin</a:t>
            </a:r>
          </a:p>
          <a:p>
            <a:r>
              <a:rPr lang="cs-CZ" dirty="0"/>
              <a:t>3 – ZZZ</a:t>
            </a:r>
          </a:p>
          <a:p>
            <a:r>
              <a:rPr lang="cs-CZ" dirty="0"/>
              <a:t>4 – ZZZ+ výjimečný trest</a:t>
            </a:r>
          </a:p>
          <a:p>
            <a:endParaRPr lang="cs-CZ" dirty="0"/>
          </a:p>
          <a:p>
            <a:r>
              <a:rPr lang="cs-CZ" dirty="0"/>
              <a:t>§ 67 písm. b) </a:t>
            </a:r>
            <a:r>
              <a:rPr lang="cs-CZ" dirty="0" err="1"/>
              <a:t>max</a:t>
            </a:r>
            <a:r>
              <a:rPr lang="cs-CZ" dirty="0"/>
              <a:t> 3 měsíce – neplatí pokud již působil</a:t>
            </a:r>
          </a:p>
          <a:p>
            <a:r>
              <a:rPr lang="cs-CZ" dirty="0"/>
              <a:t>1/3 pro přípravné řízení a 2/3 pro ř. před soudem</a:t>
            </a:r>
          </a:p>
        </p:txBody>
      </p:sp>
    </p:spTree>
    <p:extLst>
      <p:ext uri="{BB962C8B-B14F-4D97-AF65-F5344CB8AC3E}">
        <p14:creationId xmlns:p14="http://schemas.microsoft.com/office/powerpoint/2010/main" val="35365043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657</Words>
  <Application>Microsoft Office PowerPoint</Application>
  <PresentationFormat>Předvádění na obrazovce (4:3)</PresentationFormat>
  <Paragraphs>99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Zajištění osob a věcí</vt:lpstr>
      <vt:lpstr>Zajištění osoby obviněného a podezřelého</vt:lpstr>
      <vt:lpstr>Zajištění osoby obviněného a podezřelého</vt:lpstr>
      <vt:lpstr>Zajištění osoby obviněného a podezřelého</vt:lpstr>
      <vt:lpstr>Zajištění osoby obviněného a podezřelého</vt:lpstr>
      <vt:lpstr>Zajištění osoby obviněného a podezřelého</vt:lpstr>
      <vt:lpstr>Zajištění osoby obviněného a podezřelého</vt:lpstr>
      <vt:lpstr>vazba</vt:lpstr>
      <vt:lpstr>vazba</vt:lpstr>
      <vt:lpstr>vazba</vt:lpstr>
      <vt:lpstr>Vazba - nahrazení</vt:lpstr>
      <vt:lpstr>Vazba - mladiství</vt:lpstr>
      <vt:lpstr>Zajištění věcí</vt:lpstr>
      <vt:lpstr>Zajištění věcí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osob a věcí</dc:title>
  <dc:creator>Milana Hrušáková</dc:creator>
  <cp:lastModifiedBy>Milana Hrušáková</cp:lastModifiedBy>
  <cp:revision>14</cp:revision>
  <dcterms:created xsi:type="dcterms:W3CDTF">2014-04-11T07:39:33Z</dcterms:created>
  <dcterms:modified xsi:type="dcterms:W3CDTF">2022-03-18T14:57:40Z</dcterms:modified>
</cp:coreProperties>
</file>