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5" d="100"/>
          <a:sy n="55" d="100"/>
        </p:scale>
        <p:origin x="6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názvu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118" name="Text úrovně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6173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618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5063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508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95361" indent="-617361" defTabSz="821531">
              <a:buSzPct val="75000"/>
              <a:defRPr sz="50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9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názvu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127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–Josef Novák"/>
          <p:cNvSpPr txBox="1">
            <a:spLocks noGrp="1"/>
          </p:cNvSpPr>
          <p:nvPr>
            <p:ph type="body" sz="quarter" idx="21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–Josef Novák</a:t>
            </a:r>
          </a:p>
        </p:txBody>
      </p:sp>
      <p:sp>
        <p:nvSpPr>
          <p:cNvPr id="136" name="„Sem napište citát.“"/>
          <p:cNvSpPr txBox="1">
            <a:spLocks noGrp="1"/>
          </p:cNvSpPr>
          <p:nvPr>
            <p:ph type="body" sz="quarter" idx="22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821531">
              <a:spcBef>
                <a:spcPts val="0"/>
              </a:spcBef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13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rázek"/>
          <p:cNvSpPr>
            <a:spLocks noGrp="1"/>
          </p:cNvSpPr>
          <p:nvPr>
            <p:ph type="pic" sz="half" idx="21"/>
          </p:nvPr>
        </p:nvSpPr>
        <p:spPr>
          <a:xfrm>
            <a:off x="5307210" y="892968"/>
            <a:ext cx="13751720" cy="91725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Text názvu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14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7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brázek"/>
          <p:cNvSpPr>
            <a:spLocks noGrp="1"/>
          </p:cNvSpPr>
          <p:nvPr>
            <p:ph type="pic" idx="21"/>
          </p:nvPr>
        </p:nvSpPr>
        <p:spPr>
          <a:xfrm>
            <a:off x="1905000" y="0"/>
            <a:ext cx="21420093" cy="1428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rázek"/>
          <p:cNvSpPr>
            <a:spLocks noGrp="1"/>
          </p:cNvSpPr>
          <p:nvPr>
            <p:ph type="pic" sz="half" idx="21"/>
          </p:nvPr>
        </p:nvSpPr>
        <p:spPr>
          <a:xfrm>
            <a:off x="9423796" y="3661171"/>
            <a:ext cx="13260587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3" name="Text názvu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16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 lIns="71437" tIns="71437" rIns="71437" bIns="71437"/>
          <a:lstStyle>
            <a:lvl1pPr marL="465364" indent="-465364" defTabSz="821531">
              <a:spcBef>
                <a:spcPts val="4500"/>
              </a:spcBef>
              <a:buSzPct val="75000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08264" indent="-465364" defTabSz="821531">
              <a:spcBef>
                <a:spcPts val="4500"/>
              </a:spcBef>
              <a:buSzPct val="75000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51164" indent="-465364" defTabSz="821531">
              <a:spcBef>
                <a:spcPts val="4500"/>
              </a:spcBef>
              <a:buSzPct val="75000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494064" indent="-465364" defTabSz="821531">
              <a:spcBef>
                <a:spcPts val="4500"/>
              </a:spcBef>
              <a:buSzPct val="75000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836964" indent="-465364" defTabSz="821531">
              <a:spcBef>
                <a:spcPts val="4500"/>
              </a:spcBef>
              <a:buSzPct val="75000"/>
              <a:defRPr sz="3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názvu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>
              <a:lnSpc>
                <a:spcPct val="90000"/>
              </a:lnSpc>
              <a:defRPr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Text názvu</a:t>
            </a:r>
          </a:p>
        </p:txBody>
      </p:sp>
      <p:sp>
        <p:nvSpPr>
          <p:cNvPr id="17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821531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821531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821531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821531">
              <a:lnSpc>
                <a:spcPct val="90000"/>
              </a:lnSpc>
              <a:spcBef>
                <a:spcPts val="0"/>
              </a:spcBef>
              <a:buSzTx/>
              <a:buNone/>
              <a:defRPr sz="4400"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7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lnSpc>
                <a:spcPct val="90000"/>
              </a:lnSpc>
              <a:defRPr>
                <a:solidFill>
                  <a:srgbClr val="333399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9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38"/>
          <p:cNvSpPr txBox="1">
            <a:spLocks noGrp="1"/>
          </p:cNvSpPr>
          <p:nvPr>
            <p:ph type="title"/>
          </p:nvPr>
        </p:nvSpPr>
        <p:spPr>
          <a:xfrm>
            <a:off x="2036052" y="2804683"/>
            <a:ext cx="20311896" cy="5842742"/>
          </a:xfrm>
          <a:prstGeom prst="rect">
            <a:avLst/>
          </a:prstGeom>
        </p:spPr>
        <p:txBody>
          <a:bodyPr/>
          <a:lstStyle/>
          <a:p>
            <a:pPr defTabSz="377904">
              <a:defRPr sz="13018"/>
            </a:pPr>
            <a:r>
              <a:t>Ekonomické základy práva</a:t>
            </a:r>
          </a:p>
          <a:p>
            <a:pPr defTabSz="377904">
              <a:defRPr sz="13018"/>
            </a:pPr>
            <a:r>
              <a:rPr sz="9200"/>
              <a:t>Nemovitosti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84" name="Shape 139"/>
          <p:cNvSpPr txBox="1">
            <a:spLocks noGrp="1"/>
          </p:cNvSpPr>
          <p:nvPr>
            <p:ph type="body" sz="quarter" idx="1"/>
          </p:nvPr>
        </p:nvSpPr>
        <p:spPr>
          <a:xfrm>
            <a:off x="2914700" y="11174641"/>
            <a:ext cx="16979800" cy="2933404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pPr marL="0" lvl="6" indent="3210277" defTabSz="821531">
              <a:spcBef>
                <a:spcPts val="0"/>
              </a:spcBef>
              <a:buSzTx/>
              <a:buNone/>
              <a:defRPr sz="44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2023                                                      Martin Svoboda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Seskupit"/>
          <p:cNvGrpSpPr/>
          <p:nvPr/>
        </p:nvGrpSpPr>
        <p:grpSpPr>
          <a:xfrm>
            <a:off x="-502575" y="15286"/>
            <a:ext cx="27969001" cy="13723528"/>
            <a:chOff x="0" y="0"/>
            <a:chExt cx="27968999" cy="13723526"/>
          </a:xfrm>
        </p:grpSpPr>
        <p:grpSp>
          <p:nvGrpSpPr>
            <p:cNvPr id="222" name="Seskupit"/>
            <p:cNvGrpSpPr/>
            <p:nvPr/>
          </p:nvGrpSpPr>
          <p:grpSpPr>
            <a:xfrm>
              <a:off x="0" y="0"/>
              <a:ext cx="27969000" cy="13723527"/>
              <a:chOff x="0" y="0"/>
              <a:chExt cx="27969000" cy="13723526"/>
            </a:xfrm>
          </p:grpSpPr>
          <p:grpSp>
            <p:nvGrpSpPr>
              <p:cNvPr id="213" name="Seskupit"/>
              <p:cNvGrpSpPr/>
              <p:nvPr/>
            </p:nvGrpSpPr>
            <p:grpSpPr>
              <a:xfrm>
                <a:off x="505746" y="0"/>
                <a:ext cx="27463255" cy="13723527"/>
                <a:chOff x="0" y="0"/>
                <a:chExt cx="27463255" cy="13723526"/>
              </a:xfrm>
            </p:grpSpPr>
            <p:grpSp>
              <p:nvGrpSpPr>
                <p:cNvPr id="211" name="Seskupit"/>
                <p:cNvGrpSpPr/>
                <p:nvPr/>
              </p:nvGrpSpPr>
              <p:grpSpPr>
                <a:xfrm>
                  <a:off x="2874487" y="0"/>
                  <a:ext cx="24588769" cy="13723527"/>
                  <a:chOff x="0" y="0"/>
                  <a:chExt cx="24588767" cy="13723526"/>
                </a:xfrm>
              </p:grpSpPr>
              <p:pic>
                <p:nvPicPr>
                  <p:cNvPr id="209" name="Snímek obrazovky 2023-03-11 v 15.58.13.png" descr="Snímek obrazovky 2023-03-11 v 15.58.13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24588768" cy="1372352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10" name="Snímek obrazovky 2023-03-11 v 15.59.18.png" descr="Snímek obrazovky 2023-03-11 v 15.59.18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773336" y="10381603"/>
                    <a:ext cx="533693" cy="18043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212" name="Snímek obrazovky 2023-03-11 v 16.04.48.png" descr="Snímek obrazovky 2023-03-11 v 16.04.48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555761" cy="1372352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14" name="Vlastník"/>
              <p:cNvSpPr txBox="1"/>
              <p:nvPr/>
            </p:nvSpPr>
            <p:spPr>
              <a:xfrm>
                <a:off x="1001382" y="536432"/>
                <a:ext cx="2236928" cy="8084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Vlastník</a:t>
                </a:r>
              </a:p>
            </p:txBody>
          </p:sp>
          <p:sp>
            <p:nvSpPr>
              <p:cNvPr id="215" name="- nákup nemovistosti financuje…"/>
              <p:cNvSpPr txBox="1"/>
              <p:nvPr/>
            </p:nvSpPr>
            <p:spPr>
              <a:xfrm>
                <a:off x="600179" y="1660687"/>
                <a:ext cx="6711925" cy="1231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800" b="0">
                    <a:solidFill>
                      <a:srgbClr val="FFFFFF"/>
                    </a:solidFill>
                  </a:defRPr>
                </a:pPr>
                <a:r>
                  <a:t>- nákup nemovistosti financuje</a:t>
                </a:r>
              </a:p>
              <a:p>
                <a:pPr>
                  <a:defRPr sz="3800" b="0">
                    <a:solidFill>
                      <a:srgbClr val="FFFFFF"/>
                    </a:solidFill>
                  </a:defRPr>
                </a:pPr>
                <a:r>
                  <a:t>z vlastního a cizího kapitálu</a:t>
                </a:r>
              </a:p>
            </p:txBody>
          </p:sp>
          <p:sp>
            <p:nvSpPr>
              <p:cNvPr id="216" name="- po 30 letech úvěr splatí…"/>
              <p:cNvSpPr txBox="1"/>
              <p:nvPr/>
            </p:nvSpPr>
            <p:spPr>
              <a:xfrm>
                <a:off x="94085" y="3020219"/>
                <a:ext cx="5962769" cy="1231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800" b="0">
                    <a:solidFill>
                      <a:srgbClr val="FFFFFF"/>
                    </a:solidFill>
                  </a:defRPr>
                </a:pPr>
                <a:r>
                  <a:t>- po 30 letech úvěr splatí</a:t>
                </a:r>
              </a:p>
              <a:p>
                <a:pPr>
                  <a:defRPr sz="3800" b="0">
                    <a:solidFill>
                      <a:srgbClr val="FFFFFF"/>
                    </a:solidFill>
                  </a:defRPr>
                </a:pPr>
                <a:r>
                  <a:t>a nemovistost prodá</a:t>
                </a:r>
              </a:p>
            </p:txBody>
          </p:sp>
          <p:sp>
            <p:nvSpPr>
              <p:cNvPr id="217" name="Nájemník"/>
              <p:cNvSpPr txBox="1"/>
              <p:nvPr/>
            </p:nvSpPr>
            <p:spPr>
              <a:xfrm>
                <a:off x="792289" y="7146678"/>
                <a:ext cx="2655114" cy="8084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48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Nájemník</a:t>
                </a:r>
              </a:p>
            </p:txBody>
          </p:sp>
          <p:sp>
            <p:nvSpPr>
              <p:cNvPr id="218" name="- na kapitálovém trhu ukládá…"/>
              <p:cNvSpPr txBox="1"/>
              <p:nvPr/>
            </p:nvSpPr>
            <p:spPr>
              <a:xfrm>
                <a:off x="644460" y="8311027"/>
                <a:ext cx="7954620" cy="1802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- na kapitálovém trhu ukládá </a:t>
                </a:r>
              </a:p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  finanční prostředky do portfolia</a:t>
                </a:r>
              </a:p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  50/50 (akcie 50% / dluhopisy 50%)</a:t>
                </a:r>
              </a:p>
            </p:txBody>
          </p:sp>
          <p:sp>
            <p:nvSpPr>
              <p:cNvPr id="219" name="- platí každý měsíc nájem…"/>
              <p:cNvSpPr txBox="1"/>
              <p:nvPr/>
            </p:nvSpPr>
            <p:spPr>
              <a:xfrm>
                <a:off x="584082" y="10323760"/>
                <a:ext cx="8364348" cy="23740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- platí každý měsíc nájem</a:t>
                </a:r>
              </a:p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- částku kterou měsíčně ušetří ve</a:t>
                </a:r>
              </a:p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  srovnání s vlastníkem nemovistosti</a:t>
                </a:r>
              </a:p>
              <a:p>
                <a:pPr algn="l">
                  <a:defRPr sz="3800" b="0">
                    <a:solidFill>
                      <a:srgbClr val="FFFFFF"/>
                    </a:solidFill>
                  </a:defRPr>
                </a:pPr>
                <a:r>
                  <a:t>  opět investuje do globálního portfolia</a:t>
                </a:r>
              </a:p>
            </p:txBody>
          </p:sp>
          <p:sp>
            <p:nvSpPr>
              <p:cNvPr id="220" name="- po 30 letech portfolio prodá"/>
              <p:cNvSpPr txBox="1"/>
              <p:nvPr/>
            </p:nvSpPr>
            <p:spPr>
              <a:xfrm>
                <a:off x="0" y="12907995"/>
                <a:ext cx="7050349" cy="6595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3800" b="0">
                    <a:solidFill>
                      <a:srgbClr val="FFFFFF"/>
                    </a:solidFill>
                  </a:defRPr>
                </a:lvl1pPr>
              </a:lstStyle>
              <a:p>
                <a:r>
                  <a:t>- po 30 letech portfolio prodá</a:t>
                </a:r>
              </a:p>
            </p:txBody>
          </p:sp>
          <p:pic>
            <p:nvPicPr>
              <p:cNvPr id="221" name="Snímek obrazovky 2023-03-11 v 16.47.45.png" descr="Snímek obrazovky 2023-03-11 v 16.47.45.png"/>
              <p:cNvPicPr>
                <a:picLocks noChangeAspect="1"/>
              </p:cNvPicPr>
              <p:nvPr/>
            </p:nvPicPr>
            <p:blipFill>
              <a:blip r:embed="rId5"/>
              <a:srcRect l="9" r="6540" b="2"/>
              <a:stretch>
                <a:fillRect/>
              </a:stretch>
            </p:blipFill>
            <p:spPr>
              <a:xfrm rot="10800000" flipH="1">
                <a:off x="11799505" y="12358411"/>
                <a:ext cx="1142207" cy="1183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225" name="Seskupit"/>
            <p:cNvGrpSpPr/>
            <p:nvPr/>
          </p:nvGrpSpPr>
          <p:grpSpPr>
            <a:xfrm>
              <a:off x="9769902" y="10997396"/>
              <a:ext cx="3588504" cy="1590580"/>
              <a:chOff x="0" y="0"/>
              <a:chExt cx="3588502" cy="1590579"/>
            </a:xfrm>
          </p:grpSpPr>
          <p:pic>
            <p:nvPicPr>
              <p:cNvPr id="223" name="Snímek obrazovky 2023-03-11 v 16.55.02.png" descr="Snímek obrazovky 2023-03-11 v 16.55.0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9400" y="0"/>
                <a:ext cx="769103" cy="6507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4" name="Snímek obrazovky 2023-03-11 v 16.55.02.png" descr="Snímek obrazovky 2023-03-11 v 16.55.0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939800"/>
                <a:ext cx="769103" cy="6507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Vlastník vs. Nájemník   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Vlastník vs. Nájemník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t> I</a:t>
            </a:r>
          </a:p>
        </p:txBody>
      </p:sp>
      <p:sp>
        <p:nvSpPr>
          <p:cNvPr id="229" name="Vlastník a nájemník žijí v identické nemovitosti…"/>
          <p:cNvSpPr txBox="1">
            <a:spLocks noGrp="1"/>
          </p:cNvSpPr>
          <p:nvPr>
            <p:ph type="body" idx="1"/>
          </p:nvPr>
        </p:nvSpPr>
        <p:spPr>
          <a:xfrm>
            <a:off x="917501" y="3098800"/>
            <a:ext cx="22548998" cy="9296400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Vlastník a nájemník žijí v identické nemovitosti </a:t>
            </a:r>
          </a:p>
          <a:p>
            <a:pPr marL="0" lvl="1" indent="457200"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(například dva řadové domky hned vedle sebe nebo byty).</a:t>
            </a:r>
            <a:endParaRPr sz="1200"/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>
                <a:solidFill>
                  <a:srgbClr val="1641FF"/>
                </a:solidFill>
              </a:rPr>
              <a:t>U vlastníka </a:t>
            </a:r>
            <a:r>
              <a:t>nemovitosti je ušetřené nájemné vykázáno jako fiktivní příjem</a:t>
            </a:r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Vlastník nemovitosti: počáteční financování cizím kapitálem ve výši 70%.</a:t>
            </a:r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Anuitní úvěr s plánovaným splacením (na nulu) za dobu 30 let</a:t>
            </a:r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Fixace úroků na dobu 10 let (každých 10 let nová fixace za tržních podmínek)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Vlastník vs. Nájemník   I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Vlastník vs. Nájemník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t> II</a:t>
            </a:r>
          </a:p>
        </p:txBody>
      </p:sp>
      <p:sp>
        <p:nvSpPr>
          <p:cNvPr id="232" name="Vlastník a nájemník žijí v identické nemovitosti…"/>
          <p:cNvSpPr txBox="1">
            <a:spLocks noGrp="1"/>
          </p:cNvSpPr>
          <p:nvPr>
            <p:ph type="body" idx="1"/>
          </p:nvPr>
        </p:nvSpPr>
        <p:spPr>
          <a:xfrm>
            <a:off x="917501" y="3098800"/>
            <a:ext cx="22548998" cy="9296400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Vlastník a nájemník žijí v identické nemovitosti </a:t>
            </a:r>
          </a:p>
          <a:p>
            <a:pPr marL="0" lvl="1" indent="457200">
              <a:buSzTx/>
              <a:buNone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(například dva řadové domky hned vedle sebe nebo byty).</a:t>
            </a:r>
          </a:p>
          <a:p>
            <a:pPr>
              <a:buSzPct val="50000"/>
              <a:defRPr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Nájemník / Investor </a:t>
            </a:r>
            <a:endParaRPr sz="1200"/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Investuje do alternativního portfolia s alokací 50/50 (dluhopisy / akcie)</a:t>
            </a:r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Buy and hold strategie RexP / MSCI Europe Standard (střednědobé německé státní dluhopisy / standardní evropské akciové tituly).</a:t>
            </a:r>
          </a:p>
          <a:p>
            <a:pPr>
              <a:buSzPct val="50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Všude je zohlednění nákladů a daní.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rovnání reálných výnosů pro rozdílné časové období"/>
          <p:cNvSpPr txBox="1">
            <a:spLocks noGrp="1"/>
          </p:cNvSpPr>
          <p:nvPr>
            <p:ph type="title"/>
          </p:nvPr>
        </p:nvSpPr>
        <p:spPr>
          <a:xfrm>
            <a:off x="835283" y="2950717"/>
            <a:ext cx="22713434" cy="1904606"/>
          </a:xfrm>
          <a:prstGeom prst="rect">
            <a:avLst/>
          </a:prstGeom>
        </p:spPr>
        <p:txBody>
          <a:bodyPr/>
          <a:lstStyle/>
          <a:p>
            <a:r>
              <a:rPr sz="7300"/>
              <a:t>Srovnání reálných výnosů pro rozdílné časové období</a:t>
            </a:r>
            <a:r>
              <a:t>  </a:t>
            </a:r>
          </a:p>
        </p:txBody>
      </p:sp>
      <p:sp>
        <p:nvSpPr>
          <p:cNvPr id="235" name="Vlastník vs. Nájemník"/>
          <p:cNvSpPr txBox="1"/>
          <p:nvPr/>
        </p:nvSpPr>
        <p:spPr>
          <a:xfrm>
            <a:off x="3809987" y="-373041"/>
            <a:ext cx="16151517" cy="2883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normAutofit/>
          </a:bodyPr>
          <a:lstStyle>
            <a:lvl1pPr defTabSz="821531">
              <a:defRPr sz="112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Vlastník vs. Nájemník  </a:t>
            </a:r>
          </a:p>
        </p:txBody>
      </p:sp>
      <p:grpSp>
        <p:nvGrpSpPr>
          <p:cNvPr id="238" name="Seskupit"/>
          <p:cNvGrpSpPr/>
          <p:nvPr/>
        </p:nvGrpSpPr>
        <p:grpSpPr>
          <a:xfrm>
            <a:off x="761999" y="5838551"/>
            <a:ext cx="22860000" cy="6237764"/>
            <a:chOff x="38100" y="38100"/>
            <a:chExt cx="22859997" cy="6237763"/>
          </a:xfrm>
        </p:grpSpPr>
        <p:graphicFrame>
          <p:nvGraphicFramePr>
            <p:cNvPr id="236" name="Tabulka"/>
            <p:cNvGraphicFramePr/>
            <p:nvPr/>
          </p:nvGraphicFramePr>
          <p:xfrm>
            <a:off x="38100" y="38100"/>
            <a:ext cx="22859997" cy="5641135"/>
          </p:xfrm>
          <a:graphic>
            <a:graphicData uri="http://schemas.openxmlformats.org/drawingml/2006/table">
              <a:tbl>
                <a:tblPr firstRow="1">
                  <a:tableStyleId>{CF821DB8-F4EB-4A41-A1BA-3FCAFE7338EE}</a:tableStyleId>
                </a:tblPr>
                <a:tblGrid>
                  <a:gridCol w="25400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2540000">
                    <a:extLst>
                      <a:ext uri="{9D8B030D-6E8A-4147-A177-3AD203B41FA5}">
                        <a16:colId xmlns:a16="http://schemas.microsoft.com/office/drawing/2014/main" val="20008"/>
                      </a:ext>
                    </a:extLst>
                  </a:gridCol>
                </a:tblGrid>
                <a:tr h="1413459"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1970-1999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1975-2004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1980-2009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1985-2014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1990-2018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1995-2018 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2000-2018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2005-2018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3300"/>
                          <a:t>2010-2018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381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BFBF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07109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(30 let)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(30 let)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(30 let)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(30 let)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(29 let)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(24 let)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(19 let)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(14 let)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(9 let)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07109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0,5 %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>
                            <a:solidFill>
                              <a:srgbClr val="FF0000"/>
                            </a:solidFill>
                          </a:rPr>
                          <a:t>-1,0 %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>
                            <a:solidFill>
                              <a:srgbClr val="FF0000"/>
                            </a:solidFill>
                          </a:rPr>
                          <a:t>-3,0 %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>
                            <a:solidFill>
                              <a:srgbClr val="FF0000"/>
                            </a:solidFill>
                          </a:rPr>
                          <a:t>-1,4 %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>
                            <a:solidFill>
                              <a:srgbClr val="FF0000"/>
                            </a:solidFill>
                          </a:rPr>
                          <a:t>-2,6 %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>
                            <a:solidFill>
                              <a:srgbClr val="FF0000"/>
                            </a:solidFill>
                          </a:rPr>
                          <a:t>-0,7 %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0,8 %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4,1 %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7,9 %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254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13459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3,6 %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4,9 %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4,7 %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4,3 %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3,1 %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3,6 %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254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0,9 %</a:t>
                        </a:r>
                      </a:p>
                    </a:txBody>
                    <a:tcPr marL="50800" marR="50800" marT="50800" marB="50800" anchor="ctr" horzOverflow="overflow">
                      <a:lnL w="254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2,0 %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3300"/>
                          <a:t>2,2 %</a:t>
                        </a:r>
                      </a:p>
                    </a:txBody>
                    <a:tcPr marL="50800" marR="50800" marT="50800" marB="50800" anchor="ctr" horzOverflow="overflow">
                      <a:lnL w="38100">
                        <a:solidFill>
                          <a:srgbClr val="A6AAA9"/>
                        </a:solidFill>
                        <a:miter lim="400000"/>
                      </a:lnL>
                      <a:lnR w="38100">
                        <a:solidFill>
                          <a:srgbClr val="A6AAA9"/>
                        </a:solidFill>
                        <a:miter lim="400000"/>
                      </a:lnR>
                      <a:lnT w="25400">
                        <a:solidFill>
                          <a:srgbClr val="A6AAA9"/>
                        </a:solidFill>
                        <a:miter lim="400000"/>
                      </a:lnT>
                      <a:lnB w="38100">
                        <a:solidFill>
                          <a:srgbClr val="A6AAA9"/>
                        </a:solidFill>
                        <a:miter lim="400000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37" name="Zdroj: Bulwiengesa, Europace, Bundesbank, G. Kommer"/>
            <p:cNvSpPr txBox="1"/>
            <p:nvPr/>
          </p:nvSpPr>
          <p:spPr>
            <a:xfrm>
              <a:off x="16318996" y="5876318"/>
              <a:ext cx="6541543" cy="399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 b="0">
                  <a:latin typeface="Helvetica Neue UltraLight"/>
                  <a:ea typeface="Helvetica Neue UltraLight"/>
                  <a:cs typeface="Helvetica Neue UltraLight"/>
                  <a:sym typeface="Helvetica Neue UltraLight"/>
                </a:defRPr>
              </a:lvl1pPr>
            </a:lstStyle>
            <a:p>
              <a:r>
                <a:t>Zdroj: Bulwiengesa, Europace, Bundesbank, G. Kommer</a:t>
              </a:r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emokratizace finančních znalostí (I)"/>
          <p:cNvSpPr txBox="1">
            <a:spLocks noGrp="1"/>
          </p:cNvSpPr>
          <p:nvPr>
            <p:ph type="title"/>
          </p:nvPr>
        </p:nvSpPr>
        <p:spPr>
          <a:xfrm>
            <a:off x="1689099" y="355600"/>
            <a:ext cx="21461845" cy="2286000"/>
          </a:xfrm>
          <a:prstGeom prst="rect">
            <a:avLst/>
          </a:prstGeom>
        </p:spPr>
        <p:txBody>
          <a:bodyPr/>
          <a:lstStyle/>
          <a:p>
            <a:pPr defTabSz="775969">
              <a:defRPr sz="10528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Demokratizace</a:t>
            </a:r>
            <a:r>
              <a:rPr dirty="0"/>
              <a:t> </a:t>
            </a:r>
            <a:r>
              <a:rPr dirty="0" err="1"/>
              <a:t>finančních</a:t>
            </a:r>
            <a:r>
              <a:rPr dirty="0"/>
              <a:t> </a:t>
            </a:r>
            <a:r>
              <a:rPr dirty="0" err="1"/>
              <a:t>znalostí</a:t>
            </a:r>
            <a:r>
              <a:rPr dirty="0"/>
              <a:t> (I)</a:t>
            </a:r>
            <a:r>
              <a:rPr sz="1128" dirty="0"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rPr dirty="0"/>
              <a:t> </a:t>
            </a:r>
          </a:p>
        </p:txBody>
      </p:sp>
      <p:sp>
        <p:nvSpPr>
          <p:cNvPr id="244" name="Problém vyústí spíše ve formě všeobecně rostoucí inflace, která bude centrálními bankami tolerována, protože inflace tendenčně podpoří nominální ceny domů (nemovitostí) a dlužníci (nabyvatelé úvěrů) jsou tímto aktem zachráněni, protože reálná hodnota jej"/>
          <p:cNvSpPr txBox="1">
            <a:spLocks noGrp="1"/>
          </p:cNvSpPr>
          <p:nvPr>
            <p:ph type="body" idx="1"/>
          </p:nvPr>
        </p:nvSpPr>
        <p:spPr>
          <a:xfrm>
            <a:off x="917501" y="3098800"/>
            <a:ext cx="22548998" cy="9296400"/>
          </a:xfrm>
          <a:prstGeom prst="rect">
            <a:avLst/>
          </a:prstGeom>
        </p:spPr>
        <p:txBody>
          <a:bodyPr/>
          <a:lstStyle/>
          <a:p>
            <a:pPr marL="615950" indent="-615950" defTabSz="800735">
              <a:spcBef>
                <a:spcPts val="5700"/>
              </a:spcBef>
              <a:buSzPct val="50000"/>
              <a:defRPr sz="4656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Problém vyústí spíše ve formě všeobecně rostoucí inflace, která bude centrálními bankami tolerována, protože inflace tendenčně podpoří nominální ceny domů (nemovitostí) a dlužníci (nabyvatelé úvěrů) jsou tímto aktem zachráněni, protože reálná hodnota jejich dluhů klesá.</a:t>
            </a:r>
            <a:endParaRPr sz="1164"/>
          </a:p>
          <a:p>
            <a:pPr marL="1231900" lvl="1" indent="-615950" defTabSz="800735">
              <a:spcBef>
                <a:spcPts val="5700"/>
              </a:spcBef>
              <a:buSzPct val="50000"/>
              <a:defRPr sz="4656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”Dříve byl poměr podílu ceny pozemku na ceně nemovitosti v typickém městě kolem 15 procent. Mnoho lidí považovalo nemovitost za zboží, jako je auto nebo motorový člun, o které je nutné se starat a udržovat a někdy vyjde z módy.” </a:t>
            </a:r>
          </a:p>
          <a:p>
            <a:pPr marL="1231900" lvl="1" indent="-615950" defTabSz="800735">
              <a:spcBef>
                <a:spcPts val="5700"/>
              </a:spcBef>
              <a:buSzPct val="50000"/>
              <a:defRPr sz="4656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“Ovšem dnes cena pozemku (definovaná jako cena nemovitosti - mínus odhadované náklady) často dosahuje i přesahuje 50 procent ceny nemovitosti. A z tohoto důvodu začínáme myslet, že nemovitosti jsou vlastně pozemky.”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Demokratizace finančních znalostí (II)"/>
          <p:cNvSpPr txBox="1">
            <a:spLocks noGrp="1"/>
          </p:cNvSpPr>
          <p:nvPr>
            <p:ph type="title"/>
          </p:nvPr>
        </p:nvSpPr>
        <p:spPr>
          <a:xfrm>
            <a:off x="1689099" y="355600"/>
            <a:ext cx="21254027" cy="2286000"/>
          </a:xfrm>
          <a:prstGeom prst="rect">
            <a:avLst/>
          </a:prstGeom>
        </p:spPr>
        <p:txBody>
          <a:bodyPr/>
          <a:lstStyle/>
          <a:p>
            <a:pPr defTabSz="767715">
              <a:defRPr sz="1041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dirty="0" err="1"/>
              <a:t>Demokratizace</a:t>
            </a:r>
            <a:r>
              <a:rPr dirty="0"/>
              <a:t> </a:t>
            </a:r>
            <a:r>
              <a:rPr dirty="0" err="1"/>
              <a:t>finančních</a:t>
            </a:r>
            <a:r>
              <a:rPr dirty="0"/>
              <a:t> </a:t>
            </a:r>
            <a:r>
              <a:rPr dirty="0" err="1"/>
              <a:t>znalostí</a:t>
            </a:r>
            <a:r>
              <a:rPr dirty="0"/>
              <a:t> (II)</a:t>
            </a:r>
            <a:r>
              <a:rPr sz="1116" dirty="0">
                <a:latin typeface="Times Roman"/>
                <a:ea typeface="Times Roman"/>
                <a:cs typeface="Times Roman"/>
                <a:sym typeface="Times Roman"/>
              </a:rPr>
              <a:t>  </a:t>
            </a:r>
            <a:r>
              <a:rPr dirty="0"/>
              <a:t> </a:t>
            </a:r>
          </a:p>
        </p:txBody>
      </p:sp>
      <p:sp>
        <p:nvSpPr>
          <p:cNvPr id="247" name="Pokud si budete chtít například koupit nemovitost…budete mít co do činění s realitním makléřem a hypotečním makléřem.…"/>
          <p:cNvSpPr txBox="1">
            <a:spLocks noGrp="1"/>
          </p:cNvSpPr>
          <p:nvPr>
            <p:ph type="body" idx="1"/>
          </p:nvPr>
        </p:nvSpPr>
        <p:spPr>
          <a:xfrm>
            <a:off x="810935" y="3287986"/>
            <a:ext cx="22762130" cy="9296401"/>
          </a:xfrm>
          <a:prstGeom prst="rect">
            <a:avLst/>
          </a:prstGeom>
        </p:spPr>
        <p:txBody>
          <a:bodyPr/>
          <a:lstStyle/>
          <a:p>
            <a:pPr marL="603250" indent="-603250" defTabSz="784225">
              <a:spcBef>
                <a:spcPts val="5600"/>
              </a:spcBef>
              <a:buSzPct val="50000"/>
              <a:defRPr sz="456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Pokud si budete chtít například koupit nemovitost…budete mít co do činění s realitním makléřem a hypotečním makléřem.</a:t>
            </a:r>
            <a:endParaRPr sz="1140">
              <a:latin typeface="Times Roman"/>
              <a:ea typeface="Times Roman"/>
              <a:cs typeface="Times Roman"/>
              <a:sym typeface="Times Roman"/>
            </a:endParaRPr>
          </a:p>
          <a:p>
            <a:pPr marL="603250" indent="-603250" defTabSz="784225">
              <a:spcBef>
                <a:spcPts val="5600"/>
              </a:spcBef>
              <a:buSzPct val="50000"/>
              <a:defRPr sz="456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>
                <a:solidFill>
                  <a:srgbClr val="0433FF"/>
                </a:solidFill>
              </a:rPr>
              <a:t>Realitní makléř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zastupuje prodejce nemovitosti a tím pádem má zájem na tom, aby pro prodejce docílil co nejlepší cenu.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603250" indent="-603250" defTabSz="784225">
              <a:spcBef>
                <a:spcPts val="5600"/>
              </a:spcBef>
              <a:buSzPct val="50000"/>
              <a:defRPr sz="456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>
                <a:solidFill>
                  <a:srgbClr val="0433FF"/>
                </a:solidFill>
              </a:rPr>
              <a:t>Hypotéční makléř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má zájem dohodnout (poskytnout) úvěr s vysokými úroky.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603250" indent="-603250" defTabSz="784225">
              <a:spcBef>
                <a:spcPts val="5600"/>
              </a:spcBef>
              <a:buSzPct val="50000"/>
              <a:defRPr sz="456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Hypotéční makléři, kteří svým klientům zdánlivě pomáhají získat hypotéku za nejlepší úrokovou sazbu, často bez znalostí o svých klientech (věřitelích), od kterých inkasuje poplatky.</a:t>
            </a:r>
            <a:endParaRPr sz="1140">
              <a:latin typeface="Times Roman"/>
              <a:ea typeface="Times Roman"/>
              <a:cs typeface="Times Roman"/>
              <a:sym typeface="Times Roman"/>
            </a:endParaRPr>
          </a:p>
          <a:p>
            <a:pPr marL="603250" indent="-603250" defTabSz="784225">
              <a:spcBef>
                <a:spcPts val="5600"/>
              </a:spcBef>
              <a:buSzPct val="50000"/>
              <a:defRPr sz="456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Pokud se stát postará o smysluplné nestranné poradenství...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138"/>
          <p:cNvSpPr txBox="1">
            <a:spLocks noGrp="1"/>
          </p:cNvSpPr>
          <p:nvPr>
            <p:ph type="title"/>
          </p:nvPr>
        </p:nvSpPr>
        <p:spPr>
          <a:xfrm>
            <a:off x="2036052" y="3936629"/>
            <a:ext cx="20311896" cy="5842742"/>
          </a:xfrm>
          <a:prstGeom prst="rect">
            <a:avLst/>
          </a:prstGeom>
        </p:spPr>
        <p:txBody>
          <a:bodyPr/>
          <a:lstStyle/>
          <a:p>
            <a:pPr defTabSz="566856">
              <a:defRPr sz="19527">
                <a:solidFill>
                  <a:srgbClr val="000000"/>
                </a:solidFill>
              </a:defRPr>
            </a:pPr>
            <a:r>
              <a:t>Nemovitosti</a:t>
            </a:r>
          </a:p>
          <a:p>
            <a:pPr defTabSz="566856">
              <a:defRPr sz="19527">
                <a:solidFill>
                  <a:srgbClr val="000000"/>
                </a:solidFill>
              </a:defRPr>
            </a:pPr>
            <a:r>
              <a:t>Specifika ČR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nímek obrazovky 2021-04-26 v 21.42.45.png" descr="Snímek obrazovky 2021-04-26 v 21.42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94" y="-1041590"/>
            <a:ext cx="17759538" cy="14272505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Průměrná výše hypotéky…"/>
          <p:cNvSpPr txBox="1"/>
          <p:nvPr/>
        </p:nvSpPr>
        <p:spPr>
          <a:xfrm>
            <a:off x="325047" y="2983869"/>
            <a:ext cx="6670996" cy="7748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Průměrná výše hypotéky</a:t>
            </a:r>
          </a:p>
          <a:p>
            <a:pPr>
              <a:defRPr sz="10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</a:t>
            </a:r>
          </a:p>
          <a:p>
            <a:pPr>
              <a:defRPr sz="10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(v tis.CZK)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nímek obrazovky 2021-04-26 v 21.44.01.png" descr="Snímek obrazovky 2021-04-26 v 21.44.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135" y="-1734643"/>
            <a:ext cx="12634019" cy="15494888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Úrokové sazby hypoték ve vybraných evropských zemích…"/>
          <p:cNvSpPr txBox="1"/>
          <p:nvPr/>
        </p:nvSpPr>
        <p:spPr>
          <a:xfrm>
            <a:off x="455056" y="1217265"/>
            <a:ext cx="9918779" cy="9284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Úrokové sazby hypoték ve vybraných evropských zemích </a:t>
            </a:r>
          </a:p>
          <a:p>
            <a:pPr>
              <a:defRPr sz="10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(leden 2021, v %)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Vývoj průměrných úrokových sazeb u hypoték"/>
          <p:cNvSpPr txBox="1"/>
          <p:nvPr/>
        </p:nvSpPr>
        <p:spPr>
          <a:xfrm>
            <a:off x="238374" y="3363027"/>
            <a:ext cx="6670996" cy="6989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Vývoj průměrných úrokových sazeb u hypoték </a:t>
            </a:r>
          </a:p>
        </p:txBody>
      </p:sp>
      <p:pic>
        <p:nvPicPr>
          <p:cNvPr id="311" name="Snímek obrazovky 2021-04-26 v 21.40.15.png" descr="Snímek obrazovky 2021-04-26 v 21.40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828" y="747039"/>
            <a:ext cx="16855591" cy="12621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38"/>
          <p:cNvSpPr txBox="1">
            <a:spLocks noGrp="1"/>
          </p:cNvSpPr>
          <p:nvPr>
            <p:ph type="title"/>
          </p:nvPr>
        </p:nvSpPr>
        <p:spPr>
          <a:xfrm>
            <a:off x="2036052" y="5803941"/>
            <a:ext cx="20311896" cy="210811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Nemovitosti jako třída aktiv </a:t>
            </a:r>
            <a:r>
              <a:rPr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Vývoj průměrných úrokových sazeb u hypoték"/>
          <p:cNvSpPr txBox="1"/>
          <p:nvPr/>
        </p:nvSpPr>
        <p:spPr>
          <a:xfrm>
            <a:off x="238374" y="3847188"/>
            <a:ext cx="4488341" cy="602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defRPr sz="10000"/>
            </a:pPr>
            <a:r>
              <a:rPr sz="6400"/>
              <a:t>Vývoj průměrných úrokových sazeb u hypoték</a:t>
            </a:r>
          </a:p>
        </p:txBody>
      </p:sp>
      <p:pic>
        <p:nvPicPr>
          <p:cNvPr id="314" name="Snímek obrazovky 2022-04-25 v 15.40.00.png" descr="Snímek obrazovky 2022-04-25 v 15.40.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225" y="57952"/>
            <a:ext cx="19248395" cy="13600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o ovlivní úrok z hypotéky"/>
          <p:cNvSpPr txBox="1">
            <a:spLocks noGrp="1"/>
          </p:cNvSpPr>
          <p:nvPr>
            <p:ph type="title"/>
          </p:nvPr>
        </p:nvSpPr>
        <p:spPr>
          <a:xfrm>
            <a:off x="1689100" y="182254"/>
            <a:ext cx="21005800" cy="228600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 ovlivní úrok z hypotéky </a:t>
            </a:r>
          </a:p>
        </p:txBody>
      </p:sp>
      <p:pic>
        <p:nvPicPr>
          <p:cNvPr id="317" name="Snímek obrazovky 2021-04-26 v 21.41.23.png" descr="Snímek obrazovky 2021-04-26 v 21.41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624" y="2889493"/>
            <a:ext cx="12960784" cy="1045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Snímek obrazovky 2021-04-26 v 21.41.06.png" descr="Snímek obrazovky 2021-04-26 v 21.41.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7" y="2801121"/>
            <a:ext cx="11454292" cy="10850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o ovlivní úrok z hypotéky"/>
          <p:cNvSpPr txBox="1">
            <a:spLocks noGrp="1"/>
          </p:cNvSpPr>
          <p:nvPr>
            <p:ph type="title"/>
          </p:nvPr>
        </p:nvSpPr>
        <p:spPr>
          <a:xfrm>
            <a:off x="374546" y="3282717"/>
            <a:ext cx="4742854" cy="7150566"/>
          </a:xfrm>
          <a:prstGeom prst="rect">
            <a:avLst/>
          </a:prstGeom>
        </p:spPr>
        <p:txBody>
          <a:bodyPr/>
          <a:lstStyle>
            <a:lvl1pPr defTabSz="685165">
              <a:defRPr sz="9296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Co ovlivní úrok z hypotéky </a:t>
            </a:r>
          </a:p>
        </p:txBody>
      </p:sp>
      <p:pic>
        <p:nvPicPr>
          <p:cNvPr id="321" name="Snímek obrazovky 2022-04-25 v 15.46.50.png" descr="Snímek obrazovky 2022-04-25 v 15.46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399" y="159043"/>
            <a:ext cx="18900075" cy="13397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eny nemovitostí v ČR (2000-2019)"/>
          <p:cNvSpPr txBox="1">
            <a:spLocks noGrp="1"/>
          </p:cNvSpPr>
          <p:nvPr>
            <p:ph type="title"/>
          </p:nvPr>
        </p:nvSpPr>
        <p:spPr>
          <a:xfrm>
            <a:off x="1031846" y="276621"/>
            <a:ext cx="23114001" cy="200660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Ceny nemovitostí v ČR (2000-2019)</a:t>
            </a:r>
          </a:p>
        </p:txBody>
      </p:sp>
      <p:pic>
        <p:nvPicPr>
          <p:cNvPr id="324" name="Snímek obrazovky 2020-10-25 v 19.59.02.png" descr="Snímek obrazovky 2020-10-25 v 19.59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98" y="2087763"/>
            <a:ext cx="18714697" cy="11770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eny nemovitostí (2021/2022)"/>
          <p:cNvSpPr txBox="1">
            <a:spLocks noGrp="1"/>
          </p:cNvSpPr>
          <p:nvPr>
            <p:ph type="title"/>
          </p:nvPr>
        </p:nvSpPr>
        <p:spPr>
          <a:xfrm>
            <a:off x="610196" y="3534660"/>
            <a:ext cx="7795401" cy="6646680"/>
          </a:xfrm>
          <a:prstGeom prst="rect">
            <a:avLst/>
          </a:prstGeom>
        </p:spPr>
        <p:txBody>
          <a:bodyPr/>
          <a:lstStyle>
            <a:lvl1pPr defTabSz="808990">
              <a:defRPr sz="10976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 err="1"/>
              <a:t>Ceny</a:t>
            </a:r>
            <a:r>
              <a:rPr dirty="0"/>
              <a:t> </a:t>
            </a:r>
            <a:r>
              <a:rPr dirty="0" err="1"/>
              <a:t>nemovitostí</a:t>
            </a:r>
            <a:r>
              <a:rPr dirty="0"/>
              <a:t> (2021/2022)</a:t>
            </a:r>
          </a:p>
        </p:txBody>
      </p:sp>
      <p:pic>
        <p:nvPicPr>
          <p:cNvPr id="327" name="Snímek obrazovky 2022-04-25 v 16.20.02.png" descr="Snímek obrazovky 2022-04-25 v 16.20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598" y="417647"/>
            <a:ext cx="15860295" cy="12880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eny nemovitostí"/>
          <p:cNvSpPr txBox="1">
            <a:spLocks noGrp="1"/>
          </p:cNvSpPr>
          <p:nvPr>
            <p:ph type="title"/>
          </p:nvPr>
        </p:nvSpPr>
        <p:spPr>
          <a:xfrm>
            <a:off x="486182" y="1515065"/>
            <a:ext cx="7171456" cy="370569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Ceny nemovitostí</a:t>
            </a:r>
          </a:p>
        </p:txBody>
      </p:sp>
      <p:pic>
        <p:nvPicPr>
          <p:cNvPr id="330" name="Snímek obrazovky 2022-04-25 v 16.19.20.png" descr="Snímek obrazovky 2022-04-25 v 16.19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496" y="57532"/>
            <a:ext cx="15940880" cy="13600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eny nemovitostí v Č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Ceny nemovitostí v ČR</a:t>
            </a:r>
          </a:p>
        </p:txBody>
      </p:sp>
      <p:sp>
        <p:nvSpPr>
          <p:cNvPr id="333" name="Výsledek působení mnoha faktorů…"/>
          <p:cNvSpPr txBox="1">
            <a:spLocks noGrp="1"/>
          </p:cNvSpPr>
          <p:nvPr>
            <p:ph type="body" idx="1"/>
          </p:nvPr>
        </p:nvSpPr>
        <p:spPr>
          <a:xfrm>
            <a:off x="1287337" y="3231230"/>
            <a:ext cx="21809326" cy="9296401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Výsledek působení mnoha faktorů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Ceny domů a bytů v nejbližších několika čtvrtletích dál porostou. 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>
                <a:solidFill>
                  <a:srgbClr val="0433FF"/>
                </a:solidFill>
              </a:rPr>
              <a:t>Strana nabídky</a:t>
            </a:r>
            <a:r>
              <a:rPr b="1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t>vykazuje meziroční poklesy kolem 10% i hlubší.</a:t>
            </a: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Důvod nedostatek pracovníků (odjeli a nevrátili se zahraniční pracovníci).</a:t>
            </a: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Pokud je nahradí Češi za jiné mzdy - odrazí se v cenách stavěných nemovitostí.</a:t>
            </a: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Dlouhodobý problém - pomalé stavební řízení.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eny nemovitostí v ČR (I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Ceny nemovitostí v ČR (II)</a:t>
            </a:r>
          </a:p>
        </p:txBody>
      </p:sp>
      <p:sp>
        <p:nvSpPr>
          <p:cNvPr id="336" name="S Covid-19 se zájem o byty a domy nikoliv snížil, ale naopak zvýšil.…"/>
          <p:cNvSpPr txBox="1">
            <a:spLocks noGrp="1"/>
          </p:cNvSpPr>
          <p:nvPr>
            <p:ph type="body" idx="1"/>
          </p:nvPr>
        </p:nvSpPr>
        <p:spPr>
          <a:xfrm>
            <a:off x="1140460" y="3496090"/>
            <a:ext cx="23018712" cy="9296401"/>
          </a:xfrm>
          <a:prstGeom prst="rect">
            <a:avLst/>
          </a:prstGeom>
        </p:spPr>
        <p:txBody>
          <a:bodyPr/>
          <a:lstStyle/>
          <a:p>
            <a:pPr marL="431800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 Covid-19 se zájem o byty a domy nikoliv snížil, ale naopak zvýšil. </a:t>
            </a:r>
            <a:endParaRPr sz="816">
              <a:latin typeface="Times Roman"/>
              <a:ea typeface="Times Roman"/>
              <a:cs typeface="Times Roman"/>
              <a:sym typeface="Times Roman"/>
            </a:endParaRPr>
          </a:p>
          <a:p>
            <a:pPr marL="431800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Vysoké objemy nových hypoték</a:t>
            </a:r>
          </a:p>
          <a:p>
            <a:pPr marL="431800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Hypotézy pro vysvětlení tohoto jevu</a:t>
            </a:r>
            <a:endParaRPr sz="816">
              <a:latin typeface="Times Roman"/>
              <a:ea typeface="Times Roman"/>
              <a:cs typeface="Times Roman"/>
              <a:sym typeface="Times Roman"/>
            </a:endParaRPr>
          </a:p>
          <a:p>
            <a:pPr marL="431800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1. Pořídit si byt nebo dům větší balkón nebo zahrádku, kde se dá alespoň svobodně pobýt na vzduchu.</a:t>
            </a:r>
          </a:p>
          <a:p>
            <a:pPr marL="1295400" lvl="2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Nebo nákup chaty či chalupy na horách. </a:t>
            </a:r>
          </a:p>
          <a:p>
            <a:pPr marL="431800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2. Nemovitost jako investice - snaha ochránit úspory před nízkými výnosy </a:t>
            </a:r>
          </a:p>
          <a:p>
            <a:pPr marL="1295400" lvl="2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Odvážlivci si na takový nákup půjčí. </a:t>
            </a:r>
          </a:p>
          <a:p>
            <a:pPr marL="1295400" lvl="2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Podnikatelé z 90tých let prodávají firmy a za peníze nakupují byty pro své děti. </a:t>
            </a:r>
          </a:p>
          <a:p>
            <a:pPr marL="431800" indent="-431800" defTabSz="561340">
              <a:spcBef>
                <a:spcPts val="4000"/>
              </a:spcBef>
              <a:buSzPct val="50000"/>
              <a:defRPr sz="326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od 2) je nebezpečnější než 1) - vznik bubliny - představa, že ceny půjdou pořád nahoru a to rychleji než u jiných typů investic.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eny nemovitostí v ČR (II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Ceny nemovitostí v ČR (III)</a:t>
            </a:r>
          </a:p>
        </p:txBody>
      </p:sp>
      <p:sp>
        <p:nvSpPr>
          <p:cNvPr id="339" name="Jasný tlak na další zdražování.…"/>
          <p:cNvSpPr txBox="1">
            <a:spLocks noGrp="1"/>
          </p:cNvSpPr>
          <p:nvPr>
            <p:ph type="body" idx="1"/>
          </p:nvPr>
        </p:nvSpPr>
        <p:spPr>
          <a:xfrm>
            <a:off x="1689100" y="3287986"/>
            <a:ext cx="21005800" cy="9296401"/>
          </a:xfrm>
          <a:prstGeom prst="rect">
            <a:avLst/>
          </a:prstGeom>
        </p:spPr>
        <p:txBody>
          <a:bodyPr/>
          <a:lstStyle/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Jasný tlak na další zdražování.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Větší část populace je svými omezenými finančními možnostmi odsouzena ke zdlouhavému dojíždění do práce nebo nájemnímu bydlení.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Nájemní bydlení je v ČR špatně regulováno a většina jej vnímá jako krátkodobé nebo nouzové řešení.  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solidFill>
                  <a:srgbClr val="0433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Co s tím?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Asi ne přes urychlení výstavby nových domů a bytů. 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Zlepšit právní rámec, aby bylo nájemní bydlení stejně lákavé jako bydlení ve vlastním.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Změny stavební a nájemní legislativy je běh na dlouhou trať.</a:t>
            </a:r>
          </a:p>
          <a:p>
            <a:pPr marL="488950" indent="-488950" defTabSz="635634">
              <a:spcBef>
                <a:spcPts val="4500"/>
              </a:spcBef>
              <a:buSzPct val="50000"/>
              <a:defRPr sz="369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Oslabit stranu poptávky přes zakrnělou daň z nemovitostí. Zavedení progrese.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eny nemovitostí…"/>
          <p:cNvSpPr txBox="1">
            <a:spLocks noGrp="1"/>
          </p:cNvSpPr>
          <p:nvPr>
            <p:ph type="title"/>
          </p:nvPr>
        </p:nvSpPr>
        <p:spPr>
          <a:xfrm>
            <a:off x="486182" y="1515065"/>
            <a:ext cx="7171456" cy="747213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Ceny nemovitostí</a:t>
            </a:r>
          </a:p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2023</a:t>
            </a:r>
          </a:p>
        </p:txBody>
      </p:sp>
      <p:pic>
        <p:nvPicPr>
          <p:cNvPr id="342" name="Snímek obrazovky 2023-03-10 v 14.30.20.png" descr="Snímek obrazovky 2023-03-10 v 14.30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492" y="133350"/>
            <a:ext cx="16344901" cy="1344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nímek obrazovky 2021-04-13 v 12.38.11.png" descr="Snímek obrazovky 2021-04-13 v 12.38.11.png"/>
          <p:cNvPicPr>
            <a:picLocks noChangeAspect="1"/>
          </p:cNvPicPr>
          <p:nvPr/>
        </p:nvPicPr>
        <p:blipFill>
          <a:blip r:embed="rId2"/>
          <a:srcRect b="26762"/>
          <a:stretch>
            <a:fillRect/>
          </a:stretch>
        </p:blipFill>
        <p:spPr>
          <a:xfrm>
            <a:off x="454620" y="1754981"/>
            <a:ext cx="23474791" cy="10206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eny nemovitostí…"/>
          <p:cNvSpPr txBox="1">
            <a:spLocks noGrp="1"/>
          </p:cNvSpPr>
          <p:nvPr>
            <p:ph type="title"/>
          </p:nvPr>
        </p:nvSpPr>
        <p:spPr>
          <a:xfrm>
            <a:off x="105182" y="830158"/>
            <a:ext cx="6255767" cy="4586659"/>
          </a:xfrm>
          <a:prstGeom prst="rect">
            <a:avLst/>
          </a:prstGeom>
        </p:spPr>
        <p:txBody>
          <a:bodyPr/>
          <a:lstStyle/>
          <a:p>
            <a:pPr>
              <a:defRPr sz="9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Ceny nemovitostí</a:t>
            </a:r>
          </a:p>
          <a:p>
            <a:pPr>
              <a:defRPr sz="92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2023</a:t>
            </a:r>
          </a:p>
        </p:txBody>
      </p:sp>
      <p:pic>
        <p:nvPicPr>
          <p:cNvPr id="345" name="Snímek obrazovky 2023-03-10 v 14.31.09.png" descr="Snímek obrazovky 2023-03-10 v 14.31.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637" y="403242"/>
            <a:ext cx="18156703" cy="12909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Snímek obrazovky 2023-03-10 v 14.31.50.png" descr="Snímek obrazovky 2023-03-10 v 14.31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253" y="-99267"/>
            <a:ext cx="19324840" cy="1391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nímek obrazovky 2023-03-10 v 14.32.36.png" descr="Snímek obrazovky 2023-03-10 v 14.32.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65" y="98235"/>
            <a:ext cx="18248337" cy="135195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nímek obrazovky 2023-03-10 v 14.33.07.png" descr="Snímek obrazovky 2023-03-10 v 14.33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95" y="121677"/>
            <a:ext cx="23205010" cy="13472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nímek obrazovky 2023-03-10 v 14.34.32.png" descr="Snímek obrazovky 2023-03-10 v 14.34.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2" y="75414"/>
            <a:ext cx="11958982" cy="13565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Snímek obrazovky 2023-03-10 v 14.34.58.png" descr="Snímek obrazovky 2023-03-10 v 14.34.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9198" y="181505"/>
            <a:ext cx="17567755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Obrázek" descr="Obráze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Nemovitosti jako třída akti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Nemovitosti jako třída aktiv</a:t>
            </a:r>
            <a:r>
              <a:rPr sz="1200"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sp>
        <p:nvSpPr>
          <p:cNvPr id="191" name="Ceny privátních nemovitostí mají dlouhodobě reálné roční zhodnocení ca.1,0%.…"/>
          <p:cNvSpPr txBox="1">
            <a:spLocks noGrp="1"/>
          </p:cNvSpPr>
          <p:nvPr>
            <p:ph type="body" idx="1"/>
          </p:nvPr>
        </p:nvSpPr>
        <p:spPr>
          <a:xfrm>
            <a:off x="1689100" y="3098800"/>
            <a:ext cx="21623802" cy="9296400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Ceny privátních nemovitostí mají dlouhodobě reálné roční zhodnocení ca.1,0%.</a:t>
            </a:r>
            <a:endParaRPr sz="1200"/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Extrémní růst cen nemovitostí v mnoha zemích (např. v letech 1996-2007 nebo 2017-2021) není historickou vyjímkou.</a:t>
            </a:r>
            <a:endParaRPr sz="1200"/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Jedná se o kombinaci příznivých podmínek.</a:t>
            </a:r>
            <a:endParaRPr sz="1200"/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Bublina nebyla teritoriálně specifická – šla v ruku v ruce s vývojem v ostatních rozvinutých zemích.</a:t>
            </a:r>
            <a:endParaRPr sz="120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Inflačně očištěné výnosy nemovitostí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75969">
              <a:defRPr sz="10528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Inflačně očištěné výnosy nemovitostí</a:t>
            </a:r>
          </a:p>
        </p:txBody>
      </p:sp>
      <p:sp>
        <p:nvSpPr>
          <p:cNvPr id="194" name="Amsterdam: 1629 - 2013 (384 let): 0,3% p.a.…"/>
          <p:cNvSpPr txBox="1">
            <a:spLocks noGrp="1"/>
          </p:cNvSpPr>
          <p:nvPr>
            <p:ph type="body" idx="1"/>
          </p:nvPr>
        </p:nvSpPr>
        <p:spPr>
          <a:xfrm>
            <a:off x="1689100" y="3098800"/>
            <a:ext cx="21005800" cy="9296400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Amsterdam: 1629 - 2013 (384 let): 0,3% p.a.</a:t>
            </a: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Norsko: 1820 - 2016 (197 let): 1,1% p.a.</a:t>
            </a: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Francie: 1841 - 2016 (176 let): 1,3% p.a.</a:t>
            </a:r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USA: 1896 - 2016 (126 let): 0,4% p.a.</a:t>
            </a:r>
            <a:endParaRPr sz="12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Tabulka"/>
          <p:cNvGraphicFramePr/>
          <p:nvPr/>
        </p:nvGraphicFramePr>
        <p:xfrm>
          <a:off x="1404570" y="4606107"/>
          <a:ext cx="21574857" cy="7609636"/>
        </p:xfrm>
        <a:graphic>
          <a:graphicData uri="http://schemas.openxmlformats.org/drawingml/2006/table">
            <a:tbl>
              <a:tblPr firstRow="1">
                <a:tableStyleId>{CF821DB8-F4EB-4A41-A1BA-3FCAFE7338EE}</a:tableStyleId>
              </a:tblPr>
              <a:tblGrid>
                <a:gridCol w="3702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2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3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24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89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2409"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Období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Akcie
globální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Nemovitosti
globální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Státní dluhopisy
(long) globální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Peněžní trh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Zlato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Komodity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38100">
                      <a:solidFill>
                        <a:srgbClr val="A6AAA9"/>
                      </a:solidFill>
                      <a:miter lim="400000"/>
                    </a:lnR>
                    <a:lnT w="381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40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1900-2018 
(119 let)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5,0 %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2,4 %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1,9 %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0,8 %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0,6 %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0,3 %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381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240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1970-2018 
(49 let)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5,1 %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3,4 %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4,7 %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0,7 %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3,2 %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0,8 %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381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254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2409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2010-2018 
(9 let)</a:t>
                      </a:r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5,9 %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-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3,2 %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solidFill>
                            <a:srgbClr val="FF0000"/>
                          </a:solidFill>
                          <a:latin typeface="Helvetica Neue Light"/>
                          <a:ea typeface="Helvetica Neue Light"/>
                          <a:cs typeface="Helvetica Neue Light"/>
                        </a:rPr>
                        <a:t>-1,3 %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latin typeface="Helvetica Neue Light"/>
                          <a:ea typeface="Helvetica Neue Light"/>
                          <a:cs typeface="Helvetica Neue Light"/>
                        </a:rPr>
                        <a:t>1,2 %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254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4300">
                          <a:solidFill>
                            <a:srgbClr val="FF0000"/>
                          </a:solidFill>
                          <a:latin typeface="Helvetica Neue Light"/>
                          <a:ea typeface="Helvetica Neue Light"/>
                          <a:cs typeface="Helvetica Neue Light"/>
                        </a:rPr>
                        <a:t>-0,9 %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A6AAA9"/>
                      </a:solidFill>
                      <a:miter lim="400000"/>
                    </a:lnL>
                    <a:lnR w="38100">
                      <a:solidFill>
                        <a:srgbClr val="A6AAA9"/>
                      </a:solidFill>
                      <a:miter lim="400000"/>
                    </a:lnR>
                    <a:lnT w="25400">
                      <a:solidFill>
                        <a:srgbClr val="A6AAA9"/>
                      </a:solidFill>
                      <a:miter lim="400000"/>
                    </a:lnT>
                    <a:lnB w="38100">
                      <a:solidFill>
                        <a:srgbClr val="A6AAA9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7" name="Reálné výnosy šesti hlavních tříd aktiv…"/>
          <p:cNvSpPr txBox="1">
            <a:spLocks noGrp="1"/>
          </p:cNvSpPr>
          <p:nvPr>
            <p:ph type="title" idx="4294967295"/>
          </p:nvPr>
        </p:nvSpPr>
        <p:spPr>
          <a:xfrm>
            <a:off x="635000" y="529254"/>
            <a:ext cx="23114000" cy="2803490"/>
          </a:xfrm>
          <a:prstGeom prst="rect">
            <a:avLst/>
          </a:prstGeom>
        </p:spPr>
        <p:txBody>
          <a:bodyPr anchor="b"/>
          <a:lstStyle/>
          <a:p>
            <a:pPr defTabSz="643889">
              <a:defRPr sz="87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Reálné výnosy šesti hlavních tříd aktiv</a:t>
            </a:r>
          </a:p>
          <a:p>
            <a:pPr defTabSz="643889">
              <a:defRPr sz="87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 za období 1900-2018 (a dvou kratších období)</a:t>
            </a:r>
          </a:p>
        </p:txBody>
      </p:sp>
      <p:sp>
        <p:nvSpPr>
          <p:cNvPr id="198" name="Zdroj: Dimson, Marsh, Stauton, BIS Basel, David S. Jacks"/>
          <p:cNvSpPr txBox="1"/>
          <p:nvPr/>
        </p:nvSpPr>
        <p:spPr>
          <a:xfrm>
            <a:off x="13755608" y="12946592"/>
            <a:ext cx="10513741" cy="535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Zdroj: Dimson, Marsh, Stauton, BIS Basel, David S. Jacks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emovitosti jako třída aktiv (II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Nemovitosti jako třída aktiv (II)</a:t>
            </a:r>
          </a:p>
        </p:txBody>
      </p:sp>
      <p:sp>
        <p:nvSpPr>
          <p:cNvPr id="201" name="Důvody pro v minulosti nízký růst cen v západoevropských zemích…"/>
          <p:cNvSpPr txBox="1">
            <a:spLocks noGrp="1"/>
          </p:cNvSpPr>
          <p:nvPr>
            <p:ph type="body" idx="1"/>
          </p:nvPr>
        </p:nvSpPr>
        <p:spPr>
          <a:xfrm>
            <a:off x="1689100" y="3098800"/>
            <a:ext cx="21005800" cy="9296400"/>
          </a:xfrm>
          <a:prstGeom prst="rect">
            <a:avLst/>
          </a:prstGeom>
        </p:spPr>
        <p:txBody>
          <a:bodyPr/>
          <a:lstStyle/>
          <a:p>
            <a:pPr marL="520700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Důvody pro v minulosti nízký růst cen v západoevropských zemích </a:t>
            </a:r>
            <a:endParaRPr sz="984"/>
          </a:p>
          <a:p>
            <a:pPr marL="1041400" lvl="1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stagnující nebo klesající počet obyvatel </a:t>
            </a:r>
          </a:p>
          <a:p>
            <a:pPr marL="1041400" lvl="1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právo nestojící na straně vlastníků nemovitostí</a:t>
            </a:r>
          </a:p>
          <a:p>
            <a:pPr marL="1041400" lvl="1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nízké daňové výhody pro vlastníky nemovitostí</a:t>
            </a:r>
          </a:p>
          <a:p>
            <a:pPr marL="1041400" lvl="1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velké výstavby sociálních bytů </a:t>
            </a:r>
          </a:p>
          <a:p>
            <a:pPr marL="1041400" lvl="1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restriktivní – technická dokumentace, stavební předpisy vedou k předraženým stavebním nákladům</a:t>
            </a:r>
          </a:p>
          <a:p>
            <a:pPr marL="520700" indent="-520700" defTabSz="676909">
              <a:spcBef>
                <a:spcPts val="4800"/>
              </a:spcBef>
              <a:buSzPct val="50000"/>
              <a:defRPr sz="3936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je velkým omylem se domnívat, že investice do nemovitostí jsou “jisté” nebo "téměř bezrizikové” – nemovitosti mohou dlouhodobě vést ke značným kumulativním ztrátám.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Kupující nerozumí pákovému efekt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defRPr sz="10752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Kupující nerozumí pákovému efektu </a:t>
            </a:r>
          </a:p>
        </p:txBody>
      </p:sp>
      <p:sp>
        <p:nvSpPr>
          <p:cNvPr id="204" name="Např. když je nemovitost financována 20% vlastním a z 80% cizím kapitálem.…"/>
          <p:cNvSpPr txBox="1">
            <a:spLocks noGrp="1"/>
          </p:cNvSpPr>
          <p:nvPr>
            <p:ph type="body" idx="1"/>
          </p:nvPr>
        </p:nvSpPr>
        <p:spPr>
          <a:xfrm>
            <a:off x="1689100" y="3098800"/>
            <a:ext cx="21005800" cy="9296400"/>
          </a:xfrm>
          <a:prstGeom prst="rect">
            <a:avLst/>
          </a:prstGeom>
        </p:spPr>
        <p:txBody>
          <a:bodyPr/>
          <a:lstStyle/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Např. když je nemovitost financována 20% vlastním a z 80% cizím kapitálem. </a:t>
            </a:r>
            <a:endParaRPr sz="1200"/>
          </a:p>
          <a:p>
            <a:pPr>
              <a:buSzPct val="50000"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Pokud nemovitost ztratí 10% ze své hodnoty – investor tak utrpěl 50% ztrátu svého vlastního kapitálu.</a:t>
            </a:r>
            <a:endParaRPr sz="1200"/>
          </a:p>
          <a:p>
            <a:pPr>
              <a:buSzPct val="50000"/>
              <a:defRPr>
                <a:solidFill>
                  <a:srgbClr val="FF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Privátní investoři pravidelně zaměňují: Asset výnosy (-10%) s výnosem vlastního kapitálu (-50%)</a:t>
            </a:r>
            <a:endParaRPr sz="1200"/>
          </a:p>
          <a:p>
            <a:pPr>
              <a:buSzPct val="50000"/>
              <a:defRPr>
                <a:solidFill>
                  <a:srgbClr val="0433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Relevantní je výnos pouze vlastního kapitálu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ní nájemného je “vyhazováním peněz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52145">
              <a:defRPr sz="8848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Placení nájemného je “vyhazováním peněz”</a:t>
            </a:r>
            <a:r>
              <a:rPr sz="948"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t> </a:t>
            </a:r>
          </a:p>
        </p:txBody>
      </p:sp>
      <p:sp>
        <p:nvSpPr>
          <p:cNvPr id="207" name="Každý měsíc je něco vlastníkům nemovitostí “darováno”, zatímco vlastník nemovitostí platí sám sobě a buduje si tak svůj vlastní majetek.…"/>
          <p:cNvSpPr txBox="1">
            <a:spLocks noGrp="1"/>
          </p:cNvSpPr>
          <p:nvPr>
            <p:ph type="body" idx="1"/>
          </p:nvPr>
        </p:nvSpPr>
        <p:spPr>
          <a:xfrm>
            <a:off x="1528528" y="3098800"/>
            <a:ext cx="21005801" cy="9296400"/>
          </a:xfrm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800"/>
              </a:spcBef>
              <a:buSzPct val="50000"/>
              <a:defRPr sz="398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Každý měsíc je něco vlastníkům nemovitostí “darováno”, zatímco vlastník nemovitostí platí sám sobě a buduje si tak svůj vlastní majetek. </a:t>
            </a:r>
            <a:endParaRPr sz="996">
              <a:latin typeface="Times Roman"/>
              <a:ea typeface="Times Roman"/>
              <a:cs typeface="Times Roman"/>
              <a:sym typeface="Times Roman"/>
            </a:endParaRPr>
          </a:p>
          <a:p>
            <a:pPr marL="527050" indent="-527050" defTabSz="685165">
              <a:spcBef>
                <a:spcPts val="4800"/>
              </a:spcBef>
              <a:buSzPct val="50000"/>
              <a:defRPr sz="398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Skutečnost: Vlastník na úvěr financované nemovitosti platí své bance v průběhu let významný “kapitálový nájem” (ve formě úroků).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527050" indent="-527050" defTabSz="685165">
              <a:spcBef>
                <a:spcPts val="4800"/>
              </a:spcBef>
              <a:buSzPct val="50000"/>
              <a:defRPr sz="398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Nájem: výnosná finanční alternativa- disciplinovaný nájemce dlouhodobě uspoří tolik, kolik vlastník investuje do nemovitosti.</a:t>
            </a:r>
            <a:endParaRPr sz="996">
              <a:latin typeface="Times Roman"/>
              <a:ea typeface="Times Roman"/>
              <a:cs typeface="Times Roman"/>
              <a:sym typeface="Times Roman"/>
            </a:endParaRPr>
          </a:p>
          <a:p>
            <a:pPr marL="527050" indent="-527050" defTabSz="685165">
              <a:spcBef>
                <a:spcPts val="4800"/>
              </a:spcBef>
              <a:buSzPct val="50000"/>
              <a:defRPr sz="3984">
                <a:solidFill>
                  <a:srgbClr val="0433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Financování nemovitosti – </a:t>
            </a:r>
            <a:r>
              <a:rPr>
                <a:solidFill>
                  <a:srgbClr val="000000"/>
                </a:solidFill>
              </a:rPr>
              <a:t>je vlastně</a:t>
            </a:r>
            <a:r>
              <a:t> smlouvou o nuceném spoření.</a:t>
            </a:r>
            <a:endParaRPr sz="996">
              <a:latin typeface="Times Roman"/>
              <a:ea typeface="Times Roman"/>
              <a:cs typeface="Times Roman"/>
              <a:sym typeface="Times Roman"/>
            </a:endParaRPr>
          </a:p>
          <a:p>
            <a:pPr marL="527050" indent="-527050" defTabSz="685165">
              <a:spcBef>
                <a:spcPts val="4800"/>
              </a:spcBef>
              <a:buSzPct val="50000"/>
              <a:defRPr sz="3984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Nájemník naproti tomu spoří na dobrovolné bázi a jen z vlastního kapitálu. </a:t>
            </a:r>
            <a:endParaRPr sz="996">
              <a:latin typeface="Times Roman"/>
              <a:ea typeface="Times Roman"/>
              <a:cs typeface="Times Roman"/>
              <a:sym typeface="Times Roman"/>
            </a:endParaRPr>
          </a:p>
          <a:p>
            <a:pPr marL="527050" indent="-527050" defTabSz="685165">
              <a:spcBef>
                <a:spcPts val="4800"/>
              </a:spcBef>
              <a:buSzPct val="50000"/>
              <a:defRPr sz="3984">
                <a:solidFill>
                  <a:srgbClr val="0433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Vlastníci nemovitostí majetnější jen proto, že se zavčas podvolili smlouvě o nuceném spoření (roky odříkání spotřeby), ne proto že by skvěle investovali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1394</Words>
  <Application>Microsoft Office PowerPoint</Application>
  <PresentationFormat>Vlastní</PresentationFormat>
  <Paragraphs>188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Helvetica</vt:lpstr>
      <vt:lpstr>Helvetica Light</vt:lpstr>
      <vt:lpstr>Helvetica Neue</vt:lpstr>
      <vt:lpstr>Helvetica Neue Light</vt:lpstr>
      <vt:lpstr>Helvetica Neue Medium</vt:lpstr>
      <vt:lpstr>Helvetica Neue UltraLight</vt:lpstr>
      <vt:lpstr>Times Roman</vt:lpstr>
      <vt:lpstr>White</vt:lpstr>
      <vt:lpstr>Ekonomické základy práva Nemovitosti  </vt:lpstr>
      <vt:lpstr>Nemovitosti jako třída aktiv  </vt:lpstr>
      <vt:lpstr>Prezentace aplikace PowerPoint</vt:lpstr>
      <vt:lpstr>Nemovitosti jako třída aktiv </vt:lpstr>
      <vt:lpstr>Inflačně očištěné výnosy nemovitostí</vt:lpstr>
      <vt:lpstr>Reálné výnosy šesti hlavních tříd aktiv  za období 1900-2018 (a dvou kratších období)</vt:lpstr>
      <vt:lpstr>Nemovitosti jako třída aktiv (II)</vt:lpstr>
      <vt:lpstr>Kupující nerozumí pákovému efektu </vt:lpstr>
      <vt:lpstr>Placení nájemného je “vyhazováním peněz”  </vt:lpstr>
      <vt:lpstr>Prezentace aplikace PowerPoint</vt:lpstr>
      <vt:lpstr>Vlastník vs. Nájemník   I</vt:lpstr>
      <vt:lpstr>Vlastník vs. Nájemník   II</vt:lpstr>
      <vt:lpstr>Srovnání reálných výnosů pro rozdílné časové období  </vt:lpstr>
      <vt:lpstr>Demokratizace finančních znalostí (I)   </vt:lpstr>
      <vt:lpstr>Demokratizace finančních znalostí (II)   </vt:lpstr>
      <vt:lpstr>Nemovitosti Specifika ČR</vt:lpstr>
      <vt:lpstr>Prezentace aplikace PowerPoint</vt:lpstr>
      <vt:lpstr>Prezentace aplikace PowerPoint</vt:lpstr>
      <vt:lpstr>Prezentace aplikace PowerPoint</vt:lpstr>
      <vt:lpstr>Prezentace aplikace PowerPoint</vt:lpstr>
      <vt:lpstr>Co ovlivní úrok z hypotéky </vt:lpstr>
      <vt:lpstr>Co ovlivní úrok z hypotéky </vt:lpstr>
      <vt:lpstr>Ceny nemovitostí v ČR (2000-2019)</vt:lpstr>
      <vt:lpstr>Ceny nemovitostí (2021/2022)</vt:lpstr>
      <vt:lpstr>Ceny nemovitostí</vt:lpstr>
      <vt:lpstr>Ceny nemovitostí v ČR</vt:lpstr>
      <vt:lpstr>Ceny nemovitostí v ČR (II)</vt:lpstr>
      <vt:lpstr>Ceny nemovitostí v ČR (III)</vt:lpstr>
      <vt:lpstr>Ceny nemovitostí 2023</vt:lpstr>
      <vt:lpstr>Ceny nemovitostí 2023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Ekonomické základy práva Nemovitosti</dc:title>
  <dc:creator>Eva Tomášková</dc:creator>
  <cp:lastModifiedBy>Eva Tomášková</cp:lastModifiedBy>
  <cp:revision>3</cp:revision>
  <dcterms:modified xsi:type="dcterms:W3CDTF">2023-03-16T07:02:35Z</dcterms:modified>
</cp:coreProperties>
</file>