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316" r:id="rId3"/>
    <p:sldId id="425" r:id="rId4"/>
    <p:sldId id="426" r:id="rId5"/>
    <p:sldId id="427" r:id="rId6"/>
    <p:sldId id="318" r:id="rId7"/>
    <p:sldId id="429" r:id="rId8"/>
    <p:sldId id="430" r:id="rId9"/>
    <p:sldId id="431" r:id="rId10"/>
    <p:sldId id="432" r:id="rId11"/>
    <p:sldId id="433" r:id="rId12"/>
    <p:sldId id="435" r:id="rId13"/>
    <p:sldId id="436" r:id="rId14"/>
    <p:sldId id="319" r:id="rId15"/>
    <p:sldId id="437" r:id="rId16"/>
    <p:sldId id="424" r:id="rId17"/>
    <p:sldId id="339" r:id="rId18"/>
    <p:sldId id="438" r:id="rId19"/>
    <p:sldId id="440" r:id="rId20"/>
    <p:sldId id="439" r:id="rId21"/>
    <p:sldId id="443" r:id="rId22"/>
    <p:sldId id="444" r:id="rId23"/>
    <p:sldId id="445" r:id="rId24"/>
    <p:sldId id="446" r:id="rId25"/>
    <p:sldId id="447" r:id="rId26"/>
    <p:sldId id="448" r:id="rId27"/>
    <p:sldId id="449" r:id="rId28"/>
    <p:sldId id="450" r:id="rId29"/>
    <p:sldId id="320" r:id="rId30"/>
    <p:sldId id="340" r:id="rId31"/>
    <p:sldId id="321" r:id="rId32"/>
    <p:sldId id="344" r:id="rId33"/>
    <p:sldId id="341" r:id="rId34"/>
    <p:sldId id="322" r:id="rId35"/>
    <p:sldId id="342" r:id="rId36"/>
    <p:sldId id="343" r:id="rId37"/>
    <p:sldId id="451" r:id="rId38"/>
    <p:sldId id="442" r:id="rId39"/>
    <p:sldId id="305" r:id="rId40"/>
    <p:sldId id="324" r:id="rId41"/>
  </p:sldIdLst>
  <p:sldSz cx="12192000" cy="6858000"/>
  <p:notesSz cx="6811963" cy="994568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46" d="100"/>
          <a:sy n="46" d="100"/>
        </p:scale>
        <p:origin x="62" y="917"/>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60112" y="0"/>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48404"/>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60112" y="9448404"/>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8536" y="0"/>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2075" y="746125"/>
            <a:ext cx="6627813"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1197" y="4724202"/>
            <a:ext cx="5449570" cy="447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46678"/>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8536" y="9446678"/>
            <a:ext cx="2951851"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25.2./4.3.2019</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25.2./4.3.2019</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25.2./4.3.2019</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25.2./4.3.2019</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25.2./4.3.2019</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25.2./4.3.2019</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25.2./4.3.2019</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25.2./4.3.2019</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25.2./4.3.2019</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Objekt, objektivní stránka a subjekt </a:t>
            </a:r>
          </a:p>
        </p:txBody>
      </p:sp>
      <p:sp>
        <p:nvSpPr>
          <p:cNvPr id="5" name="Podnadpis 4"/>
          <p:cNvSpPr>
            <a:spLocks noGrp="1"/>
          </p:cNvSpPr>
          <p:nvPr>
            <p:ph type="subTitle" idx="1"/>
          </p:nvPr>
        </p:nvSpPr>
        <p:spPr/>
        <p:txBody>
          <a:bodyPr/>
          <a:lstStyle/>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013F3F3-2972-42B9-9508-8325889A0420}"/>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3" name="Nadpis 2">
            <a:extLst>
              <a:ext uri="{FF2B5EF4-FFF2-40B4-BE49-F238E27FC236}">
                <a16:creationId xmlns:a16="http://schemas.microsoft.com/office/drawing/2014/main" id="{27C25F7D-DB36-4939-91DC-6298027AEBCF}"/>
              </a:ext>
            </a:extLst>
          </p:cNvPr>
          <p:cNvSpPr>
            <a:spLocks noGrp="1"/>
          </p:cNvSpPr>
          <p:nvPr>
            <p:ph type="title"/>
          </p:nvPr>
        </p:nvSpPr>
        <p:spPr/>
        <p:txBody>
          <a:bodyPr/>
          <a:lstStyle/>
          <a:p>
            <a:pPr algn="ctr"/>
            <a:r>
              <a:rPr lang="cs-CZ" dirty="0"/>
              <a:t>Jiný právní předpis</a:t>
            </a:r>
          </a:p>
        </p:txBody>
      </p:sp>
      <p:sp>
        <p:nvSpPr>
          <p:cNvPr id="4" name="Zástupný obsah 3">
            <a:extLst>
              <a:ext uri="{FF2B5EF4-FFF2-40B4-BE49-F238E27FC236}">
                <a16:creationId xmlns:a16="http://schemas.microsoft.com/office/drawing/2014/main" id="{457ACA49-B540-40B9-A62F-9541A65A5C52}"/>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zákon, resp. právní předpis vydaný na základě zákona - např. zvláštní povinnost rodičů pečovat, vychovávat a vyživovat své děti plynoucí z občanského zákoníku </a:t>
            </a:r>
          </a:p>
          <a:p>
            <a:pPr marL="72000" indent="0" algn="just">
              <a:lnSpc>
                <a:spcPct val="100000"/>
              </a:lnSpc>
              <a:buNone/>
            </a:pPr>
            <a:endParaRPr lang="cs-CZ" sz="1600" dirty="0"/>
          </a:p>
          <a:p>
            <a:pPr algn="just">
              <a:lnSpc>
                <a:spcPct val="100000"/>
              </a:lnSpc>
            </a:pPr>
            <a:r>
              <a:rPr lang="cs-CZ" sz="1600" dirty="0"/>
              <a:t>matka, která v úmyslu usmrtit dítě mu nepodávala jídlo a pití a k tomuto následku došlo, odpovídá za trestný čin vraždy [§ 140/1, 3c, popř. i)], spáchané opomenutím, nikoli za trestný  čin zanedbání povinné výživy (§ 196/1) </a:t>
            </a:r>
          </a:p>
          <a:p>
            <a:endParaRPr lang="cs-CZ" sz="1600" dirty="0"/>
          </a:p>
        </p:txBody>
      </p:sp>
    </p:spTree>
    <p:extLst>
      <p:ext uri="{BB962C8B-B14F-4D97-AF65-F5344CB8AC3E}">
        <p14:creationId xmlns:p14="http://schemas.microsoft.com/office/powerpoint/2010/main" val="1024047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E02AB52-1DCE-405C-B9A0-D99FA259FA4A}"/>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3" name="Nadpis 2">
            <a:extLst>
              <a:ext uri="{FF2B5EF4-FFF2-40B4-BE49-F238E27FC236}">
                <a16:creationId xmlns:a16="http://schemas.microsoft.com/office/drawing/2014/main" id="{44D74104-5009-4DB9-A341-9E66894E32FD}"/>
              </a:ext>
            </a:extLst>
          </p:cNvPr>
          <p:cNvSpPr>
            <a:spLocks noGrp="1"/>
          </p:cNvSpPr>
          <p:nvPr>
            <p:ph type="title"/>
          </p:nvPr>
        </p:nvSpPr>
        <p:spPr/>
        <p:txBody>
          <a:bodyPr/>
          <a:lstStyle/>
          <a:p>
            <a:pPr algn="ctr"/>
            <a:r>
              <a:rPr lang="cs-CZ" dirty="0"/>
              <a:t>Úřední rozhodnutí a smlouva  </a:t>
            </a:r>
          </a:p>
        </p:txBody>
      </p:sp>
      <p:sp>
        <p:nvSpPr>
          <p:cNvPr id="4" name="Zástupný obsah 3">
            <a:extLst>
              <a:ext uri="{FF2B5EF4-FFF2-40B4-BE49-F238E27FC236}">
                <a16:creationId xmlns:a16="http://schemas.microsoft.com/office/drawing/2014/main" id="{572F2C5F-BB40-4EC2-B8EB-EB615C12FFEE}"/>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úřední rozhodnutí - např. povinnost opatrovníka  jmenovaného podle příslušných ustanovení OZ, popř. ZŘS</a:t>
            </a:r>
          </a:p>
          <a:p>
            <a:pPr algn="just">
              <a:lnSpc>
                <a:spcPct val="100000"/>
              </a:lnSpc>
            </a:pPr>
            <a:endParaRPr lang="cs-CZ" sz="1600" dirty="0"/>
          </a:p>
          <a:p>
            <a:pPr lvl="1" algn="just"/>
            <a:r>
              <a:rPr lang="cs-CZ" sz="1400" dirty="0"/>
              <a:t>pokud opatrovník např. neplněním svých  povinnosti při správě nebo opatrování majetku na něm úmyslně způsobí škodu nikoli malou, bude trestně odpovědný za trestný čin porušení povinnosti při správě cizího majetku podle § 220/11 </a:t>
            </a:r>
            <a:r>
              <a:rPr lang="cs-CZ" sz="1400" dirty="0" err="1"/>
              <a:t>TrZ</a:t>
            </a:r>
            <a:r>
              <a:rPr lang="cs-CZ" sz="1400" dirty="0"/>
              <a:t> </a:t>
            </a:r>
          </a:p>
          <a:p>
            <a:pPr algn="just">
              <a:lnSpc>
                <a:spcPct val="100000"/>
              </a:lnSpc>
            </a:pPr>
            <a:endParaRPr lang="cs-CZ" sz="1600" dirty="0"/>
          </a:p>
          <a:p>
            <a:r>
              <a:rPr lang="cs-CZ" sz="1600" dirty="0"/>
              <a:t>smlouva může být písemná, ústní či konkludentní</a:t>
            </a:r>
          </a:p>
          <a:p>
            <a:pPr algn="just">
              <a:lnSpc>
                <a:spcPct val="100000"/>
              </a:lnSpc>
            </a:pPr>
            <a:endParaRPr lang="cs-CZ" sz="1600" dirty="0"/>
          </a:p>
          <a:p>
            <a:pPr lvl="1" algn="just"/>
            <a:r>
              <a:rPr lang="cs-CZ" sz="1400" dirty="0"/>
              <a:t>např. druh matky dítěte, který na sebe převzal  na základě dohody po dobu její služební cesty péči o její roční dítě, o ně řádně nepečuje, neposkytne mu dostatečnou stravu, způsobí mu těžkou újmu na zdraví, bude odpovídat ze tento následek, nikoli jen za zanedbání povinné výživy </a:t>
            </a:r>
          </a:p>
          <a:p>
            <a:pPr algn="just">
              <a:lnSpc>
                <a:spcPct val="100000"/>
              </a:lnSpc>
            </a:pPr>
            <a:endParaRPr lang="cs-CZ" sz="1400" dirty="0"/>
          </a:p>
          <a:p>
            <a:pPr lvl="1" algn="just"/>
            <a:r>
              <a:rPr lang="cs-CZ" sz="1400" dirty="0"/>
              <a:t>službu konající člen bezpečnostní agentury smluvně zajišťující  ostrahu velkoskladu elektroniky, který nesplní povinnost chránit uskladněné  zboží v úmyslu pomáhat zloději, bude odpovědný za pomoc ke krádeži spáchanou opomenutím  </a:t>
            </a:r>
          </a:p>
          <a:p>
            <a:pPr algn="just">
              <a:lnSpc>
                <a:spcPct val="100000"/>
              </a:lnSpc>
            </a:pPr>
            <a:endParaRPr lang="cs-CZ" sz="1600" dirty="0"/>
          </a:p>
          <a:p>
            <a:pPr algn="just">
              <a:lnSpc>
                <a:spcPct val="100000"/>
              </a:lnSpc>
            </a:pPr>
            <a:endParaRPr lang="cs-CZ" sz="1600" dirty="0"/>
          </a:p>
          <a:p>
            <a:pPr algn="just">
              <a:lnSpc>
                <a:spcPct val="100000"/>
              </a:lnSpc>
            </a:pPr>
            <a:endParaRPr lang="cs-CZ" sz="1600" dirty="0"/>
          </a:p>
          <a:p>
            <a:endParaRPr lang="cs-CZ" sz="1600" dirty="0"/>
          </a:p>
        </p:txBody>
      </p:sp>
    </p:spTree>
    <p:extLst>
      <p:ext uri="{BB962C8B-B14F-4D97-AF65-F5344CB8AC3E}">
        <p14:creationId xmlns:p14="http://schemas.microsoft.com/office/powerpoint/2010/main" val="280064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DCB40F4-B79A-4474-AFE0-C5BAE93C7B21}"/>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3" name="Nadpis 2">
            <a:extLst>
              <a:ext uri="{FF2B5EF4-FFF2-40B4-BE49-F238E27FC236}">
                <a16:creationId xmlns:a16="http://schemas.microsoft.com/office/drawing/2014/main" id="{7A6F159A-0D85-49E8-AC61-E848FF94188F}"/>
              </a:ext>
            </a:extLst>
          </p:cNvPr>
          <p:cNvSpPr>
            <a:spLocks noGrp="1"/>
          </p:cNvSpPr>
          <p:nvPr>
            <p:ph type="title"/>
          </p:nvPr>
        </p:nvSpPr>
        <p:spPr/>
        <p:txBody>
          <a:bodyPr/>
          <a:lstStyle/>
          <a:p>
            <a:pPr algn="ctr"/>
            <a:r>
              <a:rPr lang="cs-CZ" dirty="0"/>
              <a:t>Garance a ingerence </a:t>
            </a:r>
          </a:p>
        </p:txBody>
      </p:sp>
      <p:sp>
        <p:nvSpPr>
          <p:cNvPr id="4" name="Zástupný obsah 3">
            <a:extLst>
              <a:ext uri="{FF2B5EF4-FFF2-40B4-BE49-F238E27FC236}">
                <a16:creationId xmlns:a16="http://schemas.microsoft.com/office/drawing/2014/main" id="{96A8BAC1-042F-4343-8679-49D5729D91A9}"/>
              </a:ext>
            </a:extLst>
          </p:cNvPr>
          <p:cNvSpPr>
            <a:spLocks noGrp="1"/>
          </p:cNvSpPr>
          <p:nvPr>
            <p:ph idx="1"/>
          </p:nvPr>
        </p:nvSpPr>
        <p:spPr/>
        <p:txBody>
          <a:bodyPr/>
          <a:lstStyle/>
          <a:p>
            <a:pPr algn="just">
              <a:lnSpc>
                <a:spcPct val="100000"/>
              </a:lnSpc>
            </a:pPr>
            <a:r>
              <a:rPr lang="cs-CZ" sz="1600" dirty="0"/>
              <a:t>garance  - dobrovolné převzetí povinnosti konat</a:t>
            </a:r>
          </a:p>
          <a:p>
            <a:pPr algn="just">
              <a:lnSpc>
                <a:spcPct val="100000"/>
              </a:lnSpc>
            </a:pPr>
            <a:endParaRPr lang="cs-CZ" sz="1600" dirty="0"/>
          </a:p>
          <a:p>
            <a:pPr lvl="1" algn="just"/>
            <a:r>
              <a:rPr lang="cs-CZ" sz="1400" dirty="0"/>
              <a:t>garant svým jednáním přebírá záruku  za integritu právního statku, který hodlá svým jednáním chránit </a:t>
            </a:r>
          </a:p>
          <a:p>
            <a:pPr lvl="1" algn="just"/>
            <a:endParaRPr lang="cs-CZ" sz="1400" dirty="0"/>
          </a:p>
          <a:p>
            <a:pPr lvl="1" algn="just"/>
            <a:r>
              <a:rPr lang="cs-CZ" sz="1400" dirty="0"/>
              <a:t>např. faktické převzetí dítěte do péče, dobrovolný výkon dozoru na dětském hřišti, převedení nevidomé osoby přes rušnou křižovatku</a:t>
            </a:r>
          </a:p>
          <a:p>
            <a:pPr algn="just">
              <a:lnSpc>
                <a:spcPct val="100000"/>
              </a:lnSpc>
            </a:pPr>
            <a:endParaRPr lang="cs-CZ" sz="1600" dirty="0"/>
          </a:p>
          <a:p>
            <a:pPr algn="just">
              <a:lnSpc>
                <a:spcPct val="100000"/>
              </a:lnSpc>
            </a:pPr>
            <a:r>
              <a:rPr lang="cs-CZ" sz="1600" dirty="0"/>
              <a:t>ingerence - pachatel svým předchozím ohrožujícím jednáním (typicky konáním) založí pro sebe povinnost něco konat, kterou pak nesplní, čímž dojde ke spáchání trestného činu </a:t>
            </a:r>
          </a:p>
          <a:p>
            <a:pPr algn="just">
              <a:lnSpc>
                <a:spcPct val="100000"/>
              </a:lnSpc>
            </a:pPr>
            <a:endParaRPr lang="cs-CZ" sz="1600" dirty="0"/>
          </a:p>
          <a:p>
            <a:pPr lvl="1" algn="just"/>
            <a:r>
              <a:rPr lang="cs-CZ" sz="1400" dirty="0"/>
              <a:t>předchozí ohrožující jednání nemusí být samo o sobě protiprávní nebo  trestné,  trestným je pak následné opomenutí konat, v jehož důsledku nastane trestněprávně  relevantní následek</a:t>
            </a:r>
          </a:p>
          <a:p>
            <a:pPr lvl="1" algn="just"/>
            <a:endParaRPr lang="cs-CZ" sz="1400" dirty="0"/>
          </a:p>
          <a:p>
            <a:pPr lvl="1" algn="just"/>
            <a:r>
              <a:rPr lang="cs-CZ" sz="1400" dirty="0"/>
              <a:t>povinnost mravní se zde přetváří v povinnost právní </a:t>
            </a:r>
          </a:p>
          <a:p>
            <a:pPr marL="72000" indent="0">
              <a:buNone/>
            </a:pPr>
            <a:r>
              <a:rPr lang="cs-CZ" sz="1600" dirty="0"/>
              <a:t> </a:t>
            </a:r>
          </a:p>
          <a:p>
            <a:endParaRPr lang="cs-CZ" sz="1600" dirty="0"/>
          </a:p>
          <a:p>
            <a:endParaRPr lang="cs-CZ" sz="1600" dirty="0"/>
          </a:p>
          <a:p>
            <a:endParaRPr lang="cs-CZ" sz="1600" dirty="0"/>
          </a:p>
          <a:p>
            <a:endParaRPr lang="cs-CZ" sz="1600" dirty="0"/>
          </a:p>
        </p:txBody>
      </p:sp>
    </p:spTree>
    <p:extLst>
      <p:ext uri="{BB962C8B-B14F-4D97-AF65-F5344CB8AC3E}">
        <p14:creationId xmlns:p14="http://schemas.microsoft.com/office/powerpoint/2010/main" val="262756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0DAB223-60FC-47CC-BA6D-76A73469E605}"/>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3" name="Nadpis 2">
            <a:extLst>
              <a:ext uri="{FF2B5EF4-FFF2-40B4-BE49-F238E27FC236}">
                <a16:creationId xmlns:a16="http://schemas.microsoft.com/office/drawing/2014/main" id="{E1C189A3-8CA1-4D2D-B32C-9FAC959F751C}"/>
              </a:ext>
            </a:extLst>
          </p:cNvPr>
          <p:cNvSpPr>
            <a:spLocks noGrp="1"/>
          </p:cNvSpPr>
          <p:nvPr>
            <p:ph type="title"/>
          </p:nvPr>
        </p:nvSpPr>
        <p:spPr/>
        <p:txBody>
          <a:bodyPr/>
          <a:lstStyle/>
          <a:p>
            <a:pPr algn="ctr"/>
            <a:r>
              <a:rPr lang="cs-CZ" dirty="0"/>
              <a:t>Okolnosti a poměry pachatele</a:t>
            </a:r>
          </a:p>
        </p:txBody>
      </p:sp>
      <p:sp>
        <p:nvSpPr>
          <p:cNvPr id="4" name="Zástupný obsah 3">
            <a:extLst>
              <a:ext uri="{FF2B5EF4-FFF2-40B4-BE49-F238E27FC236}">
                <a16:creationId xmlns:a16="http://schemas.microsoft.com/office/drawing/2014/main" id="{993A7928-6DEC-4544-B321-1449876BB0B7}"/>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díky  nim měl pachatel povinnost konat </a:t>
            </a:r>
          </a:p>
          <a:p>
            <a:pPr algn="just">
              <a:lnSpc>
                <a:spcPct val="100000"/>
              </a:lnSpc>
            </a:pPr>
            <a:endParaRPr lang="cs-CZ" sz="1600" dirty="0"/>
          </a:p>
          <a:p>
            <a:pPr lvl="1" algn="just"/>
            <a:r>
              <a:rPr lang="cs-CZ" sz="1400" dirty="0"/>
              <a:t>společenství v nebezpečí při účasti v horolezeckému týmu, při odpovědnosti poskytnout pomoc při ohrožení života nebo zdraví </a:t>
            </a:r>
          </a:p>
          <a:p>
            <a:pPr lvl="1" algn="just"/>
            <a:endParaRPr lang="cs-CZ" sz="1400" dirty="0"/>
          </a:p>
          <a:p>
            <a:pPr lvl="1" algn="just"/>
            <a:r>
              <a:rPr lang="cs-CZ" sz="1400" dirty="0"/>
              <a:t>poskytovatel internetových služeb, který poskytuje prostor na internetu (host provider) nebo přístup na internet (</a:t>
            </a:r>
            <a:r>
              <a:rPr lang="cs-CZ" sz="1400" dirty="0" err="1"/>
              <a:t>access</a:t>
            </a:r>
            <a:r>
              <a:rPr lang="cs-CZ" sz="1400" dirty="0"/>
              <a:t> provider) při odpovědnosti za opomenutí odstranit protiprávní obsah webových stránek nebo opomenutí zabránit dalšímu přístupu třetích osob k němu (např. rozšiřování dětské pornografie)</a:t>
            </a:r>
          </a:p>
          <a:p>
            <a:endParaRPr lang="cs-CZ" sz="1600" dirty="0"/>
          </a:p>
        </p:txBody>
      </p:sp>
    </p:spTree>
    <p:extLst>
      <p:ext uri="{BB962C8B-B14F-4D97-AF65-F5344CB8AC3E}">
        <p14:creationId xmlns:p14="http://schemas.microsoft.com/office/powerpoint/2010/main" val="3008221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a:extLst>
              <a:ext uri="{FF2B5EF4-FFF2-40B4-BE49-F238E27FC236}">
                <a16:creationId xmlns:a16="http://schemas.microsoft.com/office/drawing/2014/main" id="{136F99AB-59E5-4D9C-B016-476437F48870}"/>
              </a:ext>
            </a:extLst>
          </p:cNvPr>
          <p:cNvSpPr>
            <a:spLocks noGrp="1" noChangeArrowheads="1"/>
          </p:cNvSpPr>
          <p:nvPr>
            <p:ph type="title"/>
          </p:nvPr>
        </p:nvSpPr>
        <p:spPr/>
        <p:txBody>
          <a:bodyPr/>
          <a:lstStyle/>
          <a:p>
            <a:pPr algn="ctr" eaLnBrk="1" hangingPunct="1"/>
            <a:r>
              <a:rPr lang="cs-CZ" altLang="cs-CZ" b="1" dirty="0"/>
              <a:t>Následek</a:t>
            </a:r>
          </a:p>
        </p:txBody>
      </p:sp>
      <p:sp>
        <p:nvSpPr>
          <p:cNvPr id="58371" name="Zástupný symbol pro obsah 2">
            <a:extLst>
              <a:ext uri="{FF2B5EF4-FFF2-40B4-BE49-F238E27FC236}">
                <a16:creationId xmlns:a16="http://schemas.microsoft.com/office/drawing/2014/main" id="{4DFE02F8-0EC2-449A-9419-DB4B4BB9DBC4}"/>
              </a:ext>
            </a:extLst>
          </p:cNvPr>
          <p:cNvSpPr>
            <a:spLocks noGrp="1" noChangeArrowheads="1"/>
          </p:cNvSpPr>
          <p:nvPr>
            <p:ph idx="1"/>
          </p:nvPr>
        </p:nvSpPr>
        <p:spPr/>
        <p:txBody>
          <a:bodyPr/>
          <a:lstStyle/>
          <a:p>
            <a:pPr algn="just" eaLnBrk="1" hangingPunct="1">
              <a:lnSpc>
                <a:spcPct val="100000"/>
              </a:lnSpc>
            </a:pPr>
            <a:r>
              <a:rPr lang="cs-CZ" altLang="cs-CZ" sz="1500" dirty="0">
                <a:latin typeface="Arial" panose="020B0604020202020204" pitchFamily="34" charset="0"/>
                <a:cs typeface="Arial" panose="020B0604020202020204" pitchFamily="34" charset="0"/>
              </a:rPr>
              <a:t>následek -  působení pachatele na objekt trestného činu </a:t>
            </a:r>
          </a:p>
          <a:p>
            <a:pPr algn="just" eaLnBrk="1" hangingPunct="1">
              <a:lnSpc>
                <a:spcPct val="100000"/>
              </a:lnSpc>
            </a:pPr>
            <a:endParaRPr lang="cs-CZ" altLang="cs-CZ" sz="1500" dirty="0"/>
          </a:p>
          <a:p>
            <a:pPr algn="just" eaLnBrk="1" hangingPunct="1">
              <a:lnSpc>
                <a:spcPct val="100000"/>
              </a:lnSpc>
            </a:pPr>
            <a:r>
              <a:rPr lang="cs-CZ" altLang="cs-CZ" sz="1500" dirty="0"/>
              <a:t>poruchový, ohrožující (nedovolené ozbrojování dle § 279 </a:t>
            </a:r>
            <a:r>
              <a:rPr lang="cs-CZ" altLang="cs-CZ" sz="1500" dirty="0" err="1"/>
              <a:t>TrZ</a:t>
            </a:r>
            <a:r>
              <a:rPr lang="cs-CZ" altLang="cs-CZ" sz="1500" dirty="0"/>
              <a:t>, nedovolená výroba a držení radioaktivní/vysoce nebezpečné  látky dle § 281  </a:t>
            </a:r>
            <a:r>
              <a:rPr lang="cs-CZ" altLang="cs-CZ" sz="1500" dirty="0" err="1"/>
              <a:t>TrZ</a:t>
            </a:r>
            <a:r>
              <a:rPr lang="cs-CZ" altLang="cs-CZ" sz="1500" dirty="0"/>
              <a:t>)</a:t>
            </a:r>
          </a:p>
          <a:p>
            <a:pPr algn="just" eaLnBrk="1" hangingPunct="1">
              <a:lnSpc>
                <a:spcPct val="100000"/>
              </a:lnSpc>
              <a:buFont typeface="Wingdings" panose="05000000000000000000" pitchFamily="2" charset="2"/>
              <a:buNone/>
            </a:pPr>
            <a:endParaRPr lang="cs-CZ" altLang="cs-CZ" sz="1500" dirty="0">
              <a:latin typeface="Arial" panose="020B0604020202020204" pitchFamily="34" charset="0"/>
              <a:cs typeface="Arial" panose="020B0604020202020204" pitchFamily="34" charset="0"/>
            </a:endParaRPr>
          </a:p>
          <a:p>
            <a:pPr algn="just">
              <a:lnSpc>
                <a:spcPct val="100000"/>
              </a:lnSpc>
            </a:pPr>
            <a:r>
              <a:rPr lang="cs-CZ" sz="1500" dirty="0"/>
              <a:t>výše škody - § 138 </a:t>
            </a:r>
            <a:r>
              <a:rPr lang="cs-CZ" sz="1500" dirty="0" err="1"/>
              <a:t>TrZ</a:t>
            </a:r>
            <a:endParaRPr lang="cs-CZ" sz="1500" dirty="0"/>
          </a:p>
          <a:p>
            <a:pPr algn="just">
              <a:lnSpc>
                <a:spcPct val="100000"/>
              </a:lnSpc>
            </a:pPr>
            <a:endParaRPr lang="cs-CZ" sz="1500" dirty="0"/>
          </a:p>
          <a:p>
            <a:pPr algn="just">
              <a:lnSpc>
                <a:spcPct val="100000"/>
              </a:lnSpc>
            </a:pPr>
            <a:r>
              <a:rPr lang="cs-CZ" sz="1500" dirty="0"/>
              <a:t>škodlivý následek – účinná lítost (§ 33) – např. u obecného ohrožení (§ 272) následkem je nebezpečí smrti pro lidi, škodlivým následkem smrt. </a:t>
            </a:r>
          </a:p>
          <a:p>
            <a:pPr algn="just">
              <a:lnSpc>
                <a:spcPct val="100000"/>
              </a:lnSpc>
            </a:pPr>
            <a:endParaRPr lang="cs-CZ" sz="1500" dirty="0"/>
          </a:p>
          <a:p>
            <a:pPr algn="just">
              <a:lnSpc>
                <a:spcPct val="100000"/>
              </a:lnSpc>
            </a:pPr>
            <a:r>
              <a:rPr lang="cs-CZ" sz="1500" dirty="0"/>
              <a:t>těžší následek – znak kvalifikované SP – např. loupež  s následkem smrti § 173/1,4 n. přitěžující okolnost - § 42 písm. k) vyšší škoda (tj. vyšší než požaduje SP)nebo jiný větší škodlivý následek </a:t>
            </a:r>
          </a:p>
          <a:p>
            <a:pPr algn="just">
              <a:lnSpc>
                <a:spcPct val="100000"/>
              </a:lnSpc>
            </a:pPr>
            <a:endParaRPr lang="cs-CZ" sz="1500" dirty="0"/>
          </a:p>
          <a:p>
            <a:pPr algn="just">
              <a:lnSpc>
                <a:spcPct val="100000"/>
              </a:lnSpc>
            </a:pPr>
            <a:r>
              <a:rPr lang="cs-CZ" sz="1500" dirty="0"/>
              <a:t>zvlášť závažný následek = znak kvalifikované SP – např.  podplacení § 332/2a – např. podplacení soudce s úmyslem dosáhnout bezdůvodné prohlášení konkursu na majetek jiného podnikatele </a:t>
            </a:r>
          </a:p>
          <a:p>
            <a:pPr algn="just">
              <a:lnSpc>
                <a:spcPct val="100000"/>
              </a:lnSpc>
            </a:pPr>
            <a:endParaRPr lang="cs-CZ" sz="1500" dirty="0"/>
          </a:p>
          <a:p>
            <a:pPr algn="just">
              <a:lnSpc>
                <a:spcPct val="100000"/>
              </a:lnSpc>
            </a:pPr>
            <a:r>
              <a:rPr lang="cs-CZ" sz="1500" dirty="0"/>
              <a:t>zvlášť těžký a těžko napravitelný následek – podmínka pro uložení doživotí  - § 54/3a – např. usmrcení  většího počtu lidí než vyžaduje SP + způsobení těžké újmy na zdraví dalším lidem </a:t>
            </a:r>
          </a:p>
          <a:p>
            <a:pPr eaLnBrk="1" hangingPunct="1">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a:p>
            <a:pPr algn="just" eaLnBrk="1" hangingPunct="1"/>
            <a:endParaRPr lang="cs-CZ" altLang="cs-CZ" sz="17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cs-CZ" altLang="cs-CZ" dirty="0"/>
          </a:p>
        </p:txBody>
      </p:sp>
      <p:sp>
        <p:nvSpPr>
          <p:cNvPr id="58372" name="Zástupný symbol pro číslo snímku 4">
            <a:extLst>
              <a:ext uri="{FF2B5EF4-FFF2-40B4-BE49-F238E27FC236}">
                <a16:creationId xmlns:a16="http://schemas.microsoft.com/office/drawing/2014/main" id="{23138FCA-61AD-403B-A0D8-1FD01F6EF8E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0D37B9B-A0BC-432A-839B-6270CF373C6A}" type="slidenum">
              <a:rPr lang="cs-CZ" altLang="cs-CZ" sz="1200"/>
              <a:pPr>
                <a:spcBef>
                  <a:spcPct val="0"/>
                </a:spcBef>
                <a:buClrTx/>
                <a:buFontTx/>
                <a:buNone/>
              </a:pPr>
              <a:t>14</a:t>
            </a:fld>
            <a:endParaRPr lang="cs-CZ" altLang="cs-CZ"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E277678-5A38-43EB-B898-C821961D234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D5BD81C7-5094-40C4-8EE8-672C4E11730E}"/>
              </a:ext>
            </a:extLst>
          </p:cNvPr>
          <p:cNvSpPr>
            <a:spLocks noGrp="1"/>
          </p:cNvSpPr>
          <p:nvPr>
            <p:ph type="title"/>
          </p:nvPr>
        </p:nvSpPr>
        <p:spPr/>
        <p:txBody>
          <a:bodyPr/>
          <a:lstStyle/>
          <a:p>
            <a:pPr algn="ctr"/>
            <a:r>
              <a:rPr lang="cs-CZ" dirty="0"/>
              <a:t>Příčinná souvislost (kauzální nexus) </a:t>
            </a:r>
          </a:p>
        </p:txBody>
      </p:sp>
      <p:sp>
        <p:nvSpPr>
          <p:cNvPr id="4" name="Zástupný obsah 3">
            <a:extLst>
              <a:ext uri="{FF2B5EF4-FFF2-40B4-BE49-F238E27FC236}">
                <a16:creationId xmlns:a16="http://schemas.microsoft.com/office/drawing/2014/main" id="{A360F57B-CFF5-41F0-A1A0-A581D3AC774E}"/>
              </a:ext>
            </a:extLst>
          </p:cNvPr>
          <p:cNvSpPr>
            <a:spLocks noGrp="1"/>
          </p:cNvSpPr>
          <p:nvPr>
            <p:ph idx="1"/>
          </p:nvPr>
        </p:nvSpPr>
        <p:spPr/>
        <p:txBody>
          <a:bodyPr/>
          <a:lstStyle/>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600" dirty="0">
                <a:latin typeface="Arial" panose="020B0604020202020204" pitchFamily="34" charset="0"/>
                <a:cs typeface="Arial" panose="020B0604020202020204" pitchFamily="34" charset="0"/>
              </a:rPr>
              <a:t>příčinná souvislost (tzv. kauzální nexus) - kdyby nebylo jednání, nebylo následku, resp. následek by každopádně nastal, ale ne takovým způsobem, jak k němu konkrétně došlo (</a:t>
            </a:r>
            <a:r>
              <a:rPr lang="cs-CZ" sz="1600" dirty="0"/>
              <a:t>co do místa, času, intenzity a způsobu vyvolané poruchy)</a:t>
            </a: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lvl="1" algn="just" eaLnBrk="1" hangingPunct="1"/>
            <a:r>
              <a:rPr lang="cs-CZ" altLang="cs-CZ" sz="1400" dirty="0">
                <a:latin typeface="Arial" panose="020B0604020202020204" pitchFamily="34" charset="0"/>
                <a:cs typeface="Arial" panose="020B0604020202020204" pitchFamily="34" charset="0"/>
              </a:rPr>
              <a:t>problémy v dokazování příčinné souvislosti – např. zranění slučitelná se životem </a:t>
            </a:r>
          </a:p>
          <a:p>
            <a:pPr algn="just" eaLnBrk="1" hangingPunct="1">
              <a:lnSpc>
                <a:spcPct val="100000"/>
              </a:lnSpc>
              <a:buFont typeface="Wingdings" panose="05000000000000000000" pitchFamily="2" charset="2"/>
              <a:buNone/>
            </a:pPr>
            <a:endParaRPr lang="cs-CZ" altLang="cs-CZ" sz="1400" dirty="0">
              <a:latin typeface="Arial" panose="020B0604020202020204" pitchFamily="34" charset="0"/>
              <a:cs typeface="Arial" panose="020B0604020202020204" pitchFamily="34" charset="0"/>
            </a:endParaRPr>
          </a:p>
          <a:p>
            <a:pPr algn="just">
              <a:lnSpc>
                <a:spcPct val="100000"/>
              </a:lnSpc>
            </a:pPr>
            <a:r>
              <a:rPr lang="cs-CZ" sz="1600" dirty="0"/>
              <a:t>gradace příčinné souvislosti  -  co ještě vedle jednání pachatele přispělo ke vzniku následku a je trestněprávně relevantní</a:t>
            </a:r>
          </a:p>
          <a:p>
            <a:pPr>
              <a:lnSpc>
                <a:spcPct val="100000"/>
              </a:lnSpc>
            </a:pPr>
            <a:endParaRPr lang="cs-CZ" sz="1600" dirty="0"/>
          </a:p>
          <a:p>
            <a:pPr algn="just">
              <a:lnSpc>
                <a:spcPct val="100000"/>
              </a:lnSpc>
            </a:pPr>
            <a:r>
              <a:rPr lang="cs-CZ" sz="1600" dirty="0"/>
              <a:t>přerušení příčinné souvislosti   - pokud do příčinného průběhu vstoupí nová skutečnost,  která působí jako výlučná a samostatná příčina, jež způsobila následek bez ohledu na jednání původního pachatele, a jestliže ani takový průběh příčinného vztahu nepokrývalo zavinění původního pachatele </a:t>
            </a:r>
          </a:p>
          <a:p>
            <a:pPr>
              <a:lnSpc>
                <a:spcPct val="100000"/>
              </a:lnSpc>
            </a:pPr>
            <a:endParaRPr lang="cs-CZ" sz="1600" dirty="0"/>
          </a:p>
          <a:p>
            <a:pPr lvl="1" algn="just"/>
            <a:r>
              <a:rPr lang="cs-CZ" sz="1400" dirty="0"/>
              <a:t>řidič automobilu, který srazil na přechodu chodce a způsobil mu těžkou újmu na zdraví v podobě zlomeniny horní končetiny, několika žeber  a otřesu mozku bude odpovídat pouze za tento následek  (a účinek) a nikoliv za smrt chodce, ke které došlo v důsledku v jeho neukázněnosti, kdy i přes  nařízený klid  na lůžku odešel z pokoje, při scházení ze schodů upadl na hlavu a zemřel  v důsledku masivního krvácení do mozku </a:t>
            </a:r>
          </a:p>
          <a:p>
            <a:endParaRPr lang="cs-CZ" sz="1600" dirty="0"/>
          </a:p>
        </p:txBody>
      </p:sp>
    </p:spTree>
    <p:extLst>
      <p:ext uri="{BB962C8B-B14F-4D97-AF65-F5344CB8AC3E}">
        <p14:creationId xmlns:p14="http://schemas.microsoft.com/office/powerpoint/2010/main" val="3154853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a:extLst>
              <a:ext uri="{FF2B5EF4-FFF2-40B4-BE49-F238E27FC236}">
                <a16:creationId xmlns:a16="http://schemas.microsoft.com/office/drawing/2014/main" id="{5732688A-D77B-4A11-94B9-FF6F2212A5CE}"/>
              </a:ext>
            </a:extLst>
          </p:cNvPr>
          <p:cNvSpPr>
            <a:spLocks noGrp="1" noChangeArrowheads="1"/>
          </p:cNvSpPr>
          <p:nvPr>
            <p:ph type="title"/>
          </p:nvPr>
        </p:nvSpPr>
        <p:spPr/>
        <p:txBody>
          <a:bodyPr/>
          <a:lstStyle/>
          <a:p>
            <a:pPr algn="ctr"/>
            <a:r>
              <a:rPr lang="cs-CZ" altLang="cs-CZ" b="1"/>
              <a:t>Místo </a:t>
            </a:r>
          </a:p>
        </p:txBody>
      </p:sp>
      <p:sp>
        <p:nvSpPr>
          <p:cNvPr id="59395" name="Zástupný symbol pro obsah 2">
            <a:extLst>
              <a:ext uri="{FF2B5EF4-FFF2-40B4-BE49-F238E27FC236}">
                <a16:creationId xmlns:a16="http://schemas.microsoft.com/office/drawing/2014/main" id="{01BA8D90-2BD3-4ED2-A741-18E804E387F0}"/>
              </a:ext>
            </a:extLst>
          </p:cNvPr>
          <p:cNvSpPr>
            <a:spLocks noGrp="1" noChangeArrowheads="1"/>
          </p:cNvSpPr>
          <p:nvPr>
            <p:ph idx="1"/>
          </p:nvPr>
        </p:nvSpPr>
        <p:spPr/>
        <p:txBody>
          <a:bodyPr/>
          <a:lstStyle/>
          <a:p>
            <a:pPr algn="just" eaLnBrk="1" hangingPunct="1"/>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místo -  </a:t>
            </a:r>
            <a:r>
              <a:rPr lang="cs-CZ" altLang="cs-CZ" sz="1600" dirty="0">
                <a:latin typeface="Arial" panose="020B0604020202020204" pitchFamily="34" charset="0"/>
                <a:cs typeface="Arial" panose="020B0604020202020204" pitchFamily="34" charset="0"/>
              </a:rPr>
              <a:t>např.  </a:t>
            </a:r>
            <a:r>
              <a:rPr lang="cs-CZ" sz="1600" dirty="0"/>
              <a:t>místo veřejnosti přístupné (výtržnictví § 358 </a:t>
            </a:r>
            <a:r>
              <a:rPr lang="cs-CZ" sz="1600" dirty="0" err="1"/>
              <a:t>TrZ</a:t>
            </a:r>
            <a:r>
              <a:rPr lang="cs-CZ" sz="1600" dirty="0"/>
              <a:t>), území, na němž je prováděna evakuace (krádež § 205/1e </a:t>
            </a:r>
            <a:r>
              <a:rPr lang="cs-CZ" sz="1600" dirty="0" err="1"/>
              <a:t>TrZ</a:t>
            </a:r>
            <a:r>
              <a:rPr lang="cs-CZ" sz="1600" dirty="0"/>
              <a:t>),  </a:t>
            </a:r>
            <a:r>
              <a:rPr lang="cs-CZ" altLang="cs-CZ" sz="1700" dirty="0">
                <a:latin typeface="Arial" panose="020B0604020202020204" pitchFamily="34" charset="0"/>
                <a:cs typeface="Arial" panose="020B0604020202020204" pitchFamily="34" charset="0"/>
              </a:rPr>
              <a:t>na palubě letadla (§ 5 </a:t>
            </a:r>
            <a:r>
              <a:rPr lang="cs-CZ" altLang="cs-CZ" sz="1700" dirty="0" err="1">
                <a:latin typeface="Arial" panose="020B0604020202020204" pitchFamily="34" charset="0"/>
                <a:cs typeface="Arial" panose="020B0604020202020204" pitchFamily="34" charset="0"/>
              </a:rPr>
              <a:t>TrZ</a:t>
            </a:r>
            <a:r>
              <a:rPr lang="cs-CZ" altLang="cs-CZ" sz="1700" dirty="0">
                <a:latin typeface="Arial" panose="020B0604020202020204" pitchFamily="34" charset="0"/>
                <a:cs typeface="Arial" panose="020B0604020202020204" pitchFamily="34" charset="0"/>
              </a:rPr>
              <a:t> - zásada registrace) </a:t>
            </a:r>
          </a:p>
          <a:p>
            <a:pPr algn="just" eaLnBrk="1" hangingPunct="1"/>
            <a:endParaRPr lang="cs-CZ" altLang="cs-CZ" sz="1700" dirty="0">
              <a:latin typeface="Arial" panose="020B0604020202020204" pitchFamily="34" charset="0"/>
              <a:cs typeface="Arial" panose="020B0604020202020204" pitchFamily="34" charset="0"/>
            </a:endParaRPr>
          </a:p>
          <a:p>
            <a:pPr lvl="1" algn="just"/>
            <a:r>
              <a:rPr lang="cs-CZ" altLang="cs-CZ" sz="1500" dirty="0"/>
              <a:t>každé místo, kam má přístup široký okruh lidí individuálně neurčených a kde se také zpravidla více lidí zdržuje</a:t>
            </a:r>
          </a:p>
          <a:p>
            <a:pPr lvl="1" algn="just">
              <a:buFont typeface="Wingdings" panose="05000000000000000000" pitchFamily="2" charset="2"/>
              <a:buNone/>
            </a:pPr>
            <a:endParaRPr lang="cs-CZ" altLang="cs-CZ" sz="1500" dirty="0"/>
          </a:p>
          <a:p>
            <a:pPr lvl="1" algn="just"/>
            <a:r>
              <a:rPr lang="cs-CZ" altLang="cs-CZ" sz="1500" dirty="0"/>
              <a:t>nemusí být přístupné bez omezení komukoliv a kdykoliv; je přístupné jen některým osobám určeným např. povahou jejich zaměstnání/jinak (tovární hala, škola, zdravotnické středisko atd.) a v určitou dobu (např. během otvírací doby, v provozní době)</a:t>
            </a:r>
          </a:p>
          <a:p>
            <a:endParaRPr lang="cs-CZ" altLang="cs-CZ" dirty="0"/>
          </a:p>
        </p:txBody>
      </p:sp>
      <p:sp>
        <p:nvSpPr>
          <p:cNvPr id="59396" name="Zástupný symbol pro číslo snímku 3">
            <a:extLst>
              <a:ext uri="{FF2B5EF4-FFF2-40B4-BE49-F238E27FC236}">
                <a16:creationId xmlns:a16="http://schemas.microsoft.com/office/drawing/2014/main" id="{8ED3BD0E-958F-4F12-AF8B-B9807DC4D57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F9DD59A-2E2E-402D-A246-5EA275A37EE1}" type="slidenum">
              <a:rPr lang="cs-CZ" altLang="cs-CZ" sz="1200"/>
              <a:pPr>
                <a:spcBef>
                  <a:spcPct val="0"/>
                </a:spcBef>
                <a:buClrTx/>
                <a:buFontTx/>
                <a:buNone/>
              </a:pPr>
              <a:t>16</a:t>
            </a:fld>
            <a:endParaRPr lang="cs-CZ" altLang="cs-CZ"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a:extLst>
              <a:ext uri="{FF2B5EF4-FFF2-40B4-BE49-F238E27FC236}">
                <a16:creationId xmlns:a16="http://schemas.microsoft.com/office/drawing/2014/main" id="{FB33B648-80CA-4D9C-A1EC-8D821CC4D520}"/>
              </a:ext>
            </a:extLst>
          </p:cNvPr>
          <p:cNvSpPr>
            <a:spLocks noGrp="1" noChangeArrowheads="1"/>
          </p:cNvSpPr>
          <p:nvPr>
            <p:ph type="title"/>
          </p:nvPr>
        </p:nvSpPr>
        <p:spPr/>
        <p:txBody>
          <a:bodyPr/>
          <a:lstStyle/>
          <a:p>
            <a:pPr algn="ctr"/>
            <a:r>
              <a:rPr lang="cs-CZ" altLang="cs-CZ" b="1" dirty="0"/>
              <a:t>Čas, způsob atd. </a:t>
            </a:r>
          </a:p>
        </p:txBody>
      </p:sp>
      <p:sp>
        <p:nvSpPr>
          <p:cNvPr id="60419" name="Zástupný symbol pro obsah 2">
            <a:extLst>
              <a:ext uri="{FF2B5EF4-FFF2-40B4-BE49-F238E27FC236}">
                <a16:creationId xmlns:a16="http://schemas.microsoft.com/office/drawing/2014/main" id="{6F46D465-59C0-41DE-86AF-480091158BCB}"/>
              </a:ext>
            </a:extLst>
          </p:cNvPr>
          <p:cNvSpPr>
            <a:spLocks noGrp="1" noChangeArrowheads="1"/>
          </p:cNvSpPr>
          <p:nvPr>
            <p:ph idx="1"/>
          </p:nvPr>
        </p:nvSpPr>
        <p:spPr/>
        <p:txBody>
          <a:bodyPr/>
          <a:lstStyle/>
          <a:p>
            <a:pPr algn="just" eaLnBrk="1" hangingPunct="1">
              <a:lnSpc>
                <a:spcPct val="100000"/>
              </a:lnSpc>
            </a:pPr>
            <a:r>
              <a:rPr lang="cs-CZ" altLang="cs-CZ" sz="1700" dirty="0">
                <a:latin typeface="Arial" panose="020B0604020202020204" pitchFamily="34" charset="0"/>
                <a:cs typeface="Arial" panose="020B0604020202020204" pitchFamily="34" charset="0"/>
              </a:rPr>
              <a:t>A) </a:t>
            </a:r>
            <a:r>
              <a:rPr lang="cs-CZ" altLang="cs-CZ" sz="1600" dirty="0">
                <a:latin typeface="Arial" panose="020B0604020202020204" pitchFamily="34" charset="0"/>
                <a:cs typeface="Arial" panose="020B0604020202020204" pitchFamily="34" charset="0"/>
              </a:rPr>
              <a:t>čas - např. za stavu ohrožení státu nebo ve válečném stavu (trestné činy proti republice, proti brannosti, vojenské)  - hlava IX., XI., XII. </a:t>
            </a: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lvl="1" algn="just"/>
            <a:r>
              <a:rPr lang="cs-CZ" altLang="cs-CZ" sz="1400" dirty="0">
                <a:latin typeface="Arial" panose="020B0604020202020204" pitchFamily="34" charset="0"/>
                <a:cs typeface="Arial" panose="020B0604020202020204" pitchFamily="34" charset="0"/>
              </a:rPr>
              <a:t>stav ohrožení státu může vyhlásit Parlament ČR na návrh vlády, a to za předpokladu, že je bezprostředně ohrožena svrchovanost nebo územní celistvost státu anebo jeho demokratické základy (srov. zákon o bezpečnosti ČR)</a:t>
            </a:r>
          </a:p>
          <a:p>
            <a:pPr lvl="1" algn="just"/>
            <a:endParaRPr lang="cs-CZ" altLang="cs-CZ" sz="1400" dirty="0">
              <a:latin typeface="Arial" panose="020B0604020202020204" pitchFamily="34" charset="0"/>
              <a:cs typeface="Arial" panose="020B0604020202020204" pitchFamily="34" charset="0"/>
            </a:endParaRPr>
          </a:p>
          <a:p>
            <a:pPr lvl="1" algn="just"/>
            <a:r>
              <a:rPr lang="cs-CZ" altLang="cs-CZ" sz="1400" dirty="0">
                <a:latin typeface="Arial" panose="020B0604020202020204" pitchFamily="34" charset="0"/>
                <a:cs typeface="Arial" panose="020B0604020202020204" pitchFamily="34" charset="0"/>
              </a:rPr>
              <a:t>válečný stav je dalším mimořádným stavem uvedeným v § 2 zákona o bezpečnosti ČR; podle čl. 43 Ústavy jej může vyhlásit Parlament ČR, je-li Česká republika napadena nebo je-li třeba plnit mezinárodní smluvní závazky o společné obraně proti napadení </a:t>
            </a: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r>
              <a:rPr lang="cs-CZ" altLang="cs-CZ" sz="1600" dirty="0">
                <a:latin typeface="Arial" panose="020B0604020202020204" pitchFamily="34" charset="0"/>
                <a:cs typeface="Arial" panose="020B0604020202020204" pitchFamily="34" charset="0"/>
              </a:rPr>
              <a:t>trestný čin spáchaný za krizové situace, živelného  pohromy, jiné události vážně ohrožující život nebo zdraví lidí, veřejný pořádek nebo majetek  (§ 42/1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 přitěžující okolnost, § 156/2b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 206/4c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 357/4a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 – nouzový stav</a:t>
            </a: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r>
              <a:rPr lang="cs-CZ" sz="1600" dirty="0" err="1"/>
              <a:t>TrZ</a:t>
            </a:r>
            <a:r>
              <a:rPr lang="cs-CZ" sz="1600" dirty="0"/>
              <a:t> přímo nedefinuje krizovou situaci, ta  je definována v § 2b krizového zákona a zahrnuje také nebezpečí, při němž je vyhlášen nouzový stav</a:t>
            </a: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r>
              <a:rPr lang="cs-CZ" altLang="cs-CZ" sz="1600" dirty="0">
                <a:latin typeface="Arial" panose="020B0604020202020204" pitchFamily="34" charset="0"/>
                <a:cs typeface="Arial" panose="020B0604020202020204" pitchFamily="34" charset="0"/>
              </a:rPr>
              <a:t>§ 247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(ohrožení devizového hospodářství) -  kdo poruší v době nouzového stavu zákaz uložený….</a:t>
            </a:r>
          </a:p>
          <a:p>
            <a:pPr algn="just" eaLnBrk="1" hangingPunct="1">
              <a:lnSpc>
                <a:spcPct val="100000"/>
              </a:lnSpc>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p:txBody>
      </p:sp>
      <p:sp>
        <p:nvSpPr>
          <p:cNvPr id="60420" name="Zástupný symbol pro číslo snímku 3">
            <a:extLst>
              <a:ext uri="{FF2B5EF4-FFF2-40B4-BE49-F238E27FC236}">
                <a16:creationId xmlns:a16="http://schemas.microsoft.com/office/drawing/2014/main" id="{806B6BBB-28D6-405C-AB37-E4D32F7F0A4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2F05031-4C2C-43E7-AAE4-9D844C0BDA97}" type="slidenum">
              <a:rPr lang="cs-CZ" altLang="cs-CZ" sz="1200"/>
              <a:pPr>
                <a:spcBef>
                  <a:spcPct val="0"/>
                </a:spcBef>
                <a:buClrTx/>
                <a:buFontTx/>
                <a:buNone/>
              </a:pPr>
              <a:t>17</a:t>
            </a:fld>
            <a:endParaRPr lang="cs-CZ" altLang="cs-CZ"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6685555-671E-481E-B0D8-1A2F19D378A7}"/>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3" name="Nadpis 2">
            <a:extLst>
              <a:ext uri="{FF2B5EF4-FFF2-40B4-BE49-F238E27FC236}">
                <a16:creationId xmlns:a16="http://schemas.microsoft.com/office/drawing/2014/main" id="{FA3D49B5-21CB-4418-AE2D-AF9CBF9D820B}"/>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BA38F2DF-3E3C-40B2-9AA4-2421804F8D10}"/>
              </a:ext>
            </a:extLst>
          </p:cNvPr>
          <p:cNvSpPr>
            <a:spLocks noGrp="1"/>
          </p:cNvSpPr>
          <p:nvPr>
            <p:ph idx="1"/>
          </p:nvPr>
        </p:nvSpPr>
        <p:spPr/>
        <p:txBody>
          <a:bodyPr/>
          <a:lstStyle/>
          <a:p>
            <a:pPr algn="just" eaLnBrk="1" hangingPunct="1">
              <a:lnSpc>
                <a:spcPct val="100000"/>
              </a:lnSpc>
            </a:pPr>
            <a:r>
              <a:rPr lang="cs-CZ" altLang="cs-CZ" sz="1700" dirty="0">
                <a:latin typeface="Arial" panose="020B0604020202020204" pitchFamily="34" charset="0"/>
                <a:cs typeface="Arial" panose="020B0604020202020204" pitchFamily="34" charset="0"/>
              </a:rPr>
              <a:t>B) způsob - jako člen organizované skupiny  - § 233 </a:t>
            </a:r>
            <a:r>
              <a:rPr lang="cs-CZ" altLang="cs-CZ" sz="1700" dirty="0" err="1">
                <a:latin typeface="Arial" panose="020B0604020202020204" pitchFamily="34" charset="0"/>
                <a:cs typeface="Arial" panose="020B0604020202020204" pitchFamily="34" charset="0"/>
              </a:rPr>
              <a:t>TrZ</a:t>
            </a: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kvalifikační znak, přitěžující okolnost; zákaz dvojího přičítání  </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definována v judikatuře</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nezaměňovat   s organizovanou zločineckou skupinou  (organizovaný zločin)</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legální definice v § 129 </a:t>
            </a:r>
            <a:r>
              <a:rPr lang="cs-CZ" altLang="cs-CZ" sz="1500" dirty="0" err="1">
                <a:latin typeface="Arial" panose="020B0604020202020204" pitchFamily="34" charset="0"/>
                <a:cs typeface="Arial" panose="020B0604020202020204" pitchFamily="34" charset="0"/>
              </a:rPr>
              <a:t>TrZ</a:t>
            </a:r>
            <a:r>
              <a:rPr lang="cs-CZ" altLang="cs-CZ" sz="1500" dirty="0">
                <a:latin typeface="Arial" panose="020B0604020202020204" pitchFamily="34" charset="0"/>
                <a:cs typeface="Arial" panose="020B0604020202020204" pitchFamily="34" charset="0"/>
              </a:rPr>
              <a:t> – vnitřní organizační struktura,  dělba funkcí, činností, soustavnost </a:t>
            </a: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r>
              <a:rPr lang="cs-CZ" altLang="cs-CZ" sz="1600" dirty="0">
                <a:latin typeface="Arial" panose="020B0604020202020204" pitchFamily="34" charset="0"/>
                <a:cs typeface="Arial" panose="020B0604020202020204" pitchFamily="34" charset="0"/>
              </a:rPr>
              <a:t>jako člen teroristické skupiny - § 129a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(tzv. teroristické trestné činy) </a:t>
            </a: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r>
              <a:rPr lang="cs-CZ" altLang="cs-CZ" sz="1600" dirty="0">
                <a:latin typeface="Arial" panose="020B0604020202020204" pitchFamily="34" charset="0"/>
                <a:cs typeface="Arial" panose="020B0604020202020204" pitchFamily="34" charset="0"/>
              </a:rPr>
              <a:t>zvlášť surový nebo trýznivý způsob – § 140/3i TZ</a:t>
            </a:r>
          </a:p>
          <a:p>
            <a:pPr algn="just" eaLnBrk="1" hangingPunct="1">
              <a:lnSpc>
                <a:spcPct val="100000"/>
              </a:lnSpc>
            </a:pP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r>
              <a:rPr lang="cs-CZ" altLang="cs-CZ" sz="1600" dirty="0">
                <a:latin typeface="Arial" panose="020B0604020202020204" pitchFamily="34" charset="0"/>
                <a:cs typeface="Arial" panose="020B0604020202020204" pitchFamily="34" charset="0"/>
              </a:rPr>
              <a:t>C) účinek -  změna na předmětu útoku; např. poškození věci, způsobení škody, zkrácení daně </a:t>
            </a:r>
            <a:endParaRPr lang="cs-CZ" altLang="cs-CZ" sz="1600" dirty="0"/>
          </a:p>
          <a:p>
            <a:endParaRPr lang="cs-CZ" sz="1600" dirty="0"/>
          </a:p>
        </p:txBody>
      </p:sp>
    </p:spTree>
    <p:extLst>
      <p:ext uri="{BB962C8B-B14F-4D97-AF65-F5344CB8AC3E}">
        <p14:creationId xmlns:p14="http://schemas.microsoft.com/office/powerpoint/2010/main" val="2323005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DF47B00-A434-462D-92C6-01C4D27A8A8C}"/>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3" name="Nadpis 2">
            <a:extLst>
              <a:ext uri="{FF2B5EF4-FFF2-40B4-BE49-F238E27FC236}">
                <a16:creationId xmlns:a16="http://schemas.microsoft.com/office/drawing/2014/main" id="{F5378DFD-5DF1-4A1C-B046-170C5F5EEB7C}"/>
              </a:ext>
            </a:extLst>
          </p:cNvPr>
          <p:cNvSpPr>
            <a:spLocks noGrp="1"/>
          </p:cNvSpPr>
          <p:nvPr>
            <p:ph type="title"/>
          </p:nvPr>
        </p:nvSpPr>
        <p:spPr/>
        <p:txBody>
          <a:bodyPr/>
          <a:lstStyle/>
          <a:p>
            <a:pPr algn="ctr"/>
            <a:r>
              <a:rPr lang="pl-PL" sz="3200" dirty="0"/>
              <a:t>Pl.ÚS 10/20 ze dne 5. 5. 2020</a:t>
            </a:r>
            <a:endParaRPr lang="cs-CZ" sz="3200" dirty="0"/>
          </a:p>
        </p:txBody>
      </p:sp>
      <p:sp>
        <p:nvSpPr>
          <p:cNvPr id="4" name="Zástupný obsah 3">
            <a:extLst>
              <a:ext uri="{FF2B5EF4-FFF2-40B4-BE49-F238E27FC236}">
                <a16:creationId xmlns:a16="http://schemas.microsoft.com/office/drawing/2014/main" id="{484C4704-30A0-414F-A65D-3DFCEA3F9019}"/>
              </a:ext>
            </a:extLst>
          </p:cNvPr>
          <p:cNvSpPr>
            <a:spLocks noGrp="1"/>
          </p:cNvSpPr>
          <p:nvPr>
            <p:ph idx="1"/>
          </p:nvPr>
        </p:nvSpPr>
        <p:spPr/>
        <p:txBody>
          <a:bodyPr/>
          <a:lstStyle/>
          <a:p>
            <a:pPr algn="just">
              <a:lnSpc>
                <a:spcPct val="100000"/>
              </a:lnSpc>
            </a:pPr>
            <a:r>
              <a:rPr lang="cs-CZ" sz="1400" dirty="0"/>
              <a:t>oprávnění stanovit povinnosti a omezení základních práv a svobod rozhodnutím vlády podle čl. 6/1 zákona o bezpečnosti ČR, je zvláštní úpravou vůči čl. 4/1,2 LZPS</a:t>
            </a:r>
          </a:p>
          <a:p>
            <a:pPr algn="just">
              <a:lnSpc>
                <a:spcPct val="100000"/>
              </a:lnSpc>
            </a:pPr>
            <a:endParaRPr lang="cs-CZ" sz="1400" dirty="0"/>
          </a:p>
          <a:p>
            <a:pPr algn="just">
              <a:lnSpc>
                <a:spcPct val="100000"/>
              </a:lnSpc>
            </a:pPr>
            <a:r>
              <a:rPr lang="cs-CZ" sz="1400" dirty="0"/>
              <a:t>čl. 4/1 LZPS   - povinnosti mohou být ukládány toliko na základě zákona a v jeho mezích a jen při zachování základních práv a svobod</a:t>
            </a:r>
          </a:p>
          <a:p>
            <a:pPr algn="just">
              <a:lnSpc>
                <a:spcPct val="100000"/>
              </a:lnSpc>
            </a:pPr>
            <a:endParaRPr lang="cs-CZ" sz="1400" dirty="0"/>
          </a:p>
          <a:p>
            <a:pPr algn="just">
              <a:lnSpc>
                <a:spcPct val="100000"/>
              </a:lnSpc>
            </a:pPr>
            <a:r>
              <a:rPr lang="cs-CZ" sz="1400" dirty="0"/>
              <a:t>čl. 4/2 LZPS  - meze základních práv a svobod mohou být za podmínek stanovených LZPS upraveny pouze zákonem</a:t>
            </a:r>
          </a:p>
          <a:p>
            <a:pPr algn="just">
              <a:lnSpc>
                <a:spcPct val="100000"/>
              </a:lnSpc>
            </a:pPr>
            <a:r>
              <a:rPr lang="cs-CZ" sz="1400" dirty="0"/>
              <a:t>různá povaha krizových opatření podle zákona o krizovém řízení  nemění nic na tom, že tyto akty mohou být vydávány jen na základě zmocnění a v mezích stanovených ústavním pořádkem a že jimi nesmí být zasahováno do základních práv a svobod v rozporu s LZPS </a:t>
            </a:r>
          </a:p>
          <a:p>
            <a:pPr algn="just">
              <a:lnSpc>
                <a:spcPct val="100000"/>
              </a:lnSpc>
            </a:pPr>
            <a:endParaRPr lang="cs-CZ" sz="1400" dirty="0"/>
          </a:p>
          <a:p>
            <a:pPr algn="just">
              <a:lnSpc>
                <a:spcPct val="100000"/>
              </a:lnSpc>
            </a:pPr>
            <a:r>
              <a:rPr lang="cs-CZ" sz="1400" dirty="0"/>
              <a:t>tato skutečnost je výslovně zdůrazněna v čl. 6/1 zákona o bezpečnosti ČR, podle něhož může vláda současně s vyhlášením nouzového stavu omezit práva jen v souladu s LZPS</a:t>
            </a:r>
          </a:p>
          <a:p>
            <a:pPr algn="just">
              <a:lnSpc>
                <a:spcPct val="100000"/>
              </a:lnSpc>
            </a:pPr>
            <a:endParaRPr lang="cs-CZ" sz="1400" dirty="0"/>
          </a:p>
          <a:p>
            <a:pPr algn="just">
              <a:lnSpc>
                <a:spcPct val="100000"/>
              </a:lnSpc>
            </a:pPr>
            <a:r>
              <a:rPr lang="cs-CZ" sz="1400" dirty="0"/>
              <a:t>stanovení určité povinnosti nebo omezení krizovým opatřením vlády neznamená, že by se vůči základnímu právu nebo svobodě, do něhož je tímto způsobem zasahováno, neuplatnil požadavek podle čl. 4/4 LZPS, že při používání ustanovení o mezích základních práv a svobod musí být šetřeno jejich podstaty a smyslu a že taková omezení nesmějí být zneužívána k jiným účelům, než pro které byla stanovena </a:t>
            </a:r>
          </a:p>
          <a:p>
            <a:pPr algn="just">
              <a:lnSpc>
                <a:spcPct val="100000"/>
              </a:lnSpc>
            </a:pPr>
            <a:endParaRPr lang="cs-CZ" sz="1400" dirty="0"/>
          </a:p>
          <a:p>
            <a:pPr algn="just">
              <a:lnSpc>
                <a:spcPct val="100000"/>
              </a:lnSpc>
            </a:pPr>
            <a:r>
              <a:rPr lang="cs-CZ" sz="1400" dirty="0"/>
              <a:t>je vyloučeno, aby ústavně zaručená základní práva a svobody, do nichž by bylo zasaženo krizovým opatřením, byla vyňata z ochrany soudní moci ve smyslu čl. 4 Ústavy </a:t>
            </a:r>
          </a:p>
        </p:txBody>
      </p:sp>
    </p:spTree>
    <p:extLst>
      <p:ext uri="{BB962C8B-B14F-4D97-AF65-F5344CB8AC3E}">
        <p14:creationId xmlns:p14="http://schemas.microsoft.com/office/powerpoint/2010/main" val="263306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a:extLst>
              <a:ext uri="{FF2B5EF4-FFF2-40B4-BE49-F238E27FC236}">
                <a16:creationId xmlns:a16="http://schemas.microsoft.com/office/drawing/2014/main" id="{E96BAD0A-20F6-4088-A7AC-AFEEA933C864}"/>
              </a:ext>
            </a:extLst>
          </p:cNvPr>
          <p:cNvSpPr>
            <a:spLocks noGrp="1" noChangeArrowheads="1"/>
          </p:cNvSpPr>
          <p:nvPr>
            <p:ph type="title"/>
          </p:nvPr>
        </p:nvSpPr>
        <p:spPr/>
        <p:txBody>
          <a:bodyPr/>
          <a:lstStyle/>
          <a:p>
            <a:pPr algn="ctr" eaLnBrk="1" hangingPunct="1"/>
            <a:r>
              <a:rPr lang="cs-CZ" altLang="cs-CZ" b="1"/>
              <a:t>Znaky uvedené v zákoně</a:t>
            </a:r>
            <a:endParaRPr lang="cs-CZ" altLang="cs-CZ"/>
          </a:p>
        </p:txBody>
      </p:sp>
      <p:sp>
        <p:nvSpPr>
          <p:cNvPr id="49155" name="Zástupný symbol pro obsah 2">
            <a:extLst>
              <a:ext uri="{FF2B5EF4-FFF2-40B4-BE49-F238E27FC236}">
                <a16:creationId xmlns:a16="http://schemas.microsoft.com/office/drawing/2014/main" id="{6A80F31F-B052-4F7E-945F-6050945EB1B5}"/>
              </a:ext>
            </a:extLst>
          </p:cNvPr>
          <p:cNvSpPr>
            <a:spLocks noGrp="1" noChangeArrowheads="1"/>
          </p:cNvSpPr>
          <p:nvPr>
            <p:ph idx="1"/>
          </p:nvPr>
        </p:nvSpPr>
        <p:spPr/>
        <p:txBody>
          <a:bodyPr/>
          <a:lstStyle/>
          <a:p>
            <a:pPr eaLnBrk="1" hangingPunct="1">
              <a:lnSpc>
                <a:spcPct val="100000"/>
              </a:lnSpc>
            </a:pPr>
            <a:r>
              <a:rPr lang="cs-CZ" altLang="cs-CZ" sz="1800" dirty="0">
                <a:latin typeface="Arial" panose="020B0604020202020204" pitchFamily="34" charset="0"/>
                <a:cs typeface="Arial" panose="020B0604020202020204" pitchFamily="34" charset="0"/>
              </a:rPr>
              <a:t>tzv. formální stránka</a:t>
            </a:r>
          </a:p>
          <a:p>
            <a:pPr eaLnBrk="1" hangingPunct="1">
              <a:lnSpc>
                <a:spcPct val="100000"/>
              </a:lnSpc>
              <a:buFont typeface="Wingdings" panose="05000000000000000000" pitchFamily="2" charset="2"/>
              <a:buNone/>
            </a:pPr>
            <a:r>
              <a:rPr lang="cs-CZ" altLang="cs-CZ" sz="1800" dirty="0">
                <a:latin typeface="Arial" panose="020B0604020202020204" pitchFamily="34" charset="0"/>
                <a:cs typeface="Arial" panose="020B0604020202020204" pitchFamily="34" charset="0"/>
              </a:rPr>
              <a:t> </a:t>
            </a:r>
          </a:p>
          <a:p>
            <a:pPr algn="just" eaLnBrk="1" hangingPunct="1">
              <a:lnSpc>
                <a:spcPct val="100000"/>
              </a:lnSpc>
            </a:pPr>
            <a:r>
              <a:rPr lang="cs-CZ" altLang="cs-CZ" sz="1800" dirty="0">
                <a:latin typeface="Arial" panose="020B0604020202020204" pitchFamily="34" charset="0"/>
                <a:cs typeface="Arial" panose="020B0604020202020204" pitchFamily="34" charset="0"/>
              </a:rPr>
              <a:t>je vyjádřena  znaky skutkové podstaty </a:t>
            </a:r>
          </a:p>
          <a:p>
            <a:pPr algn="just" eaLnBrk="1" hangingPunct="1">
              <a:lnSpc>
                <a:spcPct val="100000"/>
              </a:lnSpc>
            </a:pPr>
            <a:endParaRPr lang="cs-CZ" altLang="cs-CZ" sz="18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znaky objektivní - obligatorní znaky trestného činu  (objekt, objektivní stránka, subjekt, subjektivní stránka)) </a:t>
            </a:r>
          </a:p>
          <a:p>
            <a:pPr lvl="1" algn="just" eaLnBrk="1" hangingPunct="1"/>
            <a:endParaRPr lang="cs-CZ" altLang="cs-CZ" sz="16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znaky subjektivní - věk pachatele a jeho příčetnost - § 25 a § 26 </a:t>
            </a:r>
            <a:r>
              <a:rPr lang="cs-CZ" altLang="cs-CZ" sz="1600" dirty="0" err="1">
                <a:latin typeface="Arial" panose="020B0604020202020204" pitchFamily="34" charset="0"/>
                <a:cs typeface="Arial" panose="020B0604020202020204" pitchFamily="34" charset="0"/>
              </a:rPr>
              <a:t>TrZ</a:t>
            </a:r>
            <a:endParaRPr lang="cs-CZ" altLang="cs-CZ" sz="1600" dirty="0">
              <a:latin typeface="Arial" panose="020B0604020202020204" pitchFamily="34" charset="0"/>
              <a:cs typeface="Arial" panose="020B0604020202020204" pitchFamily="34" charset="0"/>
            </a:endParaRPr>
          </a:p>
          <a:p>
            <a:pPr algn="just" eaLnBrk="1" hangingPunct="1">
              <a:lnSpc>
                <a:spcPct val="100000"/>
              </a:lnSpc>
            </a:pPr>
            <a:endParaRPr lang="cs-CZ" altLang="cs-CZ" sz="1800" dirty="0">
              <a:latin typeface="Arial" panose="020B0604020202020204" pitchFamily="34" charset="0"/>
              <a:cs typeface="Arial" panose="020B0604020202020204" pitchFamily="34" charset="0"/>
            </a:endParaRPr>
          </a:p>
          <a:p>
            <a:pPr algn="just" eaLnBrk="1" hangingPunct="1">
              <a:lnSpc>
                <a:spcPct val="100000"/>
              </a:lnSpc>
            </a:pPr>
            <a:r>
              <a:rPr lang="cs-CZ" altLang="cs-CZ" sz="1800" dirty="0">
                <a:latin typeface="Arial" panose="020B0604020202020204" pitchFamily="34" charset="0"/>
                <a:cs typeface="Arial" panose="020B0604020202020204" pitchFamily="34" charset="0"/>
              </a:rPr>
              <a:t>skutková podstata - souhrn objektivních a subjektivních znaků </a:t>
            </a:r>
          </a:p>
          <a:p>
            <a:pPr algn="just" eaLnBrk="1" hangingPunct="1">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eaLnBrk="1" hangingPunct="1">
              <a:lnSpc>
                <a:spcPct val="100000"/>
              </a:lnSpc>
            </a:pPr>
            <a:r>
              <a:rPr lang="cs-CZ" altLang="cs-CZ" sz="1800" dirty="0" err="1">
                <a:latin typeface="Arial" panose="020B0604020202020204" pitchFamily="34" charset="0"/>
                <a:cs typeface="Arial" panose="020B0604020202020204" pitchFamily="34" charset="0"/>
              </a:rPr>
              <a:t>nullum</a:t>
            </a:r>
            <a:r>
              <a:rPr lang="cs-CZ" altLang="cs-CZ" sz="1800" dirty="0">
                <a:latin typeface="Arial" panose="020B0604020202020204" pitchFamily="34" charset="0"/>
                <a:cs typeface="Arial" panose="020B0604020202020204" pitchFamily="34" charset="0"/>
              </a:rPr>
              <a:t> </a:t>
            </a:r>
            <a:r>
              <a:rPr lang="cs-CZ" altLang="cs-CZ" sz="1800" dirty="0" err="1">
                <a:latin typeface="Arial" panose="020B0604020202020204" pitchFamily="34" charset="0"/>
                <a:cs typeface="Arial" panose="020B0604020202020204" pitchFamily="34" charset="0"/>
              </a:rPr>
              <a:t>crimen</a:t>
            </a:r>
            <a:r>
              <a:rPr lang="cs-CZ" altLang="cs-CZ" sz="1800" dirty="0">
                <a:latin typeface="Arial" panose="020B0604020202020204" pitchFamily="34" charset="0"/>
                <a:cs typeface="Arial" panose="020B0604020202020204" pitchFamily="34" charset="0"/>
              </a:rPr>
              <a:t>  sine lege a </a:t>
            </a:r>
            <a:r>
              <a:rPr lang="cs-CZ" altLang="cs-CZ" sz="1800" dirty="0" err="1">
                <a:latin typeface="Arial" panose="020B0604020202020204" pitchFamily="34" charset="0"/>
                <a:cs typeface="Arial" panose="020B0604020202020204" pitchFamily="34" charset="0"/>
              </a:rPr>
              <a:t>nulla</a:t>
            </a:r>
            <a:r>
              <a:rPr lang="cs-CZ" altLang="cs-CZ" sz="1800" dirty="0">
                <a:latin typeface="Arial" panose="020B0604020202020204" pitchFamily="34" charset="0"/>
                <a:cs typeface="Arial" panose="020B0604020202020204" pitchFamily="34" charset="0"/>
              </a:rPr>
              <a:t> poema sine lege - čl. 39 LZPS,  § 12 odst. 1 </a:t>
            </a:r>
            <a:r>
              <a:rPr lang="cs-CZ" altLang="cs-CZ" sz="1800" dirty="0" err="1">
                <a:latin typeface="Arial" panose="020B0604020202020204" pitchFamily="34" charset="0"/>
                <a:cs typeface="Arial" panose="020B0604020202020204" pitchFamily="34" charset="0"/>
              </a:rPr>
              <a:t>TrZ</a:t>
            </a:r>
            <a:endParaRPr lang="cs-CZ" altLang="cs-CZ" sz="18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eaLnBrk="1" hangingPunct="1"/>
            <a:endParaRPr lang="cs-CZ" altLang="cs-CZ" sz="1800"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cs-CZ" altLang="cs-CZ" sz="1800" dirty="0"/>
          </a:p>
        </p:txBody>
      </p:sp>
      <p:sp>
        <p:nvSpPr>
          <p:cNvPr id="49156" name="Zástupný symbol pro číslo snímku 4">
            <a:extLst>
              <a:ext uri="{FF2B5EF4-FFF2-40B4-BE49-F238E27FC236}">
                <a16:creationId xmlns:a16="http://schemas.microsoft.com/office/drawing/2014/main" id="{6EE54234-8AE7-46B7-B5A0-4E4DA9EA62C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D8A4368-8975-4961-8260-4D36E938EFD6}" type="slidenum">
              <a:rPr lang="cs-CZ" altLang="cs-CZ" sz="1200"/>
              <a:pPr>
                <a:spcBef>
                  <a:spcPct val="0"/>
                </a:spcBef>
                <a:buClrTx/>
                <a:buFontTx/>
                <a:buNone/>
              </a:pPr>
              <a:t>2</a:t>
            </a:fld>
            <a:endParaRPr lang="cs-CZ" altLang="cs-CZ" sz="1200"/>
          </a:p>
        </p:txBody>
      </p:sp>
    </p:spTree>
    <p:extLst>
      <p:ext uri="{BB962C8B-B14F-4D97-AF65-F5344CB8AC3E}">
        <p14:creationId xmlns:p14="http://schemas.microsoft.com/office/powerpoint/2010/main" val="3193772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5F782B8-AB1E-4165-AA2A-81ADA57A3612}"/>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95BD2355-70D9-4894-8830-1FA197485861}"/>
              </a:ext>
            </a:extLst>
          </p:cNvPr>
          <p:cNvSpPr>
            <a:spLocks noGrp="1"/>
          </p:cNvSpPr>
          <p:nvPr>
            <p:ph type="title"/>
          </p:nvPr>
        </p:nvSpPr>
        <p:spPr/>
        <p:txBody>
          <a:bodyPr/>
          <a:lstStyle/>
          <a:p>
            <a:pPr algn="ctr"/>
            <a:r>
              <a:rPr lang="cs-CZ" sz="3200" dirty="0"/>
              <a:t>15 </a:t>
            </a:r>
            <a:r>
              <a:rPr lang="cs-CZ" sz="3200" dirty="0" err="1"/>
              <a:t>Tdo</a:t>
            </a:r>
            <a:r>
              <a:rPr lang="cs-CZ" sz="3200" dirty="0"/>
              <a:t> 110/2021 ze dne 16. 3. 2021</a:t>
            </a:r>
          </a:p>
        </p:txBody>
      </p:sp>
      <p:sp>
        <p:nvSpPr>
          <p:cNvPr id="4" name="Zástupný obsah 3">
            <a:extLst>
              <a:ext uri="{FF2B5EF4-FFF2-40B4-BE49-F238E27FC236}">
                <a16:creationId xmlns:a16="http://schemas.microsoft.com/office/drawing/2014/main" id="{71E9A63F-D9A6-43FB-81D6-0D27247C9277}"/>
              </a:ext>
            </a:extLst>
          </p:cNvPr>
          <p:cNvSpPr>
            <a:spLocks noGrp="1"/>
          </p:cNvSpPr>
          <p:nvPr>
            <p:ph idx="1"/>
          </p:nvPr>
        </p:nvSpPr>
        <p:spPr/>
        <p:txBody>
          <a:bodyPr/>
          <a:lstStyle/>
          <a:p>
            <a:pPr algn="just">
              <a:lnSpc>
                <a:spcPct val="100000"/>
              </a:lnSpc>
            </a:pPr>
            <a:r>
              <a:rPr lang="cs-CZ" sz="1400" dirty="0"/>
              <a:t>zákonný znak kvalifikované skutkové podstaty trestného činu krádeže spočívající v tom, že čin byl spáchán za „jiné události vážně ohrožující život nebo zdraví lidí“ [§ 205/4b </a:t>
            </a:r>
            <a:r>
              <a:rPr lang="cs-CZ" sz="1400" dirty="0" err="1"/>
              <a:t>TrZ</a:t>
            </a:r>
            <a:r>
              <a:rPr lang="cs-CZ" sz="1400" dirty="0"/>
              <a:t>], může být naplněn tím, že pachatel se dopustil krádeže v době výskytu </a:t>
            </a:r>
            <a:r>
              <a:rPr lang="cs-CZ" sz="1400" dirty="0" err="1"/>
              <a:t>koronaviru</a:t>
            </a:r>
            <a:r>
              <a:rPr lang="cs-CZ" sz="1400" dirty="0"/>
              <a:t> označovaného jako SARS CoV-2 a způsobujícího epidemii onemocnění COVID-19. </a:t>
            </a:r>
          </a:p>
          <a:p>
            <a:pPr algn="just">
              <a:lnSpc>
                <a:spcPct val="100000"/>
              </a:lnSpc>
            </a:pPr>
            <a:endParaRPr lang="cs-CZ" sz="1400" dirty="0"/>
          </a:p>
          <a:p>
            <a:pPr algn="just">
              <a:lnSpc>
                <a:spcPct val="100000"/>
              </a:lnSpc>
            </a:pPr>
            <a:r>
              <a:rPr lang="cs-CZ" sz="1400" dirty="0"/>
              <a:t>nestačí zde ovšem jen časová a místní souvislost spáchaného činu s takovou událostí, ale je nutná i určitá věcná souvislost s ní, tedy že se tato událost konkrétním způsobem projevila při spáchání trestného činu krádeže </a:t>
            </a:r>
          </a:p>
          <a:p>
            <a:pPr algn="just">
              <a:lnSpc>
                <a:spcPct val="100000"/>
              </a:lnSpc>
            </a:pPr>
            <a:endParaRPr lang="cs-CZ" sz="1400" dirty="0"/>
          </a:p>
          <a:p>
            <a:pPr algn="just">
              <a:lnSpc>
                <a:spcPct val="100000"/>
              </a:lnSpc>
            </a:pPr>
            <a:r>
              <a:rPr lang="cs-CZ" sz="1400" dirty="0"/>
              <a:t>uvedený vztah bude dán např. tehdy, jestliže zmíněná událost nebo omezení či jiná opatření přijatá v jejím důsledku a k jejímu řešení umožnily či usnadnily pachateli spáchání trestného činu, nebo pokud pachatel počítal s tím, že mu to umožní uniknout jeho odhalení a dopadení, anebo svůj čin zaměřil přímo proti těmto opatřením a omezením, aby je mařil či ztěžoval apod. </a:t>
            </a:r>
          </a:p>
          <a:p>
            <a:pPr algn="just">
              <a:lnSpc>
                <a:spcPct val="100000"/>
              </a:lnSpc>
            </a:pPr>
            <a:endParaRPr lang="cs-CZ" sz="1400" dirty="0"/>
          </a:p>
          <a:p>
            <a:pPr algn="just">
              <a:lnSpc>
                <a:spcPct val="100000"/>
              </a:lnSpc>
            </a:pPr>
            <a:r>
              <a:rPr lang="cs-CZ" sz="1400" dirty="0"/>
              <a:t>samotné vyhlášení nouzového stavu a spáchání činu za tohoto stavu není znakem kvalifikované skutkové podstaty trestného činu krádeže podle § 205/4b </a:t>
            </a:r>
            <a:r>
              <a:rPr lang="cs-CZ" sz="1400" dirty="0" err="1"/>
              <a:t>TrZ</a:t>
            </a:r>
            <a:r>
              <a:rPr lang="cs-CZ" sz="1400" dirty="0"/>
              <a:t> </a:t>
            </a:r>
          </a:p>
          <a:p>
            <a:pPr algn="just">
              <a:lnSpc>
                <a:spcPct val="100000"/>
              </a:lnSpc>
            </a:pPr>
            <a:endParaRPr lang="cs-CZ" sz="1400" dirty="0"/>
          </a:p>
          <a:p>
            <a:pPr algn="just">
              <a:lnSpc>
                <a:spcPct val="100000"/>
              </a:lnSpc>
            </a:pPr>
            <a:r>
              <a:rPr lang="cs-CZ" sz="1400" dirty="0"/>
              <a:t>vyhlášení nouzového stavu, důvody, které k němu vedly, a veřejně dostupné informace o něm však mohou mít podpůrný význam pro závěr, že v dané době a na daném místě došlo k určité „události vážně ohrožující život nebo zdraví lidí“ a že pachatel o tom alespoň měl a mohl vědět </a:t>
            </a:r>
          </a:p>
        </p:txBody>
      </p:sp>
    </p:spTree>
    <p:extLst>
      <p:ext uri="{BB962C8B-B14F-4D97-AF65-F5344CB8AC3E}">
        <p14:creationId xmlns:p14="http://schemas.microsoft.com/office/powerpoint/2010/main" val="1037666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EF166D5-721F-2DB2-8C88-3005121699B6}"/>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D43D3760-DB15-C0D4-03A0-8A117B65326A}"/>
              </a:ext>
            </a:extLst>
          </p:cNvPr>
          <p:cNvSpPr>
            <a:spLocks noGrp="1"/>
          </p:cNvSpPr>
          <p:nvPr>
            <p:ph type="title"/>
          </p:nvPr>
        </p:nvSpPr>
        <p:spPr/>
        <p:txBody>
          <a:bodyPr/>
          <a:lstStyle/>
          <a:p>
            <a:pPr algn="ctr"/>
            <a:r>
              <a:rPr lang="cs-CZ" dirty="0"/>
              <a:t>Subjekt a osobnost pachatele</a:t>
            </a:r>
          </a:p>
        </p:txBody>
      </p:sp>
      <p:sp>
        <p:nvSpPr>
          <p:cNvPr id="4" name="Zástupný obsah 3">
            <a:extLst>
              <a:ext uri="{FF2B5EF4-FFF2-40B4-BE49-F238E27FC236}">
                <a16:creationId xmlns:a16="http://schemas.microsoft.com/office/drawing/2014/main" id="{D25AFE4D-5C96-DB82-DF9F-928967AFF80D}"/>
              </a:ext>
            </a:extLst>
          </p:cNvPr>
          <p:cNvSpPr>
            <a:spLocks noGrp="1"/>
          </p:cNvSpPr>
          <p:nvPr>
            <p:ph idx="1"/>
          </p:nvPr>
        </p:nvSpPr>
        <p:spPr/>
        <p:txBody>
          <a:bodyPr/>
          <a:lstStyle/>
          <a:p>
            <a:pPr algn="just">
              <a:lnSpc>
                <a:spcPct val="100000"/>
              </a:lnSpc>
            </a:pPr>
            <a:r>
              <a:rPr lang="cs-CZ" sz="1600" dirty="0"/>
              <a:t>subjekt  - rovina viny: princip rovnosti před zákonem - všichni pachatelé mají rovné postavení  bez ohledu na jejich osobní atributy; charakterizován znaky obligatorními a fakultativními – viz dále                             </a:t>
            </a:r>
          </a:p>
          <a:p>
            <a:pPr algn="just">
              <a:lnSpc>
                <a:spcPct val="100000"/>
              </a:lnSpc>
            </a:pPr>
            <a:endParaRPr lang="cs-CZ" sz="1600" dirty="0"/>
          </a:p>
          <a:p>
            <a:pPr algn="just">
              <a:lnSpc>
                <a:spcPct val="100000"/>
              </a:lnSpc>
            </a:pPr>
            <a:r>
              <a:rPr lang="cs-CZ" sz="1600" dirty="0"/>
              <a:t>osobnost – rovina trestu: nerovnost pachatelů – zohlednění specifik; pachatel jakožto „objekt“ trestu, ochranného opatření nebo opatření</a:t>
            </a:r>
          </a:p>
          <a:p>
            <a:pPr algn="just">
              <a:lnSpc>
                <a:spcPct val="100000"/>
              </a:lnSpc>
            </a:pPr>
            <a:endParaRPr lang="cs-CZ" sz="1600" dirty="0"/>
          </a:p>
          <a:p>
            <a:pPr algn="just">
              <a:lnSpc>
                <a:spcPct val="100000"/>
              </a:lnSpc>
            </a:pPr>
            <a:r>
              <a:rPr lang="cs-CZ" sz="1600" dirty="0"/>
              <a:t>pachatel přímý - ten, kdo svým jednáním naplnil znaky  skutkové podstaty trestného činu nebo jeho pokusu či  přípravy, je-li trestná (§ 22/1 </a:t>
            </a:r>
            <a:r>
              <a:rPr lang="cs-CZ" sz="1600" dirty="0" err="1"/>
              <a:t>TrZ</a:t>
            </a:r>
            <a:r>
              <a:rPr lang="cs-CZ" sz="1600" dirty="0"/>
              <a:t>) spolupachatel a účastník, nevyplývá-li z jednotlivých ustanovení </a:t>
            </a:r>
            <a:r>
              <a:rPr lang="cs-CZ" sz="1600" dirty="0" err="1"/>
              <a:t>TrZ</a:t>
            </a:r>
            <a:r>
              <a:rPr lang="cs-CZ" sz="1600" dirty="0"/>
              <a:t> něco jiného  (§ 113 </a:t>
            </a:r>
            <a:r>
              <a:rPr lang="cs-CZ" sz="1600" dirty="0" err="1"/>
              <a:t>TrZ</a:t>
            </a:r>
            <a:r>
              <a:rPr lang="cs-CZ" sz="1600" dirty="0"/>
              <a:t>) </a:t>
            </a:r>
          </a:p>
          <a:p>
            <a:pPr algn="just">
              <a:lnSpc>
                <a:spcPct val="100000"/>
              </a:lnSpc>
            </a:pPr>
            <a:endParaRPr lang="cs-CZ" sz="1600" dirty="0"/>
          </a:p>
          <a:p>
            <a:pPr algn="just">
              <a:lnSpc>
                <a:spcPct val="100000"/>
              </a:lnSpc>
            </a:pPr>
            <a:r>
              <a:rPr lang="cs-CZ" sz="1600" dirty="0"/>
              <a:t>pachatel nepřímý ten, kdo k provedení činu užil jiné osoby – zneužití tzv. živého nástroje (§ 22/2 </a:t>
            </a:r>
            <a:r>
              <a:rPr lang="cs-CZ" sz="1600" dirty="0" err="1"/>
              <a:t>TrZ</a:t>
            </a:r>
            <a:r>
              <a:rPr lang="cs-CZ" sz="1600" dirty="0"/>
              <a:t>), která </a:t>
            </a:r>
          </a:p>
          <a:p>
            <a:pPr algn="just">
              <a:lnSpc>
                <a:spcPct val="100000"/>
              </a:lnSpc>
            </a:pPr>
            <a:endParaRPr lang="cs-CZ" sz="1600" dirty="0"/>
          </a:p>
          <a:p>
            <a:pPr lvl="1" algn="just"/>
            <a:r>
              <a:rPr lang="cs-CZ" sz="1400" dirty="0"/>
              <a:t>a) není trestně odpovědná pro nedostatek věku, nepříčetnost, omyl či vyloučení protiprávnosti</a:t>
            </a:r>
          </a:p>
          <a:p>
            <a:pPr algn="just">
              <a:lnSpc>
                <a:spcPct val="100000"/>
              </a:lnSpc>
            </a:pPr>
            <a:endParaRPr lang="cs-CZ" sz="1400" dirty="0"/>
          </a:p>
          <a:p>
            <a:pPr lvl="1" algn="just"/>
            <a:r>
              <a:rPr lang="cs-CZ" sz="1400" dirty="0"/>
              <a:t>b) sama nejednala nebo nejednala zaviněně</a:t>
            </a:r>
          </a:p>
          <a:p>
            <a:pPr algn="just">
              <a:lnSpc>
                <a:spcPct val="100000"/>
              </a:lnSpc>
            </a:pPr>
            <a:endParaRPr lang="cs-CZ" sz="1400" dirty="0"/>
          </a:p>
          <a:p>
            <a:pPr lvl="1" algn="just"/>
            <a:r>
              <a:rPr lang="cs-CZ" sz="1400" dirty="0"/>
              <a:t>c) nejednala ve zvláštním úmyslu či z pohnutky předpokládané zákonem </a:t>
            </a:r>
          </a:p>
          <a:p>
            <a:pPr marL="0" indent="0">
              <a:buNone/>
            </a:pPr>
            <a:endParaRPr lang="cs-CZ" sz="1600" dirty="0"/>
          </a:p>
          <a:p>
            <a:pPr marL="0" indent="0">
              <a:buNone/>
            </a:pPr>
            <a:r>
              <a:rPr lang="cs-CZ" sz="1600" dirty="0"/>
              <a:t> </a:t>
            </a:r>
          </a:p>
          <a:p>
            <a:pPr algn="just">
              <a:lnSpc>
                <a:spcPct val="100000"/>
              </a:lnSpc>
            </a:pPr>
            <a:endParaRPr lang="cs-CZ" sz="1600" dirty="0"/>
          </a:p>
          <a:p>
            <a:pPr algn="just">
              <a:lnSpc>
                <a:spcPct val="100000"/>
              </a:lnSpc>
            </a:pPr>
            <a:endParaRPr lang="cs-CZ" sz="1600" dirty="0"/>
          </a:p>
          <a:p>
            <a:pPr algn="just">
              <a:lnSpc>
                <a:spcPct val="100000"/>
              </a:lnSpc>
            </a:pPr>
            <a:endParaRPr lang="cs-CZ" sz="1600" dirty="0"/>
          </a:p>
          <a:p>
            <a:endParaRPr lang="cs-CZ" dirty="0"/>
          </a:p>
        </p:txBody>
      </p:sp>
    </p:spTree>
    <p:extLst>
      <p:ext uri="{BB962C8B-B14F-4D97-AF65-F5344CB8AC3E}">
        <p14:creationId xmlns:p14="http://schemas.microsoft.com/office/powerpoint/2010/main" val="2935789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D6CDCDA-4BBE-1B07-C245-C7E981772EE2}"/>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3" name="Nadpis 2">
            <a:extLst>
              <a:ext uri="{FF2B5EF4-FFF2-40B4-BE49-F238E27FC236}">
                <a16:creationId xmlns:a16="http://schemas.microsoft.com/office/drawing/2014/main" id="{7DA09481-7794-028D-15A6-806FE136A279}"/>
              </a:ext>
            </a:extLst>
          </p:cNvPr>
          <p:cNvSpPr>
            <a:spLocks noGrp="1"/>
          </p:cNvSpPr>
          <p:nvPr>
            <p:ph type="title"/>
          </p:nvPr>
        </p:nvSpPr>
        <p:spPr/>
        <p:txBody>
          <a:bodyPr/>
          <a:lstStyle/>
          <a:p>
            <a:pPr algn="ctr"/>
            <a:r>
              <a:rPr lang="cs-CZ" dirty="0"/>
              <a:t>Příklad a) </a:t>
            </a:r>
          </a:p>
        </p:txBody>
      </p:sp>
      <p:sp>
        <p:nvSpPr>
          <p:cNvPr id="4" name="Zástupný obsah 3">
            <a:extLst>
              <a:ext uri="{FF2B5EF4-FFF2-40B4-BE49-F238E27FC236}">
                <a16:creationId xmlns:a16="http://schemas.microsoft.com/office/drawing/2014/main" id="{6C9F1734-7B13-00B2-0E5A-87A73A61FE16}"/>
              </a:ext>
            </a:extLst>
          </p:cNvPr>
          <p:cNvSpPr>
            <a:spLocks noGrp="1"/>
          </p:cNvSpPr>
          <p:nvPr>
            <p:ph idx="1"/>
          </p:nvPr>
        </p:nvSpPr>
        <p:spPr/>
        <p:txBody>
          <a:bodyPr/>
          <a:lstStyle/>
          <a:p>
            <a:pPr>
              <a:lnSpc>
                <a:spcPct val="100000"/>
              </a:lnSpc>
            </a:pPr>
            <a:r>
              <a:rPr lang="cs-CZ" sz="1600" dirty="0"/>
              <a:t>rodič pošle krást dvanáctileté dítě</a:t>
            </a:r>
          </a:p>
          <a:p>
            <a:pPr algn="just">
              <a:lnSpc>
                <a:spcPct val="100000"/>
              </a:lnSpc>
            </a:pPr>
            <a:endParaRPr lang="cs-CZ" sz="1600" dirty="0"/>
          </a:p>
          <a:p>
            <a:pPr algn="just">
              <a:lnSpc>
                <a:spcPct val="100000"/>
              </a:lnSpc>
            </a:pPr>
            <a:r>
              <a:rPr lang="cs-CZ" sz="1600" dirty="0"/>
              <a:t>lékař psychiatr využije svého vlivu na pacienta, který trpí duševní poruchou, v jejímž důsledku není schopen rozpoznat protiprávnost svého jednání (tj. je nepříčetný) a přiměje ho k usmrcení jiné osoby </a:t>
            </a:r>
          </a:p>
          <a:p>
            <a:pPr algn="just">
              <a:lnSpc>
                <a:spcPct val="100000"/>
              </a:lnSpc>
            </a:pPr>
            <a:endParaRPr lang="cs-CZ" sz="1600" dirty="0"/>
          </a:p>
          <a:p>
            <a:pPr algn="just">
              <a:lnSpc>
                <a:spcPct val="100000"/>
              </a:lnSpc>
            </a:pPr>
            <a:r>
              <a:rPr lang="cs-CZ" sz="1600" dirty="0"/>
              <a:t>pachatel požádá osobu A, aby mu přinesla kufr, který je položen na lavičce na nádraží, přičemž osoba A se domnívá, že se jedná o kufr pachatele, ale ten je ve vlastnictví osoby B – osoba jedná ve skutkovém omylu negativním </a:t>
            </a:r>
          </a:p>
          <a:p>
            <a:pPr algn="just">
              <a:lnSpc>
                <a:spcPct val="100000"/>
              </a:lnSpc>
            </a:pPr>
            <a:endParaRPr lang="cs-CZ" sz="1600" dirty="0"/>
          </a:p>
          <a:p>
            <a:pPr algn="just">
              <a:lnSpc>
                <a:spcPct val="100000"/>
              </a:lnSpc>
            </a:pPr>
            <a:r>
              <a:rPr lang="cs-CZ" sz="1600" dirty="0"/>
              <a:t>pachatel donutil osobu A ke krádeži pod vážně míněnou pohrůžkou usmrcení, osoba A není trestně odpovědná pro krajní nouzi jakožto okolnost vylučující protiprávnost  </a:t>
            </a:r>
          </a:p>
          <a:p>
            <a:endParaRPr lang="cs-CZ" dirty="0"/>
          </a:p>
        </p:txBody>
      </p:sp>
    </p:spTree>
    <p:extLst>
      <p:ext uri="{BB962C8B-B14F-4D97-AF65-F5344CB8AC3E}">
        <p14:creationId xmlns:p14="http://schemas.microsoft.com/office/powerpoint/2010/main" val="855511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3A1907A-3251-AFDD-B9F7-C7BEB625C192}"/>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3" name="Nadpis 2">
            <a:extLst>
              <a:ext uri="{FF2B5EF4-FFF2-40B4-BE49-F238E27FC236}">
                <a16:creationId xmlns:a16="http://schemas.microsoft.com/office/drawing/2014/main" id="{2F3C969C-4A60-3DD7-1E6E-84DEF1611F22}"/>
              </a:ext>
            </a:extLst>
          </p:cNvPr>
          <p:cNvSpPr>
            <a:spLocks noGrp="1"/>
          </p:cNvSpPr>
          <p:nvPr>
            <p:ph type="title"/>
          </p:nvPr>
        </p:nvSpPr>
        <p:spPr/>
        <p:txBody>
          <a:bodyPr/>
          <a:lstStyle/>
          <a:p>
            <a:pPr algn="ctr"/>
            <a:r>
              <a:rPr lang="cs-CZ" dirty="0"/>
              <a:t>Příklad b) </a:t>
            </a:r>
          </a:p>
        </p:txBody>
      </p:sp>
      <p:sp>
        <p:nvSpPr>
          <p:cNvPr id="4" name="Zástupný obsah 3">
            <a:extLst>
              <a:ext uri="{FF2B5EF4-FFF2-40B4-BE49-F238E27FC236}">
                <a16:creationId xmlns:a16="http://schemas.microsoft.com/office/drawing/2014/main" id="{14258728-52B5-03C5-A2E1-1FF78637175D}"/>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osoba nejedná, pokud je její vůle vyloučena v důsledku vis </a:t>
            </a:r>
            <a:r>
              <a:rPr lang="cs-CZ" sz="1600" dirty="0" err="1"/>
              <a:t>absoluta</a:t>
            </a:r>
            <a:r>
              <a:rPr lang="cs-CZ" sz="1600" dirty="0"/>
              <a:t>, tj. fyzického donucení ke spáchání trestného činu </a:t>
            </a:r>
          </a:p>
          <a:p>
            <a:pPr algn="just">
              <a:lnSpc>
                <a:spcPct val="100000"/>
              </a:lnSpc>
            </a:pPr>
            <a:endParaRPr lang="cs-CZ" sz="1600" dirty="0"/>
          </a:p>
          <a:p>
            <a:pPr algn="just">
              <a:lnSpc>
                <a:spcPct val="100000"/>
              </a:lnSpc>
            </a:pPr>
            <a:r>
              <a:rPr lang="cs-CZ" sz="1600" dirty="0"/>
              <a:t>např.   pachatel násilím přitiskne prst jiné osoby na spoušť zbraně, dojde k  výstřelu a usmrcení jiného </a:t>
            </a:r>
          </a:p>
          <a:p>
            <a:pPr marL="0" indent="0" algn="just">
              <a:lnSpc>
                <a:spcPct val="100000"/>
              </a:lnSpc>
              <a:buNone/>
            </a:pPr>
            <a:r>
              <a:rPr lang="cs-CZ" sz="1600" dirty="0"/>
              <a:t>   </a:t>
            </a:r>
            <a:endParaRPr lang="cs-CZ" sz="1600" i="1" dirty="0"/>
          </a:p>
          <a:p>
            <a:pPr algn="just">
              <a:lnSpc>
                <a:spcPct val="100000"/>
              </a:lnSpc>
            </a:pPr>
            <a:r>
              <a:rPr lang="cs-CZ" sz="1600" dirty="0"/>
              <a:t>zavinění osoby může být vyloučeno např. v případě, že tato jedná v právním omylu, jehož se nemohla vyvarovat či za situace, kdy nelze dovodit její zavinění ve vztahu ke skutkových okolnostem</a:t>
            </a:r>
          </a:p>
          <a:p>
            <a:pPr marL="72000" indent="0" algn="just">
              <a:lnSpc>
                <a:spcPct val="100000"/>
              </a:lnSpc>
              <a:buNone/>
            </a:pPr>
            <a:endParaRPr lang="cs-CZ" sz="1600" dirty="0"/>
          </a:p>
          <a:p>
            <a:endParaRPr lang="cs-CZ" dirty="0"/>
          </a:p>
        </p:txBody>
      </p:sp>
    </p:spTree>
    <p:extLst>
      <p:ext uri="{BB962C8B-B14F-4D97-AF65-F5344CB8AC3E}">
        <p14:creationId xmlns:p14="http://schemas.microsoft.com/office/powerpoint/2010/main" val="1188155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65F43B7-2F97-32C9-BAB9-956243400E5B}"/>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3" name="Nadpis 2">
            <a:extLst>
              <a:ext uri="{FF2B5EF4-FFF2-40B4-BE49-F238E27FC236}">
                <a16:creationId xmlns:a16="http://schemas.microsoft.com/office/drawing/2014/main" id="{D3CCA92C-9CE6-A3C3-0FE4-60BE8F195A38}"/>
              </a:ext>
            </a:extLst>
          </p:cNvPr>
          <p:cNvSpPr>
            <a:spLocks noGrp="1"/>
          </p:cNvSpPr>
          <p:nvPr>
            <p:ph type="title"/>
          </p:nvPr>
        </p:nvSpPr>
        <p:spPr/>
        <p:txBody>
          <a:bodyPr/>
          <a:lstStyle/>
          <a:p>
            <a:pPr algn="ctr"/>
            <a:r>
              <a:rPr lang="cs-CZ" dirty="0"/>
              <a:t>Příklad c) </a:t>
            </a:r>
          </a:p>
        </p:txBody>
      </p:sp>
      <p:sp>
        <p:nvSpPr>
          <p:cNvPr id="4" name="Zástupný obsah 3">
            <a:extLst>
              <a:ext uri="{FF2B5EF4-FFF2-40B4-BE49-F238E27FC236}">
                <a16:creationId xmlns:a16="http://schemas.microsoft.com/office/drawing/2014/main" id="{327F4ACF-DC52-17EF-1121-B85369DC157A}"/>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zneužití osoby, která nejedná ve specifickém úmyslu nebo z pohnutky předpokládané zákonem  - pachatel pošle osobu A ukrást kufr obsahující  dokumenty s utajovanými informacemi, které zamýšlí vyzradit cizí moci, o čemž ale osoba A neví  </a:t>
            </a:r>
          </a:p>
          <a:p>
            <a:pPr marL="72000" indent="0">
              <a:buNone/>
            </a:pPr>
            <a:endParaRPr lang="cs-CZ" sz="1600" dirty="0"/>
          </a:p>
          <a:p>
            <a:endParaRPr lang="cs-CZ" sz="1600" dirty="0"/>
          </a:p>
        </p:txBody>
      </p:sp>
    </p:spTree>
    <p:extLst>
      <p:ext uri="{BB962C8B-B14F-4D97-AF65-F5344CB8AC3E}">
        <p14:creationId xmlns:p14="http://schemas.microsoft.com/office/powerpoint/2010/main" val="2915413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F7A1B99-C89D-409E-3987-F6E279337310}"/>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3" name="Nadpis 2">
            <a:extLst>
              <a:ext uri="{FF2B5EF4-FFF2-40B4-BE49-F238E27FC236}">
                <a16:creationId xmlns:a16="http://schemas.microsoft.com/office/drawing/2014/main" id="{5F732345-E15F-C591-745E-A5E16CE6F189}"/>
              </a:ext>
            </a:extLst>
          </p:cNvPr>
          <p:cNvSpPr>
            <a:spLocks noGrp="1"/>
          </p:cNvSpPr>
          <p:nvPr>
            <p:ph type="title"/>
          </p:nvPr>
        </p:nvSpPr>
        <p:spPr/>
        <p:txBody>
          <a:bodyPr/>
          <a:lstStyle/>
          <a:p>
            <a:pPr algn="ctr"/>
            <a:r>
              <a:rPr lang="cs-CZ" dirty="0"/>
              <a:t>Živý nástroj</a:t>
            </a:r>
          </a:p>
        </p:txBody>
      </p:sp>
      <p:sp>
        <p:nvSpPr>
          <p:cNvPr id="4" name="Zástupný obsah 3">
            <a:extLst>
              <a:ext uri="{FF2B5EF4-FFF2-40B4-BE49-F238E27FC236}">
                <a16:creationId xmlns:a16="http://schemas.microsoft.com/office/drawing/2014/main" id="{BA23B000-1B87-84C0-583B-2EF8F166F294}"/>
              </a:ext>
            </a:extLst>
          </p:cNvPr>
          <p:cNvSpPr>
            <a:spLocks noGrp="1"/>
          </p:cNvSpPr>
          <p:nvPr>
            <p:ph idx="1"/>
          </p:nvPr>
        </p:nvSpPr>
        <p:spPr/>
        <p:txBody>
          <a:bodyPr/>
          <a:lstStyle/>
          <a:p>
            <a:endParaRPr lang="cs-CZ" sz="1600" dirty="0"/>
          </a:p>
          <a:p>
            <a:r>
              <a:rPr lang="cs-CZ" sz="1600" dirty="0"/>
              <a:t>není trestně odpovědný – nedostatek věku, příčetnosti, omyl – pokud způsobuje absenci zavinění, absence jednání.</a:t>
            </a:r>
          </a:p>
          <a:p>
            <a:pPr algn="just">
              <a:lnSpc>
                <a:spcPct val="100000"/>
              </a:lnSpc>
            </a:pPr>
            <a:endParaRPr lang="cs-CZ" sz="1600" dirty="0"/>
          </a:p>
          <a:p>
            <a:pPr algn="just">
              <a:lnSpc>
                <a:spcPct val="100000"/>
              </a:lnSpc>
            </a:pPr>
            <a:r>
              <a:rPr lang="cs-CZ" sz="1600" dirty="0"/>
              <a:t>je trestně odpovědný </a:t>
            </a:r>
          </a:p>
          <a:p>
            <a:pPr algn="just">
              <a:lnSpc>
                <a:spcPct val="100000"/>
              </a:lnSpc>
            </a:pPr>
            <a:endParaRPr lang="cs-CZ" sz="1600" dirty="0"/>
          </a:p>
          <a:p>
            <a:pPr lvl="1" algn="just"/>
            <a:r>
              <a:rPr lang="cs-CZ" sz="1400" dirty="0"/>
              <a:t>za jiný trestný čin než pachatel (viz výše příklad c) – nepřímý pachatel odpovídá za vyzvědačství, osoba A za krádež) nebo </a:t>
            </a:r>
          </a:p>
          <a:p>
            <a:pPr lvl="1" algn="just"/>
            <a:endParaRPr lang="cs-CZ" sz="1400" dirty="0"/>
          </a:p>
          <a:p>
            <a:pPr lvl="1" algn="just"/>
            <a:r>
              <a:rPr lang="cs-CZ" sz="1400" dirty="0"/>
              <a:t>odpovídá omezeně  - např. za nedbalostní trestný čin</a:t>
            </a:r>
          </a:p>
        </p:txBody>
      </p:sp>
    </p:spTree>
    <p:extLst>
      <p:ext uri="{BB962C8B-B14F-4D97-AF65-F5344CB8AC3E}">
        <p14:creationId xmlns:p14="http://schemas.microsoft.com/office/powerpoint/2010/main" val="748309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1237A75-9E84-AC85-5D02-8FA760CD76F9}"/>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3" name="Nadpis 2">
            <a:extLst>
              <a:ext uri="{FF2B5EF4-FFF2-40B4-BE49-F238E27FC236}">
                <a16:creationId xmlns:a16="http://schemas.microsoft.com/office/drawing/2014/main" id="{1DD59D24-0BA5-6993-C40B-521E260457C5}"/>
              </a:ext>
            </a:extLst>
          </p:cNvPr>
          <p:cNvSpPr>
            <a:spLocks noGrp="1"/>
          </p:cNvSpPr>
          <p:nvPr>
            <p:ph type="title"/>
          </p:nvPr>
        </p:nvSpPr>
        <p:spPr/>
        <p:txBody>
          <a:bodyPr/>
          <a:lstStyle/>
          <a:p>
            <a:pPr algn="ctr"/>
            <a:r>
              <a:rPr lang="cs-CZ" dirty="0"/>
              <a:t>Vyloučení nepřímého pachatelství </a:t>
            </a:r>
          </a:p>
        </p:txBody>
      </p:sp>
      <p:sp>
        <p:nvSpPr>
          <p:cNvPr id="4" name="Zástupný obsah 3">
            <a:extLst>
              <a:ext uri="{FF2B5EF4-FFF2-40B4-BE49-F238E27FC236}">
                <a16:creationId xmlns:a16="http://schemas.microsoft.com/office/drawing/2014/main" id="{477D35E6-B979-E247-879C-596E245D0EC0}"/>
              </a:ext>
            </a:extLst>
          </p:cNvPr>
          <p:cNvSpPr>
            <a:spLocks noGrp="1"/>
          </p:cNvSpPr>
          <p:nvPr>
            <p:ph idx="1"/>
          </p:nvPr>
        </p:nvSpPr>
        <p:spPr/>
        <p:txBody>
          <a:bodyPr/>
          <a:lstStyle/>
          <a:p>
            <a:pPr algn="just">
              <a:lnSpc>
                <a:spcPct val="100000"/>
              </a:lnSpc>
            </a:pPr>
            <a:endParaRPr lang="cs-CZ" sz="1600" dirty="0"/>
          </a:p>
          <a:p>
            <a:pPr algn="just">
              <a:lnSpc>
                <a:spcPct val="100000"/>
              </a:lnSpc>
            </a:pPr>
            <a:endParaRPr lang="cs-CZ" sz="1600" dirty="0"/>
          </a:p>
          <a:p>
            <a:pPr algn="just">
              <a:lnSpc>
                <a:spcPct val="100000"/>
              </a:lnSpc>
            </a:pPr>
            <a:r>
              <a:rPr lang="cs-CZ" sz="1600" dirty="0"/>
              <a:t>u TČ, které lze spáchat  pouze vlastnoručně – např. neposkytnutí pomoci (§ 150, §151 </a:t>
            </a:r>
            <a:r>
              <a:rPr lang="cs-CZ" sz="1600" dirty="0" err="1"/>
              <a:t>TrZ</a:t>
            </a:r>
            <a:r>
              <a:rPr lang="cs-CZ" sz="1600" dirty="0"/>
              <a:t>), soulož mezi příbuznými (§ 188 </a:t>
            </a:r>
            <a:r>
              <a:rPr lang="cs-CZ" sz="1600" dirty="0" err="1"/>
              <a:t>TrZ</a:t>
            </a:r>
            <a:r>
              <a:rPr lang="cs-CZ" sz="1600" dirty="0"/>
              <a:t>), dvojí manželství (§ 194 </a:t>
            </a:r>
            <a:r>
              <a:rPr lang="cs-CZ" sz="1600" dirty="0" err="1"/>
              <a:t>TrZ</a:t>
            </a:r>
            <a:r>
              <a:rPr lang="cs-CZ" sz="1600" dirty="0"/>
              <a:t>), křivá výpověď a nepravdivý znalecký  posudek (§ 346 </a:t>
            </a:r>
            <a:r>
              <a:rPr lang="cs-CZ" sz="1600" dirty="0" err="1"/>
              <a:t>TrZ</a:t>
            </a:r>
            <a:r>
              <a:rPr lang="cs-CZ" sz="1600" dirty="0"/>
              <a:t>), opilství (§ 360 </a:t>
            </a:r>
            <a:r>
              <a:rPr lang="cs-CZ" sz="1600" dirty="0" err="1"/>
              <a:t>TrZ</a:t>
            </a:r>
            <a:r>
              <a:rPr lang="cs-CZ" sz="1600" dirty="0"/>
              <a:t>). </a:t>
            </a:r>
          </a:p>
          <a:p>
            <a:endParaRPr lang="cs-CZ" dirty="0"/>
          </a:p>
        </p:txBody>
      </p:sp>
    </p:spTree>
    <p:extLst>
      <p:ext uri="{BB962C8B-B14F-4D97-AF65-F5344CB8AC3E}">
        <p14:creationId xmlns:p14="http://schemas.microsoft.com/office/powerpoint/2010/main" val="1335082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13E03D2-17CF-1B3C-5515-F3C105B4D6F2}"/>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3" name="Nadpis 2">
            <a:extLst>
              <a:ext uri="{FF2B5EF4-FFF2-40B4-BE49-F238E27FC236}">
                <a16:creationId xmlns:a16="http://schemas.microsoft.com/office/drawing/2014/main" id="{7557140A-0C06-B9AB-CB95-908A4904D0E7}"/>
              </a:ext>
            </a:extLst>
          </p:cNvPr>
          <p:cNvSpPr>
            <a:spLocks noGrp="1"/>
          </p:cNvSpPr>
          <p:nvPr>
            <p:ph type="title"/>
          </p:nvPr>
        </p:nvSpPr>
        <p:spPr/>
        <p:txBody>
          <a:bodyPr/>
          <a:lstStyle/>
          <a:p>
            <a:pPr algn="ctr"/>
            <a:r>
              <a:rPr lang="cs-CZ" dirty="0"/>
              <a:t>Judikatura</a:t>
            </a:r>
          </a:p>
        </p:txBody>
      </p:sp>
      <p:sp>
        <p:nvSpPr>
          <p:cNvPr id="4" name="Zástupný obsah 3">
            <a:extLst>
              <a:ext uri="{FF2B5EF4-FFF2-40B4-BE49-F238E27FC236}">
                <a16:creationId xmlns:a16="http://schemas.microsoft.com/office/drawing/2014/main" id="{1770FBCF-C791-A398-BCA1-4CC410029CFF}"/>
              </a:ext>
            </a:extLst>
          </p:cNvPr>
          <p:cNvSpPr>
            <a:spLocks noGrp="1"/>
          </p:cNvSpPr>
          <p:nvPr>
            <p:ph idx="1"/>
          </p:nvPr>
        </p:nvSpPr>
        <p:spPr/>
        <p:txBody>
          <a:bodyPr/>
          <a:lstStyle/>
          <a:p>
            <a:endParaRPr lang="cs-CZ" sz="1600" dirty="0"/>
          </a:p>
          <a:p>
            <a:pPr algn="just">
              <a:lnSpc>
                <a:spcPct val="100000"/>
              </a:lnSpc>
            </a:pPr>
            <a:r>
              <a:rPr lang="cs-CZ" sz="1600" dirty="0"/>
              <a:t>Pachatelem vraždy (tzv. nepřímým) je i ten, kdo po předchozí úvaze a podle předem promyšleného plánu nechá vraždu spáchat osobou, které nemůže být trestný čin přičítán k vině např. pro omyl; R 5080/1934 </a:t>
            </a:r>
          </a:p>
          <a:p>
            <a:pPr algn="just">
              <a:lnSpc>
                <a:spcPct val="100000"/>
              </a:lnSpc>
            </a:pPr>
            <a:endParaRPr lang="cs-CZ" sz="1600" dirty="0"/>
          </a:p>
          <a:p>
            <a:pPr algn="just">
              <a:lnSpc>
                <a:spcPct val="100000"/>
              </a:lnSpc>
            </a:pPr>
            <a:r>
              <a:rPr lang="cs-CZ" sz="1600" dirty="0"/>
              <a:t>Jestliže pachatel spáchá trestný čin společným jednání s osobou pro nedostatek věku trestně neodpovědnou, nejde o spolupachatelství podle § 23 </a:t>
            </a:r>
            <a:r>
              <a:rPr lang="cs-CZ" sz="1600" dirty="0" err="1"/>
              <a:t>TrZ</a:t>
            </a:r>
            <a:r>
              <a:rPr lang="cs-CZ" sz="1600" dirty="0"/>
              <a:t>, ale o spáchání trestného činu jediným pachatelem podle § 22 odst. 2 </a:t>
            </a:r>
            <a:r>
              <a:rPr lang="cs-CZ" sz="1600" dirty="0" err="1"/>
              <a:t>TrZ</a:t>
            </a:r>
            <a:r>
              <a:rPr lang="cs-CZ" sz="1600" dirty="0"/>
              <a:t>; R 51/1970-II. </a:t>
            </a:r>
          </a:p>
          <a:p>
            <a:endParaRPr lang="cs-CZ" sz="1600" dirty="0"/>
          </a:p>
        </p:txBody>
      </p:sp>
    </p:spTree>
    <p:extLst>
      <p:ext uri="{BB962C8B-B14F-4D97-AF65-F5344CB8AC3E}">
        <p14:creationId xmlns:p14="http://schemas.microsoft.com/office/powerpoint/2010/main" val="308871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8A4214F-278F-816B-4FDD-918E6054E2DF}"/>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3" name="Nadpis 2">
            <a:extLst>
              <a:ext uri="{FF2B5EF4-FFF2-40B4-BE49-F238E27FC236}">
                <a16:creationId xmlns:a16="http://schemas.microsoft.com/office/drawing/2014/main" id="{57522374-2E2C-F186-DBCC-9D77E966C878}"/>
              </a:ext>
            </a:extLst>
          </p:cNvPr>
          <p:cNvSpPr>
            <a:spLocks noGrp="1"/>
          </p:cNvSpPr>
          <p:nvPr>
            <p:ph type="title"/>
          </p:nvPr>
        </p:nvSpPr>
        <p:spPr/>
        <p:txBody>
          <a:bodyPr/>
          <a:lstStyle/>
          <a:p>
            <a:pPr algn="ctr"/>
            <a:r>
              <a:rPr lang="cs-CZ" dirty="0"/>
              <a:t>Pachatelství přímé </a:t>
            </a:r>
          </a:p>
        </p:txBody>
      </p:sp>
      <p:sp>
        <p:nvSpPr>
          <p:cNvPr id="4" name="Zástupný obsah 3">
            <a:extLst>
              <a:ext uri="{FF2B5EF4-FFF2-40B4-BE49-F238E27FC236}">
                <a16:creationId xmlns:a16="http://schemas.microsoft.com/office/drawing/2014/main" id="{694A2133-8254-0311-E5FD-FFFDF2C7AB8E}"/>
              </a:ext>
            </a:extLst>
          </p:cNvPr>
          <p:cNvSpPr>
            <a:spLocks noGrp="1"/>
          </p:cNvSpPr>
          <p:nvPr>
            <p:ph idx="1"/>
          </p:nvPr>
        </p:nvSpPr>
        <p:spPr/>
        <p:txBody>
          <a:bodyPr/>
          <a:lstStyle/>
          <a:p>
            <a:pPr algn="just">
              <a:lnSpc>
                <a:spcPct val="100000"/>
              </a:lnSpc>
            </a:pPr>
            <a:r>
              <a:rPr lang="cs-CZ" sz="1600" dirty="0"/>
              <a:t>vlastnoručně </a:t>
            </a:r>
          </a:p>
          <a:p>
            <a:pPr algn="just">
              <a:lnSpc>
                <a:spcPct val="100000"/>
              </a:lnSpc>
            </a:pPr>
            <a:endParaRPr lang="cs-CZ" sz="1600" dirty="0"/>
          </a:p>
          <a:p>
            <a:pPr algn="just">
              <a:lnSpc>
                <a:spcPct val="100000"/>
              </a:lnSpc>
            </a:pPr>
            <a:r>
              <a:rPr lang="cs-CZ" sz="1600" dirty="0"/>
              <a:t>prostřednictvím neživého nástroje (věci)</a:t>
            </a:r>
          </a:p>
          <a:p>
            <a:pPr algn="just">
              <a:lnSpc>
                <a:spcPct val="100000"/>
              </a:lnSpc>
            </a:pPr>
            <a:endParaRPr lang="cs-CZ" sz="1600" dirty="0"/>
          </a:p>
          <a:p>
            <a:pPr lvl="1" algn="just"/>
            <a:r>
              <a:rPr lang="cs-CZ" sz="1400" dirty="0"/>
              <a:t>nástroj neživý de facto i de iure: sekera, střelná zbraň</a:t>
            </a:r>
          </a:p>
          <a:p>
            <a:pPr lvl="1" algn="just"/>
            <a:endParaRPr lang="cs-CZ" sz="1400" dirty="0"/>
          </a:p>
          <a:p>
            <a:pPr lvl="1" algn="just"/>
            <a:r>
              <a:rPr lang="cs-CZ" sz="1400" dirty="0"/>
              <a:t>nástroj živý de facto, neživý de iure: zvíře - § 134/1 </a:t>
            </a:r>
            <a:r>
              <a:rPr lang="cs-CZ" sz="1400" dirty="0" err="1"/>
              <a:t>TrZ</a:t>
            </a:r>
            <a:r>
              <a:rPr lang="cs-CZ" sz="1400" dirty="0"/>
              <a:t> - legální definice věci – ustanovení o věcech se vztahují i na zvířata, nevyplývá-li z jednotlivých ustanovení </a:t>
            </a:r>
            <a:r>
              <a:rPr lang="cs-CZ" sz="1400" dirty="0" err="1"/>
              <a:t>TrZ</a:t>
            </a:r>
            <a:r>
              <a:rPr lang="cs-CZ" sz="1400" dirty="0"/>
              <a:t> něco jiného = ochrana zvířat např. § 302, § 303</a:t>
            </a:r>
          </a:p>
          <a:p>
            <a:pPr lvl="1" algn="just"/>
            <a:endParaRPr lang="cs-CZ" sz="1400" dirty="0"/>
          </a:p>
          <a:p>
            <a:pPr lvl="1" algn="just"/>
            <a:r>
              <a:rPr lang="cs-CZ" sz="1400" dirty="0"/>
              <a:t>§ 487 OZ  -  živé zvíře není věc; ustanovení o věcech se na zvíře použijí jen v tom rozsahu, ve kterém to neodporuje jeho povaze živého tvor.</a:t>
            </a:r>
          </a:p>
          <a:p>
            <a:endParaRPr lang="cs-CZ" sz="1600" dirty="0"/>
          </a:p>
        </p:txBody>
      </p:sp>
    </p:spTree>
    <p:extLst>
      <p:ext uri="{BB962C8B-B14F-4D97-AF65-F5344CB8AC3E}">
        <p14:creationId xmlns:p14="http://schemas.microsoft.com/office/powerpoint/2010/main" val="3122446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a:extLst>
              <a:ext uri="{FF2B5EF4-FFF2-40B4-BE49-F238E27FC236}">
                <a16:creationId xmlns:a16="http://schemas.microsoft.com/office/drawing/2014/main" id="{B7D218AD-96E0-41AC-A8E1-7796D0B24977}"/>
              </a:ext>
            </a:extLst>
          </p:cNvPr>
          <p:cNvSpPr>
            <a:spLocks noGrp="1" noChangeArrowheads="1"/>
          </p:cNvSpPr>
          <p:nvPr>
            <p:ph type="title"/>
          </p:nvPr>
        </p:nvSpPr>
        <p:spPr/>
        <p:txBody>
          <a:bodyPr/>
          <a:lstStyle/>
          <a:p>
            <a:pPr algn="ctr" eaLnBrk="1" hangingPunct="1"/>
            <a:r>
              <a:rPr lang="cs-CZ" altLang="cs-CZ" b="1"/>
              <a:t>Subjekt  </a:t>
            </a:r>
            <a:endParaRPr lang="cs-CZ" altLang="cs-CZ" dirty="0"/>
          </a:p>
        </p:txBody>
      </p:sp>
      <p:sp>
        <p:nvSpPr>
          <p:cNvPr id="61443" name="Zástupný symbol pro obsah 2">
            <a:extLst>
              <a:ext uri="{FF2B5EF4-FFF2-40B4-BE49-F238E27FC236}">
                <a16:creationId xmlns:a16="http://schemas.microsoft.com/office/drawing/2014/main" id="{FC6BDD7A-A717-4D85-A7DF-45DE73FFF91E}"/>
              </a:ext>
            </a:extLst>
          </p:cNvPr>
          <p:cNvSpPr>
            <a:spLocks noGrp="1" noChangeArrowheads="1"/>
          </p:cNvSpPr>
          <p:nvPr>
            <p:ph idx="1"/>
          </p:nvPr>
        </p:nvSpPr>
        <p:spPr/>
        <p:txBody>
          <a:bodyPr/>
          <a:lstStyle/>
          <a:p>
            <a:pPr algn="just" eaLnBrk="1" hangingPunct="1">
              <a:lnSpc>
                <a:spcPct val="100000"/>
              </a:lnSpc>
            </a:pPr>
            <a:r>
              <a:rPr lang="cs-CZ" altLang="cs-CZ" sz="1700" dirty="0">
                <a:latin typeface="Arial" panose="020B0604020202020204" pitchFamily="34" charset="0"/>
                <a:cs typeface="Arial" panose="020B0604020202020204" pitchFamily="34" charset="0"/>
              </a:rPr>
              <a:t>obligatorní znaky - věk a příčetnost; u mladistvého rozumová a mravní vyspělost  (obecný subjekt)</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rozumovou a mravní vyspělost nezaměňovat  s ne/příčetností + co ji ovlivňuje</a:t>
            </a:r>
          </a:p>
          <a:p>
            <a:pPr algn="just" eaLnBrk="1" hangingPunct="1">
              <a:lnSpc>
                <a:spcPct val="100000"/>
              </a:lnSpc>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fakultativní znaky  </a:t>
            </a:r>
          </a:p>
          <a:p>
            <a:pPr algn="just" eaLnBrk="1" hangingPunct="1">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zvláštní  způsobilost a postavení  - speciální subjekt </a:t>
            </a:r>
          </a:p>
          <a:p>
            <a:pPr lvl="1" algn="just" eaLnBrk="1" hangingPunct="1">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marL="1200150" lvl="2" indent="-285750" algn="just" eaLnBrk="1" hangingPunct="1">
              <a:lnSpc>
                <a:spcPct val="100000"/>
              </a:lnSpc>
              <a:buFont typeface="Arial" panose="020B0604020202020204" pitchFamily="34" charset="0"/>
              <a:buChar char="•"/>
            </a:pPr>
            <a:r>
              <a:rPr lang="cs-CZ" altLang="cs-CZ" dirty="0">
                <a:latin typeface="Arial" panose="020B0604020202020204" pitchFamily="34" charset="0"/>
                <a:cs typeface="Arial" panose="020B0604020202020204" pitchFamily="34" charset="0"/>
              </a:rPr>
              <a:t>úřední osoba (§ 329 TZ + její vymezení v § 127 </a:t>
            </a:r>
            <a:r>
              <a:rPr lang="cs-CZ" altLang="cs-CZ" dirty="0" err="1">
                <a:latin typeface="Arial" panose="020B0604020202020204" pitchFamily="34" charset="0"/>
                <a:cs typeface="Arial" panose="020B0604020202020204" pitchFamily="34" charset="0"/>
              </a:rPr>
              <a:t>TrZ</a:t>
            </a:r>
            <a:r>
              <a:rPr lang="cs-CZ" altLang="cs-CZ" dirty="0">
                <a:latin typeface="Arial" panose="020B0604020202020204" pitchFamily="34" charset="0"/>
                <a:cs typeface="Arial" panose="020B0604020202020204" pitchFamily="34" charset="0"/>
              </a:rPr>
              <a:t>)</a:t>
            </a:r>
          </a:p>
          <a:p>
            <a:pPr lvl="2" algn="just" eaLnBrk="1" hangingPunct="1">
              <a:lnSpc>
                <a:spcPct val="100000"/>
              </a:lnSpc>
            </a:pPr>
            <a:endParaRPr lang="cs-CZ" altLang="cs-CZ" dirty="0">
              <a:latin typeface="Arial" panose="020B0604020202020204" pitchFamily="34" charset="0"/>
              <a:cs typeface="Arial" panose="020B0604020202020204" pitchFamily="34" charset="0"/>
            </a:endParaRPr>
          </a:p>
          <a:p>
            <a:pPr marL="1200150" lvl="2" indent="-285750" algn="just" eaLnBrk="1" hangingPunct="1">
              <a:lnSpc>
                <a:spcPct val="100000"/>
              </a:lnSpc>
              <a:buFont typeface="Arial" panose="020B0604020202020204" pitchFamily="34" charset="0"/>
              <a:buChar char="•"/>
            </a:pPr>
            <a:r>
              <a:rPr lang="cs-CZ" altLang="cs-CZ" dirty="0">
                <a:latin typeface="Arial" panose="020B0604020202020204" pitchFamily="34" charset="0"/>
                <a:cs typeface="Arial" panose="020B0604020202020204" pitchFamily="34" charset="0"/>
              </a:rPr>
              <a:t>občan České republiky (§ 309 </a:t>
            </a:r>
            <a:r>
              <a:rPr lang="cs-CZ" altLang="cs-CZ" dirty="0" err="1">
                <a:latin typeface="Arial" panose="020B0604020202020204" pitchFamily="34" charset="0"/>
                <a:cs typeface="Arial" panose="020B0604020202020204" pitchFamily="34" charset="0"/>
              </a:rPr>
              <a:t>TrZ</a:t>
            </a:r>
            <a:r>
              <a:rPr lang="cs-CZ" altLang="cs-CZ" dirty="0">
                <a:latin typeface="Arial" panose="020B0604020202020204" pitchFamily="34" charset="0"/>
                <a:cs typeface="Arial" panose="020B0604020202020204" pitchFamily="34" charset="0"/>
              </a:rPr>
              <a:t>)</a:t>
            </a:r>
          </a:p>
          <a:p>
            <a:pPr lvl="2" algn="just" eaLnBrk="1" hangingPunct="1">
              <a:lnSpc>
                <a:spcPct val="100000"/>
              </a:lnSpc>
            </a:pPr>
            <a:endParaRPr lang="cs-CZ" altLang="cs-CZ" dirty="0">
              <a:latin typeface="Arial" panose="020B0604020202020204" pitchFamily="34" charset="0"/>
              <a:cs typeface="Arial" panose="020B0604020202020204" pitchFamily="34" charset="0"/>
            </a:endParaRPr>
          </a:p>
          <a:p>
            <a:pPr marL="1200150" lvl="2" indent="-285750" algn="just" eaLnBrk="1" hangingPunct="1">
              <a:lnSpc>
                <a:spcPct val="100000"/>
              </a:lnSpc>
              <a:buFont typeface="Arial" panose="020B0604020202020204" pitchFamily="34" charset="0"/>
              <a:buChar char="•"/>
            </a:pPr>
            <a:r>
              <a:rPr lang="cs-CZ" altLang="cs-CZ" dirty="0">
                <a:latin typeface="Arial" panose="020B0604020202020204" pitchFamily="34" charset="0"/>
                <a:cs typeface="Arial" panose="020B0604020202020204" pitchFamily="34" charset="0"/>
              </a:rPr>
              <a:t>voják (trestné činy  vojenské v hlavě XII.)</a:t>
            </a:r>
          </a:p>
          <a:p>
            <a:pPr lvl="1" algn="just" eaLnBrk="1" hangingPunct="1">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legální definice pojmu voják - § 114/4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 nikoliv pouze A ČR </a:t>
            </a:r>
          </a:p>
          <a:p>
            <a:pPr lvl="1" algn="just" eaLnBrk="1" hangingPunct="1">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p:txBody>
      </p:sp>
      <p:sp>
        <p:nvSpPr>
          <p:cNvPr id="61444" name="Zástupný symbol pro číslo snímku 4">
            <a:extLst>
              <a:ext uri="{FF2B5EF4-FFF2-40B4-BE49-F238E27FC236}">
                <a16:creationId xmlns:a16="http://schemas.microsoft.com/office/drawing/2014/main" id="{D4744D2D-D4C9-4798-8CC4-734C1909000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8AEDEFA-7A8F-4CEB-9A67-87DBA1C398AD}" type="slidenum">
              <a:rPr lang="cs-CZ" altLang="cs-CZ" sz="1200"/>
              <a:pPr>
                <a:spcBef>
                  <a:spcPct val="0"/>
                </a:spcBef>
                <a:buClrTx/>
                <a:buFontTx/>
                <a:buNone/>
              </a:pPr>
              <a:t>29</a:t>
            </a:fld>
            <a:endParaRPr lang="cs-CZ" altLang="cs-CZ"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BF16909-6B04-4B9D-89F2-FAA84672491A}"/>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2C26CE8E-E3C9-4DB2-A6B1-235A6D04F4AB}"/>
              </a:ext>
            </a:extLst>
          </p:cNvPr>
          <p:cNvSpPr>
            <a:spLocks noGrp="1"/>
          </p:cNvSpPr>
          <p:nvPr>
            <p:ph type="title"/>
          </p:nvPr>
        </p:nvSpPr>
        <p:spPr/>
        <p:txBody>
          <a:bodyPr/>
          <a:lstStyle/>
          <a:p>
            <a:pPr algn="ctr"/>
            <a:r>
              <a:rPr lang="cs-CZ" dirty="0"/>
              <a:t>Objekt </a:t>
            </a:r>
          </a:p>
        </p:txBody>
      </p:sp>
      <p:sp>
        <p:nvSpPr>
          <p:cNvPr id="4" name="Zástupný obsah 3">
            <a:extLst>
              <a:ext uri="{FF2B5EF4-FFF2-40B4-BE49-F238E27FC236}">
                <a16:creationId xmlns:a16="http://schemas.microsoft.com/office/drawing/2014/main" id="{87D2E48B-187A-4B9A-ADA6-E75CADD3E6EC}"/>
              </a:ext>
            </a:extLst>
          </p:cNvPr>
          <p:cNvSpPr>
            <a:spLocks noGrp="1"/>
          </p:cNvSpPr>
          <p:nvPr>
            <p:ph idx="1"/>
          </p:nvPr>
        </p:nvSpPr>
        <p:spPr/>
        <p:txBody>
          <a:bodyPr/>
          <a:lstStyle/>
          <a:p>
            <a:pPr>
              <a:lnSpc>
                <a:spcPct val="100000"/>
              </a:lnSpc>
            </a:pPr>
            <a:r>
              <a:rPr lang="cs-CZ" sz="1600" dirty="0"/>
              <a:t>objekt  - chráněný vztah, zájem či hodnota; např. život, zdraví člověka, vlastnické vztahy, osobní svoboda, lidská důstojnost, ústavní zřízení apod.</a:t>
            </a:r>
          </a:p>
          <a:p>
            <a:pPr marL="0" indent="0">
              <a:lnSpc>
                <a:spcPct val="100000"/>
              </a:lnSpc>
              <a:buNone/>
            </a:pPr>
            <a:endParaRPr lang="cs-CZ" sz="1600" dirty="0"/>
          </a:p>
          <a:p>
            <a:pPr lvl="1"/>
            <a:r>
              <a:rPr lang="cs-CZ" sz="1400" dirty="0"/>
              <a:t>obligatorní prvek skutkové podstaty</a:t>
            </a:r>
          </a:p>
          <a:p>
            <a:pPr algn="just">
              <a:lnSpc>
                <a:spcPct val="100000"/>
              </a:lnSpc>
            </a:pPr>
            <a:r>
              <a:rPr lang="cs-CZ" sz="1600" dirty="0"/>
              <a:t>obecný  - viz přechozí vymezení (vztah, zájem, hodnota)</a:t>
            </a:r>
          </a:p>
          <a:p>
            <a:pPr algn="just">
              <a:lnSpc>
                <a:spcPct val="100000"/>
              </a:lnSpc>
            </a:pPr>
            <a:endParaRPr lang="cs-CZ" sz="1600" dirty="0"/>
          </a:p>
          <a:p>
            <a:pPr algn="just">
              <a:lnSpc>
                <a:spcPct val="100000"/>
              </a:lnSpc>
            </a:pPr>
            <a:r>
              <a:rPr lang="cs-CZ" sz="1600" dirty="0"/>
              <a:t>rodový - zájmy společnosti, ústavní zřízení ČR, práva a oprávněné zájmy fyzických a právnických osob (v předchozím TZ výslovně vyjádřen v § 1 TZ, v </a:t>
            </a:r>
            <a:r>
              <a:rPr lang="cs-CZ" sz="1600" dirty="0" err="1"/>
              <a:t>TrZ</a:t>
            </a:r>
            <a:r>
              <a:rPr lang="cs-CZ" sz="1600" dirty="0"/>
              <a:t> není výslovně vyjádřen).</a:t>
            </a:r>
          </a:p>
          <a:p>
            <a:pPr algn="just">
              <a:lnSpc>
                <a:spcPct val="100000"/>
              </a:lnSpc>
            </a:pPr>
            <a:endParaRPr lang="cs-CZ" sz="1600" dirty="0"/>
          </a:p>
          <a:p>
            <a:pPr algn="just">
              <a:lnSpc>
                <a:spcPct val="100000"/>
              </a:lnSpc>
            </a:pPr>
            <a:r>
              <a:rPr lang="cs-CZ" sz="1600" dirty="0"/>
              <a:t>druhový/skupinový - vyjádřen v názvech hlav a dílů zvl. části </a:t>
            </a:r>
            <a:r>
              <a:rPr lang="cs-CZ" sz="1600" dirty="0" err="1"/>
              <a:t>TrZ</a:t>
            </a:r>
            <a:r>
              <a:rPr lang="cs-CZ" sz="1600" dirty="0"/>
              <a:t>, kritérium systematiky zvl. části. (druhový – např. svoboda, skupinový např. zdraví)</a:t>
            </a:r>
          </a:p>
          <a:p>
            <a:pPr algn="just">
              <a:lnSpc>
                <a:spcPct val="100000"/>
              </a:lnSpc>
            </a:pPr>
            <a:endParaRPr lang="cs-CZ" sz="1600" dirty="0"/>
          </a:p>
          <a:p>
            <a:pPr algn="just">
              <a:lnSpc>
                <a:spcPct val="100000"/>
              </a:lnSpc>
            </a:pPr>
            <a:r>
              <a:rPr lang="cs-CZ" sz="1600" dirty="0"/>
              <a:t>individuální - jednotlivý právní statek, k jehož ochraně je určité ustanovení zvl. části určeno, obligatorní znak skutkové podstaty, zpravidla není výslovně uveden. </a:t>
            </a:r>
          </a:p>
          <a:p>
            <a:pPr algn="just">
              <a:lnSpc>
                <a:spcPct val="100000"/>
              </a:lnSpc>
            </a:pPr>
            <a:endParaRPr lang="cs-CZ" sz="1600" dirty="0"/>
          </a:p>
          <a:p>
            <a:pPr algn="just">
              <a:lnSpc>
                <a:spcPct val="100000"/>
              </a:lnSpc>
            </a:pPr>
            <a:r>
              <a:rPr lang="cs-CZ" sz="1600" dirty="0"/>
              <a:t>konkrétní - konkrétní právní statek zasažený konkrétním spáchaným trestným činem, je jedním z kritérií  hodnocení povahy a závažnosti TČ – srov. § 39 odst. 2 </a:t>
            </a:r>
            <a:r>
              <a:rPr lang="cs-CZ" sz="1600" dirty="0" err="1"/>
              <a:t>TrZ</a:t>
            </a:r>
            <a:r>
              <a:rPr lang="cs-CZ" sz="1600" dirty="0"/>
              <a:t> - význam chráněného zájmu, který byl činem dotčen</a:t>
            </a:r>
          </a:p>
          <a:p>
            <a:endParaRPr lang="cs-CZ" sz="1600" dirty="0"/>
          </a:p>
        </p:txBody>
      </p:sp>
    </p:spTree>
    <p:extLst>
      <p:ext uri="{BB962C8B-B14F-4D97-AF65-F5344CB8AC3E}">
        <p14:creationId xmlns:p14="http://schemas.microsoft.com/office/powerpoint/2010/main" val="1005629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a:extLst>
              <a:ext uri="{FF2B5EF4-FFF2-40B4-BE49-F238E27FC236}">
                <a16:creationId xmlns:a16="http://schemas.microsoft.com/office/drawing/2014/main" id="{493F3932-F484-49D0-965E-227EC6C18D16}"/>
              </a:ext>
            </a:extLst>
          </p:cNvPr>
          <p:cNvSpPr>
            <a:spLocks noGrp="1" noChangeArrowheads="1"/>
          </p:cNvSpPr>
          <p:nvPr>
            <p:ph type="title"/>
          </p:nvPr>
        </p:nvSpPr>
        <p:spPr/>
        <p:txBody>
          <a:bodyPr/>
          <a:lstStyle/>
          <a:p>
            <a:endParaRPr lang="cs-CZ" altLang="cs-CZ"/>
          </a:p>
        </p:txBody>
      </p:sp>
      <p:sp>
        <p:nvSpPr>
          <p:cNvPr id="62467" name="Zástupný symbol pro obsah 2">
            <a:extLst>
              <a:ext uri="{FF2B5EF4-FFF2-40B4-BE49-F238E27FC236}">
                <a16:creationId xmlns:a16="http://schemas.microsoft.com/office/drawing/2014/main" id="{65AD8E3E-225A-4B3E-9AD0-99D3199F33F9}"/>
              </a:ext>
            </a:extLst>
          </p:cNvPr>
          <p:cNvSpPr>
            <a:spLocks noGrp="1" noChangeArrowheads="1"/>
          </p:cNvSpPr>
          <p:nvPr>
            <p:ph idx="1"/>
          </p:nvPr>
        </p:nvSpPr>
        <p:spPr/>
        <p:txBody>
          <a:bodyPr/>
          <a:lstStyle/>
          <a:p>
            <a:pPr lvl="1" algn="just" eaLnBrk="1" hangingPunct="1"/>
            <a:endParaRPr lang="cs-CZ" altLang="cs-CZ" sz="16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zvláštní vlastnost  - konkrétní subjekt </a:t>
            </a:r>
          </a:p>
          <a:p>
            <a:pPr lvl="1" algn="just" eaLnBrk="1" hangingPunct="1">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marL="1200150" lvl="2" indent="-285750" algn="just" eaLnBrk="1" hangingPunct="1">
              <a:buFont typeface="Arial" panose="020B0604020202020204" pitchFamily="34" charset="0"/>
              <a:buChar char="•"/>
            </a:pPr>
            <a:r>
              <a:rPr lang="cs-CZ" altLang="cs-CZ" sz="1600" dirty="0">
                <a:latin typeface="Arial" panose="020B0604020202020204" pitchFamily="34" charset="0"/>
                <a:cs typeface="Arial" panose="020B0604020202020204" pitchFamily="34" charset="0"/>
              </a:rPr>
              <a:t>matka novorozeného dítěte (§  142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a:t>
            </a:r>
          </a:p>
          <a:p>
            <a:pPr lvl="2" algn="just" eaLnBrk="1" hangingPunct="1">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marL="1200150" lvl="2" indent="-285750" algn="just" eaLnBrk="1" hangingPunct="1">
              <a:buFont typeface="Arial" panose="020B0604020202020204" pitchFamily="34" charset="0"/>
              <a:buChar char="•"/>
            </a:pPr>
            <a:r>
              <a:rPr lang="cs-CZ" altLang="cs-CZ" sz="1600" dirty="0">
                <a:latin typeface="Arial" panose="020B0604020202020204" pitchFamily="34" charset="0"/>
                <a:cs typeface="Arial" panose="020B0604020202020204" pitchFamily="34" charset="0"/>
              </a:rPr>
              <a:t>opilství (§ 360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a:t>
            </a:r>
          </a:p>
          <a:p>
            <a:pPr lvl="2" algn="just" eaLnBrk="1" hangingPunct="1"/>
            <a:endParaRPr lang="cs-CZ" altLang="cs-CZ" sz="1600" dirty="0">
              <a:latin typeface="Arial" panose="020B0604020202020204" pitchFamily="34" charset="0"/>
              <a:cs typeface="Arial" panose="020B0604020202020204" pitchFamily="34" charset="0"/>
            </a:endParaRPr>
          </a:p>
          <a:p>
            <a:pPr marL="1200150" lvl="2" indent="-285750" algn="just" eaLnBrk="1" hangingPunct="1">
              <a:buFont typeface="Arial" panose="020B0604020202020204" pitchFamily="34" charset="0"/>
              <a:buChar char="•"/>
            </a:pPr>
            <a:r>
              <a:rPr lang="cs-CZ" altLang="cs-CZ" sz="1600" dirty="0">
                <a:latin typeface="Arial" panose="020B0604020202020204" pitchFamily="34" charset="0"/>
                <a:cs typeface="Arial" panose="020B0604020202020204" pitchFamily="34" charset="0"/>
              </a:rPr>
              <a:t>vylučuje spolupachatelství - matka své novorozené dítě, stav nepříčetnosti  </a:t>
            </a:r>
          </a:p>
          <a:p>
            <a:pPr lvl="2" algn="just" eaLnBrk="1" hangingPunct="1"/>
            <a:endParaRPr lang="cs-CZ" altLang="cs-CZ" sz="1600" dirty="0">
              <a:latin typeface="Arial" panose="020B0604020202020204" pitchFamily="34" charset="0"/>
              <a:cs typeface="Arial" panose="020B0604020202020204" pitchFamily="34" charset="0"/>
            </a:endParaRPr>
          </a:p>
          <a:p>
            <a:pPr marL="1200150" lvl="2" indent="-285750" algn="just" eaLnBrk="1" hangingPunct="1">
              <a:buFont typeface="Arial" panose="020B0604020202020204" pitchFamily="34" charset="0"/>
              <a:buChar char="•"/>
            </a:pPr>
            <a:r>
              <a:rPr lang="cs-CZ" altLang="cs-CZ" sz="1600" dirty="0">
                <a:latin typeface="Arial" panose="020B0604020202020204" pitchFamily="34" charset="0"/>
                <a:cs typeface="Arial" panose="020B0604020202020204" pitchFamily="34" charset="0"/>
              </a:rPr>
              <a:t>spolupachatelství  - společné jednání a společný úmysl dvou a více osob </a:t>
            </a:r>
          </a:p>
          <a:p>
            <a:pPr lvl="2" algn="just" eaLnBrk="1" hangingPunct="1"/>
            <a:endParaRPr lang="cs-CZ" altLang="cs-CZ" sz="1600" dirty="0">
              <a:latin typeface="Arial" panose="020B0604020202020204" pitchFamily="34" charset="0"/>
              <a:cs typeface="Arial" panose="020B0604020202020204" pitchFamily="34" charset="0"/>
            </a:endParaRPr>
          </a:p>
          <a:p>
            <a:pPr lvl="2" algn="just" eaLnBrk="1" hangingPunct="1">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a:buFont typeface="Wingdings" panose="05000000000000000000" pitchFamily="2" charset="2"/>
              <a:buNone/>
            </a:pPr>
            <a:endParaRPr lang="cs-CZ" altLang="cs-CZ" dirty="0"/>
          </a:p>
        </p:txBody>
      </p:sp>
      <p:sp>
        <p:nvSpPr>
          <p:cNvPr id="62468" name="Zástupný symbol pro číslo snímku 3">
            <a:extLst>
              <a:ext uri="{FF2B5EF4-FFF2-40B4-BE49-F238E27FC236}">
                <a16:creationId xmlns:a16="http://schemas.microsoft.com/office/drawing/2014/main" id="{FAD240E3-1275-4ECC-BF96-83D8423F54E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61CCEA1-3CC2-47AC-BA36-77BE8A2CCC85}" type="slidenum">
              <a:rPr lang="cs-CZ" altLang="cs-CZ" sz="1200"/>
              <a:pPr>
                <a:spcBef>
                  <a:spcPct val="0"/>
                </a:spcBef>
                <a:buClrTx/>
                <a:buFontTx/>
                <a:buNone/>
              </a:pPr>
              <a:t>30</a:t>
            </a:fld>
            <a:endParaRPr lang="cs-CZ" altLang="cs-CZ" sz="1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a:extLst>
              <a:ext uri="{FF2B5EF4-FFF2-40B4-BE49-F238E27FC236}">
                <a16:creationId xmlns:a16="http://schemas.microsoft.com/office/drawing/2014/main" id="{8C00765D-3A72-40A9-AE4A-114DC0EF3D8F}"/>
              </a:ext>
            </a:extLst>
          </p:cNvPr>
          <p:cNvSpPr>
            <a:spLocks noGrp="1" noChangeArrowheads="1"/>
          </p:cNvSpPr>
          <p:nvPr>
            <p:ph type="title"/>
          </p:nvPr>
        </p:nvSpPr>
        <p:spPr/>
        <p:txBody>
          <a:bodyPr/>
          <a:lstStyle/>
          <a:p>
            <a:pPr algn="ctr" eaLnBrk="1" hangingPunct="1"/>
            <a:endParaRPr lang="cs-CZ" altLang="cs-CZ"/>
          </a:p>
        </p:txBody>
      </p:sp>
      <p:sp>
        <p:nvSpPr>
          <p:cNvPr id="63491" name="Zástupný symbol pro obsah 2">
            <a:extLst>
              <a:ext uri="{FF2B5EF4-FFF2-40B4-BE49-F238E27FC236}">
                <a16:creationId xmlns:a16="http://schemas.microsoft.com/office/drawing/2014/main" id="{EAA52BE6-4C7A-4EBF-839F-B39FA7190F49}"/>
              </a:ext>
            </a:extLst>
          </p:cNvPr>
          <p:cNvSpPr>
            <a:spLocks noGrp="1" noChangeArrowheads="1"/>
          </p:cNvSpPr>
          <p:nvPr>
            <p:ph idx="1"/>
          </p:nvPr>
        </p:nvSpPr>
        <p:spPr/>
        <p:txBody>
          <a:bodyPr/>
          <a:lstStyle/>
          <a:p>
            <a:pPr algn="just">
              <a:lnSpc>
                <a:spcPct val="100000"/>
              </a:lnSpc>
            </a:pPr>
            <a:endParaRPr lang="cs-CZ" altLang="cs-CZ" sz="1500" dirty="0">
              <a:latin typeface="Arial" panose="020B0604020202020204" pitchFamily="34" charset="0"/>
              <a:cs typeface="Arial" panose="020B0604020202020204" pitchFamily="34" charset="0"/>
            </a:endParaRPr>
          </a:p>
          <a:p>
            <a:pPr algn="just">
              <a:lnSpc>
                <a:spcPct val="100000"/>
              </a:lnSpc>
            </a:pPr>
            <a:r>
              <a:rPr lang="cs-CZ" altLang="cs-CZ" sz="1500" dirty="0">
                <a:latin typeface="Arial" panose="020B0604020202020204" pitchFamily="34" charset="0"/>
                <a:cs typeface="Arial" panose="020B0604020202020204" pitchFamily="34" charset="0"/>
              </a:rPr>
              <a:t>kdo v době spáchání trestného činu  nedovršil patnáctý rok svého věku, není trestně odpovědný -  § 25 </a:t>
            </a:r>
            <a:r>
              <a:rPr lang="cs-CZ" altLang="cs-CZ" sz="1500" dirty="0" err="1">
                <a:latin typeface="Arial" panose="020B0604020202020204" pitchFamily="34" charset="0"/>
                <a:cs typeface="Arial" panose="020B0604020202020204" pitchFamily="34" charset="0"/>
              </a:rPr>
              <a:t>TrZ</a:t>
            </a:r>
            <a:r>
              <a:rPr lang="cs-CZ" altLang="cs-CZ" sz="1500" dirty="0">
                <a:latin typeface="Arial" panose="020B0604020202020204" pitchFamily="34" charset="0"/>
                <a:cs typeface="Arial" panose="020B0604020202020204" pitchFamily="34" charset="0"/>
              </a:rPr>
              <a:t> </a:t>
            </a:r>
          </a:p>
          <a:p>
            <a:pPr algn="just">
              <a:lnSpc>
                <a:spcPct val="100000"/>
              </a:lnSpc>
            </a:pPr>
            <a:endParaRPr lang="cs-CZ" altLang="cs-CZ" sz="17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úvahy týkající se snížení/ příp. zvýšení  věkové hranice  vzniku trestní odpovědnosti </a:t>
            </a:r>
          </a:p>
          <a:p>
            <a:pPr algn="just">
              <a:lnSpc>
                <a:spcPct val="100000"/>
              </a:lnSpc>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a:p>
            <a:pPr algn="just">
              <a:lnSpc>
                <a:spcPct val="100000"/>
              </a:lnSpc>
            </a:pPr>
            <a:r>
              <a:rPr lang="cs-CZ" altLang="cs-CZ" sz="1500" dirty="0">
                <a:latin typeface="Arial" panose="020B0604020202020204" pitchFamily="34" charset="0"/>
                <a:cs typeface="Arial" panose="020B0604020202020204" pitchFamily="34" charset="0"/>
              </a:rPr>
              <a:t>nezaměňovat trestní odpovědnost se zletilostí (FO se stává plně svéprávnou) dle § 30 NOZ </a:t>
            </a:r>
          </a:p>
          <a:p>
            <a:pPr algn="just">
              <a:lnSpc>
                <a:spcPct val="100000"/>
              </a:lnSpc>
            </a:pPr>
            <a:endParaRPr lang="cs-CZ" altLang="cs-CZ" sz="15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vzniká dosažením 18 let věku </a:t>
            </a:r>
          </a:p>
          <a:p>
            <a:pPr algn="just">
              <a:lnSpc>
                <a:spcPct val="100000"/>
              </a:lnSpc>
            </a:pPr>
            <a:endParaRPr lang="cs-CZ" altLang="cs-CZ" sz="15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přiznání svéprávnosti - od 16 let věku, pokud je nezletilý schopen se sám živit a obstarat si své záležitosti + souhlas jeho zákonného zástupce  </a:t>
            </a:r>
          </a:p>
          <a:p>
            <a:pPr algn="just">
              <a:lnSpc>
                <a:spcPct val="100000"/>
              </a:lnSpc>
            </a:pPr>
            <a:endParaRPr lang="cs-CZ" altLang="cs-CZ" sz="15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uzavření manželství - od 16 let věku  z důležitých důvodů - § 672 NOZ </a:t>
            </a:r>
          </a:p>
          <a:p>
            <a:pPr algn="just">
              <a:lnSpc>
                <a:spcPct val="100000"/>
              </a:lnSpc>
            </a:pPr>
            <a:endParaRPr lang="cs-CZ" altLang="cs-CZ" sz="1500" dirty="0">
              <a:latin typeface="Arial" panose="020B0604020202020204" pitchFamily="34" charset="0"/>
              <a:cs typeface="Arial" panose="020B0604020202020204" pitchFamily="34" charset="0"/>
            </a:endParaRPr>
          </a:p>
          <a:p>
            <a:pPr algn="just">
              <a:lnSpc>
                <a:spcPct val="100000"/>
              </a:lnSpc>
            </a:pPr>
            <a:r>
              <a:rPr lang="cs-CZ" altLang="cs-CZ" sz="1500" dirty="0">
                <a:latin typeface="Arial" panose="020B0604020202020204" pitchFamily="34" charset="0"/>
                <a:cs typeface="Arial" panose="020B0604020202020204" pitchFamily="34" charset="0"/>
              </a:rPr>
              <a:t>pro trestní právo je zcela irelevantní </a:t>
            </a:r>
          </a:p>
          <a:p>
            <a:pPr algn="just"/>
            <a:endParaRPr lang="cs-CZ" altLang="cs-CZ" sz="1500"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cs-CZ" altLang="cs-CZ" sz="1500" dirty="0">
                <a:latin typeface="Arial" panose="020B0604020202020204" pitchFamily="34" charset="0"/>
                <a:cs typeface="Arial" panose="020B0604020202020204" pitchFamily="34" charset="0"/>
              </a:rPr>
              <a:t> </a:t>
            </a:r>
          </a:p>
          <a:p>
            <a:pPr eaLnBrk="1" hangingPunct="1"/>
            <a:endParaRPr lang="cs-CZ" altLang="cs-CZ" dirty="0">
              <a:latin typeface="Arial" panose="020B0604020202020204" pitchFamily="34" charset="0"/>
              <a:cs typeface="Arial" panose="020B0604020202020204" pitchFamily="34" charset="0"/>
            </a:endParaRPr>
          </a:p>
        </p:txBody>
      </p:sp>
      <p:sp>
        <p:nvSpPr>
          <p:cNvPr id="63492" name="Zástupný symbol pro číslo snímku 4">
            <a:extLst>
              <a:ext uri="{FF2B5EF4-FFF2-40B4-BE49-F238E27FC236}">
                <a16:creationId xmlns:a16="http://schemas.microsoft.com/office/drawing/2014/main" id="{15E824B4-1021-4500-951B-13422E7E27C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B7385D-655F-4695-BB05-AE4211D9A86B}" type="slidenum">
              <a:rPr lang="cs-CZ" altLang="cs-CZ" sz="1200"/>
              <a:pPr>
                <a:spcBef>
                  <a:spcPct val="0"/>
                </a:spcBef>
                <a:buClrTx/>
                <a:buFontTx/>
                <a:buNone/>
              </a:pPr>
              <a:t>31</a:t>
            </a:fld>
            <a:endParaRPr lang="cs-CZ" altLang="cs-CZ" sz="1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a:extLst>
              <a:ext uri="{FF2B5EF4-FFF2-40B4-BE49-F238E27FC236}">
                <a16:creationId xmlns:a16="http://schemas.microsoft.com/office/drawing/2014/main" id="{3ADD40F8-E28E-4F3F-8B3C-0BF05266E4F6}"/>
              </a:ext>
            </a:extLst>
          </p:cNvPr>
          <p:cNvSpPr>
            <a:spLocks noGrp="1" noChangeArrowheads="1"/>
          </p:cNvSpPr>
          <p:nvPr>
            <p:ph type="title"/>
          </p:nvPr>
        </p:nvSpPr>
        <p:spPr/>
        <p:txBody>
          <a:bodyPr/>
          <a:lstStyle/>
          <a:p>
            <a:endParaRPr lang="cs-CZ" altLang="cs-CZ"/>
          </a:p>
        </p:txBody>
      </p:sp>
      <p:sp>
        <p:nvSpPr>
          <p:cNvPr id="64515" name="Zástupný symbol pro obsah 2">
            <a:extLst>
              <a:ext uri="{FF2B5EF4-FFF2-40B4-BE49-F238E27FC236}">
                <a16:creationId xmlns:a16="http://schemas.microsoft.com/office/drawing/2014/main" id="{C81C2D35-DF9D-4826-8789-ADB12D91B253}"/>
              </a:ext>
            </a:extLst>
          </p:cNvPr>
          <p:cNvSpPr>
            <a:spLocks noGrp="1" noChangeArrowheads="1"/>
          </p:cNvSpPr>
          <p:nvPr>
            <p:ph idx="1"/>
          </p:nvPr>
        </p:nvSpPr>
        <p:spPr/>
        <p:txBody>
          <a:bodyPr/>
          <a:lstStyle/>
          <a:p>
            <a:pPr algn="just"/>
            <a:endParaRPr lang="cs-CZ" altLang="cs-CZ" sz="1700" dirty="0">
              <a:latin typeface="Arial" panose="020B0604020202020204" pitchFamily="34" charset="0"/>
              <a:cs typeface="Arial" panose="020B0604020202020204" pitchFamily="34" charset="0"/>
            </a:endParaRPr>
          </a:p>
          <a:p>
            <a:pPr algn="just">
              <a:lnSpc>
                <a:spcPct val="100000"/>
              </a:lnSpc>
            </a:pPr>
            <a:r>
              <a:rPr lang="cs-CZ" altLang="cs-CZ" sz="1700" dirty="0">
                <a:latin typeface="Arial" panose="020B0604020202020204" pitchFamily="34" charset="0"/>
                <a:cs typeface="Arial" panose="020B0604020202020204" pitchFamily="34" charset="0"/>
              </a:rPr>
              <a:t>mladiství pachatel - relativní trestní odpovědnost - provinění </a:t>
            </a:r>
          </a:p>
          <a:p>
            <a:pPr algn="just">
              <a:lnSpc>
                <a:spcPct val="100000"/>
              </a:lnSpc>
            </a:pPr>
            <a:endParaRPr lang="cs-CZ" altLang="cs-CZ" sz="1700" dirty="0">
              <a:latin typeface="Arial" panose="020B0604020202020204" pitchFamily="34" charset="0"/>
              <a:cs typeface="Arial" panose="020B0604020202020204" pitchFamily="34" charset="0"/>
            </a:endParaRPr>
          </a:p>
          <a:p>
            <a:pPr algn="just">
              <a:lnSpc>
                <a:spcPct val="100000"/>
              </a:lnSpc>
            </a:pPr>
            <a:r>
              <a:rPr lang="cs-CZ" altLang="cs-CZ" sz="1700" dirty="0">
                <a:latin typeface="Arial" panose="020B0604020202020204" pitchFamily="34" charset="0"/>
                <a:cs typeface="Arial" panose="020B0604020202020204" pitchFamily="34" charset="0"/>
              </a:rPr>
              <a:t>dospělý pachatel - absolutní trestní odpovědnost - trestný čin </a:t>
            </a:r>
          </a:p>
          <a:p>
            <a:pPr algn="just">
              <a:lnSpc>
                <a:spcPct val="100000"/>
              </a:lnSpc>
            </a:pPr>
            <a:endParaRPr lang="cs-CZ" altLang="cs-CZ" sz="1700" dirty="0">
              <a:latin typeface="Arial" panose="020B0604020202020204" pitchFamily="34" charset="0"/>
              <a:cs typeface="Arial" panose="020B0604020202020204" pitchFamily="34" charset="0"/>
            </a:endParaRPr>
          </a:p>
          <a:p>
            <a:pPr algn="just">
              <a:lnSpc>
                <a:spcPct val="100000"/>
              </a:lnSpc>
            </a:pPr>
            <a:r>
              <a:rPr lang="cs-CZ" altLang="cs-CZ" sz="1700" dirty="0">
                <a:latin typeface="Arial" panose="020B0604020202020204" pitchFamily="34" charset="0"/>
                <a:cs typeface="Arial" panose="020B0604020202020204" pitchFamily="34" charset="0"/>
              </a:rPr>
              <a:t>pachatel blízký věku mladistvého - do cca 20. let </a:t>
            </a:r>
          </a:p>
          <a:p>
            <a:pPr algn="just">
              <a:lnSpc>
                <a:spcPct val="100000"/>
              </a:lnSpc>
            </a:pPr>
            <a:endParaRPr lang="cs-CZ" altLang="cs-CZ" sz="17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provinění  </a:t>
            </a:r>
          </a:p>
          <a:p>
            <a:pPr lvl="1" algn="just">
              <a:buFont typeface="Wingdings" panose="05000000000000000000" pitchFamily="2" charset="2"/>
              <a:buNone/>
            </a:pPr>
            <a:endParaRPr lang="cs-CZ" altLang="cs-CZ" sz="15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výchovná opatření (§ 15 ZSM) </a:t>
            </a:r>
          </a:p>
          <a:p>
            <a:pPr lvl="1" algn="just">
              <a:buFont typeface="Wingdings" panose="05000000000000000000" pitchFamily="2" charset="2"/>
              <a:buNone/>
            </a:pPr>
            <a:endParaRPr lang="cs-CZ" altLang="cs-CZ" sz="15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možno dokončit výkon VTOS ve věznici  pro mladistvé </a:t>
            </a:r>
          </a:p>
          <a:p>
            <a:pPr lvl="1" algn="just">
              <a:buFont typeface="Wingdings" panose="05000000000000000000" pitchFamily="2" charset="2"/>
              <a:buNone/>
            </a:pPr>
            <a:endParaRPr lang="cs-CZ" altLang="cs-CZ" sz="1500" dirty="0">
              <a:latin typeface="Arial" panose="020B0604020202020204" pitchFamily="34" charset="0"/>
              <a:cs typeface="Arial" panose="020B0604020202020204" pitchFamily="34" charset="0"/>
            </a:endParaRPr>
          </a:p>
          <a:p>
            <a:pPr lvl="1" algn="just"/>
            <a:r>
              <a:rPr lang="cs-CZ" altLang="cs-CZ" sz="1500" dirty="0">
                <a:latin typeface="Arial" panose="020B0604020202020204" pitchFamily="34" charset="0"/>
                <a:cs typeface="Arial" panose="020B0604020202020204" pitchFamily="34" charset="0"/>
              </a:rPr>
              <a:t>pojem vymezen judikaturou</a:t>
            </a:r>
            <a:endParaRPr lang="cs-CZ" altLang="cs-CZ" sz="1500" dirty="0"/>
          </a:p>
        </p:txBody>
      </p:sp>
      <p:sp>
        <p:nvSpPr>
          <p:cNvPr id="64516" name="Zástupný symbol pro číslo snímku 3">
            <a:extLst>
              <a:ext uri="{FF2B5EF4-FFF2-40B4-BE49-F238E27FC236}">
                <a16:creationId xmlns:a16="http://schemas.microsoft.com/office/drawing/2014/main" id="{0C246FF6-1BAD-45EA-8B15-6AC81B1B4FC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3CC40E81-6396-41CB-B030-23D9D5AF9D86}" type="slidenum">
              <a:rPr lang="cs-CZ" altLang="cs-CZ" sz="1200"/>
              <a:pPr>
                <a:spcBef>
                  <a:spcPct val="0"/>
                </a:spcBef>
                <a:buClrTx/>
                <a:buFontTx/>
                <a:buNone/>
              </a:pPr>
              <a:t>32</a:t>
            </a:fld>
            <a:endParaRPr lang="cs-CZ" altLang="cs-CZ" sz="1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adpis 1">
            <a:extLst>
              <a:ext uri="{FF2B5EF4-FFF2-40B4-BE49-F238E27FC236}">
                <a16:creationId xmlns:a16="http://schemas.microsoft.com/office/drawing/2014/main" id="{A66A8D2F-5F84-49C1-BAE6-0379685F30A4}"/>
              </a:ext>
            </a:extLst>
          </p:cNvPr>
          <p:cNvSpPr>
            <a:spLocks noGrp="1" noChangeArrowheads="1"/>
          </p:cNvSpPr>
          <p:nvPr>
            <p:ph type="title"/>
          </p:nvPr>
        </p:nvSpPr>
        <p:spPr/>
        <p:txBody>
          <a:bodyPr/>
          <a:lstStyle/>
          <a:p>
            <a:endParaRPr lang="cs-CZ" altLang="cs-CZ"/>
          </a:p>
        </p:txBody>
      </p:sp>
      <p:sp>
        <p:nvSpPr>
          <p:cNvPr id="65539" name="Zástupný symbol pro obsah 2">
            <a:extLst>
              <a:ext uri="{FF2B5EF4-FFF2-40B4-BE49-F238E27FC236}">
                <a16:creationId xmlns:a16="http://schemas.microsoft.com/office/drawing/2014/main" id="{8378D5C9-A44D-4160-93A1-FE5019D0F256}"/>
              </a:ext>
            </a:extLst>
          </p:cNvPr>
          <p:cNvSpPr>
            <a:spLocks noGrp="1" noChangeArrowheads="1"/>
          </p:cNvSpPr>
          <p:nvPr>
            <p:ph idx="1"/>
          </p:nvPr>
        </p:nvSpPr>
        <p:spPr/>
        <p:txBody>
          <a:bodyPr/>
          <a:lstStyle/>
          <a:p>
            <a:pPr algn="just"/>
            <a:endParaRPr lang="cs-CZ" altLang="cs-CZ" sz="1700">
              <a:latin typeface="Arial" panose="020B0604020202020204" pitchFamily="34" charset="0"/>
              <a:cs typeface="Arial" panose="020B0604020202020204" pitchFamily="34" charset="0"/>
            </a:endParaRPr>
          </a:p>
          <a:p>
            <a:pPr algn="just"/>
            <a:r>
              <a:rPr lang="cs-CZ" altLang="cs-CZ" sz="1700">
                <a:latin typeface="Arial" panose="020B0604020202020204" pitchFamily="34" charset="0"/>
                <a:cs typeface="Arial" panose="020B0604020202020204" pitchFamily="34" charset="0"/>
              </a:rPr>
              <a:t>dítě - řízení ve věcech dětí mladších patnácti let  (§ 89 ZSM) </a:t>
            </a:r>
          </a:p>
          <a:p>
            <a:pPr algn="just">
              <a:buFont typeface="Wingdings" panose="05000000000000000000" pitchFamily="2" charset="2"/>
              <a:buNone/>
            </a:pPr>
            <a:endParaRPr lang="cs-CZ" altLang="cs-CZ" sz="1700">
              <a:latin typeface="Arial" panose="020B0604020202020204" pitchFamily="34" charset="0"/>
              <a:cs typeface="Arial" panose="020B0604020202020204" pitchFamily="34" charset="0"/>
            </a:endParaRPr>
          </a:p>
          <a:p>
            <a:pPr lvl="1" algn="just"/>
            <a:r>
              <a:rPr lang="cs-CZ" altLang="cs-CZ" sz="1500">
                <a:latin typeface="Arial" panose="020B0604020202020204" pitchFamily="34" charset="0"/>
                <a:cs typeface="Arial" panose="020B0604020202020204" pitchFamily="34" charset="0"/>
              </a:rPr>
              <a:t>výchovná povinnost, výchovné omezení, napomenutí  s výstrahou, zařazení do terapeutického, psychologického nebo jiného vhodného programu, dohled probačního úředníka, ochranná výchova </a:t>
            </a:r>
          </a:p>
          <a:p>
            <a:pPr lvl="1" algn="just">
              <a:buFont typeface="Wingdings" panose="05000000000000000000" pitchFamily="2" charset="2"/>
              <a:buNone/>
            </a:pPr>
            <a:endParaRPr lang="cs-CZ" altLang="cs-CZ" sz="1500">
              <a:latin typeface="Arial" panose="020B0604020202020204" pitchFamily="34" charset="0"/>
              <a:cs typeface="Arial" panose="020B0604020202020204" pitchFamily="34" charset="0"/>
            </a:endParaRPr>
          </a:p>
          <a:p>
            <a:pPr lvl="1" algn="just"/>
            <a:r>
              <a:rPr lang="cs-CZ" altLang="cs-CZ" sz="1500">
                <a:latin typeface="Arial" panose="020B0604020202020204" pitchFamily="34" charset="0"/>
                <a:cs typeface="Arial" panose="020B0604020202020204" pitchFamily="34" charset="0"/>
              </a:rPr>
              <a:t>ochranou výchovu lze uložit dítěti, které spáchalo čin, za nějž TrZ dovoluje uložení výjimečného trestu, pokud v době spáchání činu  dovršilo 12 let a nepřekročilo 15 let; ochranou výchovu lze uložit i tehdy, pokud to odůvodňuje povaha činu a je to nezbytně nutné k zajištění výchovy dítěte</a:t>
            </a:r>
          </a:p>
          <a:p>
            <a:pPr eaLnBrk="1" hangingPunct="1">
              <a:buFont typeface="Wingdings" panose="05000000000000000000" pitchFamily="2" charset="2"/>
              <a:buNone/>
            </a:pPr>
            <a:r>
              <a:rPr lang="cs-CZ" altLang="cs-CZ" sz="1500">
                <a:latin typeface="Arial" panose="020B0604020202020204" pitchFamily="34" charset="0"/>
                <a:cs typeface="Arial" panose="020B0604020202020204" pitchFamily="34" charset="0"/>
              </a:rPr>
              <a:t> </a:t>
            </a:r>
          </a:p>
          <a:p>
            <a:pPr>
              <a:buFont typeface="Wingdings" panose="05000000000000000000" pitchFamily="2" charset="2"/>
              <a:buNone/>
            </a:pPr>
            <a:endParaRPr lang="cs-CZ" altLang="cs-CZ"/>
          </a:p>
        </p:txBody>
      </p:sp>
      <p:sp>
        <p:nvSpPr>
          <p:cNvPr id="65540" name="Zástupný symbol pro číslo snímku 3">
            <a:extLst>
              <a:ext uri="{FF2B5EF4-FFF2-40B4-BE49-F238E27FC236}">
                <a16:creationId xmlns:a16="http://schemas.microsoft.com/office/drawing/2014/main" id="{6CD967BB-7BA9-4012-8277-FA6CD56F84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864EDAB-751A-4B59-8B7F-80599908A840}" type="slidenum">
              <a:rPr lang="cs-CZ" altLang="cs-CZ" sz="1200"/>
              <a:pPr>
                <a:spcBef>
                  <a:spcPct val="0"/>
                </a:spcBef>
                <a:buClrTx/>
                <a:buFontTx/>
                <a:buNone/>
              </a:pPr>
              <a:t>33</a:t>
            </a:fld>
            <a:endParaRPr lang="cs-CZ" altLang="cs-CZ" sz="1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adpis 1">
            <a:extLst>
              <a:ext uri="{FF2B5EF4-FFF2-40B4-BE49-F238E27FC236}">
                <a16:creationId xmlns:a16="http://schemas.microsoft.com/office/drawing/2014/main" id="{4BCEEC94-1C1C-4E7B-94E2-6FBE343B24AA}"/>
              </a:ext>
            </a:extLst>
          </p:cNvPr>
          <p:cNvSpPr>
            <a:spLocks noGrp="1" noChangeArrowheads="1"/>
          </p:cNvSpPr>
          <p:nvPr>
            <p:ph type="title"/>
          </p:nvPr>
        </p:nvSpPr>
        <p:spPr/>
        <p:txBody>
          <a:bodyPr/>
          <a:lstStyle/>
          <a:p>
            <a:pPr eaLnBrk="1" hangingPunct="1"/>
            <a:endParaRPr lang="cs-CZ" altLang="cs-CZ"/>
          </a:p>
        </p:txBody>
      </p:sp>
      <p:sp>
        <p:nvSpPr>
          <p:cNvPr id="66563" name="Zástupný symbol pro obsah 2">
            <a:extLst>
              <a:ext uri="{FF2B5EF4-FFF2-40B4-BE49-F238E27FC236}">
                <a16:creationId xmlns:a16="http://schemas.microsoft.com/office/drawing/2014/main" id="{BC28E81B-85F0-4AF2-8425-1F0BAAE9F021}"/>
              </a:ext>
            </a:extLst>
          </p:cNvPr>
          <p:cNvSpPr>
            <a:spLocks noGrp="1" noChangeArrowheads="1"/>
          </p:cNvSpPr>
          <p:nvPr>
            <p:ph idx="1"/>
          </p:nvPr>
        </p:nvSpPr>
        <p:spPr/>
        <p:txBody>
          <a:bodyPr/>
          <a:lstStyle/>
          <a:p>
            <a:pPr algn="just" eaLnBrk="1" hangingPunct="1">
              <a:lnSpc>
                <a:spcPct val="100000"/>
              </a:lnSpc>
            </a:pPr>
            <a:r>
              <a:rPr lang="cs-CZ" altLang="cs-CZ" sz="1700" dirty="0">
                <a:latin typeface="Arial" panose="020B0604020202020204" pitchFamily="34" charset="0"/>
                <a:cs typeface="Arial" panose="020B0604020202020204" pitchFamily="34" charset="0"/>
              </a:rPr>
              <a:t>kdo pro duševní poruchu v době spáchání činu nemohl rozpoznat  jeho protiprávnost nebo ovládat své jednání, není za tento čin trestně odpovědný - § 26 </a:t>
            </a:r>
            <a:r>
              <a:rPr lang="cs-CZ" altLang="cs-CZ" sz="1700" dirty="0" err="1">
                <a:latin typeface="Arial" panose="020B0604020202020204" pitchFamily="34" charset="0"/>
                <a:cs typeface="Arial" panose="020B0604020202020204" pitchFamily="34" charset="0"/>
              </a:rPr>
              <a:t>TrZ</a:t>
            </a:r>
            <a:r>
              <a:rPr lang="cs-CZ" altLang="cs-CZ" sz="1700" dirty="0">
                <a:latin typeface="Arial" panose="020B0604020202020204" pitchFamily="34" charset="0"/>
                <a:cs typeface="Arial" panose="020B0604020202020204" pitchFamily="34" charset="0"/>
              </a:rPr>
              <a:t> (tzv. negativní vymezení) </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složka rozumová - schopnost rozpoznat nebezpečnost svého jednání pro společnost  - 100%</a:t>
            </a: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složka volní  - schopnost své jednání ovládat  - 100%</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ne/</a:t>
            </a:r>
            <a:r>
              <a:rPr lang="cs-CZ" altLang="cs-CZ" sz="1700" dirty="0" err="1">
                <a:latin typeface="Arial" panose="020B0604020202020204" pitchFamily="34" charset="0"/>
                <a:cs typeface="Arial" panose="020B0604020202020204" pitchFamily="34" charset="0"/>
              </a:rPr>
              <a:t>příčenost</a:t>
            </a:r>
            <a:r>
              <a:rPr lang="cs-CZ" altLang="cs-CZ" sz="1700" dirty="0">
                <a:latin typeface="Arial" panose="020B0604020202020204" pitchFamily="34" charset="0"/>
                <a:cs typeface="Arial" panose="020B0604020202020204" pitchFamily="34" charset="0"/>
              </a:rPr>
              <a:t> je rozhodné posuzovat v době spáchání trestného činu </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před spácháním trestného činu je irelevantní </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po spáchání trestného činu </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ukládání  trestu pachateli se zmenšenou příčetností - § 40 </a:t>
            </a:r>
            <a:r>
              <a:rPr lang="cs-CZ" altLang="cs-CZ" sz="1500" dirty="0" err="1">
                <a:latin typeface="Arial" panose="020B0604020202020204" pitchFamily="34" charset="0"/>
                <a:cs typeface="Arial" panose="020B0604020202020204" pitchFamily="34" charset="0"/>
              </a:rPr>
              <a:t>TrZ</a:t>
            </a:r>
            <a:r>
              <a:rPr lang="cs-CZ" altLang="cs-CZ" sz="1500" dirty="0">
                <a:latin typeface="Arial" panose="020B0604020202020204" pitchFamily="34" charset="0"/>
                <a:cs typeface="Arial" panose="020B0604020202020204" pitchFamily="34" charset="0"/>
              </a:rPr>
              <a:t>; trest kratšího trvání  + ochranné léčení (§ 99); § 47 </a:t>
            </a:r>
            <a:r>
              <a:rPr lang="cs-CZ" altLang="cs-CZ" sz="1500" dirty="0" err="1">
                <a:latin typeface="Arial" panose="020B0604020202020204" pitchFamily="34" charset="0"/>
                <a:cs typeface="Arial" panose="020B0604020202020204" pitchFamily="34" charset="0"/>
              </a:rPr>
              <a:t>TrZ</a:t>
            </a:r>
            <a:r>
              <a:rPr lang="cs-CZ" altLang="cs-CZ" sz="1500" dirty="0">
                <a:latin typeface="Arial" panose="020B0604020202020204" pitchFamily="34" charset="0"/>
                <a:cs typeface="Arial" panose="020B0604020202020204" pitchFamily="34" charset="0"/>
              </a:rPr>
              <a:t> upuštění od potrestání + ochranné léčení (§ 99)/ zabezpečovací detence (§ 100)</a:t>
            </a:r>
          </a:p>
        </p:txBody>
      </p:sp>
      <p:sp>
        <p:nvSpPr>
          <p:cNvPr id="66564" name="Zástupný symbol pro číslo snímku 4">
            <a:extLst>
              <a:ext uri="{FF2B5EF4-FFF2-40B4-BE49-F238E27FC236}">
                <a16:creationId xmlns:a16="http://schemas.microsoft.com/office/drawing/2014/main" id="{C05D02F9-D55F-493E-963C-43CAA1952E0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EC16930-3D8B-4274-962C-93BAE7E2C765}" type="slidenum">
              <a:rPr lang="cs-CZ" altLang="cs-CZ" sz="1200"/>
              <a:pPr>
                <a:spcBef>
                  <a:spcPct val="0"/>
                </a:spcBef>
                <a:buClrTx/>
                <a:buFontTx/>
                <a:buNone/>
              </a:pPr>
              <a:t>34</a:t>
            </a:fld>
            <a:endParaRPr lang="cs-CZ" altLang="cs-CZ"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Nadpis 1">
            <a:extLst>
              <a:ext uri="{FF2B5EF4-FFF2-40B4-BE49-F238E27FC236}">
                <a16:creationId xmlns:a16="http://schemas.microsoft.com/office/drawing/2014/main" id="{9FC3F665-C11E-43C5-A252-3C0B13B6A6D8}"/>
              </a:ext>
            </a:extLst>
          </p:cNvPr>
          <p:cNvSpPr>
            <a:spLocks noGrp="1" noChangeArrowheads="1"/>
          </p:cNvSpPr>
          <p:nvPr>
            <p:ph type="title"/>
          </p:nvPr>
        </p:nvSpPr>
        <p:spPr/>
        <p:txBody>
          <a:bodyPr/>
          <a:lstStyle/>
          <a:p>
            <a:endParaRPr lang="cs-CZ" altLang="cs-CZ"/>
          </a:p>
        </p:txBody>
      </p:sp>
      <p:sp>
        <p:nvSpPr>
          <p:cNvPr id="67587" name="Zástupný symbol pro obsah 2">
            <a:extLst>
              <a:ext uri="{FF2B5EF4-FFF2-40B4-BE49-F238E27FC236}">
                <a16:creationId xmlns:a16="http://schemas.microsoft.com/office/drawing/2014/main" id="{89805073-7B39-4470-BAED-363561C82995}"/>
              </a:ext>
            </a:extLst>
          </p:cNvPr>
          <p:cNvSpPr>
            <a:spLocks noGrp="1" noChangeArrowheads="1"/>
          </p:cNvSpPr>
          <p:nvPr>
            <p:ph idx="1"/>
          </p:nvPr>
        </p:nvSpPr>
        <p:spPr/>
        <p:txBody>
          <a:bodyPr/>
          <a:lstStyle/>
          <a:p>
            <a:pPr algn="just" eaLnBrk="1" hangingPunct="1"/>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vymezení duševní poruchy  - § 123 </a:t>
            </a:r>
            <a:r>
              <a:rPr lang="cs-CZ" altLang="cs-CZ" sz="1700" dirty="0" err="1">
                <a:latin typeface="Arial" panose="020B0604020202020204" pitchFamily="34" charset="0"/>
                <a:cs typeface="Arial" panose="020B0604020202020204" pitchFamily="34" charset="0"/>
              </a:rPr>
              <a:t>TrZ</a:t>
            </a:r>
            <a:endParaRPr lang="cs-CZ" altLang="cs-CZ" sz="1700" dirty="0">
              <a:latin typeface="Arial" panose="020B0604020202020204" pitchFamily="34" charset="0"/>
              <a:cs typeface="Arial" panose="020B0604020202020204" pitchFamily="34" charset="0"/>
            </a:endParaRPr>
          </a:p>
          <a:p>
            <a:pPr marL="72000" indent="0" algn="just" eaLnBrk="1" hangingPunct="1">
              <a:lnSpc>
                <a:spcPct val="100000"/>
              </a:lnSpc>
              <a:buNone/>
            </a:pPr>
            <a:endParaRPr lang="cs-CZ" altLang="cs-CZ" sz="1700" dirty="0">
              <a:latin typeface="Arial" panose="020B0604020202020204" pitchFamily="34" charset="0"/>
              <a:cs typeface="Arial" panose="020B0604020202020204" pitchFamily="34" charset="0"/>
            </a:endParaRPr>
          </a:p>
          <a:p>
            <a:pPr lvl="1" algn="just"/>
            <a:r>
              <a:rPr lang="cs-CZ" sz="1600" dirty="0"/>
              <a:t>duševní poruchou se rozumí mimo duševní poruchy vyplývající z duševní nemoci (schizofrenie, maniodepresivní poruchy), hluboká porucha vědomí (stav vyvolaný zlobným afektem – ne bezvědomí), mentální retardace, těžká asociální porucha osobnosti (psychopatická osobnost) nebo jiná těžká duševní nebo sexuální odchylka</a:t>
            </a: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v trestním řízení posuzuje znalec </a:t>
            </a:r>
            <a:endParaRPr lang="cs-CZ" altLang="cs-CZ" sz="1500" dirty="0">
              <a:latin typeface="Arial" panose="020B0604020202020204" pitchFamily="34" charset="0"/>
              <a:cs typeface="Arial" panose="020B0604020202020204" pitchFamily="34" charset="0"/>
            </a:endParaRPr>
          </a:p>
          <a:p>
            <a:pPr lvl="1" algn="just" eaLnBrk="1" hangingPunct="1"/>
            <a:endParaRPr lang="cs-CZ" altLang="cs-CZ" sz="15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zastavení trestního stíhání pro nepříčetnost v době spáchání trestného činu  (§ 172/1d </a:t>
            </a:r>
            <a:r>
              <a:rPr lang="cs-CZ" altLang="cs-CZ" sz="1500" dirty="0" err="1">
                <a:latin typeface="Arial" panose="020B0604020202020204" pitchFamily="34" charset="0"/>
                <a:cs typeface="Arial" panose="020B0604020202020204" pitchFamily="34" charset="0"/>
              </a:rPr>
              <a:t>TrŘ</a:t>
            </a:r>
            <a:r>
              <a:rPr lang="cs-CZ" altLang="cs-CZ" sz="1500" dirty="0">
                <a:latin typeface="Arial" panose="020B0604020202020204" pitchFamily="34" charset="0"/>
                <a:cs typeface="Arial" panose="020B0604020202020204" pitchFamily="34" charset="0"/>
              </a:rPr>
              <a:t>  - § 11/1g </a:t>
            </a:r>
            <a:r>
              <a:rPr lang="cs-CZ" altLang="cs-CZ" sz="1500" dirty="0" err="1">
                <a:latin typeface="Arial" panose="020B0604020202020204" pitchFamily="34" charset="0"/>
                <a:cs typeface="Arial" panose="020B0604020202020204" pitchFamily="34" charset="0"/>
              </a:rPr>
              <a:t>TrŘ</a:t>
            </a:r>
            <a:r>
              <a:rPr lang="cs-CZ" altLang="cs-CZ" sz="1500" dirty="0">
                <a:latin typeface="Arial" panose="020B0604020202020204" pitchFamily="34" charset="0"/>
                <a:cs typeface="Arial" panose="020B0604020202020204" pitchFamily="34" charset="0"/>
              </a:rPr>
              <a:t>)</a:t>
            </a:r>
          </a:p>
          <a:p>
            <a:pPr lvl="1" algn="just" eaLnBrk="1" hangingPunct="1"/>
            <a:endParaRPr lang="cs-CZ" altLang="cs-CZ" sz="15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pachatel není schopen vnímat smysl a význam trestního stíhání </a:t>
            </a:r>
          </a:p>
          <a:p>
            <a:pPr lvl="1" algn="just" eaLnBrk="1" hangingPunct="1"/>
            <a:endParaRPr lang="cs-CZ" altLang="cs-CZ" sz="1500" dirty="0">
              <a:latin typeface="Arial" panose="020B0604020202020204" pitchFamily="34" charset="0"/>
              <a:cs typeface="Arial" panose="020B0604020202020204" pitchFamily="34" charset="0"/>
            </a:endParaRPr>
          </a:p>
          <a:p>
            <a:pPr lvl="1" algn="just" eaLnBrk="1" hangingPunct="1">
              <a:buFont typeface="Wingdings" panose="05000000000000000000" pitchFamily="2" charset="2"/>
              <a:buNone/>
            </a:pPr>
            <a:endParaRPr lang="cs-CZ" altLang="cs-CZ" sz="1500" dirty="0">
              <a:latin typeface="Arial" panose="020B0604020202020204" pitchFamily="34" charset="0"/>
              <a:cs typeface="Arial" panose="020B0604020202020204" pitchFamily="34" charset="0"/>
            </a:endParaRPr>
          </a:p>
          <a:p>
            <a:endParaRPr lang="cs-CZ" altLang="cs-CZ" dirty="0"/>
          </a:p>
        </p:txBody>
      </p:sp>
      <p:sp>
        <p:nvSpPr>
          <p:cNvPr id="67588" name="Zástupný symbol pro číslo snímku 3">
            <a:extLst>
              <a:ext uri="{FF2B5EF4-FFF2-40B4-BE49-F238E27FC236}">
                <a16:creationId xmlns:a16="http://schemas.microsoft.com/office/drawing/2014/main" id="{8711A5A5-3176-4478-B9AC-48F539DA190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28453E7-3586-413B-9619-A2E161D525E8}" type="slidenum">
              <a:rPr lang="cs-CZ" altLang="cs-CZ" sz="1200"/>
              <a:pPr>
                <a:spcBef>
                  <a:spcPct val="0"/>
                </a:spcBef>
                <a:buClrTx/>
                <a:buFontTx/>
                <a:buNone/>
              </a:pPr>
              <a:t>35</a:t>
            </a:fld>
            <a:endParaRPr lang="cs-CZ" altLang="cs-CZ" sz="1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Nadpis 1">
            <a:extLst>
              <a:ext uri="{FF2B5EF4-FFF2-40B4-BE49-F238E27FC236}">
                <a16:creationId xmlns:a16="http://schemas.microsoft.com/office/drawing/2014/main" id="{24EBA174-945A-4A5F-86BD-994AD58869D7}"/>
              </a:ext>
            </a:extLst>
          </p:cNvPr>
          <p:cNvSpPr>
            <a:spLocks noGrp="1" noChangeArrowheads="1"/>
          </p:cNvSpPr>
          <p:nvPr>
            <p:ph type="title"/>
          </p:nvPr>
        </p:nvSpPr>
        <p:spPr/>
        <p:txBody>
          <a:bodyPr/>
          <a:lstStyle/>
          <a:p>
            <a:endParaRPr lang="cs-CZ" altLang="cs-CZ"/>
          </a:p>
        </p:txBody>
      </p:sp>
      <p:sp>
        <p:nvSpPr>
          <p:cNvPr id="68611" name="Zástupný symbol pro obsah 2">
            <a:extLst>
              <a:ext uri="{FF2B5EF4-FFF2-40B4-BE49-F238E27FC236}">
                <a16:creationId xmlns:a16="http://schemas.microsoft.com/office/drawing/2014/main" id="{75F59929-C76F-4E4F-9C85-A9801E8D9608}"/>
              </a:ext>
            </a:extLst>
          </p:cNvPr>
          <p:cNvSpPr>
            <a:spLocks noGrp="1" noChangeArrowheads="1"/>
          </p:cNvSpPr>
          <p:nvPr>
            <p:ph idx="1"/>
          </p:nvPr>
        </p:nvSpPr>
        <p:spPr/>
        <p:txBody>
          <a:bodyPr/>
          <a:lstStyle/>
          <a:p>
            <a:pPr eaLnBrk="1" hangingPunct="1">
              <a:lnSpc>
                <a:spcPct val="100000"/>
              </a:lnSpc>
            </a:pPr>
            <a:r>
              <a:rPr lang="cs-CZ" altLang="cs-CZ" sz="1700" dirty="0">
                <a:latin typeface="Arial" panose="020B0604020202020204" pitchFamily="34" charset="0"/>
                <a:cs typeface="Arial" panose="020B0604020202020204" pitchFamily="34" charset="0"/>
              </a:rPr>
              <a:t>zmenšená příčetnost - viz </a:t>
            </a:r>
          </a:p>
          <a:p>
            <a:pPr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 40 </a:t>
            </a:r>
            <a:r>
              <a:rPr lang="cs-CZ" altLang="cs-CZ" sz="1600" dirty="0" err="1">
                <a:latin typeface="Arial" panose="020B0604020202020204" pitchFamily="34" charset="0"/>
                <a:cs typeface="Arial" panose="020B0604020202020204" pitchFamily="34" charset="0"/>
              </a:rPr>
              <a:t>TrZ</a:t>
            </a:r>
            <a:r>
              <a:rPr lang="cs-CZ" altLang="cs-CZ" sz="1600" dirty="0">
                <a:latin typeface="Arial" panose="020B0604020202020204" pitchFamily="34" charset="0"/>
                <a:cs typeface="Arial" panose="020B0604020202020204" pitchFamily="34" charset="0"/>
              </a:rPr>
              <a:t>; trest kratšího trvání + současné uložení ochranné výchovy; § 47 upuštění od potrestání + uložení ochranného léčení/ zabezpečovací detence </a:t>
            </a:r>
            <a:endParaRPr lang="cs-CZ" altLang="cs-CZ" sz="1500" dirty="0">
              <a:latin typeface="Arial" panose="020B0604020202020204" pitchFamily="34" charset="0"/>
              <a:cs typeface="Arial" panose="020B0604020202020204" pitchFamily="34" charset="0"/>
            </a:endParaRPr>
          </a:p>
          <a:p>
            <a:pPr eaLnBrk="1" hangingPunct="1">
              <a:lnSpc>
                <a:spcPct val="100000"/>
              </a:lnSpc>
            </a:pPr>
            <a:endParaRPr lang="cs-CZ" altLang="cs-CZ" sz="1700" dirty="0">
              <a:latin typeface="Arial" panose="020B0604020202020204" pitchFamily="34" charset="0"/>
              <a:cs typeface="Arial" panose="020B0604020202020204" pitchFamily="34" charset="0"/>
            </a:endParaRPr>
          </a:p>
          <a:p>
            <a:pPr eaLnBrk="1" hangingPunct="1">
              <a:lnSpc>
                <a:spcPct val="100000"/>
              </a:lnSpc>
            </a:pPr>
            <a:r>
              <a:rPr lang="cs-CZ" altLang="cs-CZ" sz="1700" dirty="0">
                <a:latin typeface="Arial" panose="020B0604020202020204" pitchFamily="34" charset="0"/>
                <a:cs typeface="Arial" panose="020B0604020202020204" pitchFamily="34" charset="0"/>
              </a:rPr>
              <a:t>parciální (částečná) nepříčetnost </a:t>
            </a:r>
          </a:p>
          <a:p>
            <a:pPr eaLnBrk="1" hangingPunct="1">
              <a:lnSpc>
                <a:spcPct val="100000"/>
              </a:lnSpc>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prostá krádež (§ 205 </a:t>
            </a:r>
            <a:r>
              <a:rPr lang="cs-CZ" altLang="cs-CZ" sz="1500" dirty="0" err="1">
                <a:latin typeface="Arial" panose="020B0604020202020204" pitchFamily="34" charset="0"/>
                <a:cs typeface="Arial" panose="020B0604020202020204" pitchFamily="34" charset="0"/>
              </a:rPr>
              <a:t>TrZ</a:t>
            </a:r>
            <a:r>
              <a:rPr lang="cs-CZ" altLang="cs-CZ" sz="1500" dirty="0">
                <a:latin typeface="Arial" panose="020B0604020202020204" pitchFamily="34" charset="0"/>
                <a:cs typeface="Arial" panose="020B0604020202020204" pitchFamily="34" charset="0"/>
              </a:rPr>
              <a:t>) ANO, legalizace  výnosů z trestné činnosti (§ 216 </a:t>
            </a:r>
            <a:r>
              <a:rPr lang="cs-CZ" altLang="cs-CZ" sz="1500" dirty="0" err="1">
                <a:latin typeface="Arial" panose="020B0604020202020204" pitchFamily="34" charset="0"/>
                <a:cs typeface="Arial" panose="020B0604020202020204" pitchFamily="34" charset="0"/>
              </a:rPr>
              <a:t>TrZ</a:t>
            </a:r>
            <a:r>
              <a:rPr lang="cs-CZ" altLang="cs-CZ" sz="1500" dirty="0">
                <a:latin typeface="Arial" panose="020B0604020202020204" pitchFamily="34" charset="0"/>
                <a:cs typeface="Arial" panose="020B0604020202020204" pitchFamily="34" charset="0"/>
              </a:rPr>
              <a:t>) NE</a:t>
            </a:r>
          </a:p>
          <a:p>
            <a:pPr eaLnBrk="1" hangingPunct="1">
              <a:lnSpc>
                <a:spcPct val="100000"/>
              </a:lnSpc>
            </a:pPr>
            <a:endParaRPr lang="cs-CZ" altLang="cs-CZ" sz="1700" dirty="0">
              <a:latin typeface="Arial" panose="020B0604020202020204" pitchFamily="34" charset="0"/>
              <a:cs typeface="Arial" panose="020B0604020202020204" pitchFamily="34" charset="0"/>
            </a:endParaRPr>
          </a:p>
          <a:p>
            <a:pPr eaLnBrk="1" hangingPunct="1">
              <a:lnSpc>
                <a:spcPct val="100000"/>
              </a:lnSpc>
            </a:pPr>
            <a:r>
              <a:rPr lang="cs-CZ" altLang="cs-CZ" sz="1700" dirty="0">
                <a:latin typeface="Arial" panose="020B0604020202020204" pitchFamily="34" charset="0"/>
                <a:cs typeface="Arial" panose="020B0604020202020204" pitchFamily="34" charset="0"/>
              </a:rPr>
              <a:t>zaviněná  nepříčetnost</a:t>
            </a:r>
          </a:p>
          <a:p>
            <a:pPr eaLnBrk="1" hangingPunct="1">
              <a:lnSpc>
                <a:spcPct val="100000"/>
              </a:lnSpc>
              <a:buFont typeface="Wingdings" panose="05000000000000000000" pitchFamily="2" charset="2"/>
              <a:buNone/>
            </a:pPr>
            <a:endParaRPr lang="cs-CZ" altLang="cs-CZ" sz="1700" dirty="0">
              <a:latin typeface="Arial" panose="020B0604020202020204" pitchFamily="34" charset="0"/>
              <a:cs typeface="Arial" panose="020B0604020202020204" pitchFamily="34" charset="0"/>
            </a:endParaRPr>
          </a:p>
          <a:p>
            <a:pPr lvl="1" algn="just" eaLnBrk="1" hangingPunct="1"/>
            <a:r>
              <a:rPr lang="cs-CZ" altLang="cs-CZ" sz="1500" dirty="0">
                <a:latin typeface="Arial" panose="020B0604020202020204" pitchFamily="34" charset="0"/>
                <a:cs typeface="Arial" panose="020B0604020202020204" pitchFamily="34" charset="0"/>
              </a:rPr>
              <a:t>pití na kuráž -  </a:t>
            </a:r>
            <a:r>
              <a:rPr lang="cs-CZ" altLang="cs-CZ" sz="1500" dirty="0" err="1">
                <a:latin typeface="Arial" panose="020B0604020202020204" pitchFamily="34" charset="0"/>
                <a:cs typeface="Arial" panose="020B0604020202020204" pitchFamily="34" charset="0"/>
              </a:rPr>
              <a:t>actio</a:t>
            </a:r>
            <a:r>
              <a:rPr lang="cs-CZ" altLang="cs-CZ" sz="1500" dirty="0">
                <a:latin typeface="Arial" panose="020B0604020202020204" pitchFamily="34" charset="0"/>
                <a:cs typeface="Arial" panose="020B0604020202020204" pitchFamily="34" charset="0"/>
              </a:rPr>
              <a:t> libera in causa </a:t>
            </a:r>
            <a:r>
              <a:rPr lang="cs-CZ" altLang="cs-CZ" sz="1500" dirty="0" err="1">
                <a:latin typeface="Arial" panose="020B0604020202020204" pitchFamily="34" charset="0"/>
                <a:cs typeface="Arial" panose="020B0604020202020204" pitchFamily="34" charset="0"/>
              </a:rPr>
              <a:t>dolosa</a:t>
            </a:r>
            <a:r>
              <a:rPr lang="cs-CZ" altLang="cs-CZ" sz="1500" dirty="0">
                <a:latin typeface="Arial" panose="020B0604020202020204" pitchFamily="34" charset="0"/>
                <a:cs typeface="Arial" panose="020B0604020202020204" pitchFamily="34" charset="0"/>
              </a:rPr>
              <a:t> (úmysl); např.  § 140 </a:t>
            </a:r>
            <a:r>
              <a:rPr lang="cs-CZ" altLang="cs-CZ" sz="1500" dirty="0" err="1">
                <a:latin typeface="Arial" panose="020B0604020202020204" pitchFamily="34" charset="0"/>
                <a:cs typeface="Arial" panose="020B0604020202020204" pitchFamily="34" charset="0"/>
              </a:rPr>
              <a:t>TrZ</a:t>
            </a:r>
            <a:endParaRPr lang="cs-CZ" altLang="cs-CZ" sz="1500" dirty="0">
              <a:latin typeface="Arial" panose="020B0604020202020204" pitchFamily="34" charset="0"/>
              <a:cs typeface="Arial" panose="020B0604020202020204" pitchFamily="34" charset="0"/>
            </a:endParaRPr>
          </a:p>
          <a:p>
            <a:pPr lvl="1" algn="just" eaLnBrk="1" hangingPunct="1"/>
            <a:endParaRPr lang="cs-CZ" altLang="cs-CZ" sz="1500" dirty="0">
              <a:latin typeface="Arial" panose="020B0604020202020204" pitchFamily="34" charset="0"/>
              <a:cs typeface="Arial" panose="020B0604020202020204" pitchFamily="34" charset="0"/>
            </a:endParaRPr>
          </a:p>
          <a:p>
            <a:pPr lvl="1" eaLnBrk="1" hangingPunct="1"/>
            <a:r>
              <a:rPr lang="cs-CZ" altLang="cs-CZ" sz="1500" dirty="0" err="1">
                <a:latin typeface="Arial" panose="020B0604020202020204" pitchFamily="34" charset="0"/>
                <a:cs typeface="Arial" panose="020B0604020202020204" pitchFamily="34" charset="0"/>
              </a:rPr>
              <a:t>actio</a:t>
            </a:r>
            <a:r>
              <a:rPr lang="cs-CZ" altLang="cs-CZ" sz="1500" dirty="0">
                <a:latin typeface="Arial" panose="020B0604020202020204" pitchFamily="34" charset="0"/>
                <a:cs typeface="Arial" panose="020B0604020202020204" pitchFamily="34" charset="0"/>
              </a:rPr>
              <a:t> libera in causa </a:t>
            </a:r>
            <a:r>
              <a:rPr lang="cs-CZ" altLang="cs-CZ" sz="1500" dirty="0" err="1">
                <a:latin typeface="Arial" panose="020B0604020202020204" pitchFamily="34" charset="0"/>
                <a:cs typeface="Arial" panose="020B0604020202020204" pitchFamily="34" charset="0"/>
              </a:rPr>
              <a:t>culposa</a:t>
            </a:r>
            <a:r>
              <a:rPr lang="cs-CZ" altLang="cs-CZ" sz="1500" dirty="0">
                <a:latin typeface="Arial" panose="020B0604020202020204" pitchFamily="34" charset="0"/>
                <a:cs typeface="Arial" panose="020B0604020202020204" pitchFamily="34" charset="0"/>
              </a:rPr>
              <a:t> (nedbalost); např. § 143 </a:t>
            </a:r>
            <a:r>
              <a:rPr lang="cs-CZ" altLang="cs-CZ" sz="1500" dirty="0" err="1">
                <a:latin typeface="Arial" panose="020B0604020202020204" pitchFamily="34" charset="0"/>
                <a:cs typeface="Arial" panose="020B0604020202020204" pitchFamily="34" charset="0"/>
              </a:rPr>
              <a:t>TrZ</a:t>
            </a:r>
            <a:endParaRPr lang="cs-CZ" altLang="cs-CZ" sz="1500" dirty="0">
              <a:latin typeface="Arial" panose="020B0604020202020204" pitchFamily="34" charset="0"/>
              <a:cs typeface="Arial" panose="020B0604020202020204" pitchFamily="34" charset="0"/>
            </a:endParaRPr>
          </a:p>
          <a:p>
            <a:pPr lvl="1" eaLnBrk="1" hangingPunct="1">
              <a:buFont typeface="Wingdings" panose="05000000000000000000" pitchFamily="2" charset="2"/>
              <a:buNone/>
            </a:pPr>
            <a:endParaRPr lang="cs-CZ" altLang="cs-CZ" sz="1500" dirty="0">
              <a:latin typeface="Arial" panose="020B0604020202020204" pitchFamily="34" charset="0"/>
              <a:cs typeface="Arial" panose="020B0604020202020204" pitchFamily="34" charset="0"/>
            </a:endParaRPr>
          </a:p>
          <a:p>
            <a:pPr lvl="1" eaLnBrk="1" hangingPunct="1"/>
            <a:r>
              <a:rPr lang="cs-CZ" altLang="cs-CZ" sz="1500" dirty="0" err="1">
                <a:latin typeface="Arial" panose="020B0604020202020204" pitchFamily="34" charset="0"/>
                <a:cs typeface="Arial" panose="020B0604020202020204" pitchFamily="34" charset="0"/>
              </a:rPr>
              <a:t>rauschdelikt</a:t>
            </a:r>
            <a:r>
              <a:rPr lang="cs-CZ" altLang="cs-CZ" sz="1500" dirty="0">
                <a:latin typeface="Arial" panose="020B0604020202020204" pitchFamily="34" charset="0"/>
                <a:cs typeface="Arial" panose="020B0604020202020204" pitchFamily="34" charset="0"/>
              </a:rPr>
              <a:t> (opilství) - § 360 </a:t>
            </a:r>
            <a:r>
              <a:rPr lang="cs-CZ" altLang="cs-CZ" sz="1500" dirty="0" err="1">
                <a:latin typeface="Arial" panose="020B0604020202020204" pitchFamily="34" charset="0"/>
                <a:cs typeface="Arial" panose="020B0604020202020204" pitchFamily="34" charset="0"/>
              </a:rPr>
              <a:t>TrZ</a:t>
            </a:r>
            <a:endParaRPr lang="cs-CZ" altLang="cs-CZ" sz="1500" dirty="0">
              <a:latin typeface="Arial" panose="020B0604020202020204" pitchFamily="34" charset="0"/>
              <a:cs typeface="Arial" panose="020B0604020202020204" pitchFamily="34" charset="0"/>
            </a:endParaRPr>
          </a:p>
          <a:p>
            <a:endParaRPr lang="cs-CZ" altLang="cs-CZ" dirty="0"/>
          </a:p>
        </p:txBody>
      </p:sp>
      <p:sp>
        <p:nvSpPr>
          <p:cNvPr id="68612" name="Zástupný symbol pro číslo snímku 3">
            <a:extLst>
              <a:ext uri="{FF2B5EF4-FFF2-40B4-BE49-F238E27FC236}">
                <a16:creationId xmlns:a16="http://schemas.microsoft.com/office/drawing/2014/main" id="{7AACB96A-5236-44AA-A553-CBD5EA0A2A2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144D722-0C6B-4EB6-AFAE-D21AF54B00D8}" type="slidenum">
              <a:rPr lang="cs-CZ" altLang="cs-CZ" sz="1200"/>
              <a:pPr>
                <a:spcBef>
                  <a:spcPct val="0"/>
                </a:spcBef>
                <a:buClrTx/>
                <a:buFontTx/>
                <a:buNone/>
              </a:pPr>
              <a:t>36</a:t>
            </a:fld>
            <a:endParaRPr lang="cs-CZ" altLang="cs-CZ" sz="1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0CDC171-8F89-B6DB-5155-8440A1948872}"/>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3" name="Nadpis 2">
            <a:extLst>
              <a:ext uri="{FF2B5EF4-FFF2-40B4-BE49-F238E27FC236}">
                <a16:creationId xmlns:a16="http://schemas.microsoft.com/office/drawing/2014/main" id="{A7E1BD25-04ED-5977-0C30-1B5721D511F5}"/>
              </a:ext>
            </a:extLst>
          </p:cNvPr>
          <p:cNvSpPr>
            <a:spLocks noGrp="1"/>
          </p:cNvSpPr>
          <p:nvPr>
            <p:ph type="title"/>
          </p:nvPr>
        </p:nvSpPr>
        <p:spPr/>
        <p:txBody>
          <a:bodyPr/>
          <a:lstStyle/>
          <a:p>
            <a:pPr algn="ctr"/>
            <a:r>
              <a:rPr lang="pl-PL" dirty="0"/>
              <a:t>VS </a:t>
            </a:r>
            <a:r>
              <a:rPr lang="pl-PL" dirty="0" err="1"/>
              <a:t>Praha</a:t>
            </a:r>
            <a:r>
              <a:rPr lang="pl-PL" dirty="0"/>
              <a:t> 7 To 107/2021 ze </a:t>
            </a:r>
            <a:r>
              <a:rPr lang="pl-PL" dirty="0" err="1"/>
              <a:t>dne</a:t>
            </a:r>
            <a:r>
              <a:rPr lang="pl-PL" dirty="0"/>
              <a:t> 23. 11. 2021</a:t>
            </a:r>
            <a:endParaRPr lang="cs-CZ" dirty="0"/>
          </a:p>
        </p:txBody>
      </p:sp>
      <p:sp>
        <p:nvSpPr>
          <p:cNvPr id="4" name="Zástupný obsah 3">
            <a:extLst>
              <a:ext uri="{FF2B5EF4-FFF2-40B4-BE49-F238E27FC236}">
                <a16:creationId xmlns:a16="http://schemas.microsoft.com/office/drawing/2014/main" id="{5CD37370-E6C9-1F2C-96EE-D093ED11985B}"/>
              </a:ext>
            </a:extLst>
          </p:cNvPr>
          <p:cNvSpPr>
            <a:spLocks noGrp="1"/>
          </p:cNvSpPr>
          <p:nvPr>
            <p:ph idx="1"/>
          </p:nvPr>
        </p:nvSpPr>
        <p:spPr/>
        <p:txBody>
          <a:bodyPr/>
          <a:lstStyle/>
          <a:p>
            <a:pPr marL="72000" indent="0" algn="just">
              <a:lnSpc>
                <a:spcPct val="100000"/>
              </a:lnSpc>
              <a:buNone/>
            </a:pPr>
            <a:r>
              <a:rPr lang="cs-CZ" sz="1800" dirty="0">
                <a:effectLst/>
                <a:latin typeface="+mj-lt"/>
                <a:ea typeface="Calibri" panose="020F0502020204030204" pitchFamily="34" charset="0"/>
                <a:cs typeface="Times New Roman" panose="02020603050405020304" pitchFamily="18" charset="0"/>
              </a:rPr>
              <a:t>Znaky trestného činu opilství podle § 360 odst. 1 </a:t>
            </a:r>
            <a:r>
              <a:rPr lang="cs-CZ" sz="1800" dirty="0" err="1">
                <a:effectLst/>
                <a:latin typeface="+mj-lt"/>
                <a:ea typeface="Calibri" panose="020F0502020204030204" pitchFamily="34" charset="0"/>
                <a:cs typeface="Times New Roman" panose="02020603050405020304" pitchFamily="18" charset="0"/>
              </a:rPr>
              <a:t>TrZ</a:t>
            </a:r>
            <a:r>
              <a:rPr lang="cs-CZ" sz="1800" dirty="0">
                <a:effectLst/>
                <a:latin typeface="+mj-lt"/>
                <a:ea typeface="Calibri" panose="020F0502020204030204" pitchFamily="34" charset="0"/>
                <a:cs typeface="Times New Roman" panose="02020603050405020304" pitchFamily="18" charset="0"/>
              </a:rPr>
              <a:t> pachatel naplní, jestliže: </a:t>
            </a:r>
          </a:p>
          <a:p>
            <a:pPr marL="72000" indent="0" algn="just">
              <a:lnSpc>
                <a:spcPct val="100000"/>
              </a:lnSpc>
              <a:buNone/>
            </a:pPr>
            <a:endParaRPr lang="cs-CZ" sz="1800" dirty="0">
              <a:latin typeface="+mj-lt"/>
              <a:ea typeface="Calibri" panose="020F0502020204030204" pitchFamily="34" charset="0"/>
              <a:cs typeface="Times New Roman" panose="02020603050405020304" pitchFamily="18" charset="0"/>
            </a:endParaRPr>
          </a:p>
          <a:p>
            <a:pPr marL="414900" indent="-342900" algn="just">
              <a:lnSpc>
                <a:spcPct val="100000"/>
              </a:lnSpc>
              <a:buFont typeface="+mj-lt"/>
              <a:buAutoNum type="alphaLcParenR"/>
            </a:pPr>
            <a:r>
              <a:rPr lang="cs-CZ" sz="1800" dirty="0">
                <a:effectLst/>
                <a:latin typeface="+mj-lt"/>
                <a:ea typeface="Calibri" panose="020F0502020204030204" pitchFamily="34" charset="0"/>
                <a:cs typeface="Times New Roman" panose="02020603050405020304" pitchFamily="18" charset="0"/>
              </a:rPr>
              <a:t>se dopustil činu jinak trestného </a:t>
            </a:r>
          </a:p>
          <a:p>
            <a:pPr marL="414900" indent="-342900" algn="just">
              <a:lnSpc>
                <a:spcPct val="100000"/>
              </a:lnSpc>
              <a:buFont typeface="+mj-lt"/>
              <a:buAutoNum type="alphaLcParenR"/>
            </a:pPr>
            <a:endParaRPr lang="cs-CZ" sz="1800" dirty="0">
              <a:effectLst/>
              <a:latin typeface="+mj-lt"/>
              <a:ea typeface="Calibri" panose="020F0502020204030204" pitchFamily="34" charset="0"/>
              <a:cs typeface="Times New Roman" panose="02020603050405020304" pitchFamily="18" charset="0"/>
            </a:endParaRPr>
          </a:p>
          <a:p>
            <a:pPr marL="414900" indent="-342900" algn="just">
              <a:lnSpc>
                <a:spcPct val="100000"/>
              </a:lnSpc>
              <a:buFont typeface="+mj-lt"/>
              <a:buAutoNum type="alphaLcParenR"/>
            </a:pPr>
            <a:r>
              <a:rPr lang="cs-CZ" sz="1800" dirty="0">
                <a:effectLst/>
                <a:latin typeface="+mj-lt"/>
                <a:ea typeface="Calibri" panose="020F0502020204030204" pitchFamily="34" charset="0"/>
                <a:cs typeface="Times New Roman" panose="02020603050405020304" pitchFamily="18" charset="0"/>
              </a:rPr>
              <a:t>ve stavu opilosti těžkého stupně, </a:t>
            </a:r>
          </a:p>
          <a:p>
            <a:pPr marL="414900" indent="-342900" algn="just">
              <a:lnSpc>
                <a:spcPct val="100000"/>
              </a:lnSpc>
              <a:buFont typeface="+mj-lt"/>
              <a:buAutoNum type="alphaLcParenR"/>
            </a:pPr>
            <a:endParaRPr lang="cs-CZ" sz="1800" dirty="0">
              <a:effectLst/>
              <a:latin typeface="+mj-lt"/>
              <a:ea typeface="Calibri" panose="020F0502020204030204" pitchFamily="34" charset="0"/>
              <a:cs typeface="Times New Roman" panose="02020603050405020304" pitchFamily="18" charset="0"/>
            </a:endParaRPr>
          </a:p>
          <a:p>
            <a:pPr marL="414900" indent="-342900" algn="just">
              <a:lnSpc>
                <a:spcPct val="100000"/>
              </a:lnSpc>
              <a:buFont typeface="+mj-lt"/>
              <a:buAutoNum type="alphaLcParenR"/>
            </a:pPr>
            <a:r>
              <a:rPr lang="cs-CZ" sz="1800" dirty="0">
                <a:effectLst/>
                <a:latin typeface="+mj-lt"/>
                <a:ea typeface="Calibri" panose="020F0502020204030204" pitchFamily="34" charset="0"/>
                <a:cs typeface="Times New Roman" panose="02020603050405020304" pitchFamily="18" charset="0"/>
              </a:rPr>
              <a:t>do něhož se přivedl sám nezodpovědnou konzumací velké dávky alkoholu, </a:t>
            </a:r>
          </a:p>
          <a:p>
            <a:pPr marL="414900" indent="-342900" algn="just">
              <a:lnSpc>
                <a:spcPct val="100000"/>
              </a:lnSpc>
              <a:buFont typeface="+mj-lt"/>
              <a:buAutoNum type="alphaLcParenR"/>
            </a:pPr>
            <a:endParaRPr lang="cs-CZ" sz="1800" dirty="0">
              <a:effectLst/>
              <a:latin typeface="+mj-lt"/>
              <a:ea typeface="Calibri" panose="020F0502020204030204" pitchFamily="34" charset="0"/>
              <a:cs typeface="Times New Roman" panose="02020603050405020304" pitchFamily="18" charset="0"/>
            </a:endParaRPr>
          </a:p>
          <a:p>
            <a:pPr marL="414900" indent="-342900" algn="just">
              <a:lnSpc>
                <a:spcPct val="100000"/>
              </a:lnSpc>
              <a:buFont typeface="+mj-lt"/>
              <a:buAutoNum type="alphaLcParenR"/>
            </a:pPr>
            <a:r>
              <a:rPr lang="cs-CZ" sz="1800" dirty="0">
                <a:effectLst/>
                <a:latin typeface="+mj-lt"/>
                <a:ea typeface="Calibri" panose="020F0502020204030204" pitchFamily="34" charset="0"/>
                <a:cs typeface="Times New Roman" panose="02020603050405020304" pitchFamily="18" charset="0"/>
              </a:rPr>
              <a:t>v důsledku čehož byly jeho schopnosti ovládat své jednání a schopnosti rozpoznat protiprávnost svého jednání zaniklé,</a:t>
            </a:r>
          </a:p>
          <a:p>
            <a:pPr marL="414900" indent="-342900" algn="just">
              <a:lnSpc>
                <a:spcPct val="100000"/>
              </a:lnSpc>
              <a:buFont typeface="+mj-lt"/>
              <a:buAutoNum type="alphaLcParenR"/>
            </a:pPr>
            <a:endParaRPr lang="cs-CZ" sz="1800" dirty="0">
              <a:effectLst/>
              <a:latin typeface="+mj-lt"/>
              <a:ea typeface="Calibri" panose="020F0502020204030204" pitchFamily="34" charset="0"/>
              <a:cs typeface="Times New Roman" panose="02020603050405020304" pitchFamily="18" charset="0"/>
            </a:endParaRPr>
          </a:p>
          <a:p>
            <a:pPr marL="414900" indent="-342900" algn="just">
              <a:lnSpc>
                <a:spcPct val="100000"/>
              </a:lnSpc>
              <a:buFont typeface="+mj-lt"/>
              <a:buAutoNum type="alphaLcParenR"/>
            </a:pPr>
            <a:r>
              <a:rPr lang="cs-CZ" sz="1800" dirty="0">
                <a:effectLst/>
                <a:latin typeface="+mj-lt"/>
                <a:ea typeface="Calibri" panose="020F0502020204030204" pitchFamily="34" charset="0"/>
                <a:cs typeface="Times New Roman" panose="02020603050405020304" pitchFamily="18" charset="0"/>
              </a:rPr>
              <a:t>avšak ve vztahu k samotné konzumaci alkoholu byly tyto schopnosti zachovány, neboť není osobou patologicky závislou na alkoholu či jiných omamných nebo psychotropních látkách a mohl se konzumace alkoholu vyvarovat.</a:t>
            </a:r>
            <a:endParaRPr lang="cs-CZ" sz="1800" dirty="0"/>
          </a:p>
        </p:txBody>
      </p:sp>
    </p:spTree>
    <p:extLst>
      <p:ext uri="{BB962C8B-B14F-4D97-AF65-F5344CB8AC3E}">
        <p14:creationId xmlns:p14="http://schemas.microsoft.com/office/powerpoint/2010/main" val="3511341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0CDC171-8F89-B6DB-5155-8440A1948872}"/>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3" name="Nadpis 2">
            <a:extLst>
              <a:ext uri="{FF2B5EF4-FFF2-40B4-BE49-F238E27FC236}">
                <a16:creationId xmlns:a16="http://schemas.microsoft.com/office/drawing/2014/main" id="{A7E1BD25-04ED-5977-0C30-1B5721D511F5}"/>
              </a:ext>
            </a:extLst>
          </p:cNvPr>
          <p:cNvSpPr>
            <a:spLocks noGrp="1"/>
          </p:cNvSpPr>
          <p:nvPr>
            <p:ph type="title"/>
          </p:nvPr>
        </p:nvSpPr>
        <p:spPr/>
        <p:txBody>
          <a:bodyPr/>
          <a:lstStyle/>
          <a:p>
            <a:pPr algn="ctr"/>
            <a:r>
              <a:rPr lang="pl-PL" dirty="0"/>
              <a:t>NS 3 Tdo 954/2017 ze dne 22.11.2017</a:t>
            </a:r>
            <a:endParaRPr lang="cs-CZ" dirty="0"/>
          </a:p>
        </p:txBody>
      </p:sp>
      <p:sp>
        <p:nvSpPr>
          <p:cNvPr id="4" name="Zástupný obsah 3">
            <a:extLst>
              <a:ext uri="{FF2B5EF4-FFF2-40B4-BE49-F238E27FC236}">
                <a16:creationId xmlns:a16="http://schemas.microsoft.com/office/drawing/2014/main" id="{5CD37370-E6C9-1F2C-96EE-D093ED11985B}"/>
              </a:ext>
            </a:extLst>
          </p:cNvPr>
          <p:cNvSpPr>
            <a:spLocks noGrp="1"/>
          </p:cNvSpPr>
          <p:nvPr>
            <p:ph idx="1"/>
          </p:nvPr>
        </p:nvSpPr>
        <p:spPr/>
        <p:txBody>
          <a:bodyPr/>
          <a:lstStyle/>
          <a:p>
            <a:pPr algn="just">
              <a:lnSpc>
                <a:spcPct val="100000"/>
              </a:lnSpc>
            </a:pPr>
            <a:r>
              <a:rPr lang="cs-CZ" sz="1500" dirty="0">
                <a:effectLst/>
                <a:latin typeface="+mj-lt"/>
                <a:ea typeface="Calibri" panose="020F0502020204030204" pitchFamily="34" charset="0"/>
                <a:cs typeface="Times New Roman" panose="02020603050405020304" pitchFamily="18" charset="0"/>
              </a:rPr>
              <a:t>obecně platí, že pachatelem trestného činu je fyzická nebo právnická osoba, která svým jednáním naplnila všechny znaky trestného činu a v době jeho spáchání byla trestně odpovědná </a:t>
            </a:r>
          </a:p>
          <a:p>
            <a:pPr algn="just">
              <a:lnSpc>
                <a:spcPct val="100000"/>
              </a:lnSpc>
            </a:pPr>
            <a:endParaRPr lang="cs-CZ" sz="1500" dirty="0">
              <a:latin typeface="+mj-lt"/>
              <a:ea typeface="Calibri" panose="020F0502020204030204" pitchFamily="34" charset="0"/>
              <a:cs typeface="Times New Roman" panose="02020603050405020304" pitchFamily="18" charset="0"/>
            </a:endParaRPr>
          </a:p>
          <a:p>
            <a:pPr algn="just">
              <a:lnSpc>
                <a:spcPct val="100000"/>
              </a:lnSpc>
            </a:pPr>
            <a:r>
              <a:rPr lang="cs-CZ" sz="1500" dirty="0">
                <a:effectLst/>
                <a:latin typeface="+mj-lt"/>
                <a:ea typeface="Calibri" panose="020F0502020204030204" pitchFamily="34" charset="0"/>
                <a:cs typeface="Times New Roman" panose="02020603050405020304" pitchFamily="18" charset="0"/>
              </a:rPr>
              <a:t>obligatorní znaky tzv. obecného subjektu, tj. zákonem stanovený věk patnácti let (§ 25 </a:t>
            </a:r>
            <a:r>
              <a:rPr lang="cs-CZ" sz="1500" dirty="0" err="1">
                <a:effectLst/>
                <a:latin typeface="+mj-lt"/>
                <a:ea typeface="Calibri" panose="020F0502020204030204" pitchFamily="34" charset="0"/>
                <a:cs typeface="Times New Roman" panose="02020603050405020304" pitchFamily="18" charset="0"/>
              </a:rPr>
              <a:t>TrZ</a:t>
            </a:r>
            <a:r>
              <a:rPr lang="cs-CZ" sz="1500" dirty="0">
                <a:effectLst/>
                <a:latin typeface="+mj-lt"/>
                <a:ea typeface="Calibri" panose="020F0502020204030204" pitchFamily="34" charset="0"/>
                <a:cs typeface="Times New Roman" panose="02020603050405020304" pitchFamily="18" charset="0"/>
              </a:rPr>
              <a:t>) a příčetnost (§ 26 </a:t>
            </a:r>
            <a:r>
              <a:rPr lang="cs-CZ" sz="1500" dirty="0" err="1">
                <a:effectLst/>
                <a:latin typeface="+mj-lt"/>
                <a:ea typeface="Calibri" panose="020F0502020204030204" pitchFamily="34" charset="0"/>
                <a:cs typeface="Times New Roman" panose="02020603050405020304" pitchFamily="18" charset="0"/>
              </a:rPr>
              <a:t>TrZ</a:t>
            </a:r>
            <a:r>
              <a:rPr lang="cs-CZ" sz="1500" dirty="0">
                <a:effectLst/>
                <a:latin typeface="+mj-lt"/>
                <a:ea typeface="Calibri" panose="020F0502020204030204" pitchFamily="34" charset="0"/>
                <a:cs typeface="Times New Roman" panose="02020603050405020304" pitchFamily="18" charset="0"/>
              </a:rPr>
              <a:t> a u mladistvého i § 5/1 SZM) v případě fyzické osoby, zákon u některých trestných činů doplňuje o fakultativní znaky, jež pak vymezují subjekt konkrétní či speciální </a:t>
            </a:r>
          </a:p>
          <a:p>
            <a:pPr algn="just">
              <a:lnSpc>
                <a:spcPct val="100000"/>
              </a:lnSpc>
            </a:pPr>
            <a:endParaRPr lang="cs-CZ" sz="1500" dirty="0">
              <a:latin typeface="+mj-lt"/>
              <a:ea typeface="Calibri" panose="020F0502020204030204" pitchFamily="34" charset="0"/>
              <a:cs typeface="Times New Roman" panose="02020603050405020304" pitchFamily="18" charset="0"/>
            </a:endParaRPr>
          </a:p>
          <a:p>
            <a:pPr algn="just">
              <a:lnSpc>
                <a:spcPct val="100000"/>
              </a:lnSpc>
            </a:pPr>
            <a:r>
              <a:rPr lang="cs-CZ" sz="1500" dirty="0">
                <a:effectLst/>
                <a:latin typeface="+mj-lt"/>
                <a:ea typeface="Calibri" panose="020F0502020204030204" pitchFamily="34" charset="0"/>
                <a:cs typeface="Times New Roman" panose="02020603050405020304" pitchFamily="18" charset="0"/>
              </a:rPr>
              <a:t>trestní zákoník pro spáchání některých trestných činů vyžaduje mimo tyto obligatorní znaky subjektu trestného činu i zvláštní vlastnost, způsobilost nebo postavení pachatele (tzv. trestné činy s omezeným okruhem pachatelů) </a:t>
            </a:r>
          </a:p>
          <a:p>
            <a:pPr algn="just">
              <a:lnSpc>
                <a:spcPct val="100000"/>
              </a:lnSpc>
            </a:pPr>
            <a:endParaRPr lang="cs-CZ" sz="1500" dirty="0">
              <a:latin typeface="+mj-lt"/>
              <a:ea typeface="Calibri" panose="020F0502020204030204" pitchFamily="34" charset="0"/>
              <a:cs typeface="Times New Roman" panose="02020603050405020304" pitchFamily="18" charset="0"/>
            </a:endParaRPr>
          </a:p>
          <a:p>
            <a:pPr algn="just">
              <a:lnSpc>
                <a:spcPct val="100000"/>
              </a:lnSpc>
            </a:pPr>
            <a:r>
              <a:rPr lang="cs-CZ" sz="1500" dirty="0">
                <a:effectLst/>
                <a:latin typeface="+mj-lt"/>
                <a:ea typeface="Calibri" panose="020F0502020204030204" pitchFamily="34" charset="0"/>
                <a:cs typeface="Times New Roman" panose="02020603050405020304" pitchFamily="18" charset="0"/>
              </a:rPr>
              <a:t>u těchto trestných činů může být podle § 114/1 </a:t>
            </a:r>
            <a:r>
              <a:rPr lang="cs-CZ" sz="1500" dirty="0" err="1">
                <a:effectLst/>
                <a:latin typeface="+mj-lt"/>
                <a:ea typeface="Calibri" panose="020F0502020204030204" pitchFamily="34" charset="0"/>
                <a:cs typeface="Times New Roman" panose="02020603050405020304" pitchFamily="18" charset="0"/>
              </a:rPr>
              <a:t>TrZ</a:t>
            </a:r>
            <a:r>
              <a:rPr lang="cs-CZ" sz="1500" dirty="0">
                <a:effectLst/>
                <a:latin typeface="+mj-lt"/>
                <a:ea typeface="Calibri" panose="020F0502020204030204" pitchFamily="34" charset="0"/>
                <a:cs typeface="Times New Roman" panose="02020603050405020304" pitchFamily="18" charset="0"/>
              </a:rPr>
              <a:t> pachatelem trestného činu pouze osoba, která má požadovanou vlastnost, způsobilost nebo postavení  </a:t>
            </a:r>
          </a:p>
          <a:p>
            <a:pPr algn="just">
              <a:lnSpc>
                <a:spcPct val="100000"/>
              </a:lnSpc>
            </a:pPr>
            <a:endParaRPr lang="cs-CZ" sz="1500" dirty="0">
              <a:latin typeface="+mj-lt"/>
              <a:ea typeface="Calibri" panose="020F0502020204030204" pitchFamily="34" charset="0"/>
              <a:cs typeface="Times New Roman" panose="02020603050405020304" pitchFamily="18" charset="0"/>
            </a:endParaRPr>
          </a:p>
          <a:p>
            <a:pPr algn="just">
              <a:lnSpc>
                <a:spcPct val="100000"/>
              </a:lnSpc>
            </a:pPr>
            <a:r>
              <a:rPr lang="cs-CZ" sz="1500" dirty="0">
                <a:effectLst/>
                <a:latin typeface="+mj-lt"/>
                <a:ea typeface="Calibri" panose="020F0502020204030204" pitchFamily="34" charset="0"/>
                <a:cs typeface="Times New Roman" panose="02020603050405020304" pitchFamily="18" charset="0"/>
              </a:rPr>
              <a:t>zákon v příslušném ustanovení stanoví, který speciální subjekt se trestného činu může dopustit činí tak např. v § 329 </a:t>
            </a:r>
            <a:r>
              <a:rPr lang="cs-CZ" sz="1500" dirty="0" err="1">
                <a:effectLst/>
                <a:latin typeface="+mj-lt"/>
                <a:ea typeface="Calibri" panose="020F0502020204030204" pitchFamily="34" charset="0"/>
                <a:cs typeface="Times New Roman" panose="02020603050405020304" pitchFamily="18" charset="0"/>
              </a:rPr>
              <a:t>TrZ</a:t>
            </a:r>
            <a:r>
              <a:rPr lang="cs-CZ" sz="1500" dirty="0">
                <a:effectLst/>
                <a:latin typeface="+mj-lt"/>
                <a:ea typeface="Calibri" panose="020F0502020204030204" pitchFamily="34" charset="0"/>
                <a:cs typeface="Times New Roman" panose="02020603050405020304" pitchFamily="18" charset="0"/>
              </a:rPr>
              <a:t>, podle kterého se trestného činu zneužití pravomoci úřední osoby může dopustit pouze osoba, která je úřední osobou (blíže viz § 127 </a:t>
            </a:r>
            <a:r>
              <a:rPr lang="cs-CZ" sz="1500" dirty="0" err="1">
                <a:effectLst/>
                <a:latin typeface="+mj-lt"/>
                <a:ea typeface="Calibri" panose="020F0502020204030204" pitchFamily="34" charset="0"/>
                <a:cs typeface="Times New Roman" panose="02020603050405020304" pitchFamily="18" charset="0"/>
              </a:rPr>
              <a:t>TrZ</a:t>
            </a:r>
            <a:r>
              <a:rPr lang="cs-CZ" sz="1500" dirty="0">
                <a:effectLst/>
                <a:latin typeface="+mj-lt"/>
                <a:ea typeface="Calibri" panose="020F0502020204030204" pitchFamily="34" charset="0"/>
                <a:cs typeface="Times New Roman" panose="02020603050405020304" pitchFamily="18" charset="0"/>
              </a:rPr>
              <a:t>) </a:t>
            </a:r>
          </a:p>
          <a:p>
            <a:pPr algn="just">
              <a:lnSpc>
                <a:spcPct val="100000"/>
              </a:lnSpc>
            </a:pPr>
            <a:endParaRPr lang="cs-CZ" sz="1500" dirty="0">
              <a:effectLst/>
              <a:latin typeface="+mj-lt"/>
              <a:ea typeface="Calibri" panose="020F0502020204030204" pitchFamily="34" charset="0"/>
              <a:cs typeface="Times New Roman" panose="02020603050405020304" pitchFamily="18" charset="0"/>
            </a:endParaRPr>
          </a:p>
          <a:p>
            <a:pPr algn="just">
              <a:lnSpc>
                <a:spcPct val="100000"/>
              </a:lnSpc>
            </a:pPr>
            <a:r>
              <a:rPr lang="cs-CZ" sz="1500" dirty="0">
                <a:effectLst/>
                <a:latin typeface="+mj-lt"/>
                <a:ea typeface="Calibri" panose="020F0502020204030204" pitchFamily="34" charset="0"/>
                <a:cs typeface="Times New Roman" panose="02020603050405020304" pitchFamily="18" charset="0"/>
              </a:rPr>
              <a:t>příkladem konkrétního subjektu je pak matka novorozeného dítěte v případě trestného činu vraždy novorozeného dítěte matkou podle § 142 </a:t>
            </a:r>
            <a:r>
              <a:rPr lang="cs-CZ" sz="1500" dirty="0" err="1">
                <a:effectLst/>
                <a:latin typeface="+mj-lt"/>
                <a:ea typeface="Calibri" panose="020F0502020204030204" pitchFamily="34" charset="0"/>
                <a:cs typeface="Times New Roman" panose="02020603050405020304" pitchFamily="18" charset="0"/>
              </a:rPr>
              <a:t>TrZ</a:t>
            </a:r>
            <a:endParaRPr lang="cs-CZ" sz="1500" dirty="0">
              <a:effectLst/>
              <a:latin typeface="+mj-lt"/>
              <a:ea typeface="Calibri" panose="020F0502020204030204" pitchFamily="34" charset="0"/>
              <a:cs typeface="Times New Roman" panose="02020603050405020304" pitchFamily="18" charset="0"/>
            </a:endParaRPr>
          </a:p>
          <a:p>
            <a:endParaRPr lang="cs-CZ" sz="1800" dirty="0"/>
          </a:p>
        </p:txBody>
      </p:sp>
    </p:spTree>
    <p:extLst>
      <p:ext uri="{BB962C8B-B14F-4D97-AF65-F5344CB8AC3E}">
        <p14:creationId xmlns:p14="http://schemas.microsoft.com/office/powerpoint/2010/main" val="25769446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a:t>Děkuji za pozornost</a:t>
            </a:r>
          </a:p>
          <a:p>
            <a:pPr algn="ctr" eaLnBrk="1" hangingPunct="1">
              <a:buFont typeface="Wingdings" panose="05000000000000000000" pitchFamily="2" charset="2"/>
              <a:buNone/>
            </a:pPr>
            <a:endParaRPr lang="cs-CZ" altLang="cs-CZ" sz="4000" b="1"/>
          </a:p>
          <a:p>
            <a:pPr algn="ctr" eaLnBrk="1" hangingPunct="1">
              <a:buFont typeface="Wingdings" panose="05000000000000000000" pitchFamily="2" charset="2"/>
              <a:buNone/>
            </a:pPr>
            <a:r>
              <a:rPr lang="cs-CZ" altLang="cs-CZ" sz="4000" b="1"/>
              <a:t>Otázky…???</a:t>
            </a:r>
          </a:p>
          <a:p>
            <a:pPr algn="ctr" eaLnBrk="1" hangingPunct="1">
              <a:buFont typeface="Wingdings" panose="05000000000000000000" pitchFamily="2" charset="2"/>
              <a:buNone/>
            </a:pPr>
            <a:r>
              <a:rPr lang="cs-CZ" altLang="cs-CZ" sz="4000" b="1"/>
              <a:t> </a:t>
            </a:r>
          </a:p>
          <a:p>
            <a:pPr eaLnBrk="1" hangingPunct="1"/>
            <a:endParaRPr lang="cs-CZ" altLang="cs-CZ"/>
          </a:p>
          <a:p>
            <a:pPr eaLnBrk="1" hangingPunct="1"/>
            <a:endParaRPr lang="cs-CZ" altLang="cs-CZ"/>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39</a:t>
            </a:fld>
            <a:endParaRPr lang="cs-CZ" altLang="cs-CZ"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65BBB78-FAD7-4308-BEB7-649CBA4E8CF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3" name="Nadpis 2">
            <a:extLst>
              <a:ext uri="{FF2B5EF4-FFF2-40B4-BE49-F238E27FC236}">
                <a16:creationId xmlns:a16="http://schemas.microsoft.com/office/drawing/2014/main" id="{98671B2C-0C41-48EF-AB7D-A1BC8F38960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CFC2603-49F7-4D69-A2BC-517E70BBF038}"/>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kumulativní (např. loupež § 173: svoboda + vlastnictví) </a:t>
            </a:r>
          </a:p>
          <a:p>
            <a:pPr algn="just">
              <a:lnSpc>
                <a:spcPct val="100000"/>
              </a:lnSpc>
            </a:pPr>
            <a:endParaRPr lang="cs-CZ" sz="1600" dirty="0"/>
          </a:p>
          <a:p>
            <a:pPr algn="just">
              <a:lnSpc>
                <a:spcPct val="100000"/>
              </a:lnSpc>
            </a:pPr>
            <a:r>
              <a:rPr lang="cs-CZ" sz="1600" dirty="0"/>
              <a:t>alternativní (např. sabotáž § 314: ústavní zřízení nebo  obranyschopnost nebo bezporuchový chod mezinárodní organizace).</a:t>
            </a:r>
          </a:p>
          <a:p>
            <a:pPr algn="just">
              <a:lnSpc>
                <a:spcPct val="100000"/>
              </a:lnSpc>
            </a:pPr>
            <a:endParaRPr lang="cs-CZ" sz="1600" dirty="0"/>
          </a:p>
          <a:p>
            <a:pPr algn="just">
              <a:lnSpc>
                <a:spcPct val="100000"/>
              </a:lnSpc>
            </a:pPr>
            <a:r>
              <a:rPr lang="cs-CZ" sz="1600" dirty="0"/>
              <a:t>hlavní a vedlejší (primární a sekundární) – u TČ loupeže primární svoboda, sekundární vlastnictví </a:t>
            </a:r>
          </a:p>
          <a:p>
            <a:pPr algn="just">
              <a:lnSpc>
                <a:spcPct val="100000"/>
              </a:lnSpc>
            </a:pPr>
            <a:endParaRPr lang="cs-CZ" sz="1600" dirty="0"/>
          </a:p>
          <a:p>
            <a:pPr lvl="1" algn="just"/>
            <a:r>
              <a:rPr lang="cs-CZ" sz="1400" dirty="0"/>
              <a:t>jestliže je sekundární objekt vyjádřen ve skutkové podstatě, musí být rovněž  zasažen či ohrožen </a:t>
            </a:r>
          </a:p>
          <a:p>
            <a:pPr lvl="1" algn="just"/>
            <a:endParaRPr lang="cs-CZ" sz="1400" dirty="0"/>
          </a:p>
          <a:p>
            <a:pPr lvl="1" algn="just"/>
            <a:r>
              <a:rPr lang="cs-CZ" sz="1400" dirty="0"/>
              <a:t>pro právní kvalifikaci je rozhodující  objekt hlavní (primární)</a:t>
            </a:r>
          </a:p>
          <a:p>
            <a:pPr algn="just">
              <a:lnSpc>
                <a:spcPct val="100000"/>
              </a:lnSpc>
            </a:pPr>
            <a:endParaRPr lang="cs-CZ" sz="1600" dirty="0"/>
          </a:p>
          <a:p>
            <a:endParaRPr lang="cs-CZ" sz="1600" dirty="0"/>
          </a:p>
        </p:txBody>
      </p:sp>
    </p:spTree>
    <p:extLst>
      <p:ext uri="{BB962C8B-B14F-4D97-AF65-F5344CB8AC3E}">
        <p14:creationId xmlns:p14="http://schemas.microsoft.com/office/powerpoint/2010/main" val="1790284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a:t>prof. </a:t>
            </a:r>
            <a:r>
              <a:rPr lang="cs-CZ" altLang="cs-CZ" b="1" dirty="0"/>
              <a:t>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40</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AED25C3-A04A-4F01-8131-EC23F466547C}"/>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5396037A-0701-4D25-9EE4-63342DF26BD1}"/>
              </a:ext>
            </a:extLst>
          </p:cNvPr>
          <p:cNvSpPr>
            <a:spLocks noGrp="1"/>
          </p:cNvSpPr>
          <p:nvPr>
            <p:ph type="title"/>
          </p:nvPr>
        </p:nvSpPr>
        <p:spPr/>
        <p:txBody>
          <a:bodyPr/>
          <a:lstStyle/>
          <a:p>
            <a:pPr algn="ctr"/>
            <a:r>
              <a:rPr lang="cs-CZ" dirty="0"/>
              <a:t>Předmět útoku</a:t>
            </a:r>
          </a:p>
        </p:txBody>
      </p:sp>
      <p:sp>
        <p:nvSpPr>
          <p:cNvPr id="4" name="Zástupný obsah 3">
            <a:extLst>
              <a:ext uri="{FF2B5EF4-FFF2-40B4-BE49-F238E27FC236}">
                <a16:creationId xmlns:a16="http://schemas.microsoft.com/office/drawing/2014/main" id="{621F36C2-ABEF-4EEB-9C43-69AE4E1CB30F}"/>
              </a:ext>
            </a:extLst>
          </p:cNvPr>
          <p:cNvSpPr>
            <a:spLocks noGrp="1"/>
          </p:cNvSpPr>
          <p:nvPr>
            <p:ph idx="1"/>
          </p:nvPr>
        </p:nvSpPr>
        <p:spPr/>
        <p:txBody>
          <a:bodyPr/>
          <a:lstStyle/>
          <a:p>
            <a:pPr>
              <a:lnSpc>
                <a:spcPct val="100000"/>
              </a:lnSpc>
            </a:pPr>
            <a:endParaRPr lang="cs-CZ" sz="1600" dirty="0"/>
          </a:p>
          <a:p>
            <a:pPr algn="just">
              <a:lnSpc>
                <a:spcPct val="100000"/>
              </a:lnSpc>
            </a:pPr>
            <a:r>
              <a:rPr lang="cs-CZ" sz="1600" dirty="0"/>
              <a:t>předmět útoku  - člověk nebo věc, na které pachatel svým jednáním bezprostředně útočí a porušuje či ohrožuje tak objekt trestného činu</a:t>
            </a:r>
          </a:p>
          <a:p>
            <a:pPr algn="just">
              <a:lnSpc>
                <a:spcPct val="100000"/>
              </a:lnSpc>
            </a:pPr>
            <a:endParaRPr lang="cs-CZ" sz="1600" dirty="0"/>
          </a:p>
          <a:p>
            <a:pPr lvl="1" algn="just"/>
            <a:r>
              <a:rPr lang="cs-CZ" sz="1400" dirty="0"/>
              <a:t>např. u trestného činu vraždy je objektem lidský život, předmětem útoku člověk, u trestného činu padělání a pozměňování veřejné listiny je objektem zájem na řádném a zákonném chodu státního aparátu, předmětem útoku veřejná listina</a:t>
            </a:r>
          </a:p>
          <a:p>
            <a:pPr marL="72000" indent="0">
              <a:lnSpc>
                <a:spcPct val="100000"/>
              </a:lnSpc>
              <a:buNone/>
            </a:pPr>
            <a:endParaRPr lang="cs-CZ" sz="1600" dirty="0"/>
          </a:p>
          <a:p>
            <a:pPr>
              <a:lnSpc>
                <a:spcPct val="100000"/>
              </a:lnSpc>
            </a:pPr>
            <a:r>
              <a:rPr lang="cs-CZ" sz="1600" dirty="0"/>
              <a:t>předmět útoku je fakultativní alternativa objektu </a:t>
            </a:r>
          </a:p>
          <a:p>
            <a:pPr>
              <a:lnSpc>
                <a:spcPct val="100000"/>
              </a:lnSpc>
            </a:pPr>
            <a:endParaRPr lang="cs-CZ" sz="1600" dirty="0"/>
          </a:p>
          <a:p>
            <a:pPr>
              <a:lnSpc>
                <a:spcPct val="100000"/>
              </a:lnSpc>
            </a:pPr>
            <a:r>
              <a:rPr lang="cs-CZ" sz="1600" dirty="0"/>
              <a:t>z hlediska právní kvalifikace je rozhodující objekt trestného činu</a:t>
            </a:r>
          </a:p>
          <a:p>
            <a:pPr algn="just">
              <a:lnSpc>
                <a:spcPct val="100000"/>
              </a:lnSpc>
            </a:pPr>
            <a:endParaRPr lang="cs-CZ" sz="1600" dirty="0"/>
          </a:p>
          <a:p>
            <a:pPr algn="just">
              <a:lnSpc>
                <a:spcPct val="100000"/>
              </a:lnSpc>
            </a:pPr>
            <a:r>
              <a:rPr lang="cs-CZ" sz="1600" dirty="0"/>
              <a:t>předmět útoku neumožňuje zjistit a rozlišit zájmy, které jsou objektem různých trestných činů </a:t>
            </a:r>
          </a:p>
          <a:p>
            <a:pPr algn="just">
              <a:lnSpc>
                <a:spcPct val="100000"/>
              </a:lnSpc>
            </a:pPr>
            <a:endParaRPr lang="cs-CZ" sz="1600" dirty="0"/>
          </a:p>
          <a:p>
            <a:pPr lvl="1" algn="just"/>
            <a:r>
              <a:rPr lang="cs-CZ" sz="1400" dirty="0"/>
              <a:t>např. násilný útok proti člověku může směřovat vůči různým objektům - proti zdraví, proti životu, proti svobodě rozhodování, proti výkonu pravomoci státního orgánu apod.</a:t>
            </a:r>
          </a:p>
          <a:p>
            <a:endParaRPr lang="cs-CZ" sz="1600" dirty="0"/>
          </a:p>
        </p:txBody>
      </p:sp>
    </p:spTree>
    <p:extLst>
      <p:ext uri="{BB962C8B-B14F-4D97-AF65-F5344CB8AC3E}">
        <p14:creationId xmlns:p14="http://schemas.microsoft.com/office/powerpoint/2010/main" val="294280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a:extLst>
              <a:ext uri="{FF2B5EF4-FFF2-40B4-BE49-F238E27FC236}">
                <a16:creationId xmlns:a16="http://schemas.microsoft.com/office/drawing/2014/main" id="{B71B3E0A-3479-4DB7-991B-9EF51D467231}"/>
              </a:ext>
            </a:extLst>
          </p:cNvPr>
          <p:cNvSpPr>
            <a:spLocks noGrp="1" noChangeArrowheads="1"/>
          </p:cNvSpPr>
          <p:nvPr>
            <p:ph type="title"/>
          </p:nvPr>
        </p:nvSpPr>
        <p:spPr/>
        <p:txBody>
          <a:bodyPr/>
          <a:lstStyle/>
          <a:p>
            <a:pPr algn="ctr" eaLnBrk="1" hangingPunct="1"/>
            <a:r>
              <a:rPr lang="cs-CZ" altLang="cs-CZ" b="1"/>
              <a:t>Objektivní stránka  </a:t>
            </a:r>
            <a:endParaRPr lang="cs-CZ" altLang="cs-CZ"/>
          </a:p>
        </p:txBody>
      </p:sp>
      <p:sp>
        <p:nvSpPr>
          <p:cNvPr id="56323" name="Zástupný symbol pro obsah 2">
            <a:extLst>
              <a:ext uri="{FF2B5EF4-FFF2-40B4-BE49-F238E27FC236}">
                <a16:creationId xmlns:a16="http://schemas.microsoft.com/office/drawing/2014/main" id="{EFA108C1-BF31-49F3-8991-04E491100ACD}"/>
              </a:ext>
            </a:extLst>
          </p:cNvPr>
          <p:cNvSpPr>
            <a:spLocks noGrp="1" noChangeArrowheads="1"/>
          </p:cNvSpPr>
          <p:nvPr>
            <p:ph idx="1"/>
          </p:nvPr>
        </p:nvSpPr>
        <p:spPr/>
        <p:txBody>
          <a:bodyPr/>
          <a:lstStyle/>
          <a:p>
            <a:pPr eaLnBrk="1" hangingPunct="1"/>
            <a:endParaRPr lang="cs-CZ" altLang="cs-CZ" sz="1800" dirty="0">
              <a:latin typeface="Arial" panose="020B0604020202020204" pitchFamily="34" charset="0"/>
              <a:cs typeface="Arial" panose="020B0604020202020204" pitchFamily="34" charset="0"/>
            </a:endParaRPr>
          </a:p>
          <a:p>
            <a:pPr eaLnBrk="1" hangingPunct="1">
              <a:lnSpc>
                <a:spcPct val="100000"/>
              </a:lnSpc>
            </a:pPr>
            <a:r>
              <a:rPr lang="cs-CZ" altLang="cs-CZ" sz="1800" dirty="0" err="1">
                <a:latin typeface="Arial" panose="020B0604020202020204" pitchFamily="34" charset="0"/>
                <a:cs typeface="Arial" panose="020B0604020202020204" pitchFamily="34" charset="0"/>
              </a:rPr>
              <a:t>cogitationis</a:t>
            </a:r>
            <a:r>
              <a:rPr lang="cs-CZ" altLang="cs-CZ" sz="1800" dirty="0">
                <a:latin typeface="Arial" panose="020B0604020202020204" pitchFamily="34" charset="0"/>
                <a:cs typeface="Arial" panose="020B0604020202020204" pitchFamily="34" charset="0"/>
              </a:rPr>
              <a:t> </a:t>
            </a:r>
            <a:r>
              <a:rPr lang="cs-CZ" altLang="cs-CZ" sz="1800" dirty="0" err="1">
                <a:latin typeface="Arial" panose="020B0604020202020204" pitchFamily="34" charset="0"/>
                <a:cs typeface="Arial" panose="020B0604020202020204" pitchFamily="34" charset="0"/>
              </a:rPr>
              <a:t>poenam</a:t>
            </a:r>
            <a:r>
              <a:rPr lang="cs-CZ" altLang="cs-CZ" sz="1800" dirty="0">
                <a:latin typeface="Arial" panose="020B0604020202020204" pitchFamily="34" charset="0"/>
                <a:cs typeface="Arial" panose="020B0604020202020204" pitchFamily="34" charset="0"/>
              </a:rPr>
              <a:t> </a:t>
            </a:r>
            <a:r>
              <a:rPr lang="cs-CZ" altLang="cs-CZ" sz="1800" dirty="0" err="1">
                <a:latin typeface="Arial" panose="020B0604020202020204" pitchFamily="34" charset="0"/>
                <a:cs typeface="Arial" panose="020B0604020202020204" pitchFamily="34" charset="0"/>
              </a:rPr>
              <a:t>nemo</a:t>
            </a:r>
            <a:r>
              <a:rPr lang="cs-CZ" altLang="cs-CZ" sz="1800" dirty="0">
                <a:latin typeface="Arial" panose="020B0604020202020204" pitchFamily="34" charset="0"/>
                <a:cs typeface="Arial" panose="020B0604020202020204" pitchFamily="34" charset="0"/>
              </a:rPr>
              <a:t> partitur - myšlenka sama o sobě není trestná</a:t>
            </a:r>
          </a:p>
          <a:p>
            <a:pPr eaLnBrk="1" hangingPunct="1">
              <a:lnSpc>
                <a:spcPct val="100000"/>
              </a:lnSpc>
            </a:pPr>
            <a:endParaRPr lang="cs-CZ" altLang="cs-CZ" sz="1800" dirty="0">
              <a:latin typeface="Arial" panose="020B0604020202020204" pitchFamily="34" charset="0"/>
              <a:cs typeface="Arial" panose="020B0604020202020204" pitchFamily="34" charset="0"/>
            </a:endParaRPr>
          </a:p>
          <a:p>
            <a:pPr eaLnBrk="1" hangingPunct="1">
              <a:lnSpc>
                <a:spcPct val="100000"/>
              </a:lnSpc>
            </a:pPr>
            <a:r>
              <a:rPr lang="cs-CZ" altLang="cs-CZ" sz="1800" dirty="0">
                <a:latin typeface="Arial" panose="020B0604020202020204" pitchFamily="34" charset="0"/>
                <a:cs typeface="Arial" panose="020B0604020202020204" pitchFamily="34" charset="0"/>
              </a:rPr>
              <a:t>charakterizuje  trestný čin z vnějšího pohledu </a:t>
            </a:r>
          </a:p>
          <a:p>
            <a:pPr eaLnBrk="1" hangingPunct="1">
              <a:lnSpc>
                <a:spcPct val="100000"/>
              </a:lnSpc>
            </a:pPr>
            <a:endParaRPr lang="cs-CZ" altLang="cs-CZ" sz="1800" dirty="0">
              <a:latin typeface="Arial" panose="020B0604020202020204" pitchFamily="34" charset="0"/>
              <a:cs typeface="Arial" panose="020B0604020202020204" pitchFamily="34" charset="0"/>
            </a:endParaRPr>
          </a:p>
          <a:p>
            <a:pPr eaLnBrk="1" hangingPunct="1">
              <a:lnSpc>
                <a:spcPct val="100000"/>
              </a:lnSpc>
            </a:pPr>
            <a:r>
              <a:rPr lang="cs-CZ" altLang="cs-CZ" sz="1800" dirty="0">
                <a:latin typeface="Arial" panose="020B0604020202020204" pitchFamily="34" charset="0"/>
                <a:cs typeface="Arial" panose="020B0604020202020204" pitchFamily="34" charset="0"/>
              </a:rPr>
              <a:t>obligatorní znaky </a:t>
            </a:r>
          </a:p>
          <a:p>
            <a:pPr eaLnBrk="1" hangingPunct="1">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lvl="1" eaLnBrk="1" hangingPunct="1"/>
            <a:r>
              <a:rPr lang="cs-CZ" altLang="cs-CZ" sz="1600" dirty="0">
                <a:latin typeface="Arial" panose="020B0604020202020204" pitchFamily="34" charset="0"/>
                <a:cs typeface="Arial" panose="020B0604020202020204" pitchFamily="34" charset="0"/>
              </a:rPr>
              <a:t>jednání, následek a příčinná souvislost </a:t>
            </a:r>
          </a:p>
          <a:p>
            <a:pPr algn="just" eaLnBrk="1" hangingPunct="1">
              <a:lnSpc>
                <a:spcPct val="100000"/>
              </a:lnSpc>
            </a:pPr>
            <a:endParaRPr lang="cs-CZ" altLang="cs-CZ" sz="1800" dirty="0">
              <a:latin typeface="Arial" panose="020B0604020202020204" pitchFamily="34" charset="0"/>
              <a:cs typeface="Arial" panose="020B0604020202020204" pitchFamily="34" charset="0"/>
            </a:endParaRPr>
          </a:p>
          <a:p>
            <a:pPr algn="just" eaLnBrk="1" hangingPunct="1">
              <a:lnSpc>
                <a:spcPct val="100000"/>
              </a:lnSpc>
            </a:pPr>
            <a:r>
              <a:rPr lang="cs-CZ" altLang="cs-CZ" sz="1800" dirty="0">
                <a:latin typeface="Arial" panose="020B0604020202020204" pitchFamily="34" charset="0"/>
                <a:cs typeface="Arial" panose="020B0604020202020204" pitchFamily="34" charset="0"/>
              </a:rPr>
              <a:t>fakultativní znaky </a:t>
            </a:r>
          </a:p>
          <a:p>
            <a:pPr algn="just" eaLnBrk="1" hangingPunct="1">
              <a:lnSpc>
                <a:spcPct val="100000"/>
              </a:lnSpc>
            </a:pPr>
            <a:endParaRPr lang="cs-CZ" altLang="cs-CZ" sz="1800" dirty="0">
              <a:latin typeface="Arial" panose="020B0604020202020204" pitchFamily="34" charset="0"/>
              <a:cs typeface="Arial" panose="020B0604020202020204" pitchFamily="34" charset="0"/>
            </a:endParaRPr>
          </a:p>
          <a:p>
            <a:pPr lvl="1" algn="just" eaLnBrk="1" hangingPunct="1"/>
            <a:r>
              <a:rPr lang="cs-CZ" altLang="cs-CZ" sz="1600" dirty="0">
                <a:latin typeface="Arial" panose="020B0604020202020204" pitchFamily="34" charset="0"/>
                <a:cs typeface="Arial" panose="020B0604020202020204" pitchFamily="34" charset="0"/>
              </a:rPr>
              <a:t>místo, čas, způsob spáchání trestného činu a jeho účinek </a:t>
            </a:r>
          </a:p>
          <a:p>
            <a:pPr eaLnBrk="1" hangingPunct="1">
              <a:buFont typeface="Wingdings" panose="05000000000000000000" pitchFamily="2" charset="2"/>
              <a:buNone/>
            </a:pPr>
            <a:endParaRPr lang="cs-CZ" altLang="cs-CZ" dirty="0"/>
          </a:p>
        </p:txBody>
      </p:sp>
      <p:sp>
        <p:nvSpPr>
          <p:cNvPr id="56324" name="Zástupný symbol pro číslo snímku 4">
            <a:extLst>
              <a:ext uri="{FF2B5EF4-FFF2-40B4-BE49-F238E27FC236}">
                <a16:creationId xmlns:a16="http://schemas.microsoft.com/office/drawing/2014/main" id="{1CB002A9-6E00-4FF0-8820-5AD0AC84960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EFFF5C5-9B10-4E02-B3BD-E10C94ED826F}" type="slidenum">
              <a:rPr lang="cs-CZ" altLang="cs-CZ" sz="1200"/>
              <a:pPr>
                <a:spcBef>
                  <a:spcPct val="0"/>
                </a:spcBef>
                <a:buClrTx/>
                <a:buFontTx/>
                <a:buNone/>
              </a:pPr>
              <a:t>6</a:t>
            </a:fld>
            <a:endParaRPr lang="cs-CZ" altLang="cs-CZ"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7E7AB28-65FD-41EE-8B0C-E0996689D00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4A1F7E71-05A6-4F17-9DEF-C7FE44814E7C}"/>
              </a:ext>
            </a:extLst>
          </p:cNvPr>
          <p:cNvSpPr>
            <a:spLocks noGrp="1"/>
          </p:cNvSpPr>
          <p:nvPr>
            <p:ph type="title"/>
          </p:nvPr>
        </p:nvSpPr>
        <p:spPr/>
        <p:txBody>
          <a:bodyPr/>
          <a:lstStyle/>
          <a:p>
            <a:pPr algn="ctr"/>
            <a:r>
              <a:rPr lang="cs-CZ" dirty="0"/>
              <a:t>Jednání </a:t>
            </a:r>
          </a:p>
        </p:txBody>
      </p:sp>
      <p:sp>
        <p:nvSpPr>
          <p:cNvPr id="4" name="Zástupný obsah 3">
            <a:extLst>
              <a:ext uri="{FF2B5EF4-FFF2-40B4-BE49-F238E27FC236}">
                <a16:creationId xmlns:a16="http://schemas.microsoft.com/office/drawing/2014/main" id="{DE74FB35-21EB-4281-B968-EA756270C74A}"/>
              </a:ext>
            </a:extLst>
          </p:cNvPr>
          <p:cNvSpPr>
            <a:spLocks noGrp="1"/>
          </p:cNvSpPr>
          <p:nvPr>
            <p:ph idx="1"/>
          </p:nvPr>
        </p:nvSpPr>
        <p:spPr/>
        <p:txBody>
          <a:bodyPr/>
          <a:lstStyle/>
          <a:p>
            <a:pPr>
              <a:lnSpc>
                <a:spcPct val="100000"/>
              </a:lnSpc>
            </a:pPr>
            <a:r>
              <a:rPr lang="cs-CZ" altLang="cs-CZ" sz="1600" dirty="0">
                <a:latin typeface="Arial" panose="020B0604020202020204" pitchFamily="34" charset="0"/>
                <a:cs typeface="Arial" panose="020B0604020202020204" pitchFamily="34" charset="0"/>
              </a:rPr>
              <a:t>komisivní - konání pachatele, jeho fyzická a psychická  aktivita	</a:t>
            </a:r>
          </a:p>
          <a:p>
            <a:pPr>
              <a:lnSpc>
                <a:spcPct val="100000"/>
              </a:lnSpc>
            </a:pPr>
            <a:endParaRPr lang="cs-CZ" altLang="cs-CZ" sz="1400" dirty="0">
              <a:cs typeface="Arial" panose="020B0604020202020204" pitchFamily="34" charset="0"/>
            </a:endParaRPr>
          </a:p>
          <a:p>
            <a:pPr lvl="1"/>
            <a:r>
              <a:rPr lang="cs-CZ" altLang="cs-CZ" sz="1400" dirty="0">
                <a:cs typeface="Arial" panose="020B0604020202020204" pitchFamily="34" charset="0"/>
              </a:rPr>
              <a:t>konání pachatele, jeho fyzická a psychická  aktivita - podvod dle § 209 </a:t>
            </a:r>
            <a:r>
              <a:rPr lang="cs-CZ" altLang="cs-CZ" sz="1400" dirty="0" err="1">
                <a:cs typeface="Arial" panose="020B0604020202020204" pitchFamily="34" charset="0"/>
              </a:rPr>
              <a:t>TrZ</a:t>
            </a:r>
            <a:endParaRPr lang="cs-CZ" altLang="cs-CZ" sz="1400" dirty="0">
              <a:latin typeface="Arial" panose="020B0604020202020204" pitchFamily="34" charset="0"/>
              <a:cs typeface="Arial" panose="020B0604020202020204" pitchFamily="34" charset="0"/>
            </a:endParaRPr>
          </a:p>
          <a:p>
            <a:pPr>
              <a:lnSpc>
                <a:spcPct val="100000"/>
              </a:lnSpc>
            </a:pPr>
            <a:endParaRPr lang="cs-CZ" altLang="cs-CZ" sz="1400" dirty="0">
              <a:latin typeface="Arial" panose="020B0604020202020204" pitchFamily="34" charset="0"/>
              <a:cs typeface="Arial" panose="020B0604020202020204" pitchFamily="34" charset="0"/>
            </a:endParaRPr>
          </a:p>
          <a:p>
            <a:pPr>
              <a:lnSpc>
                <a:spcPct val="100000"/>
              </a:lnSpc>
            </a:pPr>
            <a:r>
              <a:rPr lang="cs-CZ" altLang="cs-CZ" sz="1600" dirty="0">
                <a:latin typeface="Arial" panose="020B0604020202020204" pitchFamily="34" charset="0"/>
                <a:cs typeface="Arial" panose="020B0604020202020204" pitchFamily="34" charset="0"/>
              </a:rPr>
              <a:t>omisivní - opomenutí, zdržení se jednání, neplnění povinnosti, fyzická pasivita  	</a:t>
            </a:r>
          </a:p>
          <a:p>
            <a:pPr marL="72000" indent="0">
              <a:lnSpc>
                <a:spcPct val="100000"/>
              </a:lnSpc>
              <a:buNone/>
            </a:pPr>
            <a:endParaRPr lang="cs-CZ" altLang="cs-CZ" sz="1600" dirty="0">
              <a:latin typeface="Arial" panose="020B0604020202020204" pitchFamily="34" charset="0"/>
              <a:cs typeface="Arial" panose="020B0604020202020204" pitchFamily="34" charset="0"/>
            </a:endParaRPr>
          </a:p>
          <a:p>
            <a:pPr lvl="1"/>
            <a:r>
              <a:rPr lang="cs-CZ" altLang="cs-CZ" sz="1400" dirty="0">
                <a:latin typeface="Arial" panose="020B0604020202020204" pitchFamily="34" charset="0"/>
                <a:cs typeface="Arial" panose="020B0604020202020204" pitchFamily="34" charset="0"/>
              </a:rPr>
              <a:t>omisivní jednání nerovná se nedbalost – může být jak úmyslná tak nedbalostní </a:t>
            </a:r>
          </a:p>
          <a:p>
            <a:pPr>
              <a:lnSpc>
                <a:spcPct val="100000"/>
              </a:lnSpc>
            </a:pPr>
            <a:endParaRPr lang="cs-CZ" altLang="cs-CZ" sz="1600" dirty="0">
              <a:latin typeface="Arial" panose="020B0604020202020204" pitchFamily="34" charset="0"/>
              <a:cs typeface="Arial" panose="020B0604020202020204" pitchFamily="34" charset="0"/>
            </a:endParaRPr>
          </a:p>
          <a:p>
            <a:pPr>
              <a:lnSpc>
                <a:spcPct val="100000"/>
              </a:lnSpc>
            </a:pPr>
            <a:r>
              <a:rPr lang="cs-CZ" sz="1600" dirty="0"/>
              <a:t>delikty komisivní a  omisivní (pravé a nepravé)</a:t>
            </a:r>
          </a:p>
          <a:p>
            <a:pPr>
              <a:lnSpc>
                <a:spcPct val="100000"/>
              </a:lnSpc>
            </a:pPr>
            <a:endParaRPr lang="cs-CZ" sz="1600" dirty="0"/>
          </a:p>
          <a:p>
            <a:pPr>
              <a:lnSpc>
                <a:spcPct val="100000"/>
              </a:lnSpc>
            </a:pPr>
            <a:r>
              <a:rPr lang="cs-CZ" sz="1600" dirty="0"/>
              <a:t>verbální (nadávka, výhrůžka, pomluva - projevené ústně) </a:t>
            </a:r>
          </a:p>
          <a:p>
            <a:pPr>
              <a:lnSpc>
                <a:spcPct val="100000"/>
              </a:lnSpc>
            </a:pPr>
            <a:endParaRPr lang="cs-CZ" sz="1600" dirty="0"/>
          </a:p>
          <a:p>
            <a:pPr>
              <a:lnSpc>
                <a:spcPct val="100000"/>
              </a:lnSpc>
            </a:pPr>
            <a:r>
              <a:rPr lang="cs-CZ" sz="1600" dirty="0"/>
              <a:t>nonverbální (ukázání zbraně, sledování)</a:t>
            </a:r>
          </a:p>
          <a:p>
            <a:pPr>
              <a:lnSpc>
                <a:spcPct val="100000"/>
              </a:lnSpc>
            </a:pPr>
            <a:endParaRPr lang="cs-CZ" sz="1600" dirty="0"/>
          </a:p>
          <a:p>
            <a:pPr>
              <a:lnSpc>
                <a:spcPct val="100000"/>
              </a:lnSpc>
            </a:pPr>
            <a:r>
              <a:rPr lang="cs-CZ" sz="1600" dirty="0"/>
              <a:t>brachiální (úder pěstí, škrcení)</a:t>
            </a:r>
          </a:p>
          <a:p>
            <a:endParaRPr lang="cs-CZ" sz="1600" dirty="0"/>
          </a:p>
        </p:txBody>
      </p:sp>
    </p:spTree>
    <p:extLst>
      <p:ext uri="{BB962C8B-B14F-4D97-AF65-F5344CB8AC3E}">
        <p14:creationId xmlns:p14="http://schemas.microsoft.com/office/powerpoint/2010/main" val="240804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64124BA-EFC9-4BDE-B168-8D1B0CC2FE07}"/>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43894542-10FF-4C81-9B15-CCF25178A2EA}"/>
              </a:ext>
            </a:extLst>
          </p:cNvPr>
          <p:cNvSpPr>
            <a:spLocks noGrp="1"/>
          </p:cNvSpPr>
          <p:nvPr>
            <p:ph type="title"/>
          </p:nvPr>
        </p:nvSpPr>
        <p:spPr/>
        <p:txBody>
          <a:bodyPr/>
          <a:lstStyle/>
          <a:p>
            <a:pPr algn="ctr"/>
            <a:r>
              <a:rPr lang="cs-CZ" dirty="0" err="1"/>
              <a:t>Omisní</a:t>
            </a:r>
            <a:r>
              <a:rPr lang="cs-CZ" dirty="0"/>
              <a:t> delikty pravé </a:t>
            </a:r>
          </a:p>
        </p:txBody>
      </p:sp>
      <p:sp>
        <p:nvSpPr>
          <p:cNvPr id="4" name="Zástupný obsah 3">
            <a:extLst>
              <a:ext uri="{FF2B5EF4-FFF2-40B4-BE49-F238E27FC236}">
                <a16:creationId xmlns:a16="http://schemas.microsoft.com/office/drawing/2014/main" id="{8DB8232A-73DB-46D6-8B46-7F892C9C613E}"/>
              </a:ext>
            </a:extLst>
          </p:cNvPr>
          <p:cNvSpPr>
            <a:spLocks noGrp="1"/>
          </p:cNvSpPr>
          <p:nvPr>
            <p:ph idx="1"/>
          </p:nvPr>
        </p:nvSpPr>
        <p:spPr/>
        <p:txBody>
          <a:bodyPr/>
          <a:lstStyle/>
          <a:p>
            <a:pPr algn="just">
              <a:lnSpc>
                <a:spcPct val="100000"/>
              </a:lnSpc>
            </a:pPr>
            <a:r>
              <a:rPr lang="cs-CZ" sz="1600" dirty="0" err="1"/>
              <a:t>omise</a:t>
            </a:r>
            <a:r>
              <a:rPr lang="cs-CZ" sz="1600" dirty="0"/>
              <a:t> (opomenutí) je výlučným znakem objektivní stránky, tzn. lze je spáchat jen opomenutím  </a:t>
            </a:r>
          </a:p>
          <a:p>
            <a:pPr algn="just">
              <a:lnSpc>
                <a:spcPct val="100000"/>
              </a:lnSpc>
            </a:pPr>
            <a:endParaRPr lang="cs-CZ" sz="1600" dirty="0"/>
          </a:p>
          <a:p>
            <a:pPr algn="just">
              <a:lnSpc>
                <a:spcPct val="100000"/>
              </a:lnSpc>
            </a:pPr>
            <a:r>
              <a:rPr lang="cs-CZ" sz="1600" dirty="0"/>
              <a:t>příkaz konat je obsažen přímo v trestním zákoníku (např. § 196/1 zanedbání povinné výživy, § 368 neoznámení TČ, § 150 neposkytnutí pomoci… )</a:t>
            </a:r>
          </a:p>
          <a:p>
            <a:pPr algn="just">
              <a:lnSpc>
                <a:spcPct val="100000"/>
              </a:lnSpc>
            </a:pPr>
            <a:endParaRPr lang="cs-CZ" sz="1600" dirty="0"/>
          </a:p>
          <a:p>
            <a:pPr algn="just">
              <a:lnSpc>
                <a:spcPct val="100000"/>
              </a:lnSpc>
            </a:pPr>
            <a:r>
              <a:rPr lang="cs-CZ" sz="1600" dirty="0"/>
              <a:t>obecné  - neposkytnutí pomoci  podle  § 150/1 (obecný subjekt)</a:t>
            </a:r>
          </a:p>
          <a:p>
            <a:pPr algn="just">
              <a:lnSpc>
                <a:spcPct val="100000"/>
              </a:lnSpc>
            </a:pPr>
            <a:endParaRPr lang="cs-CZ" sz="1600" dirty="0"/>
          </a:p>
          <a:p>
            <a:pPr algn="just">
              <a:lnSpc>
                <a:spcPct val="100000"/>
              </a:lnSpc>
            </a:pPr>
            <a:r>
              <a:rPr lang="cs-CZ" sz="1600" dirty="0"/>
              <a:t>zvláštní - neposkytnutí pomoci  podle § 150/2 - např. lékař, hasič, nebo podle § 151 – řidič dopravního prostředku , který měl účast na  nehodě (speciální subjekt). </a:t>
            </a:r>
          </a:p>
          <a:p>
            <a:endParaRPr lang="cs-CZ" sz="1600" dirty="0"/>
          </a:p>
          <a:p>
            <a:endParaRPr lang="cs-CZ" sz="1600" dirty="0"/>
          </a:p>
        </p:txBody>
      </p:sp>
    </p:spTree>
    <p:extLst>
      <p:ext uri="{BB962C8B-B14F-4D97-AF65-F5344CB8AC3E}">
        <p14:creationId xmlns:p14="http://schemas.microsoft.com/office/powerpoint/2010/main" val="54564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662C005-E3A5-484F-97CD-A2B0DF77A89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3" name="Nadpis 2">
            <a:extLst>
              <a:ext uri="{FF2B5EF4-FFF2-40B4-BE49-F238E27FC236}">
                <a16:creationId xmlns:a16="http://schemas.microsoft.com/office/drawing/2014/main" id="{65354F49-C6CE-4328-84B4-A80F7BA2ECBD}"/>
              </a:ext>
            </a:extLst>
          </p:cNvPr>
          <p:cNvSpPr>
            <a:spLocks noGrp="1"/>
          </p:cNvSpPr>
          <p:nvPr>
            <p:ph type="title"/>
          </p:nvPr>
        </p:nvSpPr>
        <p:spPr/>
        <p:txBody>
          <a:bodyPr/>
          <a:lstStyle/>
          <a:p>
            <a:pPr algn="ctr"/>
            <a:r>
              <a:rPr lang="cs-CZ" dirty="0"/>
              <a:t>Omisivní delikty nepravé </a:t>
            </a:r>
          </a:p>
        </p:txBody>
      </p:sp>
      <p:sp>
        <p:nvSpPr>
          <p:cNvPr id="4" name="Zástupný obsah 3">
            <a:extLst>
              <a:ext uri="{FF2B5EF4-FFF2-40B4-BE49-F238E27FC236}">
                <a16:creationId xmlns:a16="http://schemas.microsoft.com/office/drawing/2014/main" id="{ADD401F5-0DB4-4202-B52A-3AD81184A817}"/>
              </a:ext>
            </a:extLst>
          </p:cNvPr>
          <p:cNvSpPr>
            <a:spLocks noGrp="1"/>
          </p:cNvSpPr>
          <p:nvPr>
            <p:ph idx="1"/>
          </p:nvPr>
        </p:nvSpPr>
        <p:spPr/>
        <p:txBody>
          <a:bodyPr/>
          <a:lstStyle/>
          <a:p>
            <a:pPr>
              <a:lnSpc>
                <a:spcPct val="100000"/>
              </a:lnSpc>
            </a:pPr>
            <a:r>
              <a:rPr lang="cs-CZ" sz="1600" dirty="0"/>
              <a:t>lze je spáchat jak konáním, tak i opomenutím – např. § 140 </a:t>
            </a:r>
            <a:r>
              <a:rPr lang="cs-CZ" sz="1600" dirty="0" err="1"/>
              <a:t>TrZ</a:t>
            </a:r>
            <a:r>
              <a:rPr lang="cs-CZ" sz="1600" dirty="0"/>
              <a:t>, tj. vražda </a:t>
            </a:r>
          </a:p>
          <a:p>
            <a:pPr algn="just">
              <a:lnSpc>
                <a:spcPct val="100000"/>
              </a:lnSpc>
            </a:pPr>
            <a:endParaRPr lang="cs-CZ" sz="1600" dirty="0"/>
          </a:p>
          <a:p>
            <a:pPr algn="just">
              <a:lnSpc>
                <a:spcPct val="100000"/>
              </a:lnSpc>
            </a:pPr>
            <a:r>
              <a:rPr lang="cs-CZ" sz="1600" dirty="0"/>
              <a:t>pachatel poruší zákaz konat tím, že nesplní speciální adresnou povinnost konat. </a:t>
            </a:r>
          </a:p>
          <a:p>
            <a:pPr algn="just">
              <a:lnSpc>
                <a:spcPct val="100000"/>
              </a:lnSpc>
            </a:pPr>
            <a:endParaRPr lang="cs-CZ" sz="1600" dirty="0"/>
          </a:p>
          <a:p>
            <a:pPr algn="just">
              <a:lnSpc>
                <a:spcPct val="100000"/>
              </a:lnSpc>
            </a:pPr>
            <a:r>
              <a:rPr lang="cs-CZ" sz="1600" dirty="0"/>
              <a:t>ne každé opomenutí = konání</a:t>
            </a:r>
          </a:p>
          <a:p>
            <a:pPr algn="just">
              <a:lnSpc>
                <a:spcPct val="100000"/>
              </a:lnSpc>
            </a:pPr>
            <a:endParaRPr lang="cs-CZ" sz="1600" dirty="0"/>
          </a:p>
          <a:p>
            <a:pPr algn="just">
              <a:lnSpc>
                <a:spcPct val="100000"/>
              </a:lnSpc>
            </a:pPr>
            <a:r>
              <a:rPr lang="cs-CZ" sz="1600" dirty="0"/>
              <a:t>§ 112  </a:t>
            </a:r>
            <a:r>
              <a:rPr lang="cs-CZ" sz="1600" dirty="0" err="1"/>
              <a:t>TrZ</a:t>
            </a:r>
            <a:r>
              <a:rPr lang="cs-CZ" sz="1600" dirty="0"/>
              <a:t> - jednáním se rozumí i opomenutí takového konání, k němuž byl pachatel povinen podle </a:t>
            </a:r>
          </a:p>
          <a:p>
            <a:pPr algn="just">
              <a:lnSpc>
                <a:spcPct val="100000"/>
              </a:lnSpc>
            </a:pPr>
            <a:endParaRPr lang="cs-CZ" sz="1600" dirty="0"/>
          </a:p>
          <a:p>
            <a:pPr lvl="1" algn="just"/>
            <a:r>
              <a:rPr lang="cs-CZ" sz="1400" dirty="0"/>
              <a:t>jiného právní předpisu</a:t>
            </a:r>
          </a:p>
          <a:p>
            <a:pPr lvl="1"/>
            <a:endParaRPr lang="cs-CZ" sz="1400" dirty="0"/>
          </a:p>
          <a:p>
            <a:pPr lvl="1"/>
            <a:r>
              <a:rPr lang="cs-CZ" sz="1400" dirty="0"/>
              <a:t>úředního rozhodnutí</a:t>
            </a:r>
          </a:p>
          <a:p>
            <a:pPr lvl="1"/>
            <a:endParaRPr lang="cs-CZ" sz="1400" dirty="0"/>
          </a:p>
          <a:p>
            <a:pPr lvl="1"/>
            <a:r>
              <a:rPr lang="cs-CZ" sz="1400" dirty="0"/>
              <a:t>smlouvy</a:t>
            </a:r>
          </a:p>
          <a:p>
            <a:pPr lvl="1"/>
            <a:endParaRPr lang="cs-CZ" sz="1400" dirty="0"/>
          </a:p>
          <a:p>
            <a:pPr lvl="1"/>
            <a:r>
              <a:rPr lang="cs-CZ" sz="1400" dirty="0"/>
              <a:t>v důsledku dobrovolného převzetí povinnosti konat  (garance)</a:t>
            </a:r>
          </a:p>
          <a:p>
            <a:pPr lvl="1"/>
            <a:endParaRPr lang="cs-CZ" sz="1400" dirty="0"/>
          </a:p>
          <a:p>
            <a:pPr lvl="1"/>
            <a:r>
              <a:rPr lang="cs-CZ" sz="1400" dirty="0"/>
              <a:t>vyplývala-li povinnost konat z jeho předchozího ohrožujícího jednání (ingerence) </a:t>
            </a:r>
          </a:p>
          <a:p>
            <a:pPr lvl="1"/>
            <a:endParaRPr lang="cs-CZ" sz="1400" dirty="0"/>
          </a:p>
          <a:p>
            <a:pPr lvl="1"/>
            <a:r>
              <a:rPr lang="cs-CZ" sz="1400" dirty="0"/>
              <a:t>byl povinen konat z jiného důvodu podle okolností a svých poměrů</a:t>
            </a:r>
          </a:p>
          <a:p>
            <a:pPr algn="just">
              <a:lnSpc>
                <a:spcPct val="100000"/>
              </a:lnSpc>
            </a:pPr>
            <a:endParaRPr lang="cs-CZ" sz="1600" dirty="0"/>
          </a:p>
          <a:p>
            <a:endParaRPr lang="cs-CZ" sz="1600" dirty="0"/>
          </a:p>
          <a:p>
            <a:endParaRPr lang="cs-CZ" sz="1600" dirty="0"/>
          </a:p>
        </p:txBody>
      </p:sp>
    </p:spTree>
    <p:extLst>
      <p:ext uri="{BB962C8B-B14F-4D97-AF65-F5344CB8AC3E}">
        <p14:creationId xmlns:p14="http://schemas.microsoft.com/office/powerpoint/2010/main" val="315011614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221</TotalTime>
  <Words>4172</Words>
  <Application>Microsoft Office PowerPoint</Application>
  <PresentationFormat>Širokoúhlá obrazovka</PresentationFormat>
  <Paragraphs>478</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Tahoma</vt:lpstr>
      <vt:lpstr>Trebuchet MS</vt:lpstr>
      <vt:lpstr>Wingdings</vt:lpstr>
      <vt:lpstr>Prezentace_MU_CZ</vt:lpstr>
      <vt:lpstr>Objekt, objektivní stránka a subjekt </vt:lpstr>
      <vt:lpstr>Znaky uvedené v zákoně</vt:lpstr>
      <vt:lpstr>Objekt </vt:lpstr>
      <vt:lpstr>Prezentace aplikace PowerPoint</vt:lpstr>
      <vt:lpstr>Předmět útoku</vt:lpstr>
      <vt:lpstr>Objektivní stránka  </vt:lpstr>
      <vt:lpstr>Jednání </vt:lpstr>
      <vt:lpstr>Omisní delikty pravé </vt:lpstr>
      <vt:lpstr>Omisivní delikty nepravé </vt:lpstr>
      <vt:lpstr>Jiný právní předpis</vt:lpstr>
      <vt:lpstr>Úřední rozhodnutí a smlouva  </vt:lpstr>
      <vt:lpstr>Garance a ingerence </vt:lpstr>
      <vt:lpstr>Okolnosti a poměry pachatele</vt:lpstr>
      <vt:lpstr>Následek</vt:lpstr>
      <vt:lpstr>Příčinná souvislost (kauzální nexus) </vt:lpstr>
      <vt:lpstr>Místo </vt:lpstr>
      <vt:lpstr>Čas, způsob atd. </vt:lpstr>
      <vt:lpstr>Prezentace aplikace PowerPoint</vt:lpstr>
      <vt:lpstr>Pl.ÚS 10/20 ze dne 5. 5. 2020</vt:lpstr>
      <vt:lpstr>15 Tdo 110/2021 ze dne 16. 3. 2021</vt:lpstr>
      <vt:lpstr>Subjekt a osobnost pachatele</vt:lpstr>
      <vt:lpstr>Příklad a) </vt:lpstr>
      <vt:lpstr>Příklad b) </vt:lpstr>
      <vt:lpstr>Příklad c) </vt:lpstr>
      <vt:lpstr>Živý nástroj</vt:lpstr>
      <vt:lpstr>Vyloučení nepřímého pachatelství </vt:lpstr>
      <vt:lpstr>Judikatura</vt:lpstr>
      <vt:lpstr>Pachatelství přímé </vt:lpstr>
      <vt:lpstr>Subjekt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VS Praha 7 To 107/2021 ze dne 23. 11. 2021</vt:lpstr>
      <vt:lpstr>NS 3 Tdo 954/2017 ze dne 22.11.2017</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Jiří Jarolím</cp:lastModifiedBy>
  <cp:revision>48</cp:revision>
  <cp:lastPrinted>2020-10-13T06:24:44Z</cp:lastPrinted>
  <dcterms:created xsi:type="dcterms:W3CDTF">2019-01-29T09:52:45Z</dcterms:created>
  <dcterms:modified xsi:type="dcterms:W3CDTF">2023-03-22T11:01:06Z</dcterms:modified>
</cp:coreProperties>
</file>