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4"/>
  </p:notesMasterIdLst>
  <p:handoutMasterIdLst>
    <p:handoutMasterId r:id="rId25"/>
  </p:handoutMasterIdLst>
  <p:sldIdLst>
    <p:sldId id="256" r:id="rId2"/>
    <p:sldId id="333" r:id="rId3"/>
    <p:sldId id="337" r:id="rId4"/>
    <p:sldId id="338" r:id="rId5"/>
    <p:sldId id="334" r:id="rId6"/>
    <p:sldId id="339" r:id="rId7"/>
    <p:sldId id="335" r:id="rId8"/>
    <p:sldId id="340" r:id="rId9"/>
    <p:sldId id="325" r:id="rId10"/>
    <p:sldId id="341" r:id="rId11"/>
    <p:sldId id="342" r:id="rId12"/>
    <p:sldId id="336" r:id="rId13"/>
    <p:sldId id="314" r:id="rId14"/>
    <p:sldId id="326" r:id="rId15"/>
    <p:sldId id="311" r:id="rId16"/>
    <p:sldId id="304" r:id="rId17"/>
    <p:sldId id="343" r:id="rId18"/>
    <p:sldId id="312" r:id="rId19"/>
    <p:sldId id="331" r:id="rId20"/>
    <p:sldId id="313" r:id="rId21"/>
    <p:sldId id="305" r:id="rId22"/>
    <p:sldId id="324" r:id="rId2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160" d="100"/>
          <a:sy n="160" d="100"/>
        </p:scale>
        <p:origin x="100" y="10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BAD4EF27-41AA-442F-8CFE-5AE565B432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84A8AD8-3743-4316-AF7E-AF226DBA5767}" type="slidenum">
              <a:rPr lang="cs-CZ" altLang="cs-CZ" sz="1200"/>
              <a:pPr eaLnBrk="1" hangingPunct="1"/>
              <a:t>5</a:t>
            </a:fld>
            <a:endParaRPr lang="cs-CZ" altLang="cs-CZ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7B569083-8323-4E2A-9AE7-005E5F0BF2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A8A894F0-EF34-4288-A768-ED9412B3E2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CCA94185-1F2A-4DFD-893C-172A629832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2684BEE-DF3C-4225-93C7-B81B46D7177E}" type="slidenum">
              <a:rPr lang="cs-CZ" altLang="cs-CZ" sz="1200"/>
              <a:pPr eaLnBrk="1" hangingPunct="1"/>
              <a:t>16</a:t>
            </a:fld>
            <a:endParaRPr lang="cs-CZ" altLang="cs-CZ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47092347-686A-401D-8872-A2BB2A9EF9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AAADDD40-404A-485E-B1DC-CDCB130544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LLM - obchodní právo, 11. 11. 2018 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LLM - obchodní právo, 11. 11. 2018 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LLM - obchodní právo, 11. 11. 2018 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LLM - obchodní právo, 11. 11. 2018  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/>
              <a:t>LLM - obchodní právo, 11. 11. 2018  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LLM - obchodní právo, 11. 11. 2018  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LLM - obchodní právo, 11. 11. 2018 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LLM - obchodní právo, 11. 11. 2018 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LLM - obchodní právo, 11. 11. 2018 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LLM - obchodní právo, 11. 11. 2018 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LLM - obchodní právo, 11. 11. 2018 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LLM - obchodní právo, 11. 11. 2018 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LLM - obchodní právo, 11. 11. 2018 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LLM - obchodní právo, 11. 11. 2018 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LLM - obchodní právo, 11. 11. 2018  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Marek.Frystak@law.m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Okolnosti vylučující  trestnost a způsobující zánik trestnosti    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r>
              <a:rPr lang="cs-CZ" b="1" dirty="0">
                <a:solidFill>
                  <a:schemeClr val="tx2"/>
                </a:solidFill>
              </a:rPr>
              <a:t>Marek Fryšták</a:t>
            </a:r>
          </a:p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r>
              <a:rPr lang="cs-CZ" b="1" dirty="0">
                <a:solidFill>
                  <a:schemeClr val="tx2"/>
                </a:solidFill>
              </a:rPr>
              <a:t>katedra trestního práva </a:t>
            </a:r>
          </a:p>
        </p:txBody>
      </p:sp>
    </p:spTree>
    <p:extLst>
      <p:ext uri="{BB962C8B-B14F-4D97-AF65-F5344CB8AC3E}">
        <p14:creationId xmlns:p14="http://schemas.microsoft.com/office/powerpoint/2010/main" val="4167955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BB2D2398-8ED3-438C-94D0-F834229921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37434F2-86E9-4CBE-842A-08A9F8AAB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DD4C240-5E9D-456A-88E2-67E9E8C364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altLang="cs-CZ" sz="1400" dirty="0"/>
              <a:t>chtěný výsledek nesmí být neúměrný podniknutému riziku</a:t>
            </a:r>
          </a:p>
          <a:p>
            <a:pPr marL="324000" lvl="1" indent="0" algn="just">
              <a:buNone/>
            </a:pPr>
            <a:r>
              <a:rPr lang="cs-CZ" altLang="cs-CZ" sz="1400" dirty="0"/>
              <a:t> </a:t>
            </a:r>
          </a:p>
          <a:p>
            <a:pPr lvl="1" algn="just"/>
            <a:r>
              <a:rPr lang="cs-CZ" altLang="cs-CZ" sz="1400" dirty="0"/>
              <a:t>činnost nesmí odporovat jinému právnímu předpisu než trestnímu zákoníku, veřejnému zájmu, zásadám lidskosti</a:t>
            </a:r>
          </a:p>
          <a:p>
            <a:pPr marL="324000" lvl="1" indent="0" algn="just">
              <a:buNone/>
            </a:pPr>
            <a:r>
              <a:rPr lang="cs-CZ" altLang="cs-CZ" sz="1400" dirty="0"/>
              <a:t> </a:t>
            </a:r>
          </a:p>
          <a:p>
            <a:pPr lvl="1" algn="just"/>
            <a:r>
              <a:rPr lang="cs-CZ" altLang="cs-CZ" sz="1400" dirty="0"/>
              <a:t>činnost se nesmí příčit dobrým mravům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nejde o přípustné riziko, jestliže taková činnost ohrozí život nebo zdraví člověka, aniž by jím byl dán k ní v souladu s jiným právním předpisem souhlas, nebo výsledek, k němuž směřuje, zcela zřejmě neodpovídá míře rizika, anebo provádění této činnosti zřejmě odporuje požadavkům jiného právního předpisu, veřejnému zájmu, zásadám lidskosti nebo se příčí dobrým mravům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lvl="1" algn="just"/>
            <a:r>
              <a:rPr lang="cs-CZ" altLang="cs-CZ" sz="1400" dirty="0"/>
              <a:t>pokud činnost ohrozí život nebo zdraví člověka, musí ohrožená osoba být s rizikem seznámena a musí s ním projevit souhlas, tedy podstoupit je dobrovolně; souhlas ohrožené osoby má relevanci, pouze pokud byl udělen po podrobném poučení o postupu, jeho alternativách a o všech možných rizicích pro život a zdraví s ním spojených (tzv. informovaný souhlas)</a:t>
            </a:r>
          </a:p>
          <a:p>
            <a:pPr marL="324000" lvl="1" indent="0" algn="just">
              <a:buNone/>
            </a:pPr>
            <a:endParaRPr lang="cs-CZ" altLang="cs-CZ" sz="1400" dirty="0"/>
          </a:p>
          <a:p>
            <a:pPr lvl="1" algn="just"/>
            <a:r>
              <a:rPr lang="cs-CZ" altLang="cs-CZ" sz="1400" dirty="0"/>
              <a:t>míra přípustného rizika musí odpovídat očekávanému společensky užitečnému prospěchu; přiměřenost míry rizika závisí na vzájemném vztahu hodnoty ohroženého statku, velikostí hrozící poruchy a její pravděpodobností; pravděpodobnost hrozící poruchy musí být menší než pravděpodobnost žádoucího výsledku (zásada proporcionality)</a:t>
            </a:r>
          </a:p>
          <a:p>
            <a:pPr lvl="1" algn="just"/>
            <a:endParaRPr lang="cs-CZ" altLang="cs-CZ" sz="1400" dirty="0"/>
          </a:p>
          <a:p>
            <a:pPr algn="just">
              <a:buFont typeface="Wingdings" panose="05000000000000000000" pitchFamily="2" charset="2"/>
              <a:buNone/>
            </a:pPr>
            <a:br>
              <a:rPr lang="cs-CZ" altLang="cs-CZ" sz="1600" dirty="0"/>
            </a:br>
            <a:endParaRPr lang="cs-CZ" alt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100975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0057C34-968E-474A-BE17-D7A45C8414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A46A805-F5A9-4931-A93E-BFB1D77D8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3FB7983-1DC3-4505-9A69-736D55868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4000" lvl="1" indent="0" algn="just">
              <a:buNone/>
            </a:pPr>
            <a:r>
              <a:rPr lang="cs-CZ" altLang="cs-CZ" sz="1400" dirty="0"/>
              <a:t> </a:t>
            </a:r>
          </a:p>
          <a:p>
            <a:pPr lvl="1" algn="just"/>
            <a:r>
              <a:rPr lang="cs-CZ" altLang="cs-CZ" sz="1400" dirty="0"/>
              <a:t>Veřejný zájem je opakem zájmu soukromého, a ač je tento pojem právem relativně často používán, není jím blíže definován; v podstatě se jedná o takový zájem, který je obecně prospěšný a opírá se o obecné principy, jejichž dodržování považujeme za prospěšné pro život společnosti, protože podporují duchovní i materiální blahobyt; nositelem veřejného zájmu je pouze rámcově určené společenství osob představujících veřejnost; tento zájem nesmí být v rozporu s platným právem</a:t>
            </a:r>
          </a:p>
          <a:p>
            <a:pPr marL="324000" lvl="1" indent="0" algn="just">
              <a:buNone/>
            </a:pPr>
            <a:r>
              <a:rPr lang="cs-CZ" altLang="cs-CZ" sz="1400" dirty="0"/>
              <a:t> </a:t>
            </a:r>
          </a:p>
          <a:p>
            <a:pPr lvl="1" algn="just"/>
            <a:r>
              <a:rPr lang="cs-CZ" altLang="cs-CZ" sz="1400" dirty="0"/>
              <a:t>dobré mravy, ač jsou zákonným pojmem, nejsou zákonem definovány; jejich obsah spočívá v obecně platných hodnotách či normách morálky, u kterých je dán obecný zájem na jejich respektování; posouzení konkrétního obsahu tohoto pojmu náleží vždy soudci, který jej posoudí v kontextu daném dobou a místem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přípustné riziko ve  vědě, výzkumu, zdravotnictví, sportu, podnikání atd.</a:t>
            </a: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944341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61E0B6EE-DB60-4F36-BC03-0F811E2AC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Oprávněné použití zbraně - § 32 TZ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52938950-7154-4002-98E8-D13ADEFAD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800" dirty="0"/>
          </a:p>
          <a:p>
            <a:pPr algn="just"/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trestný čin nespáchá, kdo použije zbraně v mezích stanovených jiným právním předpisem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jedná se o  toho, kdo je oprávněn použít zbraň „ze zákona“ – vojáci, policisté, celníci atd. 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subsidiarita použití  -   výzva, hrozba zbraní, varovný výstřel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osoba, která  je držitelem tzv. zbrojního  průkazu používá zbraň pouze v režimu krajní nouze či nutné obrany</a:t>
            </a:r>
          </a:p>
          <a:p>
            <a:pPr algn="just"/>
            <a:br>
              <a:rPr lang="cs-CZ" altLang="cs-CZ" sz="1800" dirty="0"/>
            </a:br>
            <a:endParaRPr lang="cs-CZ" altLang="cs-CZ" sz="1800" dirty="0"/>
          </a:p>
          <a:p>
            <a:pPr algn="just"/>
            <a:endParaRPr lang="cs-CZ" altLang="cs-CZ" sz="18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4ED9539-345C-46D4-BC1F-342018A92E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7F46EEF-76FD-49AF-8DE9-3AD2E8DAA2C2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12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7D3746A9-8B7F-47F0-92B7-896380561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dirty="0"/>
              <a:t>Splnění závazného rozkazu </a:t>
            </a:r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3E2FCCB0-3AA0-4404-AA7E-F8EB9AEBA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výslovný rozkaz k tomu zmocněné osoby vydaný v rámci předpisů není společensky škodlivý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pokud se podřízený domnívá, že rozkaz je v rozporu s právním předpisem, je povinen nadřízeného na to upozornit 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lvl="1" algn="just"/>
            <a:r>
              <a:rPr lang="cs-CZ" altLang="cs-CZ" sz="1600" dirty="0"/>
              <a:t>trvá-li nadřízený na splnění, má povinnost jej splnit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podřízený je povinen odepřít splnění rozkazu, jestliže by jeho splněním spáchal trestný čin, protože byl vydán zcela v rozporu s jakýmkoliv oprávněním vydávat rozkazy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lvl="1" algn="just"/>
            <a:r>
              <a:rPr lang="cs-CZ" altLang="cs-CZ" sz="1600" dirty="0"/>
              <a:t>pokud takový rozkaz splní, je spoluodpovědný za  způsobený následek </a:t>
            </a:r>
          </a:p>
          <a:p>
            <a:pPr algn="just"/>
            <a:endParaRPr lang="cs-CZ" altLang="cs-CZ" sz="1800" dirty="0"/>
          </a:p>
          <a:p>
            <a:pPr>
              <a:buFont typeface="Wingdings" panose="05000000000000000000" pitchFamily="2" charset="2"/>
              <a:buNone/>
            </a:pPr>
            <a:endParaRPr lang="cs-CZ" altLang="cs-CZ" sz="1800" dirty="0"/>
          </a:p>
          <a:p>
            <a:endParaRPr lang="cs-CZ" altLang="cs-CZ" sz="1800" dirty="0"/>
          </a:p>
          <a:p>
            <a:pPr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 eaLnBrk="1" hangingPunct="1"/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2D0CC2C-3D48-4937-B6BE-3BD0D52350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0EBD9EC-0965-4DDB-83CD-6BC62C950ED0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13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9FB4CBD5-92A3-4B4A-9898-F6B838C56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Výkon práv a plnění povinností </a:t>
            </a:r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09BD8852-A23C-4906-9405-C6FEC04FD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činem nebezpečným pro společnost není řádný výkon práva a plnění povinností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lvl="1" algn="just"/>
            <a:r>
              <a:rPr lang="cs-CZ" altLang="cs-CZ" sz="1600" dirty="0"/>
              <a:t>velmi úzce souvisí  s výkonem povolání nebo zaměstnání 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postup lékaře,  policisty, soudce atd.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8DF34CA-796A-42ED-B6D6-F77D6C59E5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CAC7B9C-5994-4153-B6EE-F3C0753CCE78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14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8C707976-4B23-4D03-859B-8DCB3470B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/>
              <a:t>Zánik společenské škodlivosti jednání pachatele a smrt osoby </a:t>
            </a:r>
          </a:p>
        </p:txBody>
      </p:sp>
      <p:sp>
        <p:nvSpPr>
          <p:cNvPr id="5123" name="Zástupný symbol pro obsah 2">
            <a:extLst>
              <a:ext uri="{FF2B5EF4-FFF2-40B4-BE49-F238E27FC236}">
                <a16:creationId xmlns:a16="http://schemas.microsoft.com/office/drawing/2014/main" id="{4F0FB0A9-7A0C-46BA-9382-59EE11ADD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800" dirty="0"/>
          </a:p>
          <a:p>
            <a:pPr algn="just"/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§ 2/1 TZ – trestnost činu se posuzuje podle  zákona účinného v době, kdy byl či spáchán; podle pozdějšího zákona se posuzuje jen tehdy, jestliže to je pro pachatele příznivější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od 1.1.2010 není  trestným činem řízení  vozidla bez řidičského oprávnění 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smrtí pachatele zaniká trestní odpovědnost, protože odpadá subjekt trestného činu  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trestní stíhání se dle § 11/1e TŘ zastaví </a:t>
            </a:r>
          </a:p>
          <a:p>
            <a:pPr lvl="1" algn="just"/>
            <a:r>
              <a:rPr lang="cs-CZ" altLang="cs-CZ" sz="1600" dirty="0"/>
              <a:t>smrt pachatele  není důvodem k zániku pravomocně uložených  majetkových trestů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31D2BD6-F553-42CF-9F76-43B0EF819A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3C58C35-AD19-4A45-9E83-1F686260C709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15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8">
            <a:extLst>
              <a:ext uri="{FF2B5EF4-FFF2-40B4-BE49-F238E27FC236}">
                <a16:creationId xmlns:a16="http://schemas.microsoft.com/office/drawing/2014/main" id="{5B5AC5F8-014F-4FB6-87C0-ADEF7A5871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/>
              <a:t>Účinná lítost  - § 33 TZ  </a:t>
            </a:r>
          </a:p>
        </p:txBody>
      </p:sp>
      <p:sp>
        <p:nvSpPr>
          <p:cNvPr id="6147" name="Rectangle 49">
            <a:extLst>
              <a:ext uri="{FF2B5EF4-FFF2-40B4-BE49-F238E27FC236}">
                <a16:creationId xmlns:a16="http://schemas.microsoft.com/office/drawing/2014/main" id="{7D1BB8AB-8DFA-43FC-BCC8-9CD24E12EF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trestní odpovědnost  za trestné činy taxativně vyjmenované v § 33 TZ zaniká, jestliže pachatel dobrovolně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škodlivému následku trestného činu zamezil nebo jej napravil, nebo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učinil o trestném činu oznámení v době, kdy škodlivému následku trestného činu mohlo být ještě zabráněno; oznámení je nutno učinit státnímu zástupci nebo policejnímu orgánu, voják může místo toho učinit oznámení nadřízenému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důležitý je aspekt dobrovolnosti, tj. nikoliv např. pod  hrozbou trestního stíhání 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>
              <a:buFont typeface="Wingdings" panose="05000000000000000000" pitchFamily="2" charset="2"/>
              <a:buNone/>
            </a:pPr>
            <a:br>
              <a:rPr lang="cs-CZ" altLang="cs-CZ" sz="1800" dirty="0"/>
            </a:br>
            <a:endParaRPr lang="cs-CZ" altLang="cs-CZ" sz="1800" dirty="0"/>
          </a:p>
          <a:p>
            <a:pPr algn="just"/>
            <a:endParaRPr lang="cs-CZ" altLang="cs-CZ" sz="1800" dirty="0"/>
          </a:p>
          <a:p>
            <a:pPr algn="just"/>
            <a:endParaRPr lang="cs-CZ" altLang="cs-CZ" sz="1800" dirty="0"/>
          </a:p>
          <a:p>
            <a:pPr algn="just"/>
            <a:endParaRPr lang="cs-CZ" altLang="cs-CZ" sz="1800" dirty="0"/>
          </a:p>
          <a:p>
            <a:pPr algn="just"/>
            <a:endParaRPr lang="cs-CZ" altLang="cs-CZ" sz="18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7721F58-BF7C-4480-8248-CAB7EF6B61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CEB9DEE-3288-470D-BEF7-5FA54BEFFAF9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16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49CAFFA-0392-4325-A13C-306A82903A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81F50A6-33B5-4C3B-9B26-74E53C45C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/>
              <a:t>Rozsudek NS ze dne 31.3.2021, </a:t>
            </a:r>
            <a:r>
              <a:rPr lang="cs-CZ" sz="3200" dirty="0" err="1"/>
              <a:t>sp</a:t>
            </a:r>
            <a:r>
              <a:rPr lang="cs-CZ" sz="3200" dirty="0"/>
              <a:t>. zn. 6 </a:t>
            </a:r>
            <a:r>
              <a:rPr lang="cs-CZ" sz="3200" dirty="0" err="1"/>
              <a:t>Tdo</a:t>
            </a:r>
            <a:r>
              <a:rPr lang="cs-CZ" sz="3200" dirty="0"/>
              <a:t> 1360/2020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A37E47F-FF8B-4F1B-8EFD-ECC67BFF8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800">
              <a:effectLst/>
              <a:latin typeface="+mj-lt"/>
              <a:ea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sz="1800">
                <a:effectLst/>
                <a:latin typeface="+mj-lt"/>
                <a:ea typeface="Calibri" panose="020F0502020204030204" pitchFamily="34" charset="0"/>
              </a:rPr>
              <a:t>z 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hlediska zániku trestní odpovědnosti pachatele v důsledku účinné lítosti podle § 33 TZ nemusí ani samotná skutečnost, že byl odhalen jím spáchaný trestný čin, automaticky vylučovat dobrovolnost jednání pachatele, jímž zamezil nebo napravil škodlivý následek ve smyslu § 33/a TZ </a:t>
            </a:r>
          </a:p>
          <a:p>
            <a:pPr algn="just">
              <a:lnSpc>
                <a:spcPct val="100000"/>
              </a:lnSpc>
            </a:pPr>
            <a:endParaRPr lang="cs-CZ" sz="1800" dirty="0">
              <a:latin typeface="+mj-lt"/>
              <a:ea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podstatné je jeho subjektivní vnímání toho, jestli mu v daném okamžiku bezprostředně hrozí trestní stíhání či nikoli</a:t>
            </a:r>
            <a:endParaRPr lang="cs-CZ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45655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425B3E92-6C9C-4AC6-83B2-14241BCCD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Zvláštní ustanovení o účinné lítosti </a:t>
            </a:r>
          </a:p>
        </p:txBody>
      </p:sp>
      <p:sp>
        <p:nvSpPr>
          <p:cNvPr id="7171" name="Zástupný symbol pro obsah 2">
            <a:extLst>
              <a:ext uri="{FF2B5EF4-FFF2-40B4-BE49-F238E27FC236}">
                <a16:creationId xmlns:a16="http://schemas.microsoft.com/office/drawing/2014/main" id="{0BFC554E-5C31-4D34-9C0A-8B71B471E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600" dirty="0"/>
              <a:t>§ 197 TZ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lvl="1" algn="just"/>
            <a:r>
              <a:rPr lang="cs-CZ" altLang="cs-CZ" sz="1600" dirty="0"/>
              <a:t>trestní odpovědnost za trestný čin zanedbání povinné výživy dle § 196 TZ zaniká, jestliže trestný čin neměl trvale nepříznivých následků a pachatel svou povinnost dodatečně splnil dříve, než soud prvního stupně počal vyhlašovat rozsudek</a:t>
            </a:r>
          </a:p>
          <a:p>
            <a:pPr lvl="1" algn="just"/>
            <a:r>
              <a:rPr lang="cs-CZ" altLang="cs-CZ" sz="1600" dirty="0"/>
              <a:t>nemusí být splněn, a v praxi ani není, požadavek dobrovolnosti 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§ 242 TZ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lvl="1" algn="just"/>
            <a:r>
              <a:rPr lang="cs-CZ" altLang="cs-CZ" sz="1600" dirty="0"/>
              <a:t>trestní odpovědnost za trestný čin neodvedení daně, pojistného na sociální zabezpečení a podobné povinné platby  dle § 241 TZ zaniká, jestliže pachatel svou povinnost dodatečně splnil dříve, než soud prvního stupně počal vyhlašovat rozsudek</a:t>
            </a:r>
          </a:p>
          <a:p>
            <a:pPr lvl="1" algn="just"/>
            <a:r>
              <a:rPr lang="cs-CZ" altLang="cs-CZ" sz="1600" dirty="0"/>
              <a:t>nemusí být splněn, a v praxi ani není, požadavek dobrovolnosti 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algn="just">
              <a:buFont typeface="Wingdings" panose="05000000000000000000" pitchFamily="2" charset="2"/>
              <a:buNone/>
            </a:pPr>
            <a:br>
              <a:rPr lang="cs-CZ" altLang="cs-CZ" sz="1800" dirty="0"/>
            </a:br>
            <a:endParaRPr lang="cs-CZ" altLang="cs-CZ" sz="1800" dirty="0"/>
          </a:p>
          <a:p>
            <a:pPr algn="just"/>
            <a:endParaRPr lang="cs-CZ" altLang="cs-CZ" sz="1800" dirty="0"/>
          </a:p>
          <a:p>
            <a:pPr algn="just" eaLnBrk="1" hangingPunct="1"/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3608DAD-3D2B-4948-A8AF-0676B59B9D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9710B2C-62FF-46D4-AA98-A08BA51D1790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18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68FF5E57-8116-4A53-B070-F0362BCC6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Promlčení trestní odpovědnosti – § 34 TZ</a:t>
            </a:r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63F83027-E724-4F10-86F7-66F62CAEC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600" dirty="0"/>
              <a:t>trestnost činu zaniká  po uplynutí doby stanovené zákonem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lvl="1" algn="just"/>
            <a:r>
              <a:rPr lang="cs-CZ" altLang="cs-CZ" sz="1600" dirty="0"/>
              <a:t>20 let, jde-li o trestný čin, za který TZ dovoluje uložení výjimečného trestu, a trestný čin spáchaný při vypracování nebo při schvalování privatizačního projektu podle jiného právního předpisu</a:t>
            </a:r>
          </a:p>
          <a:p>
            <a:pPr lvl="1" algn="just"/>
            <a:r>
              <a:rPr lang="cs-CZ" altLang="cs-CZ" sz="1600" dirty="0"/>
              <a:t>15 let, činí-li horní hranice trestní sazby odnětí svobody nejméně 10 let</a:t>
            </a:r>
          </a:p>
          <a:p>
            <a:pPr lvl="1" algn="just"/>
            <a:r>
              <a:rPr lang="cs-CZ" altLang="cs-CZ" sz="1600" dirty="0"/>
              <a:t>10let, činí-li horní hranice trestní sazby odnětí svobody nejméně 5 let</a:t>
            </a:r>
          </a:p>
          <a:p>
            <a:pPr lvl="1" algn="just"/>
            <a:r>
              <a:rPr lang="cs-CZ" altLang="cs-CZ" sz="1600" dirty="0"/>
              <a:t>5 let, činí-li horní hranice trestní sazby odnětí svobody nejméně 3 léta</a:t>
            </a:r>
          </a:p>
          <a:p>
            <a:pPr lvl="1" algn="just"/>
            <a:r>
              <a:rPr lang="cs-CZ" altLang="cs-CZ" sz="1600" dirty="0"/>
              <a:t>3 léta u ostatních trestných činů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promlčecí doba počíná běžet u trestných činů, u nichž je znakem účinek anebo u nichž je účinek znakem kvalifikované skutkové podstaty, od okamžiku, kdy takový účinek nastal; u ostatních trestných činů počíná běžet promlčecí doba od ukončení jednání; účastníkovi počíná běžet promlčecí doba od ukončení činu hlavního pachatele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FD8722E-4EC3-4226-ABE2-99056A954B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7EED826-1C54-4F89-B6D0-9BDF4357AE5D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19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BFF01184-F015-45E0-911A-CB5091789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Krajní nouze – 28 TZ </a:t>
            </a:r>
          </a:p>
        </p:txBody>
      </p:sp>
      <p:sp>
        <p:nvSpPr>
          <p:cNvPr id="5123" name="Zástupný symbol pro obsah 2">
            <a:extLst>
              <a:ext uri="{FF2B5EF4-FFF2-40B4-BE49-F238E27FC236}">
                <a16:creationId xmlns:a16="http://schemas.microsoft.com/office/drawing/2014/main" id="{29C0946C-EF86-4277-82CD-26B0D9054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600" dirty="0"/>
              <a:t>čin jinak trestný, kterým někdo odvrací nebezpečí přímo hrozící zájmu chráněnému trestním zákonem, není trestným činem</a:t>
            </a:r>
          </a:p>
          <a:p>
            <a:pPr algn="just"/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původce nebezpečí útoku  může být  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lvl="1" algn="just"/>
            <a:r>
              <a:rPr lang="cs-CZ" altLang="cs-CZ" sz="1400" dirty="0"/>
              <a:t>fyzická osoba  - pokud je způsobena škody někomu jinému než  útočníkovi, jde o krajní nouzi, jinak jde o nutnou obranu </a:t>
            </a:r>
          </a:p>
          <a:p>
            <a:pPr algn="just">
              <a:lnSpc>
                <a:spcPct val="100000"/>
              </a:lnSpc>
            </a:pPr>
            <a:endParaRPr lang="cs-CZ" altLang="cs-CZ" sz="1400" dirty="0"/>
          </a:p>
          <a:p>
            <a:pPr lvl="1" algn="just"/>
            <a:r>
              <a:rPr lang="cs-CZ" altLang="cs-CZ" sz="1400" dirty="0"/>
              <a:t>přírodní síly (např. povodní, požár, divoké zvíře, život ohrožující choroba)</a:t>
            </a:r>
          </a:p>
          <a:p>
            <a:pPr marL="324000" lvl="1" indent="0" algn="just">
              <a:buNone/>
            </a:pPr>
            <a:r>
              <a:rPr lang="cs-CZ" altLang="cs-CZ" sz="1400" dirty="0"/>
              <a:t> </a:t>
            </a:r>
          </a:p>
          <a:p>
            <a:pPr lvl="1" algn="just"/>
            <a:r>
              <a:rPr lang="cs-CZ" altLang="cs-CZ" sz="1400" dirty="0"/>
              <a:t>lidská činnost [např. kolizí povinností, nedbalostním jednáním, úmyslným útokem, pokud není odvracen za podmínek ustanovení o nutné obraně (např. bankovní úředník odvrací při loupeži hrozící nebezpečí tím, že vydá lupiči finanční hotovost)]</a:t>
            </a:r>
          </a:p>
          <a:p>
            <a:pPr lvl="1" algn="just"/>
            <a:endParaRPr lang="cs-CZ" altLang="cs-CZ" sz="1400" dirty="0"/>
          </a:p>
          <a:p>
            <a:pPr lvl="1" algn="just"/>
            <a:r>
              <a:rPr lang="cs-CZ" altLang="cs-CZ" sz="1400" dirty="0"/>
              <a:t>kombinace předchozích faktorů (např. špatně zabezpečené vozidlo na svahu, poškození výstražného značení v lavinové oblasti)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marL="72000" indent="0" algn="just">
              <a:lnSpc>
                <a:spcPct val="100000"/>
              </a:lnSpc>
              <a:buNone/>
            </a:pPr>
            <a:endParaRPr lang="cs-CZ" altLang="cs-CZ" sz="16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54875D8-75E3-4B5C-AC8D-3CD26DBB2B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CCE7C80-CB7A-4470-ADAA-AFC9C86A7E76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C48C488C-F14F-46C4-907C-0753EDB98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endParaRPr lang="cs-CZ" altLang="cs-CZ" b="1"/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4EFC3E9F-A7D3-4EDB-842D-D06E37DA8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600" dirty="0"/>
              <a:t>stavění promlčecí doby - určitá doba se do promlčení nezapočítává v důsledku existence překážky; po jejím odpadnutí pokračuje běh lhůty původní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lvl="1" algn="just"/>
            <a:r>
              <a:rPr lang="cs-CZ" altLang="cs-CZ" sz="1600" dirty="0"/>
              <a:t>např. doba, pro kterou  bylo trestní stíhání přerušeno  z důvodu duševní či těžké choroby pachatele 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přerušení promlčecí doby – určitá doba, po kterou se přerušuje běh promlčení; přerušením začíná běžet doba nová 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lvl="1" algn="just"/>
            <a:r>
              <a:rPr lang="cs-CZ" altLang="cs-CZ" sz="1600" dirty="0"/>
              <a:t>např.  zahájení trestního stíhání pro  trestný čin, o jehož promlčení jde  nebo spáchá-li pachatel   v promlčecí době trestný čin, pro který TZ stanoví  trest stejný nebo přísnější 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V § 35 TZ jsou uvedeny tzv. nepromlčitelné trestné činy </a:t>
            </a:r>
          </a:p>
          <a:p>
            <a:pPr lvl="1" algn="just"/>
            <a:r>
              <a:rPr lang="cs-CZ" altLang="cs-CZ" sz="1600" dirty="0"/>
              <a:t>TČ v hlavě XIII. (výjimkou jsou §§ 403, 404 a 405)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600" dirty="0"/>
          </a:p>
          <a:p>
            <a:pPr lvl="1" algn="just"/>
            <a:r>
              <a:rPr lang="cs-CZ" altLang="cs-CZ" sz="1600" dirty="0"/>
              <a:t>vlastizrada, rozvracení republiky, teroristický útok a teror zakládající válečný zločin nebo zločin proti lidskosti podle mezinárodního práva 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600" dirty="0"/>
          </a:p>
          <a:p>
            <a:pPr lvl="1" algn="just"/>
            <a:r>
              <a:rPr lang="cs-CZ" altLang="cs-CZ" sz="1600" dirty="0"/>
              <a:t>jiné trestné činy spáchané od 25.února 1948 do 29. prosince 1989 s horní hranicí nejméně 10 let za podmínek § 35 písm. c) 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/>
            <a:endParaRPr lang="cs-CZ" altLang="cs-CZ" sz="18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3F60CA3-0DBE-4E26-AA22-9D2122EF36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A1B3A40-F1BD-4D8B-8392-B5381F375B2C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20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3EF32A91-C7B1-4CD1-A3C3-17BBD4AD94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64B4977F-5D99-421A-9EFE-B3595CEFDA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b="1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Děkuji za pozornost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sz="4000" b="1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Otázky…???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 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  <p:sp>
        <p:nvSpPr>
          <p:cNvPr id="81924" name="Zástupný symbol pro číslo snímku 4">
            <a:extLst>
              <a:ext uri="{FF2B5EF4-FFF2-40B4-BE49-F238E27FC236}">
                <a16:creationId xmlns:a16="http://schemas.microsoft.com/office/drawing/2014/main" id="{AA8E9AB1-5699-44C1-B83E-F1893FBEF74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B9C1AAF-D6B5-4F12-9286-2F87B63DDDC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cs-CZ" altLang="cs-CZ" sz="12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Nadpis 1">
            <a:extLst>
              <a:ext uri="{FF2B5EF4-FFF2-40B4-BE49-F238E27FC236}">
                <a16:creationId xmlns:a16="http://schemas.microsoft.com/office/drawing/2014/main" id="{FD4D831B-3778-4661-96FD-FCBFB1FF31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82947" name="Zástupný symbol pro obsah 2">
            <a:extLst>
              <a:ext uri="{FF2B5EF4-FFF2-40B4-BE49-F238E27FC236}">
                <a16:creationId xmlns:a16="http://schemas.microsoft.com/office/drawing/2014/main" id="{48084C51-C045-4E5D-B0E6-8CD31C8EA5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prof. JUDr. Marek Fryšták, Ph.D.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Katedra trestního práva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Právnická fakulta Masarykovy univerzity 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Veveří 70, 611 80 Brno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Tel. + 420 549 493 870, Fax. + 420 541 213 162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E-mail: </a:t>
            </a:r>
            <a:r>
              <a:rPr lang="cs-CZ" altLang="cs-CZ" b="1" dirty="0">
                <a:hlinkClick r:id="rId2"/>
              </a:rPr>
              <a:t>Marek.Frystak@law.muni.cz</a:t>
            </a:r>
            <a:r>
              <a:rPr lang="cs-CZ" altLang="cs-CZ" b="1" dirty="0"/>
              <a:t> </a:t>
            </a:r>
          </a:p>
          <a:p>
            <a:pPr eaLnBrk="1" hangingPunct="1"/>
            <a:endParaRPr lang="cs-CZ" altLang="cs-CZ" dirty="0"/>
          </a:p>
        </p:txBody>
      </p:sp>
      <p:sp>
        <p:nvSpPr>
          <p:cNvPr id="82948" name="Zástupný symbol pro číslo snímku 4">
            <a:extLst>
              <a:ext uri="{FF2B5EF4-FFF2-40B4-BE49-F238E27FC236}">
                <a16:creationId xmlns:a16="http://schemas.microsoft.com/office/drawing/2014/main" id="{AEEAF108-0BE0-4AE6-B50B-0C117EA509E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43CFEDC-F60B-4EDA-9984-070A7F6A4D0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cs-CZ" altLang="cs-CZ"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3049DFA-6094-4E1C-9392-0A8EDF6678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2B2C988-42F1-4E1F-B9B0-BE97CEE53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F68F03A-507D-4D1A-8300-0AD664283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dirty="0"/>
              <a:t>nebezpečí musí hrozit přímo/ bezprostředně, a to jak z hlediska časového, tak i věcného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400" dirty="0"/>
              <a:t>přímá hrozba nebezpečí znamená, že vyvolání škodlivého následku nastane </a:t>
            </a:r>
          </a:p>
          <a:p>
            <a:pPr algn="just">
              <a:lnSpc>
                <a:spcPct val="100000"/>
              </a:lnSpc>
            </a:pPr>
            <a:endParaRPr lang="cs-CZ" sz="1400" dirty="0"/>
          </a:p>
          <a:p>
            <a:pPr algn="just">
              <a:lnSpc>
                <a:spcPct val="100000"/>
              </a:lnSpc>
            </a:pPr>
            <a:r>
              <a:rPr lang="cs-CZ" sz="1400" dirty="0"/>
              <a:t>v důsledku rozvíjejícího se skutkového děje v krátkém časovém úseku (požár rozvíjející se za suchého, větrného počasí) nebo </a:t>
            </a:r>
          </a:p>
          <a:p>
            <a:pPr algn="just">
              <a:lnSpc>
                <a:spcPct val="100000"/>
              </a:lnSpc>
            </a:pPr>
            <a:endParaRPr lang="cs-CZ" sz="1400" dirty="0"/>
          </a:p>
          <a:p>
            <a:pPr algn="just">
              <a:lnSpc>
                <a:spcPct val="100000"/>
              </a:lnSpc>
            </a:pPr>
            <a:r>
              <a:rPr lang="cs-CZ" sz="1400" dirty="0"/>
              <a:t>bez možného časového určení přímo hrozí po jednom či několika málo ať již zákonitých nebo náhodných úkonech (hrozící výbuch v místnosti koncentrovaného uniklého plynu při náhodné iniciaci telefonem, zvonkem či jiným elektrickým spotřebičem)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princip subsidiarity - nejde o krajní nouzi, jestliže bylo možno toto nebezpečí za daných okolností odvrátit jinak; krajní nouze j hraje pomocnou, podpůrnou roli  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marL="72000" indent="0" algn="just">
              <a:lnSpc>
                <a:spcPct val="100000"/>
              </a:lnSpc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812060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8950B1AD-ABF8-481F-9CC0-F44D2E30AF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825D311-CCD6-40ED-BEDC-4DEA0C79A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2B56E14-312C-4FC9-B3DD-9F4A89E7E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princip proporcionality - nejde o krajní nouzi pokud způsobený následek je zřejmě stejně závažný nebo ještě závažnější než ten, který hrozil 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lvl="1" algn="just"/>
            <a:r>
              <a:rPr lang="cs-CZ" altLang="cs-CZ" sz="1400" dirty="0"/>
              <a:t>podmínku proporcionality nesplňuje jednání pachatele, který zachraňuje vlastní život tím, že usmrtí jiného </a:t>
            </a:r>
          </a:p>
          <a:p>
            <a:pPr lvl="1" algn="just"/>
            <a:endParaRPr lang="cs-CZ" altLang="cs-CZ" sz="1400" dirty="0"/>
          </a:p>
          <a:p>
            <a:pPr lvl="1" algn="just"/>
            <a:r>
              <a:rPr lang="cs-CZ" altLang="cs-CZ" sz="1400" dirty="0"/>
              <a:t>může ji však splňovat jednání, kterým někdo obětováním jednoho lidského života zachrání život více lidí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o krajní nouzi nejde také, jestliže ten, komu nebezpečí hrozí (nikoliv ten, kdo ho odvrací) je povinen je snášet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lvl="1" algn="just"/>
            <a:r>
              <a:rPr lang="cs-CZ" sz="1400" dirty="0"/>
              <a:t>povinnost určité nebezpečí snášet danou povoláním má například lékař, hasič nebo policista, a tato povinnost mu nedovoluje odmítnout její plnění s odkazem na stav krajní nouze </a:t>
            </a:r>
          </a:p>
          <a:p>
            <a:pPr lvl="1" algn="just"/>
            <a:endParaRPr lang="cs-CZ" sz="1400" dirty="0"/>
          </a:p>
          <a:p>
            <a:pPr lvl="1" algn="just"/>
            <a:r>
              <a:rPr lang="cs-CZ" sz="1400" dirty="0"/>
              <a:t>povinnost nebezpečí snášet však ani v tomto případě není absolutní a bude ji třeba v každém konkrétním případě poměřovat podmínkou proporcionality</a:t>
            </a:r>
          </a:p>
        </p:txBody>
      </p:sp>
    </p:spTree>
    <p:extLst>
      <p:ext uri="{BB962C8B-B14F-4D97-AF65-F5344CB8AC3E}">
        <p14:creationId xmlns:p14="http://schemas.microsoft.com/office/powerpoint/2010/main" val="1254396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8">
            <a:extLst>
              <a:ext uri="{FF2B5EF4-FFF2-40B4-BE49-F238E27FC236}">
                <a16:creationId xmlns:a16="http://schemas.microsoft.com/office/drawing/2014/main" id="{4118A2D4-7309-47E7-B098-0CB5B72E22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Nutná obrana - § 29 TZ</a:t>
            </a:r>
          </a:p>
        </p:txBody>
      </p:sp>
      <p:sp>
        <p:nvSpPr>
          <p:cNvPr id="6147" name="Rectangle 49">
            <a:extLst>
              <a:ext uri="{FF2B5EF4-FFF2-40B4-BE49-F238E27FC236}">
                <a16:creationId xmlns:a16="http://schemas.microsoft.com/office/drawing/2014/main" id="{C5D69DCE-8EA1-4F17-97E5-CCB2D127C9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endParaRPr lang="cs-CZ" altLang="cs-CZ" sz="1800" dirty="0"/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600" dirty="0"/>
              <a:t>čin jinak trestný, kterým někdo odvrací přímo hrozící nebo trvající útok na zájem chráněný trestním zákonem, není trestným činem</a:t>
            </a:r>
          </a:p>
          <a:p>
            <a:pPr algn="just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lvl="1" algn="just" eaLnBrk="1" hangingPunct="1"/>
            <a:r>
              <a:rPr lang="cs-CZ" altLang="cs-CZ" sz="1400" dirty="0"/>
              <a:t>původcem útoku může být pouze fyzická osoba, i nepříčetná nebo dítě</a:t>
            </a:r>
          </a:p>
          <a:p>
            <a:pPr lvl="1" algn="just" eaLnBrk="1" hangingPunct="1"/>
            <a:endParaRPr lang="cs-CZ" altLang="cs-CZ" sz="1400" dirty="0"/>
          </a:p>
          <a:p>
            <a:pPr lvl="1" algn="just" eaLnBrk="1" hangingPunct="1"/>
            <a:r>
              <a:rPr lang="cs-CZ" altLang="cs-CZ" sz="1400" dirty="0"/>
              <a:t>bránit se lze před útokem bezprostředně hrozícím, a není proto třeba čekat na jeho zahájení</a:t>
            </a:r>
          </a:p>
          <a:p>
            <a:pPr lvl="1" algn="just" eaLnBrk="1" hangingPunct="1"/>
            <a:endParaRPr lang="cs-CZ" altLang="cs-CZ" sz="1400" dirty="0"/>
          </a:p>
          <a:p>
            <a:pPr lvl="1" algn="just" eaLnBrk="1" hangingPunct="1"/>
            <a:r>
              <a:rPr lang="cs-CZ" altLang="cs-CZ" sz="1400" dirty="0"/>
              <a:t>útok musí bezprostředně hrozit nebo trvat; útok trvá, dokud není ukončen; proti útoku, který ještě bezprostředně nehrozí nebo který již byl ukončen, není nutná obrana přípustná</a:t>
            </a:r>
          </a:p>
          <a:p>
            <a:pPr marL="324000" lvl="1" indent="0" algn="just" eaLnBrk="1" hangingPunct="1">
              <a:buNone/>
            </a:pPr>
            <a:endParaRPr lang="cs-CZ" altLang="cs-CZ" sz="1400" dirty="0"/>
          </a:p>
          <a:p>
            <a:pPr lvl="1" algn="just" eaLnBrk="1" hangingPunct="1"/>
            <a:r>
              <a:rPr lang="cs-CZ" altLang="cs-CZ" sz="1400" dirty="0"/>
              <a:t>bezprostřední hrozba útoku může nastat již při slovním nebo konkludentním projevu úmyslu zaútočit (slovní hrozba násilím spojená s uchopením zbraně), obvykle však ve stadiu pokusu trestného činu (pokud je útok trestným činem) </a:t>
            </a:r>
          </a:p>
          <a:p>
            <a:pPr lvl="1" algn="just" eaLnBrk="1" hangingPunct="1"/>
            <a:endParaRPr lang="cs-CZ" altLang="cs-CZ" sz="1400" dirty="0"/>
          </a:p>
          <a:p>
            <a:pPr algn="just" eaLnBrk="1" hangingPunct="1">
              <a:lnSpc>
                <a:spcPct val="100000"/>
              </a:lnSpc>
            </a:pPr>
            <a:endParaRPr lang="cs-CZ" altLang="cs-CZ" sz="16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algn="just"/>
            <a:endParaRPr lang="cs-CZ" altLang="cs-CZ" sz="1800" dirty="0"/>
          </a:p>
          <a:p>
            <a:pPr algn="just"/>
            <a:endParaRPr lang="cs-CZ" altLang="cs-CZ" sz="1800" dirty="0"/>
          </a:p>
          <a:p>
            <a:pPr algn="just"/>
            <a:endParaRPr lang="cs-CZ" altLang="cs-CZ" sz="1800" dirty="0"/>
          </a:p>
          <a:p>
            <a:pPr algn="just"/>
            <a:endParaRPr lang="cs-CZ" altLang="cs-CZ" sz="18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6DE7E2E-DFE9-4971-8047-226A01ED37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0818D27-FDDA-4346-A0DD-FDB866AD47DA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5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1A538DB-73F0-42CA-B776-715DA7E5B9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6A4D1C8-389B-4265-8925-E038771E8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DE81B82-49B8-48FE-9491-212B48C73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00000"/>
              </a:lnSpc>
            </a:pPr>
            <a:endParaRPr lang="cs-CZ" altLang="cs-CZ" sz="1600" dirty="0"/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600" dirty="0"/>
              <a:t>nejde o nutnou obranu, byla-li obrana zcela zjevně nepřiměřená způsobu útoku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600" dirty="0"/>
          </a:p>
          <a:p>
            <a:pPr lvl="1" algn="just" eaLnBrk="1" hangingPunct="1"/>
            <a:r>
              <a:rPr lang="cs-CZ" altLang="cs-CZ" sz="1400" dirty="0"/>
              <a:t>posuzuje se podle osoby útočníka a obránce, poměru prostředků obrany a útoku, poměru intenzity obrany a útoku atd. </a:t>
            </a:r>
          </a:p>
          <a:p>
            <a:pPr lvl="1" algn="just" eaLnBrk="1" hangingPunct="1"/>
            <a:endParaRPr lang="cs-CZ" altLang="cs-CZ" sz="1400" dirty="0"/>
          </a:p>
          <a:p>
            <a:pPr lvl="1" algn="just" eaLnBrk="1" hangingPunct="1"/>
            <a:r>
              <a:rPr lang="cs-CZ" altLang="cs-CZ" sz="1400" dirty="0"/>
              <a:t>vybočení z mezí nutné obrany pro její zcela zjevnou nepřiměřenost půjde jen tehdy, jestliže pachatel použil prostředku podstatně silnějšího, než bylo za dané situace třeba k odvrácení útoku, nebo když škoda způsobená nutnou obranou je v hrubém nepoměru ke škodě hrozící z útoku</a:t>
            </a:r>
          </a:p>
          <a:p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automatická obranná zařízení instalovaná za účelem odražení budoucího útoku (samostříly, různé pasti apod.) spouštěná samočinně bez přítomnosti obránce nelze a priori vyloučit jako v rámci nutné obrany nepřípustné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lvl="1" algn="just"/>
            <a:r>
              <a:rPr lang="cs-CZ" sz="1400" dirty="0"/>
              <a:t>pokud obranné zařízení zasáhne v okamžiku útoku, ať již přímo hrozícího nebo trvajícího, a zasáhne přímo proti útočníkovi, nejedná se o extenzivní exces z nutné obrany, bez ohledu na skutečnost, že obránce sám není fyzicky přítomen </a:t>
            </a:r>
          </a:p>
        </p:txBody>
      </p:sp>
    </p:spTree>
    <p:extLst>
      <p:ext uri="{BB962C8B-B14F-4D97-AF65-F5344CB8AC3E}">
        <p14:creationId xmlns:p14="http://schemas.microsoft.com/office/powerpoint/2010/main" val="2900682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9220F724-4971-475A-846D-68B9BF93E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Svolení poškozeného - § 30 TZ </a:t>
            </a:r>
          </a:p>
        </p:txBody>
      </p:sp>
      <p:sp>
        <p:nvSpPr>
          <p:cNvPr id="7171" name="Zástupný symbol pro obsah 2">
            <a:extLst>
              <a:ext uri="{FF2B5EF4-FFF2-40B4-BE49-F238E27FC236}">
                <a16:creationId xmlns:a16="http://schemas.microsoft.com/office/drawing/2014/main" id="{F730AE7F-38B5-459D-A688-0991B48DE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600" dirty="0"/>
              <a:t>trestný čin nespáchá, kdo jedná na základě svolení osoby, jejíž zájmy, o nichž tato osoba může bez omezení oprávněně rozhodovat, jsou činem dotčeny; pro svolení platí </a:t>
            </a:r>
          </a:p>
          <a:p>
            <a:pPr marL="324000" lvl="1" indent="0" algn="just">
              <a:buNone/>
            </a:pPr>
            <a:endParaRPr lang="cs-CZ" altLang="cs-CZ" sz="1400" dirty="0"/>
          </a:p>
          <a:p>
            <a:pPr lvl="1" algn="just"/>
            <a:r>
              <a:rPr lang="cs-CZ" altLang="cs-CZ" sz="1400" dirty="0"/>
              <a:t>musí být projeveno jasně a srozumitelně navenek osobou k tomu způsobilou (schopnou v době udělení souhlasu posoudit význam jednání, k němuž svoluje a jeho následky) a oprávněnou, tedy fyzickou nebo právnickou osobou, jejíchž práv nebo oprávněných zájmů se čin dotýká</a:t>
            </a:r>
          </a:p>
          <a:p>
            <a:pPr marL="324000" lvl="1" indent="0" algn="just">
              <a:buNone/>
            </a:pPr>
            <a:r>
              <a:rPr lang="cs-CZ" altLang="cs-CZ" sz="1400" dirty="0"/>
              <a:t> </a:t>
            </a:r>
          </a:p>
          <a:p>
            <a:pPr lvl="1" algn="just"/>
            <a:r>
              <a:rPr lang="cs-CZ" altLang="cs-CZ" sz="1400" dirty="0"/>
              <a:t>musí být míněno vážně a vydáno dobrovolně (svobodně)</a:t>
            </a:r>
          </a:p>
          <a:p>
            <a:pPr marL="324000" lvl="1" indent="0" algn="just">
              <a:buNone/>
            </a:pPr>
            <a:r>
              <a:rPr lang="cs-CZ" altLang="cs-CZ" sz="1400" dirty="0"/>
              <a:t> </a:t>
            </a:r>
          </a:p>
          <a:p>
            <a:pPr lvl="1" algn="just"/>
            <a:r>
              <a:rPr lang="cs-CZ" altLang="cs-CZ" sz="1400" dirty="0"/>
              <a:t>musí být dáno před a nejpozději současně s činem, přičemž zahrnuje nejen výsledek jednání, ale i jeho způsob</a:t>
            </a:r>
          </a:p>
          <a:p>
            <a:pPr marL="324000" lvl="1" indent="0" algn="just">
              <a:buNone/>
            </a:pPr>
            <a:r>
              <a:rPr lang="cs-CZ" altLang="cs-CZ" sz="1400" dirty="0"/>
              <a:t> </a:t>
            </a:r>
          </a:p>
          <a:p>
            <a:pPr lvl="1" algn="just"/>
            <a:r>
              <a:rPr lang="cs-CZ" altLang="cs-CZ" sz="1400" dirty="0"/>
              <a:t>jako projev svobodné vůle je možno svolení odvolat; proto, aby vyloučilo protiprávnost činu jinak trestného, nesmí být před činem odvoláno</a:t>
            </a:r>
          </a:p>
          <a:p>
            <a:pPr lvl="1" algn="just"/>
            <a:endParaRPr lang="cs-CZ" altLang="cs-CZ" sz="1400" dirty="0"/>
          </a:p>
          <a:p>
            <a:pPr lvl="1" algn="just"/>
            <a:r>
              <a:rPr lang="cs-CZ" altLang="cs-CZ" sz="1400" dirty="0"/>
              <a:t>svolení lze dát jakýmkoliv určitým a srozumitelným způsobem, ať již slovně, tedy ústně nebo písemně, či konkludentně</a:t>
            </a:r>
          </a:p>
          <a:p>
            <a:pPr lvl="1" algn="just"/>
            <a:endParaRPr lang="cs-CZ" altLang="cs-CZ" sz="1400" dirty="0"/>
          </a:p>
          <a:p>
            <a:pPr lvl="1" algn="just"/>
            <a:r>
              <a:rPr lang="cs-CZ" altLang="cs-CZ" sz="1400" dirty="0"/>
              <a:t>dodatečné svolení poškozeného po uskutečněném protiprávním jednání není samo o sobě důvodem vylučujícím protiprávnost; pouze v případech, kdy jednající osoba vzhledem k okolnostem případu a svým poměrům důvodně předpokládá, že oprávněná osoba by jí souhlas s činem udělila dodatečně, a tato tak učiní, je protiprávnost, a tím také trestnost takového jednání rovněž vyloučena (tzv. předpokládaný souhlas)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algn="just" eaLnBrk="1" hangingPunct="1"/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13E68FC-5C28-45EE-A054-7B830A2295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5C31A4F-9BAF-4AE7-AF45-6A28663B9680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7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0F39CCC-57B8-463C-B0CA-C943D1C88C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B6E0F28-ED73-4D63-AD75-61C71B488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B7B893B-B6CB-42A3-955A-D92F93342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dirty="0"/>
              <a:t>lékařský zákrok musí být vždy v souladu s právním řádem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lvl="1" algn="just"/>
            <a:r>
              <a:rPr lang="cs-CZ" sz="1400" dirty="0"/>
              <a:t>získání souhlasu pacienta neznamená proto samo o sobě, že zákrok je legální (tedy v souladu s právem) </a:t>
            </a:r>
          </a:p>
          <a:p>
            <a:pPr lvl="1" algn="just"/>
            <a:endParaRPr lang="cs-CZ" sz="1400" dirty="0"/>
          </a:p>
          <a:p>
            <a:pPr lvl="1" algn="just"/>
            <a:r>
              <a:rPr lang="cs-CZ" sz="1400" dirty="0"/>
              <a:t>v určitých případech (např. podrobení se neschválenému experimentu) bude zásah i přes existenci souhlasu protiprávním</a:t>
            </a:r>
          </a:p>
          <a:p>
            <a:pPr lvl="1" algn="just"/>
            <a:endParaRPr lang="cs-CZ" sz="1400" dirty="0"/>
          </a:p>
          <a:p>
            <a:pPr lvl="1" algn="just"/>
            <a:r>
              <a:rPr lang="cs-CZ" sz="1400" dirty="0"/>
              <a:t> v případě svolení pacienta k lékařskému zákroku musí jít o tzv. informovaný souhlas, tedy souhlas udělený po podrobném lékařském poučení o diagnóze, o možné terapii včetně alternativ a o rizicích v úvahu přicházejících lékařských postupů</a:t>
            </a:r>
          </a:p>
        </p:txBody>
      </p:sp>
    </p:spTree>
    <p:extLst>
      <p:ext uri="{BB962C8B-B14F-4D97-AF65-F5344CB8AC3E}">
        <p14:creationId xmlns:p14="http://schemas.microsoft.com/office/powerpoint/2010/main" val="3224922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916D5FF3-AB23-4833-9038-A06153693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Přípustné riziko - § 31 TZ</a:t>
            </a:r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5EF91516-D8C6-4384-8198-1A849E9B7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600" dirty="0"/>
              <a:t>trestný čin nespáchá, kdo v souladu s dosaženým stavem poznání a informacemi, které měl v době svého rozhodování o dalším postupu, vykonává v rámci svého zaměstnání, povolání, postavení nebo funkce společensky prospěšnou činnost, kterou ohrozí nebo poruší zájem chráněný trestním zákonem, nelze-li společensky prospěšného výsledku dosáhnout jinak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lvl="1" algn="just"/>
            <a:r>
              <a:rPr lang="cs-CZ" altLang="cs-CZ" sz="1400" dirty="0"/>
              <a:t>jednání musí být podniknuto v rámci zaměstnání, povolání, postavení nebo funkce</a:t>
            </a:r>
          </a:p>
          <a:p>
            <a:pPr marL="324000" lvl="1" indent="0" algn="just">
              <a:buNone/>
            </a:pPr>
            <a:endParaRPr lang="cs-CZ" altLang="cs-CZ" sz="1400" dirty="0"/>
          </a:p>
          <a:p>
            <a:pPr lvl="1" algn="just"/>
            <a:r>
              <a:rPr lang="cs-CZ" altLang="cs-CZ" sz="1400" dirty="0"/>
              <a:t>jednání musí být podniknuto v rámci společensky prospěšné činnosti</a:t>
            </a:r>
          </a:p>
          <a:p>
            <a:pPr marL="324000" lvl="1" indent="0" algn="just">
              <a:buNone/>
            </a:pPr>
            <a:r>
              <a:rPr lang="cs-CZ" altLang="cs-CZ" sz="1400" dirty="0"/>
              <a:t> </a:t>
            </a:r>
          </a:p>
          <a:p>
            <a:pPr lvl="1" algn="just"/>
            <a:r>
              <a:rPr lang="cs-CZ" altLang="cs-CZ" sz="1400" dirty="0"/>
              <a:t>jednání je výsledkem rozhodování mezi různými alternativami</a:t>
            </a:r>
          </a:p>
          <a:p>
            <a:pPr marL="324000" lvl="1" indent="0" algn="just">
              <a:buNone/>
            </a:pPr>
            <a:r>
              <a:rPr lang="cs-CZ" altLang="cs-CZ" sz="1400" dirty="0"/>
              <a:t> </a:t>
            </a:r>
          </a:p>
          <a:p>
            <a:pPr lvl="1" algn="just"/>
            <a:r>
              <a:rPr lang="cs-CZ" altLang="cs-CZ" sz="1400" dirty="0"/>
              <a:t>rozhodnutí musí být učiněno v souladu s dosaženým stavem poznání a aktuálními informacemi (lege </a:t>
            </a:r>
            <a:r>
              <a:rPr lang="cs-CZ" altLang="cs-CZ" sz="1400" dirty="0" err="1"/>
              <a:t>artis</a:t>
            </a:r>
            <a:r>
              <a:rPr lang="cs-CZ" altLang="cs-CZ" sz="1400" dirty="0"/>
              <a:t>)</a:t>
            </a:r>
          </a:p>
          <a:p>
            <a:pPr lvl="1" algn="just"/>
            <a:endParaRPr lang="cs-CZ" altLang="cs-CZ" sz="1400" dirty="0"/>
          </a:p>
          <a:p>
            <a:pPr lvl="1" algn="just"/>
            <a:r>
              <a:rPr lang="cs-CZ" altLang="cs-CZ" sz="1400" dirty="0"/>
              <a:t>společensky prospěšného výsledku nelze dosáhnout jinak</a:t>
            </a:r>
          </a:p>
          <a:p>
            <a:pPr lvl="1" algn="just"/>
            <a:endParaRPr lang="cs-CZ" altLang="cs-CZ" sz="1400" dirty="0"/>
          </a:p>
          <a:p>
            <a:pPr lvl="1" algn="just"/>
            <a:r>
              <a:rPr lang="cs-CZ" altLang="cs-CZ" sz="1400" dirty="0"/>
              <a:t>činnost nesmí ohrozit život nebo zdraví, pokud k ní není dán souhlas v souladu s jiným právním předpisem</a:t>
            </a:r>
          </a:p>
          <a:p>
            <a:pPr marL="324000" lvl="1" indent="0" algn="just">
              <a:buNone/>
            </a:pPr>
            <a:r>
              <a:rPr lang="cs-CZ" altLang="cs-CZ" sz="1400" dirty="0"/>
              <a:t> 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2AA5741-6F24-4300-93FA-42FA0F18E4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6855C27-E9A8-44FA-BF4E-0D8E66B322E7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9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 (1)</Template>
  <TotalTime>462</TotalTime>
  <Words>2354</Words>
  <Application>Microsoft Office PowerPoint</Application>
  <PresentationFormat>Širokoúhlá obrazovka</PresentationFormat>
  <Paragraphs>254</Paragraphs>
  <Slides>22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Tahoma</vt:lpstr>
      <vt:lpstr>Trebuchet MS</vt:lpstr>
      <vt:lpstr>Wingdings</vt:lpstr>
      <vt:lpstr>Prezentace_MU_CZ</vt:lpstr>
      <vt:lpstr>Okolnosti vylučující  trestnost a způsobující zánik trestnosti    </vt:lpstr>
      <vt:lpstr>Krajní nouze – 28 TZ </vt:lpstr>
      <vt:lpstr>Prezentace aplikace PowerPoint</vt:lpstr>
      <vt:lpstr>Prezentace aplikace PowerPoint</vt:lpstr>
      <vt:lpstr>Nutná obrana - § 29 TZ</vt:lpstr>
      <vt:lpstr>Prezentace aplikace PowerPoint</vt:lpstr>
      <vt:lpstr>Svolení poškozeného - § 30 TZ </vt:lpstr>
      <vt:lpstr>Prezentace aplikace PowerPoint</vt:lpstr>
      <vt:lpstr>Přípustné riziko - § 31 TZ</vt:lpstr>
      <vt:lpstr>Prezentace aplikace PowerPoint</vt:lpstr>
      <vt:lpstr>Prezentace aplikace PowerPoint</vt:lpstr>
      <vt:lpstr>Oprávněné použití zbraně - § 32 TZ</vt:lpstr>
      <vt:lpstr>Splnění závazného rozkazu </vt:lpstr>
      <vt:lpstr>Výkon práv a plnění povinností </vt:lpstr>
      <vt:lpstr>Zánik společenské škodlivosti jednání pachatele a smrt osoby </vt:lpstr>
      <vt:lpstr>Účinná lítost  - § 33 TZ  </vt:lpstr>
      <vt:lpstr>Rozsudek NS ze dne 31.3.2021, sp. zn. 6 Tdo 1360/2020</vt:lpstr>
      <vt:lpstr>Zvláštní ustanovení o účinné lítosti </vt:lpstr>
      <vt:lpstr>Promlčení trestní odpovědnosti – § 34 TZ</vt:lpstr>
      <vt:lpstr>Prezentace aplikace PowerPoint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Buchalová</dc:creator>
  <cp:lastModifiedBy>Marek Fryšták</cp:lastModifiedBy>
  <cp:revision>117</cp:revision>
  <cp:lastPrinted>1601-01-01T00:00:00Z</cp:lastPrinted>
  <dcterms:created xsi:type="dcterms:W3CDTF">2019-01-29T09:52:45Z</dcterms:created>
  <dcterms:modified xsi:type="dcterms:W3CDTF">2022-05-08T08:00:13Z</dcterms:modified>
</cp:coreProperties>
</file>