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37"/>
  </p:notesMasterIdLst>
  <p:handoutMasterIdLst>
    <p:handoutMasterId r:id="rId38"/>
  </p:handoutMasterIdLst>
  <p:sldIdLst>
    <p:sldId id="256" r:id="rId2"/>
    <p:sldId id="353" r:id="rId3"/>
    <p:sldId id="366" r:id="rId4"/>
    <p:sldId id="367" r:id="rId5"/>
    <p:sldId id="354" r:id="rId6"/>
    <p:sldId id="377" r:id="rId7"/>
    <p:sldId id="368" r:id="rId8"/>
    <p:sldId id="355" r:id="rId9"/>
    <p:sldId id="372" r:id="rId10"/>
    <p:sldId id="369" r:id="rId11"/>
    <p:sldId id="370" r:id="rId12"/>
    <p:sldId id="364" r:id="rId13"/>
    <p:sldId id="361" r:id="rId14"/>
    <p:sldId id="371" r:id="rId15"/>
    <p:sldId id="357" r:id="rId16"/>
    <p:sldId id="362" r:id="rId17"/>
    <p:sldId id="363" r:id="rId18"/>
    <p:sldId id="350" r:id="rId19"/>
    <p:sldId id="349" r:id="rId20"/>
    <p:sldId id="339" r:id="rId21"/>
    <p:sldId id="373" r:id="rId22"/>
    <p:sldId id="340" r:id="rId23"/>
    <p:sldId id="341" r:id="rId24"/>
    <p:sldId id="342" r:id="rId25"/>
    <p:sldId id="343" r:id="rId26"/>
    <p:sldId id="376" r:id="rId27"/>
    <p:sldId id="365" r:id="rId28"/>
    <p:sldId id="374" r:id="rId29"/>
    <p:sldId id="344" r:id="rId30"/>
    <p:sldId id="345" r:id="rId31"/>
    <p:sldId id="346" r:id="rId32"/>
    <p:sldId id="347" r:id="rId33"/>
    <p:sldId id="348" r:id="rId34"/>
    <p:sldId id="305" r:id="rId35"/>
    <p:sldId id="324" r:id="rId36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100DC"/>
    <a:srgbClr val="00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6754" autoAdjust="0"/>
  </p:normalViewPr>
  <p:slideViewPr>
    <p:cSldViewPr snapToGrid="0">
      <p:cViewPr varScale="1">
        <p:scale>
          <a:sx n="108" d="100"/>
          <a:sy n="108" d="100"/>
        </p:scale>
        <p:origin x="525" y="48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9. 4. 2018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BC5D462A-E758-4BCA-AD83-84964775D7E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46943" cy="1067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9. 4. 2018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id="{5FEE0D4D-8DE9-4C74-909E-3D6A7A05C0C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9. 4. 2018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BD9EAA30-1FED-4896-80B1-3BDC9D59935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9. 4. 2018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507BAEFB-3478-47F5-888D-1DA9C581BEA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5419" cy="597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LAW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id="{3CB5923B-A900-438F-B7D2-0E35F40784C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2870" y="2019299"/>
            <a:ext cx="4106255" cy="2833317"/>
          </a:xfrm>
          <a:prstGeom prst="rect">
            <a:avLst/>
          </a:prstGeom>
        </p:spPr>
      </p:pic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9100DC"/>
                </a:solidFill>
              </a:defRPr>
            </a:lvl1pPr>
          </a:lstStyle>
          <a:p>
            <a:r>
              <a:rPr lang="cs-CZ"/>
              <a:t>9. 4. 2018</a:t>
            </a:r>
            <a:endParaRPr lang="cs-CZ" dirty="0"/>
          </a:p>
        </p:txBody>
      </p:sp>
      <p:sp>
        <p:nvSpPr>
          <p:cNvPr id="4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91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208" y="2434288"/>
            <a:ext cx="7673489" cy="1989423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AA728D69-F43C-45BB-A655-A4B6ABA23BC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/>
              <a:t>9. 4. 2018</a:t>
            </a:r>
            <a:endParaRPr lang="cs-CZ" dirty="0"/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B1B107C1-A64C-4C75-A4EF-124CAB9AEE0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9. 4. 2018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083D8F9C-31DA-4A72-9A88-45079BA91C2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9. 4. 2018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7A9A2BD2-1096-47BE-BE7D-31D4B6ED512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35992" cy="1059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9. 4. 2018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BD636BBA-EAE3-4723-B113-5D7145D09DF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9. 4. 2018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2" name="Obrázek 11">
            <a:extLst>
              <a:ext uri="{FF2B5EF4-FFF2-40B4-BE49-F238E27FC236}">
                <a16:creationId xmlns:a16="http://schemas.microsoft.com/office/drawing/2014/main" id="{8D071A41-2EBD-49A7-A906-FB9C1EE30D4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9. 4. 2018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3" name="Obrázek 12">
            <a:extLst>
              <a:ext uri="{FF2B5EF4-FFF2-40B4-BE49-F238E27FC236}">
                <a16:creationId xmlns:a16="http://schemas.microsoft.com/office/drawing/2014/main" id="{8EF222EE-72EC-4915-BFF7-454D9FCA75D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9. 4. 2018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17" name="Obrázek 16">
            <a:extLst>
              <a:ext uri="{FF2B5EF4-FFF2-40B4-BE49-F238E27FC236}">
                <a16:creationId xmlns:a16="http://schemas.microsoft.com/office/drawing/2014/main" id="{46E8DF9B-B034-4030-8D59-8EB30894BEB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9. 4. 2018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11D939FD-1FD8-4E6C-BF1C-80C9479ECF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9. 4. 2018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F8A642DD-F4D1-4553-8BF4-32A8C8CF50D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9. 4. 2018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hyperlink" Target="mailto:Marek.Frystak@law.muni.cz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3600" dirty="0"/>
              <a:t>Subjektivní stránka a omyly v trestním právu </a:t>
            </a: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endParaRPr lang="cs-CZ" b="1" dirty="0">
              <a:solidFill>
                <a:schemeClr val="tx2"/>
              </a:solidFill>
            </a:endParaRPr>
          </a:p>
          <a:p>
            <a:pPr algn="ctr"/>
            <a:endParaRPr lang="cs-CZ" b="1" dirty="0">
              <a:solidFill>
                <a:schemeClr val="tx2"/>
              </a:solidFill>
            </a:endParaRPr>
          </a:p>
          <a:p>
            <a:pPr algn="ctr"/>
            <a:r>
              <a:rPr lang="cs-CZ" b="1" dirty="0">
                <a:solidFill>
                  <a:schemeClr val="tx2"/>
                </a:solidFill>
              </a:rPr>
              <a:t>Marek Fryšták</a:t>
            </a:r>
          </a:p>
          <a:p>
            <a:pPr algn="ctr"/>
            <a:endParaRPr lang="cs-CZ" b="1" dirty="0">
              <a:solidFill>
                <a:schemeClr val="tx2"/>
              </a:solidFill>
            </a:endParaRPr>
          </a:p>
          <a:p>
            <a:pPr algn="ctr"/>
            <a:r>
              <a:rPr lang="cs-CZ" b="1" dirty="0">
                <a:solidFill>
                  <a:schemeClr val="tx2"/>
                </a:solidFill>
              </a:rPr>
              <a:t>katedra trestního práva </a:t>
            </a:r>
          </a:p>
        </p:txBody>
      </p:sp>
    </p:spTree>
    <p:extLst>
      <p:ext uri="{BB962C8B-B14F-4D97-AF65-F5344CB8AC3E}">
        <p14:creationId xmlns:p14="http://schemas.microsoft.com/office/powerpoint/2010/main" val="41679553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F91A3401-B4B3-42AE-9AE8-32BE2E2544A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85F34807-796E-494A-8C00-E4583CEC17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A44773F7-DEDC-4646-8D28-360A5FF286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r>
              <a:rPr lang="cs-CZ" sz="1600" dirty="0"/>
              <a:t>měřítkem nedbalosti  je zachování potřebné míry opatrnosti, která je dána objektivním a subjektivním vymezením (kritérii)</a:t>
            </a:r>
          </a:p>
          <a:p>
            <a:pPr algn="just">
              <a:lnSpc>
                <a:spcPct val="100000"/>
              </a:lnSpc>
            </a:pPr>
            <a:endParaRPr lang="cs-CZ" sz="1600" dirty="0"/>
          </a:p>
          <a:p>
            <a:pPr algn="just">
              <a:lnSpc>
                <a:spcPct val="100000"/>
              </a:lnSpc>
            </a:pPr>
            <a:r>
              <a:rPr lang="cs-CZ" sz="1600" dirty="0"/>
              <a:t>objektivní kritérium  – žádá  od každého zpravidla stejnou míru opatrnosti, popř. vyšší  od určitých skupin (např. řidiči, lékaři, stavební technici) – měřítko je zpravidla určeno zvláštními právními předpisy, technickými normami, zvláštními uznávanými pravidly (postup de lege </a:t>
            </a:r>
            <a:r>
              <a:rPr lang="cs-CZ" sz="1600" dirty="0" err="1"/>
              <a:t>artis</a:t>
            </a:r>
            <a:r>
              <a:rPr lang="cs-CZ" sz="1600" dirty="0"/>
              <a:t> </a:t>
            </a:r>
            <a:r>
              <a:rPr lang="cs-CZ" sz="1600" dirty="0" err="1"/>
              <a:t>medicinae</a:t>
            </a:r>
            <a:r>
              <a:rPr lang="cs-CZ" sz="1600" dirty="0"/>
              <a:t>); v případě, že není takto vymezeno, je třeba zachovávat takovou opatrnost, která je přiměřená okolnostem  a situaci, kterou pachatel svým jednáním sám vyvolal; R 14/78.  </a:t>
            </a:r>
          </a:p>
          <a:p>
            <a:pPr algn="just">
              <a:lnSpc>
                <a:spcPct val="100000"/>
              </a:lnSpc>
            </a:pPr>
            <a:endParaRPr lang="cs-CZ" sz="1600" dirty="0"/>
          </a:p>
          <a:p>
            <a:pPr algn="just">
              <a:lnSpc>
                <a:spcPct val="100000"/>
              </a:lnSpc>
            </a:pPr>
            <a:r>
              <a:rPr lang="cs-CZ" sz="1600" dirty="0"/>
              <a:t>subjektivní  kritérium – míra opatrnosti, kterou je schopen vynaložit pachatel v konkrétním případě. Přitom je třeba zohlednit zejména </a:t>
            </a:r>
          </a:p>
          <a:p>
            <a:pPr>
              <a:lnSpc>
                <a:spcPct val="100000"/>
              </a:lnSpc>
            </a:pPr>
            <a:endParaRPr lang="cs-CZ" sz="1600" dirty="0"/>
          </a:p>
          <a:p>
            <a:pPr lvl="1"/>
            <a:r>
              <a:rPr lang="cs-CZ" sz="1400" dirty="0"/>
              <a:t>osobní vlastnosti a zdravotní stav pachatele např. vzdělání, kvalifikace, životní zkušenosti, duševní rozrušení) </a:t>
            </a:r>
          </a:p>
          <a:p>
            <a:pPr lvl="1"/>
            <a:endParaRPr lang="cs-CZ" sz="1400" dirty="0"/>
          </a:p>
          <a:p>
            <a:pPr lvl="1"/>
            <a:r>
              <a:rPr lang="cs-CZ" sz="1400" dirty="0"/>
              <a:t>okolnosti konkrétního případu (např. místo, čas, prostředí spáchaného trestného činu) </a:t>
            </a:r>
          </a:p>
          <a:p>
            <a:pPr lvl="1"/>
            <a:endParaRPr lang="cs-CZ" sz="1400" dirty="0"/>
          </a:p>
          <a:p>
            <a:pPr lvl="1"/>
            <a:r>
              <a:rPr lang="cs-CZ" sz="1400" dirty="0"/>
              <a:t>je třeba obě kritéria (tj. objektivní a subjektivní)  propojit </a:t>
            </a:r>
          </a:p>
          <a:p>
            <a:pPr marL="324000" lvl="1" indent="0">
              <a:buNone/>
            </a:pPr>
            <a:r>
              <a:rPr lang="cs-CZ" sz="1400" dirty="0"/>
              <a:t>  </a:t>
            </a:r>
            <a:endParaRPr lang="cs-CZ" sz="1400" u="sng" dirty="0"/>
          </a:p>
          <a:p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27922578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487084C8-F32E-44B6-A946-0A868BD986C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8A89D235-AAE6-447E-95B1-E7BC7C6D2A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69F22DDE-DE01-42CB-972A-0DD69151E3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r>
              <a:rPr lang="cs-CZ" sz="1600" dirty="0"/>
              <a:t>např. v případě bagristy, který při odkrývání zeminy  způsobil havárii poškozením telefonního kabelu, přípojky, o jehož  existenci nevěděl, bude nutno zkoumat z objektivního hlediska </a:t>
            </a:r>
          </a:p>
          <a:p>
            <a:pPr algn="just">
              <a:lnSpc>
                <a:spcPct val="100000"/>
              </a:lnSpc>
            </a:pPr>
            <a:endParaRPr lang="cs-CZ" sz="1600" dirty="0"/>
          </a:p>
          <a:p>
            <a:pPr lvl="1" algn="just"/>
            <a:r>
              <a:rPr lang="cs-CZ" sz="1400" dirty="0"/>
              <a:t>zda dodržel stanovený technologický postup </a:t>
            </a:r>
          </a:p>
          <a:p>
            <a:pPr lvl="1" algn="just"/>
            <a:endParaRPr lang="cs-CZ" sz="1400" dirty="0"/>
          </a:p>
          <a:p>
            <a:pPr lvl="1" algn="just"/>
            <a:r>
              <a:rPr lang="cs-CZ" sz="1400" dirty="0"/>
              <a:t>zda, měl-li takovou povinnost,  se seznámil s projektem výkopových prací </a:t>
            </a:r>
          </a:p>
          <a:p>
            <a:pPr lvl="1" algn="just"/>
            <a:endParaRPr lang="cs-CZ" sz="1400" dirty="0"/>
          </a:p>
          <a:p>
            <a:pPr lvl="1" algn="just"/>
            <a:r>
              <a:rPr lang="cs-CZ" sz="1400" dirty="0"/>
              <a:t>z hlediska subjektivního budou pak budou hodnoceny např. i zkušenosti  bagristy,  konkrétní místo prací (např. typ zeminy) a další okolnosti, za nichž k poškození přípojky došlo </a:t>
            </a:r>
          </a:p>
          <a:p>
            <a:pPr algn="just">
              <a:lnSpc>
                <a:spcPct val="100000"/>
              </a:lnSpc>
            </a:pPr>
            <a:endParaRPr lang="cs-CZ" sz="1600" dirty="0"/>
          </a:p>
          <a:p>
            <a:pPr algn="just">
              <a:lnSpc>
                <a:spcPct val="100000"/>
              </a:lnSpc>
            </a:pPr>
            <a:r>
              <a:rPr lang="cs-CZ" sz="1600" dirty="0"/>
              <a:t>pokud např. bagrista jednal na pokyn nadřízeného, aby začal s výkopem na určitém místě, přičemž neměl povinnost sám se seznámit s projektovou dokumentací, a dodržel technologický postup, nebude zpravidla trestně odpovědný </a:t>
            </a:r>
          </a:p>
          <a:p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42132968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A0F73C9D-FF6E-4F51-9C44-37FCAA86693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3130819F-C4EC-4DCE-AA4B-CB27A69317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Hrubá nedbalost/bezohlednost 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1578B22D-C24F-4AC1-AF58-5BD91E4F2D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hangingPunct="0">
              <a:lnSpc>
                <a:spcPct val="100000"/>
              </a:lnSpc>
            </a:pPr>
            <a:r>
              <a:rPr lang="cs-CZ" sz="1600" dirty="0">
                <a:effectLst/>
                <a:latin typeface="+mj-lt"/>
                <a:ea typeface="Calibri" panose="020F0502020204030204" pitchFamily="34" charset="0"/>
              </a:rPr>
              <a:t>přestože při posuzování zákonných podmínek hrubé nedbalosti podle § 16/2 TZ je důležité subjektivní hledisko pachatele, nelze odhlížet od objektivních okolností případu, zejména od toho, jakou činnost pachatel vykonával, s jak nebezpečnou věcí při tom zacházel a jak závažný následek mohl způsobit </a:t>
            </a:r>
            <a:endParaRPr lang="cs-CZ" sz="1600" dirty="0">
              <a:effectLst/>
              <a:latin typeface="+mj-lt"/>
              <a:ea typeface="Times New Roman" panose="02020603050405020304" pitchFamily="18" charset="0"/>
            </a:endParaRPr>
          </a:p>
          <a:p>
            <a:pPr marL="72000" indent="0" algn="just" hangingPunct="0">
              <a:lnSpc>
                <a:spcPct val="100000"/>
              </a:lnSpc>
              <a:buNone/>
            </a:pPr>
            <a:r>
              <a:rPr lang="cs-CZ" sz="1600" dirty="0">
                <a:effectLst/>
                <a:latin typeface="+mj-lt"/>
                <a:ea typeface="Calibri" panose="020F0502020204030204" pitchFamily="34" charset="0"/>
              </a:rPr>
              <a:t> </a:t>
            </a:r>
            <a:endParaRPr lang="cs-CZ" sz="1600" dirty="0">
              <a:effectLst/>
              <a:latin typeface="+mj-lt"/>
              <a:ea typeface="Times New Roman" panose="02020603050405020304" pitchFamily="18" charset="0"/>
            </a:endParaRPr>
          </a:p>
          <a:p>
            <a:pPr algn="just" hangingPunct="0">
              <a:lnSpc>
                <a:spcPct val="100000"/>
              </a:lnSpc>
            </a:pPr>
            <a:r>
              <a:rPr lang="cs-CZ" sz="1600" dirty="0">
                <a:effectLst/>
                <a:latin typeface="+mj-lt"/>
                <a:ea typeface="Calibri" panose="020F0502020204030204" pitchFamily="34" charset="0"/>
              </a:rPr>
              <a:t>u určitých specifických činností, jako je např. letecký provoz, je namístě vyžadovat daleko vyšší míru opatrnosti a hranice hrubé nedbalosti může být níže než u běžných lidských činností</a:t>
            </a:r>
            <a:endParaRPr lang="cs-CZ" sz="1600" dirty="0">
              <a:effectLst/>
              <a:latin typeface="+mj-lt"/>
              <a:ea typeface="Times New Roman" panose="02020603050405020304" pitchFamily="18" charset="0"/>
            </a:endParaRPr>
          </a:p>
          <a:p>
            <a:pPr marL="72000" indent="0" algn="just" hangingPunct="0">
              <a:lnSpc>
                <a:spcPct val="100000"/>
              </a:lnSpc>
              <a:buNone/>
            </a:pPr>
            <a:r>
              <a:rPr lang="cs-CZ" sz="1600" dirty="0">
                <a:effectLst/>
                <a:latin typeface="+mj-lt"/>
                <a:ea typeface="Calibri" panose="020F0502020204030204" pitchFamily="34" charset="0"/>
              </a:rPr>
              <a:t> </a:t>
            </a:r>
            <a:endParaRPr lang="cs-CZ" sz="1600" dirty="0">
              <a:effectLst/>
              <a:latin typeface="+mj-lt"/>
              <a:ea typeface="Times New Roman" panose="02020603050405020304" pitchFamily="18" charset="0"/>
            </a:endParaRPr>
          </a:p>
          <a:p>
            <a:pPr algn="just" hangingPunct="0">
              <a:lnSpc>
                <a:spcPct val="100000"/>
              </a:lnSpc>
            </a:pPr>
            <a:r>
              <a:rPr lang="cs-CZ" sz="1600" dirty="0">
                <a:effectLst/>
                <a:latin typeface="+mj-lt"/>
                <a:ea typeface="Calibri" panose="020F0502020204030204" pitchFamily="34" charset="0"/>
              </a:rPr>
              <a:t>zřejmou bezohlednost k zájmům chráněným trestním zákonem ve smyslu § 16/2 TZ  je nutno spatřovat v jednání pachatele spočívajícím ve sledu leteckých manévrů, při nichž letěl relativně delší dobu v nepovolené výšce, mimořádně nízko nad obydleným terénem, který neznal a kde mohl předpokládat různé překážky v podobě komínů, elektrických vedení apod., navíc aniž by provedl důkladnou předletovou přípravu a pozorně sledoval prostor před sebou </a:t>
            </a:r>
            <a:endParaRPr lang="cs-CZ" sz="1600" dirty="0">
              <a:effectLst/>
              <a:latin typeface="+mj-lt"/>
              <a:ea typeface="Times New Roman" panose="02020603050405020304" pitchFamily="18" charset="0"/>
            </a:endParaRPr>
          </a:p>
          <a:p>
            <a:pPr algn="just" hangingPunct="0">
              <a:lnSpc>
                <a:spcPct val="100000"/>
              </a:lnSpc>
            </a:pPr>
            <a:endParaRPr lang="cs-CZ" sz="1600" dirty="0">
              <a:effectLst/>
              <a:latin typeface="+mj-lt"/>
              <a:ea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23322572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">
            <a:extLst>
              <a:ext uri="{FF2B5EF4-FFF2-40B4-BE49-F238E27FC236}">
                <a16:creationId xmlns:a16="http://schemas.microsoft.com/office/drawing/2014/main" id="{0D4E9A0B-B88D-4797-B20D-7578F76AAF7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B83ED43-3D79-423C-B027-D09932FADD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 algn="just">
              <a:defRPr/>
            </a:pPr>
            <a:r>
              <a:rPr lang="cs-CZ" sz="1700" dirty="0">
                <a:latin typeface="Arial" pitchFamily="34" charset="0"/>
                <a:cs typeface="Arial" pitchFamily="34" charset="0"/>
              </a:rPr>
              <a:t>k trestní odpovědnosti je třeba úmyslného zavinění, nestanoví-li  </a:t>
            </a:r>
            <a:r>
              <a:rPr lang="cs-CZ" sz="1700" dirty="0" err="1">
                <a:latin typeface="Arial" pitchFamily="34" charset="0"/>
                <a:cs typeface="Arial" pitchFamily="34" charset="0"/>
              </a:rPr>
              <a:t>TrZ</a:t>
            </a:r>
            <a:r>
              <a:rPr lang="cs-CZ" sz="1700" dirty="0">
                <a:latin typeface="Arial" pitchFamily="34" charset="0"/>
                <a:cs typeface="Arial" pitchFamily="34" charset="0"/>
              </a:rPr>
              <a:t> výslovně, že  postačí zavinění z nedbalosti; ve skutkové podstatě tedy nemusí být úmysl výslovně uveden; § 13/2 </a:t>
            </a:r>
            <a:r>
              <a:rPr lang="cs-CZ" sz="1700" dirty="0" err="1">
                <a:latin typeface="Arial" pitchFamily="34" charset="0"/>
                <a:cs typeface="Arial" pitchFamily="34" charset="0"/>
              </a:rPr>
              <a:t>TrZ</a:t>
            </a:r>
            <a:endParaRPr lang="cs-CZ" sz="1700" dirty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None/>
              <a:defRPr/>
            </a:pPr>
            <a:endParaRPr lang="cs-CZ" sz="1700" dirty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00000"/>
              </a:lnSpc>
              <a:defRPr/>
            </a:pPr>
            <a:r>
              <a:rPr lang="cs-CZ" sz="1700" dirty="0">
                <a:latin typeface="Arial" pitchFamily="34" charset="0"/>
                <a:cs typeface="Arial" pitchFamily="34" charset="0"/>
              </a:rPr>
              <a:t>motiv (pohnutka) </a:t>
            </a:r>
          </a:p>
          <a:p>
            <a:pPr marL="342900" lvl="1" indent="-342900" algn="just">
              <a:defRPr/>
            </a:pPr>
            <a:endParaRPr lang="cs-CZ" sz="1700" dirty="0">
              <a:latin typeface="Arial" pitchFamily="34" charset="0"/>
              <a:cs typeface="Arial" pitchFamily="34" charset="0"/>
            </a:endParaRPr>
          </a:p>
          <a:p>
            <a:pPr marL="742950" lvl="2" indent="-342900" algn="just">
              <a:lnSpc>
                <a:spcPct val="100000"/>
              </a:lnSpc>
              <a:buFont typeface="Arial" panose="020B0604020202020204" pitchFamily="34" charset="0"/>
              <a:buChar char="•"/>
              <a:defRPr/>
            </a:pPr>
            <a:r>
              <a:rPr lang="cs-CZ" dirty="0">
                <a:latin typeface="Arial" pitchFamily="34" charset="0"/>
                <a:cs typeface="Arial" pitchFamily="34" charset="0"/>
              </a:rPr>
              <a:t>proč pachatel jednal tak, jak jednal, co jej vedlo k jeho jednání; vnitřní podnět vedoucí jej k jeho rozhodnutí; zavrženíhodná pohnutka - </a:t>
            </a:r>
            <a:r>
              <a:rPr lang="cs-CZ">
                <a:latin typeface="Arial" pitchFamily="34" charset="0"/>
                <a:cs typeface="Arial" pitchFamily="34" charset="0"/>
              </a:rPr>
              <a:t>§ 140/3j </a:t>
            </a:r>
            <a:r>
              <a:rPr lang="cs-CZ" dirty="0" err="1">
                <a:latin typeface="Arial" pitchFamily="34" charset="0"/>
                <a:cs typeface="Arial" pitchFamily="34" charset="0"/>
              </a:rPr>
              <a:t>TrZ</a:t>
            </a:r>
            <a:r>
              <a:rPr lang="cs-CZ" dirty="0">
                <a:latin typeface="Arial" pitchFamily="34" charset="0"/>
                <a:cs typeface="Arial" pitchFamily="34" charset="0"/>
              </a:rPr>
              <a:t> </a:t>
            </a:r>
          </a:p>
          <a:p>
            <a:pPr algn="just">
              <a:lnSpc>
                <a:spcPct val="100000"/>
              </a:lnSpc>
              <a:defRPr/>
            </a:pPr>
            <a:endParaRPr lang="cs-CZ" sz="1700" dirty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00000"/>
              </a:lnSpc>
              <a:defRPr/>
            </a:pPr>
            <a:r>
              <a:rPr lang="cs-CZ" sz="1700" dirty="0">
                <a:latin typeface="Arial" pitchFamily="34" charset="0"/>
                <a:cs typeface="Arial" pitchFamily="34" charset="0"/>
              </a:rPr>
              <a:t>cíl</a:t>
            </a:r>
          </a:p>
          <a:p>
            <a:pPr algn="just">
              <a:lnSpc>
                <a:spcPct val="100000"/>
              </a:lnSpc>
              <a:defRPr/>
            </a:pPr>
            <a:endParaRPr lang="cs-CZ" sz="1400" dirty="0">
              <a:latin typeface="Arial" pitchFamily="34" charset="0"/>
              <a:cs typeface="Arial" pitchFamily="34" charset="0"/>
            </a:endParaRPr>
          </a:p>
          <a:p>
            <a:pPr lvl="1" algn="just">
              <a:defRPr/>
            </a:pPr>
            <a:r>
              <a:rPr lang="cs-CZ" sz="1500" dirty="0">
                <a:latin typeface="Arial" pitchFamily="34" charset="0"/>
                <a:cs typeface="Arial" pitchFamily="34" charset="0"/>
              </a:rPr>
              <a:t>vše relevantní, o co pachatel usiloval; např. s cílem vyzradit cizí moci - § 316 </a:t>
            </a:r>
            <a:r>
              <a:rPr lang="cs-CZ" sz="1500" dirty="0" err="1">
                <a:latin typeface="Arial" pitchFamily="34" charset="0"/>
                <a:cs typeface="Arial" pitchFamily="34" charset="0"/>
              </a:rPr>
              <a:t>TrZ</a:t>
            </a:r>
            <a:endParaRPr lang="cs-CZ" sz="1500" dirty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00000"/>
              </a:lnSpc>
              <a:defRPr/>
            </a:pPr>
            <a:endParaRPr lang="cs-CZ" sz="1700" dirty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00000"/>
              </a:lnSpc>
              <a:defRPr/>
            </a:pPr>
            <a:r>
              <a:rPr lang="cs-CZ" sz="1700" dirty="0">
                <a:latin typeface="Arial" pitchFamily="34" charset="0"/>
                <a:cs typeface="Arial" pitchFamily="34" charset="0"/>
              </a:rPr>
              <a:t>záměr  </a:t>
            </a:r>
          </a:p>
          <a:p>
            <a:pPr algn="just">
              <a:lnSpc>
                <a:spcPct val="100000"/>
              </a:lnSpc>
              <a:defRPr/>
            </a:pPr>
            <a:endParaRPr lang="cs-CZ" sz="1700" dirty="0">
              <a:latin typeface="Arial" pitchFamily="34" charset="0"/>
              <a:cs typeface="Arial" pitchFamily="34" charset="0"/>
            </a:endParaRPr>
          </a:p>
          <a:p>
            <a:pPr lvl="1" algn="just">
              <a:defRPr/>
            </a:pPr>
            <a:r>
              <a:rPr lang="cs-CZ" sz="1500" dirty="0">
                <a:latin typeface="Arial" pitchFamily="34" charset="0"/>
                <a:cs typeface="Arial" pitchFamily="34" charset="0"/>
              </a:rPr>
              <a:t>typický pojmový znak pro pokračování trestného činu; tzv. jednotný záměr dle § 116 </a:t>
            </a:r>
            <a:r>
              <a:rPr lang="cs-CZ" sz="1500" dirty="0" err="1">
                <a:latin typeface="Arial" pitchFamily="34" charset="0"/>
                <a:cs typeface="Arial" pitchFamily="34" charset="0"/>
              </a:rPr>
              <a:t>TrZ</a:t>
            </a:r>
            <a:r>
              <a:rPr lang="cs-CZ" sz="1500" dirty="0">
                <a:latin typeface="Arial" pitchFamily="34" charset="0"/>
                <a:cs typeface="Arial" pitchFamily="34" charset="0"/>
              </a:rPr>
              <a:t> (pokračování v trestném činu)</a:t>
            </a:r>
          </a:p>
          <a:p>
            <a:pPr algn="just">
              <a:defRPr/>
            </a:pPr>
            <a:endParaRPr lang="cs-CZ" sz="1700" dirty="0">
              <a:latin typeface="Arial" pitchFamily="34" charset="0"/>
              <a:cs typeface="Arial" pitchFamily="34" charset="0"/>
            </a:endParaRPr>
          </a:p>
          <a:p>
            <a:pPr algn="just">
              <a:defRPr/>
            </a:pPr>
            <a:endParaRPr lang="cs-CZ" sz="1700" dirty="0">
              <a:latin typeface="Arial" pitchFamily="34" charset="0"/>
              <a:cs typeface="Arial" pitchFamily="34" charset="0"/>
            </a:endParaRPr>
          </a:p>
          <a:p>
            <a:pPr algn="just">
              <a:defRPr/>
            </a:pPr>
            <a:endParaRPr lang="cs-CZ" sz="1700" dirty="0">
              <a:latin typeface="Arial" pitchFamily="34" charset="0"/>
              <a:cs typeface="Arial" pitchFamily="34" charset="0"/>
            </a:endParaRPr>
          </a:p>
          <a:p>
            <a:pPr algn="just">
              <a:defRPr/>
            </a:pPr>
            <a:endParaRPr lang="cs-CZ" sz="1700" dirty="0">
              <a:latin typeface="Arial" pitchFamily="34" charset="0"/>
              <a:cs typeface="Arial" pitchFamily="34" charset="0"/>
            </a:endParaRPr>
          </a:p>
          <a:p>
            <a:pPr algn="just">
              <a:defRPr/>
            </a:pPr>
            <a:endParaRPr lang="cs-CZ" sz="1700" dirty="0">
              <a:latin typeface="Arial" pitchFamily="34" charset="0"/>
              <a:cs typeface="Arial" pitchFamily="34" charset="0"/>
            </a:endParaRPr>
          </a:p>
          <a:p>
            <a:pPr algn="just">
              <a:defRPr/>
            </a:pPr>
            <a:endParaRPr lang="cs-CZ" sz="1700" dirty="0">
              <a:latin typeface="Arial" pitchFamily="34" charset="0"/>
              <a:cs typeface="Arial" pitchFamily="34" charset="0"/>
            </a:endParaRPr>
          </a:p>
          <a:p>
            <a:pPr algn="just">
              <a:defRPr/>
            </a:pPr>
            <a:endParaRPr lang="cs-CZ" sz="1700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cs-CZ" dirty="0"/>
          </a:p>
        </p:txBody>
      </p:sp>
      <p:sp>
        <p:nvSpPr>
          <p:cNvPr id="13316" name="Zástupný symbol pro číslo snímku 3">
            <a:extLst>
              <a:ext uri="{FF2B5EF4-FFF2-40B4-BE49-F238E27FC236}">
                <a16:creationId xmlns:a16="http://schemas.microsoft.com/office/drawing/2014/main" id="{BD1632B9-17AD-4A60-BF38-3DB158F5B4BF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6A995588-E404-431E-8F0F-E19702AAFD77}" type="slidenum">
              <a:rPr lang="cs-CZ" altLang="cs-CZ" sz="1200"/>
              <a:pPr>
                <a:spcBef>
                  <a:spcPct val="0"/>
                </a:spcBef>
                <a:buClrTx/>
                <a:buFontTx/>
                <a:buNone/>
              </a:pPr>
              <a:t>13</a:t>
            </a:fld>
            <a:endParaRPr lang="cs-CZ" altLang="cs-CZ" sz="12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D1B5BAFC-564C-453A-9E0F-49690C0C480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E8871C56-8688-464D-8B36-55811D2352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Konstrukce skutkových podstat 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E3AC9710-CFC2-4084-B04E-AF71DEDA07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r>
              <a:rPr lang="cs-CZ" sz="1600" dirty="0"/>
              <a:t>skutkové podstaty základní: § 13 odst. 2 </a:t>
            </a:r>
            <a:r>
              <a:rPr lang="cs-CZ" sz="1600" dirty="0" err="1"/>
              <a:t>TrZ</a:t>
            </a:r>
            <a:r>
              <a:rPr lang="cs-CZ" sz="1600" dirty="0"/>
              <a:t>- k TO je třeba úmyslného zavinění, nestanoví-li </a:t>
            </a:r>
            <a:r>
              <a:rPr lang="cs-CZ" sz="1600" dirty="0" err="1"/>
              <a:t>TrZ</a:t>
            </a:r>
            <a:r>
              <a:rPr lang="cs-CZ" sz="1600" dirty="0"/>
              <a:t> výslovně, že postačí zavinění z nedbalosti !!!</a:t>
            </a:r>
          </a:p>
          <a:p>
            <a:pPr algn="just">
              <a:lnSpc>
                <a:spcPct val="100000"/>
              </a:lnSpc>
            </a:pPr>
            <a:endParaRPr lang="cs-CZ" sz="1600" dirty="0"/>
          </a:p>
          <a:p>
            <a:pPr algn="just">
              <a:lnSpc>
                <a:spcPct val="100000"/>
              </a:lnSpc>
            </a:pPr>
            <a:r>
              <a:rPr lang="cs-CZ" sz="1600" dirty="0"/>
              <a:t>skutkové podstaty kvalifikované : § 17 </a:t>
            </a:r>
            <a:r>
              <a:rPr lang="cs-CZ" sz="1600" dirty="0" err="1"/>
              <a:t>TrZ</a:t>
            </a:r>
            <a:r>
              <a:rPr lang="cs-CZ" sz="1600" dirty="0"/>
              <a:t> –zavinění k okolnosti  zvlášť přitěžující </a:t>
            </a:r>
          </a:p>
          <a:p>
            <a:pPr algn="just">
              <a:lnSpc>
                <a:spcPct val="100000"/>
              </a:lnSpc>
            </a:pPr>
            <a:endParaRPr lang="cs-CZ" sz="1600" dirty="0"/>
          </a:p>
          <a:p>
            <a:pPr algn="just">
              <a:lnSpc>
                <a:spcPct val="100000"/>
              </a:lnSpc>
            </a:pPr>
            <a:r>
              <a:rPr lang="cs-CZ" sz="1600" dirty="0"/>
              <a:t>těžší následek – i nedbalost, pokud zákon nevyžaduje úmyslné zavinění (např. § 173 odst.1  2 písm. b) </a:t>
            </a:r>
            <a:r>
              <a:rPr lang="cs-CZ" sz="1600" dirty="0" err="1"/>
              <a:t>TrZ</a:t>
            </a:r>
            <a:r>
              <a:rPr lang="cs-CZ" sz="1600" dirty="0"/>
              <a:t>– pachatel užije násilí v úmyslu  zmocnit se cizí věci a způsobí tímto činem těžkou újmu na zdraví = těžší následek – k němu postačí nedbalostní zavinění) </a:t>
            </a:r>
          </a:p>
          <a:p>
            <a:pPr algn="just">
              <a:lnSpc>
                <a:spcPct val="100000"/>
              </a:lnSpc>
            </a:pPr>
            <a:endParaRPr lang="cs-CZ" sz="1600" dirty="0"/>
          </a:p>
          <a:p>
            <a:pPr algn="just">
              <a:lnSpc>
                <a:spcPct val="100000"/>
              </a:lnSpc>
            </a:pPr>
            <a:r>
              <a:rPr lang="cs-CZ" sz="1600" dirty="0"/>
              <a:t>jiná skutečnost – i nedbalost nevědomá, nevyžaduje-li zákon nedbalost vědomou…i tehdy, jestliže o ní pachatel nevěděl, ač o ní vzhledem k okolnostem a svým osobním poměrům vědět měl a mohl, vyjímaje případy, kdy trestní zákon vyžaduje, aby o ní věděl. </a:t>
            </a:r>
          </a:p>
          <a:p>
            <a:pPr algn="just">
              <a:lnSpc>
                <a:spcPct val="100000"/>
              </a:lnSpc>
            </a:pPr>
            <a:endParaRPr lang="cs-CZ" sz="1600" dirty="0"/>
          </a:p>
          <a:p>
            <a:pPr algn="just">
              <a:lnSpc>
                <a:spcPct val="100000"/>
              </a:lnSpc>
            </a:pPr>
            <a:r>
              <a:rPr lang="cs-CZ" sz="1600" dirty="0"/>
              <a:t>jinou skutečností  je např. těhotenství ženy v § 140 odst. 3 písm. b) </a:t>
            </a:r>
            <a:r>
              <a:rPr lang="cs-CZ" sz="1600" dirty="0" err="1"/>
              <a:t>TrZ</a:t>
            </a:r>
            <a:r>
              <a:rPr lang="cs-CZ" sz="1600" dirty="0"/>
              <a:t>;  jestliže pachatel úmyslně usmrtí  ženu, která je těhotná, pak ve vztahu k těhotenství postačí, že o něm vědět měl a mohl = nevědomá nedbalost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928701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dpis 1">
            <a:extLst>
              <a:ext uri="{FF2B5EF4-FFF2-40B4-BE49-F238E27FC236}">
                <a16:creationId xmlns:a16="http://schemas.microsoft.com/office/drawing/2014/main" id="{04B3F39E-7336-4E5F-B2FF-781C6F1D152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b="1"/>
              <a:t>Omyly v trestním právu </a:t>
            </a:r>
          </a:p>
        </p:txBody>
      </p:sp>
      <p:sp>
        <p:nvSpPr>
          <p:cNvPr id="14339" name="Zástupný symbol pro obsah 2">
            <a:extLst>
              <a:ext uri="{FF2B5EF4-FFF2-40B4-BE49-F238E27FC236}">
                <a16:creationId xmlns:a16="http://schemas.microsoft.com/office/drawing/2014/main" id="{ECE767B4-F010-456F-9288-EB85D97A488C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endParaRPr lang="cs-CZ" altLang="cs-CZ" sz="1800" dirty="0"/>
          </a:p>
          <a:p>
            <a:pPr algn="just" eaLnBrk="1" hangingPunct="1">
              <a:lnSpc>
                <a:spcPct val="100000"/>
              </a:lnSpc>
            </a:pPr>
            <a:r>
              <a:rPr lang="cs-CZ" altLang="cs-CZ" sz="1800" dirty="0"/>
              <a:t>omyl představuje rozpor mezi představou pachatele trestného činu skutečnou realitou; má bezprostřední vztah k subjektivní stránce  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None/>
            </a:pPr>
            <a:r>
              <a:rPr lang="cs-CZ" altLang="cs-CZ" sz="1800" dirty="0"/>
              <a:t> </a:t>
            </a:r>
          </a:p>
          <a:p>
            <a:pPr algn="just">
              <a:lnSpc>
                <a:spcPct val="100000"/>
              </a:lnSpc>
            </a:pPr>
            <a:r>
              <a:rPr lang="cs-CZ" altLang="cs-CZ" sz="1800" dirty="0"/>
              <a:t>dělíme je na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None/>
            </a:pPr>
            <a:endParaRPr lang="cs-CZ" altLang="cs-CZ" sz="1800" dirty="0"/>
          </a:p>
          <a:p>
            <a:pPr lvl="1" algn="just"/>
            <a:r>
              <a:rPr lang="cs-CZ" altLang="cs-CZ" sz="1600" dirty="0"/>
              <a:t>negativní  -  pachatel neví, že něco objektivně existuje/neexistuje</a:t>
            </a:r>
          </a:p>
          <a:p>
            <a:pPr lvl="1" algn="just"/>
            <a:endParaRPr lang="cs-CZ" altLang="cs-CZ" sz="1600" dirty="0"/>
          </a:p>
          <a:p>
            <a:pPr lvl="1" algn="just"/>
            <a:r>
              <a:rPr lang="cs-CZ" altLang="cs-CZ" sz="1600" dirty="0"/>
              <a:t>pozitivní – pachatel se mylně domnívá, že něco objektivně existuje/neexistuje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None/>
            </a:pPr>
            <a:r>
              <a:rPr lang="cs-CZ" altLang="cs-CZ" sz="1600" dirty="0"/>
              <a:t> </a:t>
            </a:r>
          </a:p>
          <a:p>
            <a:pPr lvl="1" algn="just"/>
            <a:r>
              <a:rPr lang="cs-CZ" altLang="cs-CZ" sz="1600" dirty="0"/>
              <a:t>skutkové – omyl ohledně skutkových faktů, tj. omyl o skutku </a:t>
            </a:r>
          </a:p>
          <a:p>
            <a:pPr lvl="1" algn="just">
              <a:buFont typeface="Wingdings" panose="05000000000000000000" pitchFamily="2" charset="2"/>
              <a:buNone/>
            </a:pPr>
            <a:endParaRPr lang="cs-CZ" altLang="cs-CZ" sz="1600" dirty="0"/>
          </a:p>
          <a:p>
            <a:pPr lvl="1" algn="just"/>
            <a:r>
              <a:rPr lang="cs-CZ" altLang="cs-CZ" sz="1600" dirty="0"/>
              <a:t>právní – omyl ohledně právních faktů, tj. omyl o právu 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None/>
            </a:pPr>
            <a:r>
              <a:rPr lang="cs-CZ" altLang="cs-CZ" sz="1600" dirty="0"/>
              <a:t> </a:t>
            </a:r>
            <a:endParaRPr lang="cs-CZ" altLang="cs-CZ" dirty="0"/>
          </a:p>
        </p:txBody>
      </p:sp>
      <p:sp>
        <p:nvSpPr>
          <p:cNvPr id="14340" name="Zástupný symbol pro číslo snímku 3">
            <a:extLst>
              <a:ext uri="{FF2B5EF4-FFF2-40B4-BE49-F238E27FC236}">
                <a16:creationId xmlns:a16="http://schemas.microsoft.com/office/drawing/2014/main" id="{04AF306E-243D-4981-BADF-6F92AE652ACD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2CBA104C-052B-414B-B747-BF5B7F3FFCF8}" type="slidenum">
              <a:rPr lang="cs-CZ" altLang="cs-CZ" sz="1200"/>
              <a:pPr>
                <a:spcBef>
                  <a:spcPct val="0"/>
                </a:spcBef>
                <a:buClrTx/>
                <a:buFontTx/>
                <a:buNone/>
              </a:pPr>
              <a:t>15</a:t>
            </a:fld>
            <a:endParaRPr lang="cs-CZ" altLang="cs-CZ" sz="120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Nadpis 1">
            <a:extLst>
              <a:ext uri="{FF2B5EF4-FFF2-40B4-BE49-F238E27FC236}">
                <a16:creationId xmlns:a16="http://schemas.microsoft.com/office/drawing/2014/main" id="{F1B79ED1-9E82-4D54-B8B7-30BA5F969C8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sz="2000"/>
              <a:t>Omyl v podmínkách trestní odpovědnosti  (vina)  a o okolnostech přitěžujících (trest) </a:t>
            </a:r>
            <a:br>
              <a:rPr lang="cs-CZ" altLang="cs-CZ"/>
            </a:br>
            <a:endParaRPr lang="cs-CZ" altLang="cs-CZ"/>
          </a:p>
        </p:txBody>
      </p:sp>
      <p:sp>
        <p:nvSpPr>
          <p:cNvPr id="15363" name="Zástupný symbol pro obsah 2">
            <a:extLst>
              <a:ext uri="{FF2B5EF4-FFF2-40B4-BE49-F238E27FC236}">
                <a16:creationId xmlns:a16="http://schemas.microsoft.com/office/drawing/2014/main" id="{D6B11406-B058-4304-8C23-FC7F1F75C7B5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cs-CZ" altLang="cs-CZ" sz="1700" dirty="0"/>
          </a:p>
          <a:p>
            <a:pPr algn="just">
              <a:lnSpc>
                <a:spcPct val="100000"/>
              </a:lnSpc>
            </a:pPr>
            <a:r>
              <a:rPr lang="cs-CZ" altLang="cs-CZ" sz="1700" dirty="0"/>
              <a:t>skutkový omyl  negativní</a:t>
            </a:r>
          </a:p>
          <a:p>
            <a:pPr lvl="1" algn="just"/>
            <a:r>
              <a:rPr lang="cs-CZ" altLang="cs-CZ" sz="1500" dirty="0"/>
              <a:t>pachatel neví, že existuje faktická okolnost podmiňující jeho trestnost</a:t>
            </a:r>
          </a:p>
          <a:p>
            <a:pPr algn="just">
              <a:lnSpc>
                <a:spcPct val="100000"/>
              </a:lnSpc>
            </a:pPr>
            <a:endParaRPr lang="cs-CZ" altLang="cs-CZ" sz="1700" dirty="0"/>
          </a:p>
          <a:p>
            <a:pPr algn="just">
              <a:lnSpc>
                <a:spcPct val="100000"/>
              </a:lnSpc>
            </a:pPr>
            <a:r>
              <a:rPr lang="cs-CZ" altLang="cs-CZ" sz="1700" dirty="0"/>
              <a:t>skutkový omyl  pozitivní</a:t>
            </a:r>
          </a:p>
          <a:p>
            <a:pPr lvl="1" algn="just"/>
            <a:r>
              <a:rPr lang="cs-CZ" altLang="cs-CZ" sz="1500" dirty="0"/>
              <a:t>pachatel se mylně domnívá, že existuje faktická okolnost podmiňující jeho trestnost</a:t>
            </a:r>
          </a:p>
          <a:p>
            <a:pPr algn="just">
              <a:lnSpc>
                <a:spcPct val="100000"/>
              </a:lnSpc>
            </a:pPr>
            <a:endParaRPr lang="cs-CZ" altLang="cs-CZ" sz="1700" dirty="0"/>
          </a:p>
          <a:p>
            <a:pPr algn="just">
              <a:lnSpc>
                <a:spcPct val="100000"/>
              </a:lnSpc>
            </a:pPr>
            <a:r>
              <a:rPr lang="cs-CZ" altLang="cs-CZ" sz="1700" dirty="0"/>
              <a:t>právní omyl negativní </a:t>
            </a:r>
          </a:p>
          <a:p>
            <a:pPr lvl="1" algn="just"/>
            <a:r>
              <a:rPr lang="cs-CZ" altLang="cs-CZ" sz="1500" dirty="0"/>
              <a:t>pachatel neví, že jeho jednání je trestné </a:t>
            </a:r>
          </a:p>
          <a:p>
            <a:pPr algn="just">
              <a:lnSpc>
                <a:spcPct val="100000"/>
              </a:lnSpc>
            </a:pPr>
            <a:endParaRPr lang="cs-CZ" altLang="cs-CZ" sz="1700" dirty="0"/>
          </a:p>
          <a:p>
            <a:pPr algn="just">
              <a:lnSpc>
                <a:spcPct val="100000"/>
              </a:lnSpc>
            </a:pPr>
            <a:r>
              <a:rPr lang="cs-CZ" altLang="cs-CZ" sz="1700" dirty="0"/>
              <a:t>právní omyl pozitivní </a:t>
            </a:r>
          </a:p>
          <a:p>
            <a:pPr lvl="1" algn="just"/>
            <a:r>
              <a:rPr lang="cs-CZ" altLang="cs-CZ" sz="1500" dirty="0"/>
              <a:t>pachatel se mylně domnívá, že jeho jednání je trestné </a:t>
            </a:r>
          </a:p>
          <a:p>
            <a:pPr algn="just"/>
            <a:endParaRPr lang="cs-CZ" altLang="cs-CZ" sz="1800" dirty="0"/>
          </a:p>
          <a:p>
            <a:pPr algn="just"/>
            <a:endParaRPr lang="cs-CZ" altLang="cs-CZ" sz="1800" dirty="0"/>
          </a:p>
          <a:p>
            <a:pPr algn="just"/>
            <a:endParaRPr lang="cs-CZ" altLang="cs-CZ" sz="1800" dirty="0"/>
          </a:p>
        </p:txBody>
      </p:sp>
      <p:sp>
        <p:nvSpPr>
          <p:cNvPr id="15364" name="Zástupný symbol pro číslo snímku 3">
            <a:extLst>
              <a:ext uri="{FF2B5EF4-FFF2-40B4-BE49-F238E27FC236}">
                <a16:creationId xmlns:a16="http://schemas.microsoft.com/office/drawing/2014/main" id="{E469912D-C9B6-467D-8B63-D8E7FC718D1C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E607C9F2-C48D-42FD-B327-7E222CD8AC84}" type="slidenum">
              <a:rPr lang="cs-CZ" altLang="cs-CZ" sz="1200"/>
              <a:pPr>
                <a:spcBef>
                  <a:spcPct val="0"/>
                </a:spcBef>
                <a:buClrTx/>
                <a:buFontTx/>
                <a:buNone/>
              </a:pPr>
              <a:t>16</a:t>
            </a:fld>
            <a:endParaRPr lang="cs-CZ" altLang="cs-CZ" sz="120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Nadpis 1">
            <a:extLst>
              <a:ext uri="{FF2B5EF4-FFF2-40B4-BE49-F238E27FC236}">
                <a16:creationId xmlns:a16="http://schemas.microsoft.com/office/drawing/2014/main" id="{7236110A-0C38-4320-A1ED-5583D0153ED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sz="2000"/>
              <a:t>Omyl v podmínkách vyloučení trestní odpovědnosti (vina) a o okolnostech polehčujících (trest)</a:t>
            </a:r>
          </a:p>
        </p:txBody>
      </p:sp>
      <p:sp>
        <p:nvSpPr>
          <p:cNvPr id="16387" name="Zástupný symbol pro obsah 2">
            <a:extLst>
              <a:ext uri="{FF2B5EF4-FFF2-40B4-BE49-F238E27FC236}">
                <a16:creationId xmlns:a16="http://schemas.microsoft.com/office/drawing/2014/main" id="{7944D0FD-C2FA-41B3-941E-C797D749D0D1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cs-CZ" altLang="cs-CZ" sz="1700" dirty="0"/>
          </a:p>
          <a:p>
            <a:pPr algn="just">
              <a:lnSpc>
                <a:spcPct val="100000"/>
              </a:lnSpc>
            </a:pPr>
            <a:r>
              <a:rPr lang="cs-CZ" altLang="cs-CZ" sz="1700" dirty="0"/>
              <a:t>skutkový omyl  negativní</a:t>
            </a:r>
          </a:p>
          <a:p>
            <a:pPr lvl="1" algn="just"/>
            <a:r>
              <a:rPr lang="cs-CZ" altLang="cs-CZ" sz="1500" dirty="0"/>
              <a:t>pachatel neví, že existuje faktická okolnost vylučující  jeho trestnost</a:t>
            </a:r>
          </a:p>
          <a:p>
            <a:pPr algn="just">
              <a:lnSpc>
                <a:spcPct val="100000"/>
              </a:lnSpc>
            </a:pPr>
            <a:endParaRPr lang="cs-CZ" altLang="cs-CZ" sz="1700" dirty="0"/>
          </a:p>
          <a:p>
            <a:pPr algn="just">
              <a:lnSpc>
                <a:spcPct val="100000"/>
              </a:lnSpc>
            </a:pPr>
            <a:r>
              <a:rPr lang="cs-CZ" altLang="cs-CZ" sz="1700" dirty="0"/>
              <a:t>skutkový omyl  pozitivní</a:t>
            </a:r>
          </a:p>
          <a:p>
            <a:pPr lvl="1" algn="just"/>
            <a:r>
              <a:rPr lang="cs-CZ" altLang="cs-CZ" sz="1500" dirty="0"/>
              <a:t>pachatel se mylně domnívá, že existuje faktická okolnost vylučující jeho trestnost</a:t>
            </a:r>
          </a:p>
          <a:p>
            <a:pPr algn="just">
              <a:lnSpc>
                <a:spcPct val="100000"/>
              </a:lnSpc>
            </a:pPr>
            <a:endParaRPr lang="cs-CZ" altLang="cs-CZ" sz="1700" dirty="0"/>
          </a:p>
          <a:p>
            <a:pPr algn="just">
              <a:lnSpc>
                <a:spcPct val="100000"/>
              </a:lnSpc>
            </a:pPr>
            <a:r>
              <a:rPr lang="cs-CZ" altLang="cs-CZ" sz="1700" dirty="0"/>
              <a:t>právní omyl negativní </a:t>
            </a:r>
          </a:p>
          <a:p>
            <a:pPr lvl="1" algn="just"/>
            <a:r>
              <a:rPr lang="cs-CZ" altLang="cs-CZ" sz="1500" dirty="0"/>
              <a:t>pachatel neví, že jeho jednání  není trestné </a:t>
            </a:r>
          </a:p>
          <a:p>
            <a:pPr algn="just">
              <a:lnSpc>
                <a:spcPct val="100000"/>
              </a:lnSpc>
            </a:pPr>
            <a:endParaRPr lang="cs-CZ" altLang="cs-CZ" sz="1700" dirty="0"/>
          </a:p>
          <a:p>
            <a:pPr algn="just">
              <a:lnSpc>
                <a:spcPct val="100000"/>
              </a:lnSpc>
            </a:pPr>
            <a:r>
              <a:rPr lang="cs-CZ" altLang="cs-CZ" sz="1700" dirty="0"/>
              <a:t>právní omyl pozitivní </a:t>
            </a:r>
          </a:p>
          <a:p>
            <a:pPr lvl="1" algn="just"/>
            <a:r>
              <a:rPr lang="cs-CZ" altLang="cs-CZ" sz="1500" dirty="0"/>
              <a:t>pachatel se mylně domnívá, že jeho jednání není trestné </a:t>
            </a:r>
          </a:p>
          <a:p>
            <a:endParaRPr lang="cs-CZ" altLang="cs-CZ" dirty="0"/>
          </a:p>
          <a:p>
            <a:endParaRPr lang="cs-CZ" altLang="cs-CZ" dirty="0"/>
          </a:p>
        </p:txBody>
      </p:sp>
      <p:sp>
        <p:nvSpPr>
          <p:cNvPr id="16388" name="Zástupný symbol pro číslo snímku 3">
            <a:extLst>
              <a:ext uri="{FF2B5EF4-FFF2-40B4-BE49-F238E27FC236}">
                <a16:creationId xmlns:a16="http://schemas.microsoft.com/office/drawing/2014/main" id="{F280A464-9484-46CE-87C6-198BB3CBCC52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B76F1FD-B046-4151-A240-4A6CCD3BC3EC}" type="slidenum">
              <a:rPr lang="cs-CZ" altLang="cs-CZ" sz="1200"/>
              <a:pPr>
                <a:spcBef>
                  <a:spcPct val="0"/>
                </a:spcBef>
                <a:buClrTx/>
                <a:buFontTx/>
                <a:buNone/>
              </a:pPr>
              <a:t>17</a:t>
            </a:fld>
            <a:endParaRPr lang="cs-CZ" altLang="cs-CZ" sz="120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Nadpis 1">
            <a:extLst>
              <a:ext uri="{FF2B5EF4-FFF2-40B4-BE49-F238E27FC236}">
                <a16:creationId xmlns:a16="http://schemas.microsoft.com/office/drawing/2014/main" id="{F7E21349-1F2C-4486-948B-0D297C1FF08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b="1"/>
              <a:t>Zvláštní formy omylu</a:t>
            </a:r>
          </a:p>
        </p:txBody>
      </p:sp>
      <p:sp>
        <p:nvSpPr>
          <p:cNvPr id="17411" name="Zástupný symbol pro obsah 2">
            <a:extLst>
              <a:ext uri="{FF2B5EF4-FFF2-40B4-BE49-F238E27FC236}">
                <a16:creationId xmlns:a16="http://schemas.microsoft.com/office/drawing/2014/main" id="{4152CB06-413B-4AAC-9A8B-164E17E2DBBE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r>
              <a:rPr lang="cs-CZ" altLang="cs-CZ" sz="1800" dirty="0"/>
              <a:t>omyl v předmětu útoku – </a:t>
            </a:r>
            <a:r>
              <a:rPr lang="cs-CZ" altLang="cs-CZ" sz="1800" dirty="0" err="1"/>
              <a:t>error</a:t>
            </a:r>
            <a:r>
              <a:rPr lang="cs-CZ" altLang="cs-CZ" sz="1800" dirty="0"/>
              <a:t> in </a:t>
            </a:r>
            <a:r>
              <a:rPr lang="cs-CZ" altLang="cs-CZ" sz="1800" dirty="0" err="1"/>
              <a:t>objecto</a:t>
            </a:r>
            <a:endParaRPr lang="cs-CZ" altLang="cs-CZ" sz="1800" dirty="0"/>
          </a:p>
          <a:p>
            <a:pPr algn="just">
              <a:lnSpc>
                <a:spcPct val="100000"/>
              </a:lnSpc>
            </a:pPr>
            <a:endParaRPr lang="cs-CZ" altLang="cs-CZ" sz="1800" dirty="0"/>
          </a:p>
          <a:p>
            <a:pPr lvl="1" algn="just"/>
            <a:r>
              <a:rPr lang="cs-CZ" altLang="cs-CZ" sz="1600" dirty="0"/>
              <a:t>nevylučuje trestní odpovědnost </a:t>
            </a:r>
          </a:p>
          <a:p>
            <a:pPr algn="just">
              <a:lnSpc>
                <a:spcPct val="100000"/>
              </a:lnSpc>
            </a:pPr>
            <a:endParaRPr lang="cs-CZ" altLang="cs-CZ" sz="1800" dirty="0"/>
          </a:p>
          <a:p>
            <a:pPr algn="just">
              <a:lnSpc>
                <a:spcPct val="100000"/>
              </a:lnSpc>
            </a:pPr>
            <a:r>
              <a:rPr lang="cs-CZ" altLang="cs-CZ" sz="1800" dirty="0"/>
              <a:t>omyl v subjektu – omyl in </a:t>
            </a:r>
            <a:r>
              <a:rPr lang="cs-CZ" altLang="cs-CZ" sz="1800" dirty="0" err="1"/>
              <a:t>in</a:t>
            </a:r>
            <a:r>
              <a:rPr lang="cs-CZ" altLang="cs-CZ" sz="1800" dirty="0"/>
              <a:t> persona</a:t>
            </a:r>
          </a:p>
          <a:p>
            <a:pPr algn="just">
              <a:lnSpc>
                <a:spcPct val="100000"/>
              </a:lnSpc>
            </a:pPr>
            <a:endParaRPr lang="cs-CZ" altLang="cs-CZ" sz="1800" dirty="0"/>
          </a:p>
          <a:p>
            <a:pPr lvl="1" algn="just"/>
            <a:r>
              <a:rPr lang="cs-CZ" altLang="cs-CZ" sz="1600" dirty="0"/>
              <a:t>nevylučuje trestní odpovědnost 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None/>
            </a:pPr>
            <a:endParaRPr lang="cs-CZ" altLang="cs-CZ" sz="1800" dirty="0"/>
          </a:p>
          <a:p>
            <a:pPr algn="just">
              <a:lnSpc>
                <a:spcPct val="100000"/>
              </a:lnSpc>
            </a:pPr>
            <a:r>
              <a:rPr lang="cs-CZ" altLang="cs-CZ" sz="1800" dirty="0"/>
              <a:t>omyl v příčinné souvislosti</a:t>
            </a:r>
          </a:p>
          <a:p>
            <a:pPr algn="just">
              <a:lnSpc>
                <a:spcPct val="100000"/>
              </a:lnSpc>
            </a:pPr>
            <a:endParaRPr lang="cs-CZ" altLang="cs-CZ" sz="1800" dirty="0"/>
          </a:p>
          <a:p>
            <a:pPr lvl="1" algn="just"/>
            <a:r>
              <a:rPr lang="cs-CZ" altLang="cs-CZ" sz="1600" dirty="0"/>
              <a:t>odchýlení od rány - </a:t>
            </a:r>
            <a:r>
              <a:rPr lang="cs-CZ" altLang="cs-CZ" sz="1600" dirty="0" err="1"/>
              <a:t>aberration</a:t>
            </a:r>
            <a:r>
              <a:rPr lang="cs-CZ" altLang="cs-CZ" sz="1600" dirty="0"/>
              <a:t> </a:t>
            </a:r>
            <a:r>
              <a:rPr lang="cs-CZ" altLang="cs-CZ" sz="1600" dirty="0" err="1"/>
              <a:t>ictus</a:t>
            </a:r>
            <a:r>
              <a:rPr lang="cs-CZ" altLang="cs-CZ" sz="1600" dirty="0"/>
              <a:t> – projeví se v právní kvalifikaci </a:t>
            </a:r>
          </a:p>
          <a:p>
            <a:pPr algn="just">
              <a:lnSpc>
                <a:spcPct val="100000"/>
              </a:lnSpc>
            </a:pPr>
            <a:endParaRPr lang="cs-CZ" altLang="cs-CZ" sz="1800" dirty="0"/>
          </a:p>
          <a:p>
            <a:pPr lvl="1" algn="just"/>
            <a:r>
              <a:rPr lang="cs-CZ" altLang="cs-CZ" sz="1600" dirty="0"/>
              <a:t>omyl v následku  - dolus </a:t>
            </a:r>
            <a:r>
              <a:rPr lang="cs-CZ" altLang="cs-CZ" sz="1600" dirty="0" err="1"/>
              <a:t>generalis</a:t>
            </a:r>
            <a:r>
              <a:rPr lang="cs-CZ" altLang="cs-CZ" sz="1600" dirty="0"/>
              <a:t>  - projeví se v právní kvalifikaci </a:t>
            </a:r>
          </a:p>
          <a:p>
            <a:endParaRPr lang="cs-CZ" altLang="cs-CZ" dirty="0"/>
          </a:p>
        </p:txBody>
      </p:sp>
      <p:sp>
        <p:nvSpPr>
          <p:cNvPr id="17412" name="Zástupný symbol pro číslo snímku 3">
            <a:extLst>
              <a:ext uri="{FF2B5EF4-FFF2-40B4-BE49-F238E27FC236}">
                <a16:creationId xmlns:a16="http://schemas.microsoft.com/office/drawing/2014/main" id="{5991444E-7AD4-48F9-A8AD-52379D15D7C7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3F168C27-4782-43D1-91D5-7618C0D3DD79}" type="slidenum">
              <a:rPr lang="cs-CZ" altLang="cs-CZ" sz="1200"/>
              <a:pPr>
                <a:spcBef>
                  <a:spcPct val="0"/>
                </a:spcBef>
                <a:buClrTx/>
                <a:buFontTx/>
                <a:buNone/>
              </a:pPr>
              <a:t>18</a:t>
            </a:fld>
            <a:endParaRPr lang="cs-CZ" altLang="cs-CZ" sz="120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Nadpis 1">
            <a:extLst>
              <a:ext uri="{FF2B5EF4-FFF2-40B4-BE49-F238E27FC236}">
                <a16:creationId xmlns:a16="http://schemas.microsoft.com/office/drawing/2014/main" id="{A65AE9D4-70E6-47E4-94C2-E6B6829B7F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sz="2200"/>
              <a:t>Omyl v podmínkách trestní odpovědnosti  (vina)  a o okolnostech přitěžujících (trest)</a:t>
            </a:r>
            <a:br>
              <a:rPr lang="cs-CZ" altLang="cs-CZ" sz="2200"/>
            </a:br>
            <a:r>
              <a:rPr lang="cs-CZ" altLang="cs-CZ" sz="2200"/>
              <a:t>skutkový omyl  - negativní</a:t>
            </a:r>
          </a:p>
        </p:txBody>
      </p:sp>
      <p:sp>
        <p:nvSpPr>
          <p:cNvPr id="18435" name="Zástupný symbol pro obsah 2">
            <a:extLst>
              <a:ext uri="{FF2B5EF4-FFF2-40B4-BE49-F238E27FC236}">
                <a16:creationId xmlns:a16="http://schemas.microsoft.com/office/drawing/2014/main" id="{B7445A7D-E27E-46CC-9446-CC6947C6D0FA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cs-CZ" altLang="cs-CZ" sz="1600" dirty="0"/>
          </a:p>
          <a:p>
            <a:pPr algn="just"/>
            <a:endParaRPr lang="cs-CZ" altLang="cs-CZ" sz="1600" dirty="0"/>
          </a:p>
          <a:p>
            <a:pPr algn="just">
              <a:lnSpc>
                <a:spcPct val="100000"/>
              </a:lnSpc>
            </a:pPr>
            <a:r>
              <a:rPr lang="cs-CZ" altLang="cs-CZ" sz="1600" dirty="0"/>
              <a:t>pachatel neví, že existuje faktická okolnost podmiňující jeho trestnost 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None/>
            </a:pPr>
            <a:endParaRPr lang="cs-CZ" altLang="cs-CZ" sz="1800" dirty="0"/>
          </a:p>
          <a:p>
            <a:pPr>
              <a:lnSpc>
                <a:spcPct val="100000"/>
              </a:lnSpc>
            </a:pPr>
            <a:r>
              <a:rPr lang="cs-CZ" altLang="cs-CZ" sz="1800" dirty="0"/>
              <a:t>§ 202 </a:t>
            </a:r>
            <a:r>
              <a:rPr lang="cs-CZ" altLang="cs-CZ" sz="1800" dirty="0" err="1"/>
              <a:t>TrZ</a:t>
            </a:r>
            <a:r>
              <a:rPr lang="cs-CZ" altLang="cs-CZ" sz="1800" dirty="0"/>
              <a:t> svádění k pohlavnímu styku  </a:t>
            </a:r>
          </a:p>
          <a:p>
            <a:pPr lvl="1"/>
            <a:r>
              <a:rPr lang="cs-CZ" altLang="cs-CZ" sz="1600" dirty="0"/>
              <a:t>pachatel  neví, že nabídnul pohlavní styk  dítěti </a:t>
            </a:r>
          </a:p>
          <a:p>
            <a:pPr lvl="1"/>
            <a:r>
              <a:rPr lang="cs-CZ" altLang="cs-CZ" sz="1600" dirty="0"/>
              <a:t>dítětem se dle § 126 </a:t>
            </a:r>
            <a:r>
              <a:rPr lang="cs-CZ" altLang="cs-CZ" sz="1600" dirty="0" err="1"/>
              <a:t>TrZ</a:t>
            </a:r>
            <a:r>
              <a:rPr lang="cs-CZ" altLang="cs-CZ" sz="1600" dirty="0"/>
              <a:t> rozumí osoba mladší 18. let</a:t>
            </a:r>
          </a:p>
          <a:p>
            <a:pPr lvl="1"/>
            <a:r>
              <a:rPr lang="cs-CZ" altLang="cs-CZ" sz="1600" dirty="0"/>
              <a:t>jedná se o TČ úmyslný   </a:t>
            </a:r>
          </a:p>
          <a:p>
            <a:pPr lvl="1"/>
            <a:r>
              <a:rPr lang="cs-CZ" altLang="cs-CZ" sz="1600" dirty="0"/>
              <a:t>pokud neprokážu úmysl, pachatel není trestně odpovědný 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None/>
            </a:pPr>
            <a:r>
              <a:rPr lang="cs-CZ" altLang="cs-CZ" sz="1800" dirty="0"/>
              <a:t> </a:t>
            </a:r>
          </a:p>
          <a:p>
            <a:pPr>
              <a:lnSpc>
                <a:spcPct val="100000"/>
              </a:lnSpc>
            </a:pPr>
            <a:r>
              <a:rPr lang="cs-CZ" altLang="cs-CZ" sz="1800" dirty="0"/>
              <a:t>§ 187 </a:t>
            </a:r>
            <a:r>
              <a:rPr lang="cs-CZ" altLang="cs-CZ" sz="1800" dirty="0" err="1"/>
              <a:t>TrZ</a:t>
            </a:r>
            <a:r>
              <a:rPr lang="cs-CZ" altLang="cs-CZ" sz="1800" dirty="0"/>
              <a:t> pohlavní zneužití </a:t>
            </a:r>
          </a:p>
          <a:p>
            <a:pPr lvl="1"/>
            <a:r>
              <a:rPr lang="cs-CZ" altLang="cs-CZ" sz="1600" dirty="0"/>
              <a:t>pachatel neví, že vykonal soulož s dítětem mladším 15. let </a:t>
            </a:r>
          </a:p>
          <a:p>
            <a:pPr lvl="1"/>
            <a:r>
              <a:rPr lang="cs-CZ" altLang="cs-CZ" sz="1600" dirty="0"/>
              <a:t>jedná se o TČ úmyslný </a:t>
            </a:r>
          </a:p>
          <a:p>
            <a:pPr lvl="1"/>
            <a:r>
              <a:rPr lang="cs-CZ" altLang="cs-CZ" sz="1600" dirty="0"/>
              <a:t>pokud neprokážu úmysl, pachatel není trestně odpovědný </a:t>
            </a:r>
          </a:p>
          <a:p>
            <a:pPr lvl="1">
              <a:buFont typeface="Wingdings" panose="05000000000000000000" pitchFamily="2" charset="2"/>
              <a:buNone/>
            </a:pPr>
            <a:endParaRPr lang="cs-CZ" altLang="cs-CZ" sz="1600" dirty="0"/>
          </a:p>
          <a:p>
            <a:endParaRPr lang="cs-CZ" altLang="cs-CZ" dirty="0"/>
          </a:p>
        </p:txBody>
      </p:sp>
      <p:sp>
        <p:nvSpPr>
          <p:cNvPr id="18436" name="Zástupný symbol pro číslo snímku 3">
            <a:extLst>
              <a:ext uri="{FF2B5EF4-FFF2-40B4-BE49-F238E27FC236}">
                <a16:creationId xmlns:a16="http://schemas.microsoft.com/office/drawing/2014/main" id="{133BEBBD-1B50-4804-BBAF-0CF81C3FD7AF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C3001E68-4B04-490E-9DE0-6E869CB83AF4}" type="slidenum">
              <a:rPr lang="cs-CZ" altLang="cs-CZ" sz="1200"/>
              <a:pPr>
                <a:spcBef>
                  <a:spcPct val="0"/>
                </a:spcBef>
                <a:buClrTx/>
                <a:buFontTx/>
                <a:buNone/>
              </a:pPr>
              <a:t>19</a:t>
            </a:fld>
            <a:endParaRPr lang="cs-CZ" altLang="cs-CZ" sz="12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adpis 1">
            <a:extLst>
              <a:ext uri="{FF2B5EF4-FFF2-40B4-BE49-F238E27FC236}">
                <a16:creationId xmlns:a16="http://schemas.microsoft.com/office/drawing/2014/main" id="{AC543483-A440-428D-A2B9-967306E8A5F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b="1"/>
              <a:t>Subjektivní stránka </a:t>
            </a:r>
          </a:p>
        </p:txBody>
      </p:sp>
      <p:sp>
        <p:nvSpPr>
          <p:cNvPr id="7171" name="Zástupný symbol pro obsah 2">
            <a:extLst>
              <a:ext uri="{FF2B5EF4-FFF2-40B4-BE49-F238E27FC236}">
                <a16:creationId xmlns:a16="http://schemas.microsoft.com/office/drawing/2014/main" id="{EC80E2FC-11E1-436F-B2B4-4645FD6DBF7B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lnSpc>
                <a:spcPct val="100000"/>
              </a:lnSpc>
            </a:pPr>
            <a:r>
              <a:rPr lang="cs-CZ" altLang="cs-CZ" sz="1700" dirty="0">
                <a:latin typeface="Arial" panose="020B0604020202020204" pitchFamily="34" charset="0"/>
                <a:cs typeface="Arial" panose="020B0604020202020204" pitchFamily="34" charset="0"/>
              </a:rPr>
              <a:t>vnitřní vztah pachatele  k jeho jednání, tj. </a:t>
            </a:r>
            <a:r>
              <a:rPr lang="cs-CZ" sz="1800" dirty="0"/>
              <a:t>charakterizuje trestný čin z hlediska jeho vnitřní stránky, z pohledu psychiky pachatele </a:t>
            </a:r>
          </a:p>
          <a:p>
            <a:pPr>
              <a:lnSpc>
                <a:spcPct val="100000"/>
              </a:lnSpc>
            </a:pPr>
            <a:endParaRPr lang="cs-CZ" sz="1800" dirty="0"/>
          </a:p>
          <a:p>
            <a:pPr>
              <a:lnSpc>
                <a:spcPct val="100000"/>
              </a:lnSpc>
            </a:pPr>
            <a:r>
              <a:rPr lang="cs-CZ" sz="1800" dirty="0"/>
              <a:t>nutno odlišovat pojmy </a:t>
            </a:r>
          </a:p>
          <a:p>
            <a:pPr algn="just">
              <a:lnSpc>
                <a:spcPct val="100000"/>
              </a:lnSpc>
            </a:pPr>
            <a:endParaRPr lang="cs-CZ" sz="1800" dirty="0">
              <a:solidFill>
                <a:srgbClr val="FF0000"/>
              </a:solidFill>
            </a:endParaRPr>
          </a:p>
          <a:p>
            <a:pPr algn="just">
              <a:lnSpc>
                <a:spcPct val="100000"/>
              </a:lnSpc>
            </a:pPr>
            <a:r>
              <a:rPr lang="cs-CZ" sz="1800" dirty="0"/>
              <a:t>vina = širší pojem - zaviněné naplnění  znaků skutkové podstaty - vyjadřuje, že byl spáchán trestný čin a že je určitá osoba odpovědná za jeho spáchaní</a:t>
            </a:r>
          </a:p>
          <a:p>
            <a:pPr>
              <a:lnSpc>
                <a:spcPct val="100000"/>
              </a:lnSpc>
            </a:pPr>
            <a:endParaRPr lang="cs-CZ" sz="1800" dirty="0">
              <a:solidFill>
                <a:srgbClr val="FF0000"/>
              </a:solidFill>
            </a:endParaRPr>
          </a:p>
          <a:p>
            <a:pPr>
              <a:lnSpc>
                <a:spcPct val="100000"/>
              </a:lnSpc>
            </a:pPr>
            <a:r>
              <a:rPr lang="cs-CZ" sz="1800" dirty="0"/>
              <a:t>zavinění</a:t>
            </a:r>
            <a:r>
              <a:rPr lang="cs-CZ" sz="1800" dirty="0">
                <a:solidFill>
                  <a:srgbClr val="FF0000"/>
                </a:solidFill>
              </a:rPr>
              <a:t> </a:t>
            </a:r>
            <a:r>
              <a:rPr lang="cs-CZ" sz="1800" dirty="0"/>
              <a:t>= užší pojem: obligatorní znak subjektivní stránky trestného činu </a:t>
            </a:r>
          </a:p>
          <a:p>
            <a:pPr eaLnBrk="1" hangingPunct="1">
              <a:lnSpc>
                <a:spcPct val="100000"/>
              </a:lnSpc>
              <a:buFont typeface="Wingdings" panose="05000000000000000000" pitchFamily="2" charset="2"/>
              <a:buNone/>
            </a:pPr>
            <a:endParaRPr lang="cs-CZ" altLang="cs-CZ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100000"/>
              </a:lnSpc>
            </a:pPr>
            <a:r>
              <a:rPr lang="cs-CZ" altLang="cs-CZ" sz="1700" dirty="0">
                <a:latin typeface="Arial" panose="020B0604020202020204" pitchFamily="34" charset="0"/>
                <a:cs typeface="Arial" panose="020B0604020202020204" pitchFamily="34" charset="0"/>
              </a:rPr>
              <a:t>obligatorní znaky - zavinění </a:t>
            </a:r>
          </a:p>
          <a:p>
            <a:pPr eaLnBrk="1" hangingPunct="1">
              <a:lnSpc>
                <a:spcPct val="100000"/>
              </a:lnSpc>
            </a:pPr>
            <a:endParaRPr lang="cs-CZ" altLang="cs-CZ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100000"/>
              </a:lnSpc>
            </a:pPr>
            <a:r>
              <a:rPr lang="cs-CZ" altLang="cs-CZ" sz="1700" dirty="0">
                <a:latin typeface="Arial" panose="020B0604020202020204" pitchFamily="34" charset="0"/>
                <a:cs typeface="Arial" panose="020B0604020202020204" pitchFamily="34" charset="0"/>
              </a:rPr>
              <a:t>fakultativní znaky - motiv, cíl a jednotný záměr 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endParaRPr lang="cs-CZ" altLang="cs-CZ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172" name="Zástupný symbol pro číslo snímku 4">
            <a:extLst>
              <a:ext uri="{FF2B5EF4-FFF2-40B4-BE49-F238E27FC236}">
                <a16:creationId xmlns:a16="http://schemas.microsoft.com/office/drawing/2014/main" id="{F91CB590-CB43-467E-9847-8C17803867DF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9F400D4D-2AEB-4CC2-8591-70B2287FA428}" type="slidenum">
              <a:rPr lang="cs-CZ" altLang="cs-CZ" sz="1200"/>
              <a:pPr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cs-CZ" altLang="cs-CZ" sz="120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Nadpis 1">
            <a:extLst>
              <a:ext uri="{FF2B5EF4-FFF2-40B4-BE49-F238E27FC236}">
                <a16:creationId xmlns:a16="http://schemas.microsoft.com/office/drawing/2014/main" id="{6D894270-5A12-4929-8C42-8F1104D9AF7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234DF8C-798F-45EC-AB68-0F57A1F08A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endParaRPr lang="cs-CZ" sz="1800" dirty="0"/>
          </a:p>
          <a:p>
            <a:pPr>
              <a:defRPr/>
            </a:pPr>
            <a:endParaRPr lang="cs-CZ" sz="1800" dirty="0"/>
          </a:p>
          <a:p>
            <a:pPr>
              <a:lnSpc>
                <a:spcPct val="100000"/>
              </a:lnSpc>
              <a:defRPr/>
            </a:pPr>
            <a:r>
              <a:rPr lang="cs-CZ" sz="1800" dirty="0"/>
              <a:t>§ 306 </a:t>
            </a:r>
            <a:r>
              <a:rPr lang="cs-CZ" sz="1800" dirty="0" err="1"/>
              <a:t>TrZ</a:t>
            </a:r>
            <a:r>
              <a:rPr lang="cs-CZ" sz="1800" dirty="0"/>
              <a:t> šíření nakažlivé  nemoci zvířat</a:t>
            </a:r>
          </a:p>
          <a:p>
            <a:pPr lvl="1" algn="just">
              <a:defRPr/>
            </a:pPr>
            <a:r>
              <a:rPr lang="cs-CZ" sz="1600" dirty="0">
                <a:ea typeface="+mn-ea"/>
                <a:cs typeface="+mn-cs"/>
              </a:rPr>
              <a:t>pachatel neví, že dováží  do ČR maso z oblasti, která je riziková, ačkoliv vědět měl a mohl </a:t>
            </a:r>
            <a:endParaRPr lang="cs-CZ" sz="1800" dirty="0">
              <a:ea typeface="+mn-ea"/>
              <a:cs typeface="+mn-cs"/>
            </a:endParaRPr>
          </a:p>
          <a:p>
            <a:pPr lvl="1">
              <a:defRPr/>
            </a:pPr>
            <a:r>
              <a:rPr lang="cs-CZ" sz="1600" dirty="0">
                <a:ea typeface="+mn-ea"/>
                <a:cs typeface="+mn-cs"/>
              </a:rPr>
              <a:t>obě formy zavinění </a:t>
            </a:r>
          </a:p>
          <a:p>
            <a:pPr lvl="1">
              <a:defRPr/>
            </a:pPr>
            <a:r>
              <a:rPr lang="cs-CZ" sz="1600" dirty="0">
                <a:ea typeface="+mn-ea"/>
                <a:cs typeface="+mn-cs"/>
              </a:rPr>
              <a:t>trestní odpovědnost  není vyloučena </a:t>
            </a:r>
          </a:p>
          <a:p>
            <a:pPr>
              <a:lnSpc>
                <a:spcPct val="100000"/>
              </a:lnSpc>
              <a:defRPr/>
            </a:pPr>
            <a:endParaRPr lang="cs-CZ" sz="1800" dirty="0"/>
          </a:p>
          <a:p>
            <a:pPr algn="just">
              <a:lnSpc>
                <a:spcPct val="100000"/>
              </a:lnSpc>
              <a:defRPr/>
            </a:pPr>
            <a:r>
              <a:rPr lang="cs-CZ" sz="1800" dirty="0"/>
              <a:t>tento omyl vylučuje odpovědnost za úmysl a vědomou nedbalost, nedotýká se nedbalosti  nevědomé (ačkoliv vědět měl a mohl)</a:t>
            </a:r>
            <a:endParaRPr lang="cs-CZ" dirty="0"/>
          </a:p>
          <a:p>
            <a:pPr marL="72000" indent="0">
              <a:buNone/>
              <a:defRPr/>
            </a:pPr>
            <a:endParaRPr lang="cs-CZ" dirty="0"/>
          </a:p>
        </p:txBody>
      </p:sp>
      <p:sp>
        <p:nvSpPr>
          <p:cNvPr id="19460" name="Zástupný symbol pro číslo snímku 3">
            <a:extLst>
              <a:ext uri="{FF2B5EF4-FFF2-40B4-BE49-F238E27FC236}">
                <a16:creationId xmlns:a16="http://schemas.microsoft.com/office/drawing/2014/main" id="{DDAEAB63-B8CF-46D9-AB11-486263C0082F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1F88382C-1FCB-4F2C-AB1A-CF8DDD665C97}" type="slidenum">
              <a:rPr lang="cs-CZ" altLang="cs-CZ" sz="1200"/>
              <a:pPr>
                <a:spcBef>
                  <a:spcPct val="0"/>
                </a:spcBef>
                <a:buClrTx/>
                <a:buFontTx/>
                <a:buNone/>
              </a:pPr>
              <a:t>20</a:t>
            </a:fld>
            <a:endParaRPr lang="cs-CZ" altLang="cs-CZ" sz="120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1330F851-4C8E-6DAC-6412-01DC74DE5C5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21</a:t>
            </a:fld>
            <a:endParaRPr lang="cs-CZ" alt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FA5F6590-A40E-E884-6596-FC77F37599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NS 3 </a:t>
            </a:r>
            <a:r>
              <a:rPr lang="cs-CZ" dirty="0" err="1"/>
              <a:t>Tdo</a:t>
            </a:r>
            <a:r>
              <a:rPr lang="cs-CZ" dirty="0"/>
              <a:t> 929/2011 ze dne 24.8.2011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689CFB7B-5420-BE7E-7519-03A2082AC4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r>
              <a:rPr lang="cs-CZ" sz="1800" dirty="0"/>
              <a:t>stav bezbrannosti ve smyslu § 241/1 </a:t>
            </a:r>
            <a:r>
              <a:rPr lang="cs-CZ" sz="1800" dirty="0" err="1"/>
              <a:t>TrZ</a:t>
            </a:r>
            <a:r>
              <a:rPr lang="cs-CZ" sz="1800" dirty="0"/>
              <a:t> nemusí spočívat pouze v bezbrannosti absolutní, tedy v tom, že poškozená osoba není vůbec schopna projevit svou vůli, pokud jde o pohlavní styk s pachatelem, popř. není schopna mu klást žádný odpor, ale i v případě, kdy tyto schopnosti jsou zásadně sníženy (omezeny)</a:t>
            </a:r>
          </a:p>
          <a:p>
            <a:pPr algn="just">
              <a:lnSpc>
                <a:spcPct val="100000"/>
              </a:lnSpc>
            </a:pPr>
            <a:endParaRPr lang="cs-CZ" sz="1800" dirty="0"/>
          </a:p>
          <a:p>
            <a:pPr algn="just">
              <a:lnSpc>
                <a:spcPct val="100000"/>
              </a:lnSpc>
            </a:pPr>
            <a:r>
              <a:rPr lang="cs-CZ" sz="1800" dirty="0"/>
              <a:t>ve stavu bezbrannosti se může ocitnout i pacient, na kterém lékař provádí takový zákrok, který ho způsobem provedení zásadně omezuje v možnosti zaznamenat jednání lékaře a přiměřeně na něj reagovat (např. žena při gynekologickém vyšetření)</a:t>
            </a:r>
          </a:p>
          <a:p>
            <a:pPr algn="just">
              <a:lnSpc>
                <a:spcPct val="100000"/>
              </a:lnSpc>
            </a:pPr>
            <a:endParaRPr lang="cs-CZ" sz="1800" dirty="0"/>
          </a:p>
          <a:p>
            <a:pPr algn="just">
              <a:lnSpc>
                <a:spcPct val="100000"/>
              </a:lnSpc>
            </a:pPr>
            <a:r>
              <a:rPr lang="cs-CZ" sz="1800" dirty="0"/>
              <a:t>jestliže lékař za této situace vykoná na pacientovi pohlavní styk, naplní tím zákonný znak zneužití bezbrannosti ve smyslu ustanovení § 241/1 </a:t>
            </a:r>
            <a:r>
              <a:rPr lang="cs-CZ" sz="1800" dirty="0" err="1"/>
              <a:t>TrZ</a:t>
            </a:r>
            <a:endParaRPr lang="cs-CZ" sz="1800" dirty="0"/>
          </a:p>
          <a:p>
            <a:pPr algn="just">
              <a:lnSpc>
                <a:spcPct val="100000"/>
              </a:lnSpc>
            </a:pPr>
            <a:endParaRPr lang="cs-CZ" sz="1800" dirty="0"/>
          </a:p>
          <a:p>
            <a:pPr algn="just">
              <a:lnSpc>
                <a:spcPct val="100000"/>
              </a:lnSpc>
            </a:pPr>
            <a:r>
              <a:rPr lang="cs-CZ" sz="1800" dirty="0"/>
              <a:t>negativní skutkový omyl pachatele trestného činu znásilnění nelze dovozovat pouze ze skutečnosti, že poškozená osoba nevyjádřila svůj nesouhlas s pohlavním stykem jen z důvodu své fyzické či psychické bezbrannosti, v níž se nacházela v době spáchání činu a do které ji záměrně uvedl pachatel</a:t>
            </a:r>
          </a:p>
          <a:p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279498533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Nadpis 1">
            <a:extLst>
              <a:ext uri="{FF2B5EF4-FFF2-40B4-BE49-F238E27FC236}">
                <a16:creationId xmlns:a16="http://schemas.microsoft.com/office/drawing/2014/main" id="{3BFE99DF-7DE1-4038-816D-C397BF11327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sz="2800"/>
              <a:t>Skutkový omyl  - pozitivní </a:t>
            </a:r>
            <a:br>
              <a:rPr lang="cs-CZ" altLang="cs-CZ"/>
            </a:br>
            <a:endParaRPr lang="cs-CZ" alt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BD6CE8D-859E-4F6C-A7C0-4987C1FDF4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  <a:defRPr/>
            </a:pPr>
            <a:endParaRPr lang="cs-CZ" sz="1600" dirty="0"/>
          </a:p>
          <a:p>
            <a:pPr algn="just">
              <a:lnSpc>
                <a:spcPct val="100000"/>
              </a:lnSpc>
              <a:defRPr/>
            </a:pPr>
            <a:r>
              <a:rPr lang="cs-CZ" sz="1600" dirty="0"/>
              <a:t>pachatel se mylně domnívá, že existuje faktická okolnost podmiňující jeho trestnost </a:t>
            </a:r>
          </a:p>
          <a:p>
            <a:pPr algn="just">
              <a:lnSpc>
                <a:spcPct val="100000"/>
              </a:lnSpc>
              <a:defRPr/>
            </a:pPr>
            <a:endParaRPr lang="cs-CZ" dirty="0"/>
          </a:p>
          <a:p>
            <a:pPr>
              <a:lnSpc>
                <a:spcPct val="100000"/>
              </a:lnSpc>
              <a:defRPr/>
            </a:pPr>
            <a:r>
              <a:rPr lang="cs-CZ" sz="1800" dirty="0"/>
              <a:t>§ 155 </a:t>
            </a:r>
            <a:r>
              <a:rPr lang="cs-CZ" sz="1800" dirty="0" err="1"/>
              <a:t>TrZ</a:t>
            </a:r>
            <a:r>
              <a:rPr lang="cs-CZ" sz="1800" dirty="0"/>
              <a:t> ohrožení pohlavní nemocí 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None/>
              <a:defRPr/>
            </a:pPr>
            <a:endParaRPr lang="cs-CZ" sz="1800" dirty="0"/>
          </a:p>
          <a:p>
            <a:pPr lvl="1">
              <a:defRPr/>
            </a:pPr>
            <a:r>
              <a:rPr lang="cs-CZ" sz="1600" dirty="0">
                <a:ea typeface="+mn-ea"/>
                <a:cs typeface="+mn-cs"/>
              </a:rPr>
              <a:t>pachatel mylně předpokládá, že je nakažen  pohlavní nemocí </a:t>
            </a:r>
          </a:p>
          <a:p>
            <a:pPr lvl="1">
              <a:defRPr/>
            </a:pPr>
            <a:r>
              <a:rPr lang="cs-CZ" sz="1600" dirty="0">
                <a:ea typeface="+mn-ea"/>
                <a:cs typeface="+mn-cs"/>
              </a:rPr>
              <a:t>obě  formy zavinění </a:t>
            </a:r>
          </a:p>
          <a:p>
            <a:pPr lvl="1">
              <a:defRPr/>
            </a:pPr>
            <a:r>
              <a:rPr lang="cs-CZ" sz="1600" dirty="0">
                <a:ea typeface="+mn-ea"/>
                <a:cs typeface="+mn-cs"/>
              </a:rPr>
              <a:t>trestní odpovědnost není vyloučena 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None/>
              <a:defRPr/>
            </a:pPr>
            <a:r>
              <a:rPr lang="cs-CZ" sz="1800" dirty="0"/>
              <a:t> </a:t>
            </a:r>
          </a:p>
          <a:p>
            <a:pPr algn="just">
              <a:lnSpc>
                <a:spcPct val="100000"/>
              </a:lnSpc>
              <a:defRPr/>
            </a:pPr>
            <a:r>
              <a:rPr lang="cs-CZ" sz="1800" dirty="0"/>
              <a:t>tento omyl znamená zpravidla odpovědnost za pokus a to navíc za pokus nezpůsobilý 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None/>
              <a:defRPr/>
            </a:pPr>
            <a:endParaRPr lang="cs-CZ" dirty="0"/>
          </a:p>
          <a:p>
            <a:pPr>
              <a:defRPr/>
            </a:pPr>
            <a:endParaRPr lang="cs-CZ" dirty="0"/>
          </a:p>
        </p:txBody>
      </p:sp>
      <p:sp>
        <p:nvSpPr>
          <p:cNvPr id="20484" name="Zástupný symbol pro číslo snímku 3">
            <a:extLst>
              <a:ext uri="{FF2B5EF4-FFF2-40B4-BE49-F238E27FC236}">
                <a16:creationId xmlns:a16="http://schemas.microsoft.com/office/drawing/2014/main" id="{7D1F2EAD-8713-4421-9CFD-3050AC1A739B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A1B2C5A0-538E-4813-90A3-22273BE838D3}" type="slidenum">
              <a:rPr lang="cs-CZ" altLang="cs-CZ" sz="1200"/>
              <a:pPr>
                <a:spcBef>
                  <a:spcPct val="0"/>
                </a:spcBef>
                <a:buClrTx/>
                <a:buFontTx/>
                <a:buNone/>
              </a:pPr>
              <a:t>22</a:t>
            </a:fld>
            <a:endParaRPr lang="cs-CZ" altLang="cs-CZ" sz="120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Nadpis 1">
            <a:extLst>
              <a:ext uri="{FF2B5EF4-FFF2-40B4-BE49-F238E27FC236}">
                <a16:creationId xmlns:a16="http://schemas.microsoft.com/office/drawing/2014/main" id="{BFF99B9D-8C50-4A38-AFF4-01B6F9D9987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sz="2800"/>
              <a:t>Právní omyl  - negativní </a:t>
            </a:r>
            <a:br>
              <a:rPr lang="cs-CZ" altLang="cs-CZ"/>
            </a:br>
            <a:endParaRPr lang="cs-CZ" alt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B6FC610-ADA9-45F6-9F12-4C163C91D8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defRPr/>
            </a:pPr>
            <a:endParaRPr lang="cs-CZ" sz="1600" dirty="0"/>
          </a:p>
          <a:p>
            <a:pPr algn="just">
              <a:lnSpc>
                <a:spcPct val="100000"/>
              </a:lnSpc>
              <a:defRPr/>
            </a:pPr>
            <a:r>
              <a:rPr lang="cs-CZ" sz="1600" dirty="0"/>
              <a:t>pachatel neví, že jeho jednání je podle práva trestné </a:t>
            </a:r>
          </a:p>
          <a:p>
            <a:pPr algn="just">
              <a:lnSpc>
                <a:spcPct val="100000"/>
              </a:lnSpc>
              <a:defRPr/>
            </a:pPr>
            <a:endParaRPr lang="cs-CZ" sz="1800" dirty="0"/>
          </a:p>
          <a:p>
            <a:pPr algn="just">
              <a:lnSpc>
                <a:spcPct val="100000"/>
              </a:lnSpc>
              <a:defRPr/>
            </a:pPr>
            <a:r>
              <a:rPr lang="cs-CZ" sz="1800" dirty="0"/>
              <a:t>§ 302 </a:t>
            </a:r>
            <a:r>
              <a:rPr lang="cs-CZ" sz="1800" dirty="0" err="1"/>
              <a:t>TrZ</a:t>
            </a:r>
            <a:r>
              <a:rPr lang="cs-CZ" sz="1800" dirty="0"/>
              <a:t> týrání zvířat 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None/>
              <a:defRPr/>
            </a:pPr>
            <a:endParaRPr lang="cs-CZ" sz="1800" dirty="0"/>
          </a:p>
          <a:p>
            <a:pPr lvl="1" algn="just">
              <a:defRPr/>
            </a:pPr>
            <a:r>
              <a:rPr lang="cs-CZ" sz="1600" dirty="0">
                <a:ea typeface="+mn-ea"/>
                <a:cs typeface="+mn-cs"/>
              </a:rPr>
              <a:t>pachatel se domnívá, že si ze svým psem může dělat co chce </a:t>
            </a:r>
          </a:p>
          <a:p>
            <a:pPr lvl="1" algn="just">
              <a:defRPr/>
            </a:pPr>
            <a:r>
              <a:rPr lang="cs-CZ" sz="1600" dirty="0">
                <a:ea typeface="+mn-ea"/>
                <a:cs typeface="+mn-cs"/>
              </a:rPr>
              <a:t>jedná se o TČ úmyslný </a:t>
            </a:r>
          </a:p>
          <a:p>
            <a:pPr lvl="1" algn="just">
              <a:defRPr/>
            </a:pPr>
            <a:r>
              <a:rPr lang="cs-CZ" sz="1600" dirty="0">
                <a:ea typeface="+mn-ea"/>
                <a:cs typeface="+mn-cs"/>
              </a:rPr>
              <a:t>neznalost zákona neomlouvá</a:t>
            </a:r>
          </a:p>
          <a:p>
            <a:pPr algn="just">
              <a:lnSpc>
                <a:spcPct val="100000"/>
              </a:lnSpc>
              <a:defRPr/>
            </a:pPr>
            <a:endParaRPr lang="cs-CZ" sz="1800" dirty="0"/>
          </a:p>
          <a:p>
            <a:pPr algn="just">
              <a:lnSpc>
                <a:spcPct val="100000"/>
              </a:lnSpc>
              <a:defRPr/>
            </a:pPr>
            <a:r>
              <a:rPr lang="cs-CZ" sz="1800" dirty="0"/>
              <a:t>§ 229 </a:t>
            </a:r>
            <a:r>
              <a:rPr lang="cs-CZ" sz="1800" dirty="0" err="1"/>
              <a:t>TrZ</a:t>
            </a:r>
            <a:r>
              <a:rPr lang="cs-CZ" sz="1800" dirty="0"/>
              <a:t> zneužití vlastnictví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None/>
              <a:defRPr/>
            </a:pPr>
            <a:endParaRPr lang="cs-CZ" sz="1800" dirty="0"/>
          </a:p>
          <a:p>
            <a:pPr lvl="1" algn="just">
              <a:defRPr/>
            </a:pPr>
            <a:r>
              <a:rPr lang="cs-CZ" sz="1600" dirty="0">
                <a:ea typeface="+mn-ea"/>
                <a:cs typeface="+mn-cs"/>
              </a:rPr>
              <a:t>pachatel  se domnívá, že si ze svým majetkem  může dělat co chce</a:t>
            </a:r>
          </a:p>
          <a:p>
            <a:pPr lvl="1" algn="just">
              <a:defRPr/>
            </a:pPr>
            <a:r>
              <a:rPr lang="cs-CZ" sz="1600" dirty="0">
                <a:ea typeface="+mn-ea"/>
                <a:cs typeface="+mn-cs"/>
              </a:rPr>
              <a:t>jedná se o TČ úmyslný </a:t>
            </a:r>
          </a:p>
          <a:p>
            <a:pPr lvl="1" algn="just">
              <a:defRPr/>
            </a:pPr>
            <a:r>
              <a:rPr lang="cs-CZ" sz="1600" dirty="0">
                <a:ea typeface="+mn-ea"/>
                <a:cs typeface="+mn-cs"/>
              </a:rPr>
              <a:t>neznalost zákona neomlouvá</a:t>
            </a:r>
          </a:p>
          <a:p>
            <a:pPr algn="just">
              <a:defRPr/>
            </a:pPr>
            <a:endParaRPr lang="cs-CZ" sz="1800" dirty="0"/>
          </a:p>
          <a:p>
            <a:pPr>
              <a:defRPr/>
            </a:pPr>
            <a:endParaRPr lang="cs-CZ" sz="1800" dirty="0"/>
          </a:p>
        </p:txBody>
      </p:sp>
      <p:sp>
        <p:nvSpPr>
          <p:cNvPr id="21508" name="Zástupný symbol pro číslo snímku 3">
            <a:extLst>
              <a:ext uri="{FF2B5EF4-FFF2-40B4-BE49-F238E27FC236}">
                <a16:creationId xmlns:a16="http://schemas.microsoft.com/office/drawing/2014/main" id="{65A6EC45-7049-4E2B-B2CD-C4BC0F9150E7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9C356C65-00C6-4F5F-B8FC-B652408C1A9A}" type="slidenum">
              <a:rPr lang="cs-CZ" altLang="cs-CZ" sz="1200"/>
              <a:pPr>
                <a:spcBef>
                  <a:spcPct val="0"/>
                </a:spcBef>
                <a:buClrTx/>
                <a:buFontTx/>
                <a:buNone/>
              </a:pPr>
              <a:t>23</a:t>
            </a:fld>
            <a:endParaRPr lang="cs-CZ" altLang="cs-CZ" sz="120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Nadpis 1">
            <a:extLst>
              <a:ext uri="{FF2B5EF4-FFF2-40B4-BE49-F238E27FC236}">
                <a16:creationId xmlns:a16="http://schemas.microsoft.com/office/drawing/2014/main" id="{C8EF5F4B-D65E-414D-A16B-E87638AB8E0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/>
              <a:t>„</a:t>
            </a:r>
            <a:r>
              <a:rPr lang="cs-CZ" altLang="cs-CZ" sz="2800"/>
              <a:t>Neznalost zákona neomlouvá“ </a:t>
            </a:r>
          </a:p>
        </p:txBody>
      </p:sp>
      <p:sp>
        <p:nvSpPr>
          <p:cNvPr id="22531" name="Zástupný symbol pro obsah 2">
            <a:extLst>
              <a:ext uri="{FF2B5EF4-FFF2-40B4-BE49-F238E27FC236}">
                <a16:creationId xmlns:a16="http://schemas.microsoft.com/office/drawing/2014/main" id="{0CE38019-7EE1-4383-AF16-3209D0C90700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r>
              <a:rPr lang="cs-CZ" altLang="cs-CZ" sz="1700" dirty="0"/>
              <a:t>1. neznalost norem obsažených v </a:t>
            </a:r>
            <a:r>
              <a:rPr lang="cs-CZ" altLang="cs-CZ" sz="1700" dirty="0" err="1"/>
              <a:t>TrZ</a:t>
            </a:r>
            <a:r>
              <a:rPr lang="cs-CZ" altLang="cs-CZ" sz="1700" dirty="0"/>
              <a:t> atd. </a:t>
            </a:r>
          </a:p>
          <a:p>
            <a:pPr lvl="1" algn="just"/>
            <a:endParaRPr lang="cs-CZ" altLang="cs-CZ" sz="1500" dirty="0"/>
          </a:p>
          <a:p>
            <a:pPr lvl="1" algn="just"/>
            <a:r>
              <a:rPr lang="cs-CZ" altLang="cs-CZ" sz="1500" dirty="0"/>
              <a:t>neznalost norem obsažených v </a:t>
            </a:r>
            <a:r>
              <a:rPr lang="cs-CZ" altLang="cs-CZ" sz="1500" dirty="0" err="1"/>
              <a:t>TrZ</a:t>
            </a:r>
            <a:r>
              <a:rPr lang="cs-CZ" altLang="cs-CZ" sz="1500" dirty="0"/>
              <a:t>, respektive v trestních zákonech a jejich přímých a  nepřímých novelách + podzákonných prováděcích předpisech se neomlouvá </a:t>
            </a:r>
          </a:p>
          <a:p>
            <a:pPr algn="just">
              <a:lnSpc>
                <a:spcPct val="100000"/>
              </a:lnSpc>
            </a:pPr>
            <a:endParaRPr lang="cs-CZ" altLang="cs-CZ" sz="1700" dirty="0"/>
          </a:p>
          <a:p>
            <a:pPr algn="just">
              <a:lnSpc>
                <a:spcPct val="100000"/>
              </a:lnSpc>
            </a:pPr>
            <a:r>
              <a:rPr lang="cs-CZ" altLang="cs-CZ" sz="1700" dirty="0"/>
              <a:t>2. neznalost </a:t>
            </a:r>
            <a:r>
              <a:rPr lang="cs-CZ" altLang="cs-CZ" sz="1700" dirty="0" err="1"/>
              <a:t>mimotrestních</a:t>
            </a:r>
            <a:r>
              <a:rPr lang="cs-CZ" altLang="cs-CZ" sz="1700" dirty="0"/>
              <a:t> norem, na které </a:t>
            </a:r>
            <a:r>
              <a:rPr lang="cs-CZ" altLang="cs-CZ" sz="1700" dirty="0" err="1"/>
              <a:t>TrZ</a:t>
            </a:r>
            <a:r>
              <a:rPr lang="cs-CZ" altLang="cs-CZ" sz="1700" dirty="0"/>
              <a:t> odkazuje atd.  </a:t>
            </a:r>
          </a:p>
          <a:p>
            <a:pPr lvl="1" algn="just"/>
            <a:endParaRPr lang="cs-CZ" altLang="cs-CZ" sz="1500" dirty="0"/>
          </a:p>
          <a:p>
            <a:pPr lvl="1" algn="just"/>
            <a:r>
              <a:rPr lang="cs-CZ" altLang="cs-CZ" sz="1500" dirty="0"/>
              <a:t>neznalost </a:t>
            </a:r>
            <a:r>
              <a:rPr lang="cs-CZ" altLang="cs-CZ" sz="1500" dirty="0" err="1"/>
              <a:t>mimotrestních</a:t>
            </a:r>
            <a:r>
              <a:rPr lang="cs-CZ" altLang="cs-CZ" sz="1500" dirty="0"/>
              <a:t> norem, kterých se </a:t>
            </a:r>
            <a:r>
              <a:rPr lang="cs-CZ" altLang="cs-CZ" sz="1500" dirty="0" err="1"/>
              <a:t>TrZ</a:t>
            </a:r>
            <a:r>
              <a:rPr lang="cs-CZ" altLang="cs-CZ" sz="1500" dirty="0"/>
              <a:t> zákoník dovolává odkazovacím (odkazuje na konkrétně určenou normu) či </a:t>
            </a:r>
            <a:r>
              <a:rPr lang="cs-CZ" altLang="cs-CZ" sz="1500" dirty="0" err="1"/>
              <a:t>blanketním</a:t>
            </a:r>
            <a:r>
              <a:rPr lang="cs-CZ" altLang="cs-CZ" sz="1500" dirty="0"/>
              <a:t> (odkazuje na jinou přesně neurčenou normu) způsobem je omluvitelná, pokud bylo možno se omylu vyvarovat   </a:t>
            </a:r>
          </a:p>
          <a:p>
            <a:pPr lvl="1" algn="just"/>
            <a:endParaRPr lang="cs-CZ" altLang="cs-CZ" sz="1400" dirty="0"/>
          </a:p>
          <a:p>
            <a:pPr lvl="1" algn="just"/>
            <a:r>
              <a:rPr lang="cs-CZ" altLang="cs-CZ" sz="1400" dirty="0"/>
              <a:t>§ 247 </a:t>
            </a:r>
            <a:r>
              <a:rPr lang="cs-CZ" altLang="cs-CZ" sz="1400" dirty="0" err="1"/>
              <a:t>TrZ</a:t>
            </a:r>
            <a:r>
              <a:rPr lang="cs-CZ" altLang="cs-CZ" sz="1400" dirty="0"/>
              <a:t> porušení zákazů v době nouzového stavu devizového hospodářství - odkaz na zákon  o krizovém řízení; devizový zákon zrušen 323/2016 Sb.</a:t>
            </a:r>
          </a:p>
          <a:p>
            <a:pPr lvl="1" algn="just"/>
            <a:r>
              <a:rPr lang="cs-CZ" altLang="cs-CZ" sz="1400" dirty="0"/>
              <a:t>§ 270 </a:t>
            </a:r>
            <a:r>
              <a:rPr lang="cs-CZ" altLang="cs-CZ" sz="1400" dirty="0" err="1"/>
              <a:t>TrZ</a:t>
            </a:r>
            <a:r>
              <a:rPr lang="cs-CZ" altLang="cs-CZ" sz="1400" dirty="0"/>
              <a:t> porušení autorského práva - odkaz na autorský zákon </a:t>
            </a:r>
          </a:p>
          <a:p>
            <a:pPr lvl="1" algn="just"/>
            <a:r>
              <a:rPr lang="cs-CZ" altLang="cs-CZ" sz="1400" dirty="0"/>
              <a:t>§ 248 </a:t>
            </a:r>
            <a:r>
              <a:rPr lang="cs-CZ" altLang="cs-CZ" sz="1400" dirty="0" err="1"/>
              <a:t>TrZ</a:t>
            </a:r>
            <a:r>
              <a:rPr lang="cs-CZ" altLang="cs-CZ" sz="1400" dirty="0"/>
              <a:t> nekalá soutěž - jiný právní předpis o nekalé soutěži (blanketová)</a:t>
            </a:r>
          </a:p>
          <a:p>
            <a:pPr lvl="1" algn="just"/>
            <a:r>
              <a:rPr lang="cs-CZ" altLang="cs-CZ" sz="1400" dirty="0"/>
              <a:t>§ 19/2 </a:t>
            </a:r>
            <a:r>
              <a:rPr lang="cs-CZ" altLang="cs-CZ" sz="1400" dirty="0" err="1"/>
              <a:t>TrZ</a:t>
            </a:r>
            <a:r>
              <a:rPr lang="cs-CZ" altLang="cs-CZ" sz="1400" dirty="0"/>
              <a:t> omylu se bylo možno vyvarovat, pokud povinnost seznámit se s příslušnou právní úpravou pro pachatele vyplývala ze zákona, z jeho zaměstnání, povolání atd. - tj.  „neznalost“  pachatele nezbaví trestní odpovědnosti, pokud měl povinnost se s příslušnou právní úpravou seznámit  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None/>
            </a:pPr>
            <a:endParaRPr lang="cs-CZ" altLang="cs-CZ" dirty="0"/>
          </a:p>
          <a:p>
            <a:endParaRPr lang="cs-CZ" altLang="cs-CZ" dirty="0"/>
          </a:p>
        </p:txBody>
      </p:sp>
      <p:sp>
        <p:nvSpPr>
          <p:cNvPr id="22532" name="Zástupný symbol pro číslo snímku 3">
            <a:extLst>
              <a:ext uri="{FF2B5EF4-FFF2-40B4-BE49-F238E27FC236}">
                <a16:creationId xmlns:a16="http://schemas.microsoft.com/office/drawing/2014/main" id="{4C65A471-1DBF-44EF-9156-4E351B0AE95D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35F33BF1-BB9F-450A-B4BA-6D20ABECF958}" type="slidenum">
              <a:rPr lang="cs-CZ" altLang="cs-CZ" sz="1200"/>
              <a:pPr>
                <a:spcBef>
                  <a:spcPct val="0"/>
                </a:spcBef>
                <a:buClrTx/>
                <a:buFontTx/>
                <a:buNone/>
              </a:pPr>
              <a:t>24</a:t>
            </a:fld>
            <a:endParaRPr lang="cs-CZ" altLang="cs-CZ" sz="120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Nadpis 1">
            <a:extLst>
              <a:ext uri="{FF2B5EF4-FFF2-40B4-BE49-F238E27FC236}">
                <a16:creationId xmlns:a16="http://schemas.microsoft.com/office/drawing/2014/main" id="{3E007F91-27DE-4EC4-A50D-713610A048B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23555" name="Zástupný symbol pro obsah 2">
            <a:extLst>
              <a:ext uri="{FF2B5EF4-FFF2-40B4-BE49-F238E27FC236}">
                <a16:creationId xmlns:a16="http://schemas.microsoft.com/office/drawing/2014/main" id="{5167128C-B86A-46FD-9323-34F814787F46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r>
              <a:rPr lang="cs-CZ" altLang="cs-CZ" sz="1700" dirty="0"/>
              <a:t>4. neznalost </a:t>
            </a:r>
            <a:r>
              <a:rPr lang="cs-CZ" altLang="cs-CZ" sz="1700" dirty="0" err="1"/>
              <a:t>mimotrestních</a:t>
            </a:r>
            <a:r>
              <a:rPr lang="cs-CZ" altLang="cs-CZ" sz="1700" dirty="0"/>
              <a:t> norem, na které </a:t>
            </a:r>
            <a:r>
              <a:rPr lang="cs-CZ" altLang="cs-CZ" sz="1700" dirty="0" err="1"/>
              <a:t>TrZ</a:t>
            </a:r>
            <a:r>
              <a:rPr lang="cs-CZ" altLang="cs-CZ" sz="1700" dirty="0"/>
              <a:t> neodkazuje a kterých se nedovolává</a:t>
            </a:r>
          </a:p>
          <a:p>
            <a:pPr marL="72000" indent="0" algn="just">
              <a:lnSpc>
                <a:spcPct val="100000"/>
              </a:lnSpc>
              <a:buNone/>
            </a:pPr>
            <a:r>
              <a:rPr lang="cs-CZ" altLang="cs-CZ" sz="1800" dirty="0"/>
              <a:t>  </a:t>
            </a:r>
          </a:p>
          <a:p>
            <a:pPr lvl="1" algn="just"/>
            <a:r>
              <a:rPr lang="cs-CZ" altLang="cs-CZ" sz="1600" dirty="0"/>
              <a:t>viz. omyl negativní skutkový, tj. odpovědnost pouze za nedbalost nevědomou </a:t>
            </a:r>
          </a:p>
          <a:p>
            <a:pPr lvl="1" algn="just"/>
            <a:r>
              <a:rPr lang="cs-CZ" altLang="cs-CZ" sz="1600" dirty="0"/>
              <a:t>pachatel neví, že existují skutečnosti zakládající jeho trestnost 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None/>
            </a:pPr>
            <a:endParaRPr lang="cs-CZ" altLang="cs-CZ" sz="1800" dirty="0"/>
          </a:p>
          <a:p>
            <a:pPr algn="just">
              <a:lnSpc>
                <a:spcPct val="100000"/>
              </a:lnSpc>
            </a:pPr>
            <a:r>
              <a:rPr lang="cs-CZ" altLang="cs-CZ" sz="1700" dirty="0"/>
              <a:t>5. omyl o normativních znacích skutkové podstaty </a:t>
            </a:r>
          </a:p>
          <a:p>
            <a:pPr algn="just">
              <a:lnSpc>
                <a:spcPct val="100000"/>
              </a:lnSpc>
            </a:pPr>
            <a:endParaRPr lang="cs-CZ" altLang="cs-CZ" sz="1800" dirty="0"/>
          </a:p>
          <a:p>
            <a:pPr lvl="1" algn="just"/>
            <a:r>
              <a:rPr lang="cs-CZ" altLang="cs-CZ" sz="1600" dirty="0"/>
              <a:t>právní pojmy, vztahy a instituty, aniž by se příslušná ustanovení trestního zákoníku </a:t>
            </a:r>
            <a:r>
              <a:rPr lang="cs-CZ" altLang="cs-CZ" sz="1600" dirty="0" err="1"/>
              <a:t>mimotrestní</a:t>
            </a:r>
            <a:r>
              <a:rPr lang="cs-CZ" altLang="cs-CZ" sz="1600" dirty="0"/>
              <a:t> normy tento znak obsahující odkazem či blanketem dovolávala</a:t>
            </a:r>
          </a:p>
          <a:p>
            <a:pPr lvl="1" algn="just"/>
            <a:r>
              <a:rPr lang="cs-CZ" altLang="cs-CZ" sz="1600" dirty="0"/>
              <a:t>pojem úplatek, daň, úřední osoba  </a:t>
            </a:r>
          </a:p>
          <a:p>
            <a:pPr lvl="1" algn="just"/>
            <a:r>
              <a:rPr lang="cs-CZ" altLang="cs-CZ" sz="1600" dirty="0"/>
              <a:t>pachatel neví, že věci, které se zmocňuje, je pro něj dle OZ věcí cizí </a:t>
            </a:r>
          </a:p>
          <a:p>
            <a:pPr lvl="1" algn="just"/>
            <a:r>
              <a:rPr lang="cs-CZ" altLang="cs-CZ" sz="1600" dirty="0"/>
              <a:t>§ 196 </a:t>
            </a:r>
            <a:r>
              <a:rPr lang="cs-CZ" altLang="cs-CZ" sz="1600" dirty="0" err="1"/>
              <a:t>TrZ</a:t>
            </a:r>
            <a:r>
              <a:rPr lang="cs-CZ" altLang="cs-CZ" sz="1600" dirty="0"/>
              <a:t> zanedbání povinné výživy  - zákonná  povinnost vyživovat</a:t>
            </a:r>
          </a:p>
          <a:p>
            <a:pPr lvl="1" algn="just"/>
            <a:r>
              <a:rPr lang="cs-CZ" altLang="cs-CZ" sz="1600" dirty="0"/>
              <a:t>viz. omyl negativní skutkový, tj. odpovědnost pouze za nedbalost nevědomou </a:t>
            </a:r>
            <a:endParaRPr lang="cs-CZ" altLang="cs-CZ" sz="1800" dirty="0"/>
          </a:p>
          <a:p>
            <a:pPr algn="just">
              <a:lnSpc>
                <a:spcPct val="100000"/>
              </a:lnSpc>
            </a:pPr>
            <a:endParaRPr lang="cs-CZ" sz="1800" dirty="0">
              <a:effectLst/>
              <a:latin typeface="Arial "/>
            </a:endParaRPr>
          </a:p>
          <a:p>
            <a:pPr algn="just">
              <a:lnSpc>
                <a:spcPct val="100000"/>
              </a:lnSpc>
            </a:pPr>
            <a:r>
              <a:rPr lang="cs-CZ" sz="1700" dirty="0">
                <a:latin typeface="Arial "/>
              </a:rPr>
              <a:t>o</a:t>
            </a:r>
            <a:r>
              <a:rPr lang="cs-CZ" sz="1700" dirty="0">
                <a:effectLst/>
                <a:latin typeface="Arial "/>
              </a:rPr>
              <a:t>myl pachatele o tom, zda jde o chráněnou ochrannou známku či chráněný průmyslový vzor, tedy omyl o normativních znacích skutkových podstat trestných činů podle § 268 a § 269 </a:t>
            </a:r>
            <a:r>
              <a:rPr lang="cs-CZ" sz="1700" dirty="0" err="1">
                <a:effectLst/>
                <a:latin typeface="Arial "/>
              </a:rPr>
              <a:t>TrZ</a:t>
            </a:r>
            <a:r>
              <a:rPr lang="cs-CZ" sz="1700" dirty="0">
                <a:effectLst/>
                <a:latin typeface="Arial "/>
              </a:rPr>
              <a:t> (R 47/2011) a o jejich </a:t>
            </a:r>
            <a:r>
              <a:rPr lang="cs-CZ" sz="1700" dirty="0" err="1">
                <a:effectLst/>
                <a:latin typeface="Arial "/>
              </a:rPr>
              <a:t>mimotrestní</a:t>
            </a:r>
            <a:r>
              <a:rPr lang="cs-CZ" sz="1700" dirty="0">
                <a:effectLst/>
                <a:latin typeface="Arial "/>
              </a:rPr>
              <a:t> právní úpravě, na kterou trestní zákoník neodkazuje, se posoudí podle pravidel o skutkovém omylu (R 10/1977)</a:t>
            </a:r>
            <a:endParaRPr lang="cs-CZ" altLang="cs-CZ" sz="1700" dirty="0">
              <a:latin typeface="Arial "/>
            </a:endParaRP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None/>
            </a:pPr>
            <a:r>
              <a:rPr lang="cs-CZ" altLang="cs-CZ" sz="1700" dirty="0">
                <a:latin typeface="Arial "/>
              </a:rPr>
              <a:t> </a:t>
            </a:r>
          </a:p>
          <a:p>
            <a:pPr lvl="1" algn="just"/>
            <a:endParaRPr lang="cs-CZ" altLang="cs-CZ" sz="1600" dirty="0"/>
          </a:p>
          <a:p>
            <a:pPr lvl="1" algn="just"/>
            <a:endParaRPr lang="cs-CZ" altLang="cs-CZ" sz="1600" dirty="0"/>
          </a:p>
          <a:p>
            <a:pPr lvl="1" algn="just"/>
            <a:endParaRPr lang="cs-CZ" altLang="cs-CZ" sz="1600" dirty="0"/>
          </a:p>
          <a:p>
            <a:pPr lvl="1" algn="just"/>
            <a:endParaRPr lang="cs-CZ" altLang="cs-CZ" sz="1600" dirty="0"/>
          </a:p>
          <a:p>
            <a:pPr lvl="1" algn="just"/>
            <a:endParaRPr lang="cs-CZ" altLang="cs-CZ" sz="1600" dirty="0"/>
          </a:p>
          <a:p>
            <a:pPr lvl="1" algn="just"/>
            <a:endParaRPr lang="cs-CZ" altLang="cs-CZ" sz="1600" dirty="0"/>
          </a:p>
          <a:p>
            <a:pPr>
              <a:buFont typeface="Wingdings" panose="05000000000000000000" pitchFamily="2" charset="2"/>
              <a:buNone/>
            </a:pPr>
            <a:r>
              <a:rPr lang="cs-CZ" altLang="cs-CZ" sz="1800" dirty="0"/>
              <a:t> </a:t>
            </a:r>
          </a:p>
          <a:p>
            <a:endParaRPr lang="cs-CZ" altLang="cs-CZ" dirty="0"/>
          </a:p>
        </p:txBody>
      </p:sp>
      <p:sp>
        <p:nvSpPr>
          <p:cNvPr id="23556" name="Zástupný symbol pro číslo snímku 3">
            <a:extLst>
              <a:ext uri="{FF2B5EF4-FFF2-40B4-BE49-F238E27FC236}">
                <a16:creationId xmlns:a16="http://schemas.microsoft.com/office/drawing/2014/main" id="{C192F538-3174-4779-B57A-21E80ACF5A4F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5A05D306-FE20-42A5-A952-4DF422644BF1}" type="slidenum">
              <a:rPr lang="cs-CZ" altLang="cs-CZ" sz="1200"/>
              <a:pPr>
                <a:spcBef>
                  <a:spcPct val="0"/>
                </a:spcBef>
                <a:buClrTx/>
                <a:buFontTx/>
                <a:buNone/>
              </a:pPr>
              <a:t>25</a:t>
            </a:fld>
            <a:endParaRPr lang="cs-CZ" altLang="cs-CZ" sz="1200"/>
          </a:p>
        </p:txBody>
      </p:sp>
    </p:spTree>
    <p:extLst>
      <p:ext uri="{BB962C8B-B14F-4D97-AF65-F5344CB8AC3E}">
        <p14:creationId xmlns:p14="http://schemas.microsoft.com/office/powerpoint/2010/main" val="216349460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A79822FA-5DD6-C67B-2D16-F8A8BCEC739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26</a:t>
            </a:fld>
            <a:endParaRPr lang="cs-CZ" alt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5CDC4A15-41A9-E25C-79C8-31C14311CD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NS </a:t>
            </a:r>
            <a:r>
              <a:rPr lang="cs-CZ" b="1" dirty="0"/>
              <a:t>11 </a:t>
            </a:r>
            <a:r>
              <a:rPr lang="cs-CZ" b="1" dirty="0" err="1"/>
              <a:t>Tdo</a:t>
            </a:r>
            <a:r>
              <a:rPr lang="cs-CZ" b="1" dirty="0"/>
              <a:t> 959/2015</a:t>
            </a:r>
            <a:r>
              <a:rPr lang="cs-CZ" dirty="0"/>
              <a:t> </a:t>
            </a:r>
            <a:r>
              <a:rPr lang="cs-CZ" b="1" dirty="0"/>
              <a:t>ze dne 26.08.2015</a:t>
            </a:r>
            <a:br>
              <a:rPr lang="cs-CZ" b="1" dirty="0"/>
            </a:br>
            <a:endParaRPr lang="cs-CZ" dirty="0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CB99CE63-A672-730E-0C94-D77454912C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endParaRPr lang="cs-CZ" sz="1800" dirty="0"/>
          </a:p>
          <a:p>
            <a:pPr algn="just">
              <a:lnSpc>
                <a:spcPct val="100000"/>
              </a:lnSpc>
            </a:pPr>
            <a:r>
              <a:rPr lang="cs-CZ" sz="1600" dirty="0"/>
              <a:t>právní omyl negativní o protiprávnosti činu, tedy ohledně protiprávnosti pramenící z </a:t>
            </a:r>
            <a:r>
              <a:rPr lang="cs-CZ" sz="1600" dirty="0" err="1"/>
              <a:t>mimotrestních</a:t>
            </a:r>
            <a:r>
              <a:rPr lang="cs-CZ" sz="1600" dirty="0"/>
              <a:t> právních předpisů, kterých se trestní zákon nedovolává, tj. omyl o normativních znacích skutkové podstaty, se posuzuje nadále jako dosud podle zásad platných pro posouzení skutkového omylu negativního </a:t>
            </a:r>
          </a:p>
          <a:p>
            <a:pPr algn="just">
              <a:lnSpc>
                <a:spcPct val="100000"/>
              </a:lnSpc>
            </a:pPr>
            <a:endParaRPr lang="cs-CZ" sz="1600" dirty="0"/>
          </a:p>
          <a:p>
            <a:pPr algn="just">
              <a:lnSpc>
                <a:spcPct val="100000"/>
              </a:lnSpc>
            </a:pPr>
            <a:r>
              <a:rPr lang="cs-CZ" sz="1600" dirty="0"/>
              <a:t>normativními znaky skutkové podstaty jsou znaky, které vyjadřují právní institut nebo právní vztah zpravidla převzatý z jiného právního předpisu, aniž by se příslušné ustanovení trestního zákona </a:t>
            </a:r>
            <a:r>
              <a:rPr lang="cs-CZ" sz="1600" dirty="0" err="1"/>
              <a:t>mimotrestní</a:t>
            </a:r>
            <a:r>
              <a:rPr lang="cs-CZ" sz="1600" dirty="0"/>
              <a:t> normy tento znak obsahující odkazem či blanketem dovolávalo (ostatní se označují jako deskriptivní neboli popisné znaky) </a:t>
            </a:r>
          </a:p>
          <a:p>
            <a:pPr algn="just">
              <a:lnSpc>
                <a:spcPct val="100000"/>
              </a:lnSpc>
            </a:pPr>
            <a:endParaRPr lang="cs-CZ" sz="1600" dirty="0"/>
          </a:p>
          <a:p>
            <a:pPr algn="just">
              <a:lnSpc>
                <a:spcPct val="100000"/>
              </a:lnSpc>
            </a:pPr>
            <a:r>
              <a:rPr lang="cs-CZ" sz="1600" dirty="0"/>
              <a:t>to je právě důvodem, proč z hlediska zavinění postačí znalost skutkových okolností rozhodných pro naplnění tohoto znaku, přestože jde o právní pojem. Jestliže skutková podstata obsahuje takový znak jako např. „vyživovací povinnost“ v § 196/1 </a:t>
            </a:r>
            <a:r>
              <a:rPr lang="cs-CZ" sz="1600" dirty="0" err="1"/>
              <a:t>TrZ</a:t>
            </a:r>
            <a:r>
              <a:rPr lang="cs-CZ" sz="1600" dirty="0"/>
              <a:t> je třeba, aby se zavinění vztahovalo i na tento znak, postačí však, aby pachatel měl o něm jen laickou představu </a:t>
            </a:r>
          </a:p>
          <a:p>
            <a:pPr algn="just">
              <a:lnSpc>
                <a:spcPct val="100000"/>
              </a:lnSpc>
            </a:pPr>
            <a:endParaRPr lang="cs-CZ" sz="1600" dirty="0"/>
          </a:p>
          <a:p>
            <a:pPr algn="just">
              <a:lnSpc>
                <a:spcPct val="100000"/>
              </a:lnSpc>
            </a:pPr>
            <a:r>
              <a:rPr lang="cs-CZ" sz="1600" dirty="0"/>
              <a:t>nemusí tedy vědět, jaké právní předpisy upravují vyživovací povinnosti, jaké jsou druhy vyživovací povinnosti a jaké funkce taková vyživovací povinnost plní; postačí, když mu je známo, že je otcem nezletilého dítěte, které není schopno se samo živit, ničím na jeho výchovu a výživu nepřispívá a má alespoň laickou představu o tom, že zde je z jeho strany povinnost vyživovat takové dítě </a:t>
            </a:r>
          </a:p>
          <a:p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271541413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6BA81FAC-7E17-4416-A899-7208ECA1907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27</a:t>
            </a:fld>
            <a:endParaRPr lang="cs-CZ" alt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BCBD70E5-1022-4B1A-9084-27BB49B958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lnSpc>
                <a:spcPct val="100000"/>
              </a:lnSpc>
            </a:pPr>
            <a:r>
              <a:rPr lang="cs-CZ" sz="3200" dirty="0">
                <a:effectLst/>
                <a:ea typeface="Times New Roman" panose="02020603050405020304" pitchFamily="18" charset="0"/>
              </a:rPr>
              <a:t>NS 7 </a:t>
            </a:r>
            <a:r>
              <a:rPr lang="cs-CZ" sz="3200" dirty="0" err="1">
                <a:effectLst/>
                <a:ea typeface="Times New Roman" panose="02020603050405020304" pitchFamily="18" charset="0"/>
              </a:rPr>
              <a:t>Tdo</a:t>
            </a:r>
            <a:r>
              <a:rPr lang="cs-CZ" sz="3200" dirty="0">
                <a:effectLst/>
                <a:ea typeface="Times New Roman" panose="02020603050405020304" pitchFamily="18" charset="0"/>
              </a:rPr>
              <a:t> 773/2019 ze dne 13.8.2019</a:t>
            </a:r>
            <a:endParaRPr lang="cs-CZ" sz="3200" dirty="0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E08B3F38-967A-4335-8FAA-1754737109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r>
              <a:rPr lang="cs-CZ" sz="18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povinnost příslušníka Policie České republiky seznámit se s příslušnou právní úpravou (zejména se zákonem č. 273/2008 Sb., o Policii České republiky, ve znění pozdějších předpisů) a s právy a povinnostmi v ní stanovenými vyplývá z jeho postavení jako úřední osoby </a:t>
            </a:r>
          </a:p>
          <a:p>
            <a:pPr algn="just">
              <a:lnSpc>
                <a:spcPct val="100000"/>
              </a:lnSpc>
            </a:pPr>
            <a:endParaRPr lang="cs-CZ" sz="1800" dirty="0">
              <a:solidFill>
                <a:srgbClr val="000000"/>
              </a:solidFill>
              <a:latin typeface="+mj-lt"/>
              <a:ea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</a:pPr>
            <a:r>
              <a:rPr lang="cs-CZ" sz="18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pokud tak příslušník policie neučiní a jedná v rozporu s vymezením své pravomoci, může za splnění dalších podmínek spáchat přečin zneužití pravomoci úřední osoby podle § 329/1 </a:t>
            </a:r>
            <a:r>
              <a:rPr lang="cs-CZ" sz="1800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TrZ</a:t>
            </a:r>
            <a:r>
              <a:rPr lang="cs-CZ" sz="18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 a jeho úmyslné zavinění zde není vyloučeno jen tím, že neznal danou právní úpravu </a:t>
            </a:r>
          </a:p>
          <a:p>
            <a:pPr algn="just">
              <a:lnSpc>
                <a:spcPct val="100000"/>
              </a:lnSpc>
            </a:pPr>
            <a:endParaRPr lang="cs-CZ" sz="1800" dirty="0">
              <a:solidFill>
                <a:srgbClr val="000000"/>
              </a:solidFill>
              <a:latin typeface="+mj-lt"/>
              <a:ea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</a:pPr>
            <a:r>
              <a:rPr lang="cs-CZ" sz="18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v takovém případě mu proto neprospívá ani případný právní omyl ve smyslu § 19/ </a:t>
            </a:r>
            <a:r>
              <a:rPr lang="cs-CZ" sz="1800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TrZ</a:t>
            </a:r>
            <a:r>
              <a:rPr lang="cs-CZ" sz="18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  ohledně této právní úpravy, protože vzhledem ke svému postavení se mohl vyvarovat tohoto omylu podle § 195 </a:t>
            </a:r>
            <a:r>
              <a:rPr lang="cs-CZ" sz="1800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TrZ</a:t>
            </a:r>
            <a:endParaRPr lang="cs-CZ" sz="1800" dirty="0">
              <a:effectLst/>
              <a:latin typeface="+mj-lt"/>
              <a:ea typeface="Times New Roman" panose="02020603050405020304" pitchFamily="18" charset="0"/>
            </a:endParaRPr>
          </a:p>
          <a:p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424210837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F19934D4-412E-B806-87F8-F27C0CAB156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28</a:t>
            </a:fld>
            <a:endParaRPr lang="cs-CZ" alt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99205A99-11FB-E227-440C-BEC3D0A4D0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NS 6 </a:t>
            </a:r>
            <a:r>
              <a:rPr lang="cs-CZ" dirty="0" err="1"/>
              <a:t>Tdo</a:t>
            </a:r>
            <a:r>
              <a:rPr lang="cs-CZ" dirty="0"/>
              <a:t> 1277/2014 ze dne 9.12.2014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C4401081-AC61-26BF-501C-E15936EC8A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r>
              <a:rPr lang="cs-CZ" sz="1800" dirty="0"/>
              <a:t>podmínkou beztrestnosti pachatele jednajícího v negativním právním omylu je omluvitelnost jeho omylu</a:t>
            </a:r>
          </a:p>
          <a:p>
            <a:pPr algn="just">
              <a:lnSpc>
                <a:spcPct val="100000"/>
              </a:lnSpc>
            </a:pPr>
            <a:endParaRPr lang="cs-CZ" sz="1800" dirty="0"/>
          </a:p>
          <a:p>
            <a:pPr algn="just">
              <a:lnSpc>
                <a:spcPct val="100000"/>
              </a:lnSpc>
            </a:pPr>
            <a:r>
              <a:rPr lang="cs-CZ" sz="1800" dirty="0"/>
              <a:t>u pachatele, který měl z důvodu výkonu své funkce (např. jako statutární orgán příspěvkové organizace) povinnost seznámit se s příslušnou právní úpravou, ale neučinil tak, sama skutečnost, že spoléhal na ujištění jiné osoby o správnosti svého postupu, který ve skutečnosti odporoval právním předpisům (např. ohledně otázky subjektu oprávněného rozhodnout o udělení odměny a její výše), nemusí vylučovat závěr, že jeho právní omyl je neomluvitelný</a:t>
            </a:r>
          </a:p>
          <a:p>
            <a:pPr algn="just">
              <a:lnSpc>
                <a:spcPct val="100000"/>
              </a:lnSpc>
            </a:pPr>
            <a:endParaRPr lang="cs-CZ" sz="1800" dirty="0"/>
          </a:p>
          <a:p>
            <a:pPr algn="just">
              <a:lnSpc>
                <a:spcPct val="100000"/>
              </a:lnSpc>
            </a:pPr>
            <a:r>
              <a:rPr lang="cs-CZ" sz="1800" dirty="0"/>
              <a:t>zjištění skutkového stavu věci v rozsahu nezbytném pro rozhodnutí soudu v případě posuzování trestní odpovědnosti pachatele, jenž se činu dopustil v negativním právním omylu, vyžaduje, aby bylo provedeno dokazování zaměřené na objasnění otázky, zda se mohl vyvarovat svého omylu</a:t>
            </a:r>
          </a:p>
          <a:p>
            <a:pPr algn="just">
              <a:lnSpc>
                <a:spcPct val="100000"/>
              </a:lnSpc>
            </a:pPr>
            <a:endParaRPr lang="cs-CZ" sz="1800" dirty="0"/>
          </a:p>
          <a:p>
            <a:pPr algn="just">
              <a:lnSpc>
                <a:spcPct val="100000"/>
              </a:lnSpc>
            </a:pPr>
            <a:r>
              <a:rPr lang="cs-CZ" sz="1800" dirty="0"/>
              <a:t>v odůvodnění rozsudku, jímž byl obviněný podle § 226/b </a:t>
            </a:r>
            <a:r>
              <a:rPr lang="cs-CZ" sz="1800" dirty="0" err="1"/>
              <a:t>TrŘ</a:t>
            </a:r>
            <a:r>
              <a:rPr lang="cs-CZ" sz="1800" dirty="0"/>
              <a:t> zproštěn obžaloby proto, že jednal v omluvitelném negativním právním omylu, je nezbytné uvést komplexní vyhodnocení všech relevantních skutečností majících význam pro závěr, že šlo o takový omluvitelný omyl</a:t>
            </a:r>
          </a:p>
          <a:p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10438840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Nadpis 1">
            <a:extLst>
              <a:ext uri="{FF2B5EF4-FFF2-40B4-BE49-F238E27FC236}">
                <a16:creationId xmlns:a16="http://schemas.microsoft.com/office/drawing/2014/main" id="{744A222A-41A3-48AC-BD76-26112FC8317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sz="2800"/>
              <a:t>Právní omyl  - pozitivní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FFB674B-E573-43ED-9DC1-74B284CE3A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defRPr/>
            </a:pPr>
            <a:endParaRPr lang="cs-CZ" sz="1800" dirty="0"/>
          </a:p>
          <a:p>
            <a:pPr algn="just">
              <a:lnSpc>
                <a:spcPct val="100000"/>
              </a:lnSpc>
              <a:defRPr/>
            </a:pPr>
            <a:r>
              <a:rPr lang="cs-CZ" sz="1800" dirty="0"/>
              <a:t>pachatel se mylně domnívá, že jeho jednání je podle práva trestné 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None/>
              <a:defRPr/>
            </a:pPr>
            <a:r>
              <a:rPr lang="cs-CZ" sz="1800" dirty="0"/>
              <a:t> </a:t>
            </a:r>
          </a:p>
          <a:p>
            <a:pPr algn="just">
              <a:lnSpc>
                <a:spcPct val="100000"/>
              </a:lnSpc>
              <a:defRPr/>
            </a:pPr>
            <a:r>
              <a:rPr lang="cs-CZ" sz="1800" dirty="0"/>
              <a:t>např. do roku 1989 TČ příživnictví  - </a:t>
            </a:r>
            <a:r>
              <a:rPr lang="cs-CZ" sz="1800" dirty="0" err="1"/>
              <a:t>nullum</a:t>
            </a:r>
            <a:r>
              <a:rPr lang="cs-CZ" sz="1800" dirty="0"/>
              <a:t> </a:t>
            </a:r>
            <a:r>
              <a:rPr lang="cs-CZ" sz="1800" dirty="0" err="1"/>
              <a:t>crimen</a:t>
            </a:r>
            <a:r>
              <a:rPr lang="cs-CZ" sz="1800" dirty="0"/>
              <a:t> sine lege</a:t>
            </a:r>
          </a:p>
          <a:p>
            <a:pPr marL="72000" indent="0" algn="just">
              <a:lnSpc>
                <a:spcPct val="100000"/>
              </a:lnSpc>
              <a:buNone/>
              <a:defRPr/>
            </a:pPr>
            <a:r>
              <a:rPr lang="cs-CZ" sz="1800" dirty="0"/>
              <a:t> </a:t>
            </a:r>
          </a:p>
          <a:p>
            <a:pPr lvl="1" algn="just">
              <a:defRPr/>
            </a:pPr>
            <a:r>
              <a:rPr lang="cs-CZ" sz="1600" dirty="0">
                <a:ea typeface="+mn-ea"/>
                <a:cs typeface="+mn-cs"/>
              </a:rPr>
              <a:t>pachatel se mylně domnívá, že když nepracuje, tak jde o TČ</a:t>
            </a:r>
          </a:p>
          <a:p>
            <a:pPr lvl="1" algn="just">
              <a:defRPr/>
            </a:pPr>
            <a:r>
              <a:rPr lang="cs-CZ" sz="1600" dirty="0">
                <a:ea typeface="+mn-ea"/>
                <a:cs typeface="+mn-cs"/>
              </a:rPr>
              <a:t>trestní odpovědnost zde nevznikne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None/>
              <a:defRPr/>
            </a:pPr>
            <a:r>
              <a:rPr lang="cs-CZ" sz="1800" dirty="0"/>
              <a:t> </a:t>
            </a:r>
          </a:p>
          <a:p>
            <a:pPr algn="just">
              <a:lnSpc>
                <a:spcPct val="100000"/>
              </a:lnSpc>
              <a:defRPr/>
            </a:pPr>
            <a:r>
              <a:rPr lang="cs-CZ" sz="1800" dirty="0"/>
              <a:t>jedná se o tzv. putativní delikt neboli delikt zdánlivý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None/>
              <a:defRPr/>
            </a:pPr>
            <a:r>
              <a:rPr lang="cs-CZ" sz="1800" dirty="0"/>
              <a:t> </a:t>
            </a:r>
          </a:p>
          <a:p>
            <a:pPr algn="just">
              <a:lnSpc>
                <a:spcPct val="100000"/>
              </a:lnSpc>
              <a:defRPr/>
            </a:pPr>
            <a:r>
              <a:rPr lang="cs-CZ" sz="1800" dirty="0"/>
              <a:t>tento omyl pachatele omlouvá, pokud se nejedná o omyl v normách, na kterých se </a:t>
            </a:r>
            <a:r>
              <a:rPr lang="cs-CZ" sz="1800" dirty="0" err="1"/>
              <a:t>TrZ</a:t>
            </a:r>
            <a:r>
              <a:rPr lang="cs-CZ" sz="1800" dirty="0"/>
              <a:t> nedovolává, tj. omyl o normativních znacích skutkové podstaty  - viz. omyl negativní skutkový </a:t>
            </a:r>
          </a:p>
          <a:p>
            <a:pPr algn="just">
              <a:lnSpc>
                <a:spcPct val="100000"/>
              </a:lnSpc>
              <a:defRPr/>
            </a:pPr>
            <a:endParaRPr lang="cs-CZ" sz="1800" dirty="0"/>
          </a:p>
          <a:p>
            <a:pPr algn="just">
              <a:defRPr/>
            </a:pPr>
            <a:endParaRPr lang="cs-CZ" sz="1800" dirty="0"/>
          </a:p>
        </p:txBody>
      </p:sp>
      <p:sp>
        <p:nvSpPr>
          <p:cNvPr id="24580" name="Zástupný symbol pro číslo snímku 3">
            <a:extLst>
              <a:ext uri="{FF2B5EF4-FFF2-40B4-BE49-F238E27FC236}">
                <a16:creationId xmlns:a16="http://schemas.microsoft.com/office/drawing/2014/main" id="{4777A5AD-1B60-4861-AF29-602FAFFA59B4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9B76B7CC-2B74-416B-B7E4-448477BC507A}" type="slidenum">
              <a:rPr lang="cs-CZ" altLang="cs-CZ" sz="1200"/>
              <a:pPr>
                <a:spcBef>
                  <a:spcPct val="0"/>
                </a:spcBef>
                <a:buClrTx/>
                <a:buFontTx/>
                <a:buNone/>
              </a:pPr>
              <a:t>29</a:t>
            </a:fld>
            <a:endParaRPr lang="cs-CZ" altLang="cs-CZ" sz="12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7D94DA21-4EA6-489C-B949-934CC4F5C2B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44677CCF-3AA9-4E98-8621-8DAF6F96CC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Vědomostní složka zavinění 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5E65072A-8663-4682-8353-894F715E90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r>
              <a:rPr lang="cs-CZ" sz="1600" dirty="0"/>
              <a:t>nebo také intelektová, představová:  zahrnuje pachatelovo vnímání objektivní reality a jeho představy o skutečnostech, které vnímal dříve nebo k nimž došel na základě svých předchozích znalostí či zkušeností</a:t>
            </a:r>
          </a:p>
          <a:p>
            <a:pPr marL="72000" indent="0" algn="just">
              <a:lnSpc>
                <a:spcPct val="100000"/>
              </a:lnSpc>
              <a:buNone/>
            </a:pPr>
            <a:r>
              <a:rPr lang="cs-CZ" sz="1600" dirty="0"/>
              <a:t>  </a:t>
            </a:r>
          </a:p>
          <a:p>
            <a:pPr algn="just">
              <a:lnSpc>
                <a:spcPct val="100000"/>
              </a:lnSpc>
            </a:pPr>
            <a:r>
              <a:rPr lang="cs-CZ" sz="1600" dirty="0"/>
              <a:t>tyto skutečnosti mohou být pachatelem vytvořeny  nebo mohou existovat objektivně bez jeho přičinění  </a:t>
            </a:r>
          </a:p>
          <a:p>
            <a:pPr algn="just">
              <a:lnSpc>
                <a:spcPct val="100000"/>
              </a:lnSpc>
            </a:pPr>
            <a:endParaRPr lang="cs-CZ" sz="1600" dirty="0"/>
          </a:p>
          <a:p>
            <a:pPr algn="just">
              <a:lnSpc>
                <a:spcPct val="100000"/>
              </a:lnSpc>
            </a:pPr>
            <a:r>
              <a:rPr lang="cs-CZ" sz="1600" dirty="0"/>
              <a:t>podmínkou je, aby si pachatel potřebná, tj.  trestněprávně relevantní fakta uvědomoval v době páchání trestného činu, resp. uvědomovat si je měl a mohl  </a:t>
            </a:r>
          </a:p>
          <a:p>
            <a:pPr algn="just">
              <a:lnSpc>
                <a:spcPct val="100000"/>
              </a:lnSpc>
            </a:pPr>
            <a:endParaRPr lang="cs-CZ" sz="1600" dirty="0"/>
          </a:p>
          <a:p>
            <a:pPr algn="just">
              <a:lnSpc>
                <a:spcPct val="100000"/>
              </a:lnSpc>
            </a:pPr>
            <a:r>
              <a:rPr lang="cs-CZ" sz="1600" dirty="0"/>
              <a:t>rozlišujeme soud</a:t>
            </a:r>
          </a:p>
          <a:p>
            <a:pPr algn="just">
              <a:lnSpc>
                <a:spcPct val="100000"/>
              </a:lnSpc>
            </a:pPr>
            <a:endParaRPr lang="cs-CZ" sz="1600" dirty="0"/>
          </a:p>
          <a:p>
            <a:pPr algn="just">
              <a:lnSpc>
                <a:spcPct val="100000"/>
              </a:lnSpc>
            </a:pPr>
            <a:r>
              <a:rPr lang="cs-CZ" sz="1600" dirty="0" err="1"/>
              <a:t>apodiktický</a:t>
            </a:r>
            <a:r>
              <a:rPr lang="cs-CZ" sz="1600" dirty="0"/>
              <a:t>: absolutní (100%) jistota následku – např. vrah drží oběti hlavu pod vodou tak dlouho, až přestane jevit známky, života, naprosto jistě ví, že ji takto usmrtí  = typický pro úmysl přímý </a:t>
            </a:r>
          </a:p>
          <a:p>
            <a:pPr algn="just">
              <a:lnSpc>
                <a:spcPct val="100000"/>
              </a:lnSpc>
            </a:pPr>
            <a:endParaRPr lang="cs-CZ" sz="1600" dirty="0"/>
          </a:p>
          <a:p>
            <a:pPr algn="just">
              <a:lnSpc>
                <a:spcPct val="100000"/>
              </a:lnSpc>
            </a:pPr>
            <a:r>
              <a:rPr lang="cs-CZ" sz="1600" dirty="0"/>
              <a:t>asertorický:  prostá jistota následku  – vrah střílejí na oběť ji nemusí naprosto jistě zasáhnout, neboť to záleží na dalších okolnostech  </a:t>
            </a:r>
          </a:p>
          <a:p>
            <a:pPr algn="just">
              <a:lnSpc>
                <a:spcPct val="100000"/>
              </a:lnSpc>
            </a:pPr>
            <a:endParaRPr lang="cs-CZ" sz="1600" dirty="0"/>
          </a:p>
          <a:p>
            <a:pPr algn="just">
              <a:lnSpc>
                <a:spcPct val="100000"/>
              </a:lnSpc>
            </a:pPr>
            <a:r>
              <a:rPr lang="cs-CZ" sz="1600" dirty="0"/>
              <a:t>problematický: nejistota následku (možnost, pravděpodobnost) – vrah připustil, že svým výstřelem může zasáhnout také další osobu než oběť   </a:t>
            </a:r>
          </a:p>
          <a:p>
            <a:pPr algn="just">
              <a:lnSpc>
                <a:spcPct val="100000"/>
              </a:lnSpc>
            </a:pPr>
            <a:endParaRPr lang="cs-CZ" sz="1600" dirty="0"/>
          </a:p>
          <a:p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289452197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Nadpis 1">
            <a:extLst>
              <a:ext uri="{FF2B5EF4-FFF2-40B4-BE49-F238E27FC236}">
                <a16:creationId xmlns:a16="http://schemas.microsoft.com/office/drawing/2014/main" id="{E79C024B-B447-4DDA-A3E6-69D45FA759A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sz="2200"/>
              <a:t>Omyl v podmínkách vyloučení trestní odpovědnosti (vina) a o okolnostech polehčujících (trest)</a:t>
            </a:r>
            <a:br>
              <a:rPr lang="cs-CZ" altLang="cs-CZ" sz="2200"/>
            </a:br>
            <a:r>
              <a:rPr lang="cs-CZ" altLang="cs-CZ" sz="2200"/>
              <a:t>skutkový omyl  - negativní </a:t>
            </a:r>
            <a:br>
              <a:rPr lang="cs-CZ" altLang="cs-CZ" sz="2200"/>
            </a:br>
            <a:endParaRPr lang="cs-CZ" altLang="cs-CZ" sz="220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9CDEC63-FEF7-4365-9C46-B0B760A7EE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2">
              <a:buFont typeface="Wingdings" panose="05000000000000000000" pitchFamily="2" charset="2"/>
              <a:buNone/>
              <a:defRPr/>
            </a:pPr>
            <a:endParaRPr lang="cs-CZ" dirty="0"/>
          </a:p>
          <a:p>
            <a:pPr lvl="2">
              <a:buFont typeface="Wingdings" panose="05000000000000000000" pitchFamily="2" charset="2"/>
              <a:buNone/>
              <a:defRPr/>
            </a:pPr>
            <a:endParaRPr lang="cs-CZ" dirty="0"/>
          </a:p>
          <a:p>
            <a:pPr>
              <a:lnSpc>
                <a:spcPct val="100000"/>
              </a:lnSpc>
              <a:defRPr/>
            </a:pPr>
            <a:endParaRPr lang="cs-CZ" sz="1800" dirty="0"/>
          </a:p>
          <a:p>
            <a:pPr>
              <a:lnSpc>
                <a:spcPct val="100000"/>
              </a:lnSpc>
              <a:defRPr/>
            </a:pPr>
            <a:r>
              <a:rPr lang="cs-CZ" sz="1800" dirty="0"/>
              <a:t>pachatel neví, že existuje faktická okolnost vylučující jeho trestnost </a:t>
            </a:r>
          </a:p>
          <a:p>
            <a:pPr marL="72000" indent="0">
              <a:lnSpc>
                <a:spcPct val="100000"/>
              </a:lnSpc>
              <a:buNone/>
              <a:defRPr/>
            </a:pPr>
            <a:endParaRPr lang="cs-CZ" sz="1800" dirty="0"/>
          </a:p>
          <a:p>
            <a:pPr lvl="1" algn="just">
              <a:defRPr/>
            </a:pPr>
            <a:r>
              <a:rPr lang="cs-CZ" sz="1600" dirty="0">
                <a:ea typeface="+mn-ea"/>
                <a:cs typeface="+mn-cs"/>
              </a:rPr>
              <a:t>pachatel neví, že osoba, kterou teď ohrožuje  na zdraví, jej ohrožuje taktéž</a:t>
            </a:r>
          </a:p>
          <a:p>
            <a:pPr lvl="1" algn="just">
              <a:defRPr/>
            </a:pPr>
            <a:r>
              <a:rPr lang="cs-CZ" sz="1600" dirty="0">
                <a:ea typeface="+mn-ea"/>
                <a:cs typeface="+mn-cs"/>
              </a:rPr>
              <a:t>neví  nic o okolnostech nutné obrany</a:t>
            </a:r>
          </a:p>
          <a:p>
            <a:pPr lvl="1" algn="just">
              <a:defRPr/>
            </a:pPr>
            <a:r>
              <a:rPr lang="cs-CZ" sz="1600" dirty="0">
                <a:ea typeface="+mn-ea"/>
                <a:cs typeface="+mn-cs"/>
              </a:rPr>
              <a:t>pachatel jedná v režimu nutné obrany</a:t>
            </a:r>
          </a:p>
          <a:p>
            <a:pPr lvl="1" algn="just">
              <a:buFont typeface="Wingdings" panose="05000000000000000000" pitchFamily="2" charset="2"/>
              <a:buNone/>
              <a:defRPr/>
            </a:pPr>
            <a:endParaRPr lang="cs-CZ" sz="1600" dirty="0">
              <a:ea typeface="+mn-ea"/>
              <a:cs typeface="+mn-cs"/>
            </a:endParaRPr>
          </a:p>
          <a:p>
            <a:pPr algn="just">
              <a:lnSpc>
                <a:spcPct val="100000"/>
              </a:lnSpc>
              <a:defRPr/>
            </a:pPr>
            <a:r>
              <a:rPr lang="cs-CZ" sz="1800" dirty="0"/>
              <a:t>2. přístupy k tomuto omylu, aplikační praxe akceptuje oba  </a:t>
            </a:r>
          </a:p>
          <a:p>
            <a:pPr algn="just">
              <a:lnSpc>
                <a:spcPct val="100000"/>
              </a:lnSpc>
              <a:defRPr/>
            </a:pPr>
            <a:endParaRPr lang="cs-CZ" sz="1800" dirty="0"/>
          </a:p>
          <a:p>
            <a:pPr lvl="1" algn="just">
              <a:defRPr/>
            </a:pPr>
            <a:r>
              <a:rPr lang="cs-CZ" sz="1600" dirty="0"/>
              <a:t>tento omyl pachatele neomlouvá, tj. nevylučuje jeho plnou trestní odpovědnost za to, co  spáchal nebo chtěl spáchat  </a:t>
            </a:r>
          </a:p>
          <a:p>
            <a:pPr lvl="1" algn="just">
              <a:defRPr/>
            </a:pPr>
            <a:endParaRPr lang="cs-CZ" sz="1600" dirty="0"/>
          </a:p>
          <a:p>
            <a:pPr lvl="1" algn="just">
              <a:defRPr/>
            </a:pPr>
            <a:r>
              <a:rPr lang="cs-CZ" sz="1600" dirty="0"/>
              <a:t>tento omyl pachateli svědčí, protože podmínky nutné obrany zde objektivně existují a on může naplnit maximálně nezpůsobilý pokus zamýšleného TČ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None/>
              <a:defRPr/>
            </a:pPr>
            <a:r>
              <a:rPr lang="cs-CZ" sz="1800" dirty="0"/>
              <a:t> </a:t>
            </a:r>
          </a:p>
          <a:p>
            <a:pPr algn="just">
              <a:buFont typeface="Wingdings" panose="05000000000000000000" pitchFamily="2" charset="2"/>
              <a:buNone/>
              <a:defRPr/>
            </a:pPr>
            <a:r>
              <a:rPr lang="cs-CZ" sz="1800" dirty="0"/>
              <a:t> </a:t>
            </a:r>
          </a:p>
          <a:p>
            <a:pPr>
              <a:defRPr/>
            </a:pPr>
            <a:endParaRPr lang="cs-CZ" sz="1800" dirty="0"/>
          </a:p>
        </p:txBody>
      </p:sp>
      <p:sp>
        <p:nvSpPr>
          <p:cNvPr id="25604" name="Zástupný symbol pro číslo snímku 3">
            <a:extLst>
              <a:ext uri="{FF2B5EF4-FFF2-40B4-BE49-F238E27FC236}">
                <a16:creationId xmlns:a16="http://schemas.microsoft.com/office/drawing/2014/main" id="{C104F1DA-D70A-4673-83FA-FC58335EB73D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FE1565BF-0CAA-48AB-BF62-9ED0D255773C}" type="slidenum">
              <a:rPr lang="cs-CZ" altLang="cs-CZ" sz="1200"/>
              <a:pPr>
                <a:spcBef>
                  <a:spcPct val="0"/>
                </a:spcBef>
                <a:buClrTx/>
                <a:buFontTx/>
                <a:buNone/>
              </a:pPr>
              <a:t>30</a:t>
            </a:fld>
            <a:endParaRPr lang="cs-CZ" altLang="cs-CZ" sz="120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Nadpis 1">
            <a:extLst>
              <a:ext uri="{FF2B5EF4-FFF2-40B4-BE49-F238E27FC236}">
                <a16:creationId xmlns:a16="http://schemas.microsoft.com/office/drawing/2014/main" id="{3CB7EFB9-85E9-440E-8F0C-A9EA611B1D0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sz="2800"/>
              <a:t>Skutkový omyl - pozitivní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8F50457-9C94-415A-AEAC-D59942E152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defRPr/>
            </a:pPr>
            <a:endParaRPr lang="cs-CZ" sz="1800" dirty="0"/>
          </a:p>
          <a:p>
            <a:pPr algn="just">
              <a:lnSpc>
                <a:spcPct val="100000"/>
              </a:lnSpc>
              <a:defRPr/>
            </a:pPr>
            <a:r>
              <a:rPr lang="cs-CZ" sz="1800" dirty="0"/>
              <a:t>pachatel se mylně domnívá, že existuje okolnost vylučující jeho trestnost </a:t>
            </a:r>
          </a:p>
          <a:p>
            <a:pPr algn="just">
              <a:lnSpc>
                <a:spcPct val="100000"/>
              </a:lnSpc>
              <a:defRPr/>
            </a:pPr>
            <a:endParaRPr lang="cs-CZ" sz="1800" dirty="0"/>
          </a:p>
          <a:p>
            <a:pPr lvl="1" algn="just">
              <a:defRPr/>
            </a:pPr>
            <a:r>
              <a:rPr lang="cs-CZ" sz="1600" dirty="0">
                <a:ea typeface="+mn-ea"/>
                <a:cs typeface="+mn-cs"/>
              </a:rPr>
              <a:t>pachatel se domnívá, že jedná v rámci nutné obrany, ale on svým jednáním tuto překračuje, tj. jeho jednání je např. zjevně nepřiměřené </a:t>
            </a:r>
          </a:p>
          <a:p>
            <a:pPr algn="just">
              <a:lnSpc>
                <a:spcPct val="100000"/>
              </a:lnSpc>
              <a:defRPr/>
            </a:pPr>
            <a:endParaRPr lang="cs-CZ" sz="1800" dirty="0"/>
          </a:p>
          <a:p>
            <a:pPr algn="just">
              <a:lnSpc>
                <a:spcPct val="100000"/>
              </a:lnSpc>
              <a:defRPr/>
            </a:pPr>
            <a:r>
              <a:rPr lang="cs-CZ" sz="1800" dirty="0"/>
              <a:t>jedná se o tzv. putativní nutnou obranu </a:t>
            </a:r>
          </a:p>
          <a:p>
            <a:pPr marL="72000" indent="0" algn="just">
              <a:lnSpc>
                <a:spcPct val="100000"/>
              </a:lnSpc>
              <a:buNone/>
              <a:defRPr/>
            </a:pPr>
            <a:endParaRPr lang="cs-CZ" sz="1800" dirty="0"/>
          </a:p>
          <a:p>
            <a:pPr algn="just">
              <a:lnSpc>
                <a:spcPct val="100000"/>
              </a:lnSpc>
              <a:defRPr/>
            </a:pPr>
            <a:r>
              <a:rPr lang="cs-CZ" sz="1800" dirty="0"/>
              <a:t>tento omyl vylučuje odpovědnost za úmysl na vědomou nedbalost, nedotýká se nedbalosti nevědomé (ačkoliv vědět měl a mohl)</a:t>
            </a:r>
          </a:p>
        </p:txBody>
      </p:sp>
      <p:sp>
        <p:nvSpPr>
          <p:cNvPr id="26628" name="Zástupný symbol pro číslo snímku 3">
            <a:extLst>
              <a:ext uri="{FF2B5EF4-FFF2-40B4-BE49-F238E27FC236}">
                <a16:creationId xmlns:a16="http://schemas.microsoft.com/office/drawing/2014/main" id="{13702A23-955C-408D-89CA-A4A842AA2C86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1C0C537B-DE1B-41E9-9592-C13A73E589D7}" type="slidenum">
              <a:rPr lang="cs-CZ" altLang="cs-CZ" sz="1200"/>
              <a:pPr>
                <a:spcBef>
                  <a:spcPct val="0"/>
                </a:spcBef>
                <a:buClrTx/>
                <a:buFontTx/>
                <a:buNone/>
              </a:pPr>
              <a:t>31</a:t>
            </a:fld>
            <a:endParaRPr lang="cs-CZ" altLang="cs-CZ" sz="120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Nadpis 1">
            <a:extLst>
              <a:ext uri="{FF2B5EF4-FFF2-40B4-BE49-F238E27FC236}">
                <a16:creationId xmlns:a16="http://schemas.microsoft.com/office/drawing/2014/main" id="{3CACFCE8-F8B1-43C9-A36C-BCBEE470690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sz="2800"/>
              <a:t>Právní omyl - negativní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5CC8807-F707-4C02-B757-057ABD8B42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anose="05000000000000000000" pitchFamily="2" charset="2"/>
              <a:buNone/>
              <a:defRPr/>
            </a:pPr>
            <a:endParaRPr lang="cs-CZ" sz="1800" dirty="0"/>
          </a:p>
          <a:p>
            <a:pPr algn="just">
              <a:lnSpc>
                <a:spcPct val="100000"/>
              </a:lnSpc>
              <a:defRPr/>
            </a:pPr>
            <a:r>
              <a:rPr lang="cs-CZ" sz="1800" dirty="0"/>
              <a:t>pachatel neví, že jeho jednání není podle práva trestné 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None/>
              <a:defRPr/>
            </a:pPr>
            <a:r>
              <a:rPr lang="cs-CZ" sz="1800" dirty="0"/>
              <a:t> </a:t>
            </a:r>
          </a:p>
          <a:p>
            <a:pPr lvl="1" algn="just">
              <a:defRPr/>
            </a:pPr>
            <a:r>
              <a:rPr lang="cs-CZ" sz="1600" dirty="0">
                <a:ea typeface="+mn-ea"/>
                <a:cs typeface="+mn-cs"/>
              </a:rPr>
              <a:t>pachatel neví, že jedná v rámci nutné obrany </a:t>
            </a:r>
          </a:p>
          <a:p>
            <a:pPr lvl="1" algn="just">
              <a:defRPr/>
            </a:pPr>
            <a:endParaRPr lang="cs-CZ" sz="1600" dirty="0">
              <a:ea typeface="+mn-ea"/>
              <a:cs typeface="+mn-cs"/>
            </a:endParaRPr>
          </a:p>
          <a:p>
            <a:pPr lvl="1" algn="just">
              <a:defRPr/>
            </a:pPr>
            <a:r>
              <a:rPr lang="cs-CZ" sz="1600" dirty="0">
                <a:ea typeface="+mn-ea"/>
                <a:cs typeface="+mn-cs"/>
              </a:rPr>
              <a:t>neví tedy, že svým jednáním fakticky  odvrací přímo hrozící nebo trvající útok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None/>
              <a:defRPr/>
            </a:pPr>
            <a:endParaRPr lang="cs-CZ" sz="1800" dirty="0"/>
          </a:p>
          <a:p>
            <a:pPr algn="just">
              <a:lnSpc>
                <a:spcPct val="100000"/>
              </a:lnSpc>
              <a:defRPr/>
            </a:pPr>
            <a:r>
              <a:rPr lang="cs-CZ" sz="1800" dirty="0"/>
              <a:t>tento omyl pachatele omlouvá, tj. pachatel tedy není trestně odpovědný   </a:t>
            </a:r>
          </a:p>
          <a:p>
            <a:pPr marL="72000" indent="0" algn="just">
              <a:buNone/>
              <a:defRPr/>
            </a:pPr>
            <a:endParaRPr lang="cs-CZ" sz="1800" dirty="0"/>
          </a:p>
        </p:txBody>
      </p:sp>
      <p:sp>
        <p:nvSpPr>
          <p:cNvPr id="27652" name="Zástupný symbol pro číslo snímku 3">
            <a:extLst>
              <a:ext uri="{FF2B5EF4-FFF2-40B4-BE49-F238E27FC236}">
                <a16:creationId xmlns:a16="http://schemas.microsoft.com/office/drawing/2014/main" id="{E9D792CC-19BE-4590-8D9D-FD3163061D90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2F1DFBD6-1FB9-465C-800C-A6678A39F600}" type="slidenum">
              <a:rPr lang="cs-CZ" altLang="cs-CZ" sz="1200"/>
              <a:pPr>
                <a:spcBef>
                  <a:spcPct val="0"/>
                </a:spcBef>
                <a:buClrTx/>
                <a:buFontTx/>
                <a:buNone/>
              </a:pPr>
              <a:t>32</a:t>
            </a:fld>
            <a:endParaRPr lang="cs-CZ" altLang="cs-CZ" sz="120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Nadpis 1">
            <a:extLst>
              <a:ext uri="{FF2B5EF4-FFF2-40B4-BE49-F238E27FC236}">
                <a16:creationId xmlns:a16="http://schemas.microsoft.com/office/drawing/2014/main" id="{488E53B2-33D7-4A53-A7EA-F0CF4EB2A22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sz="2800"/>
              <a:t>Právní omyl - pozitivní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EE7BF96-DF19-4E66-84BB-007A00B7FD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defRPr/>
            </a:pPr>
            <a:endParaRPr lang="cs-CZ" sz="1800" dirty="0"/>
          </a:p>
          <a:p>
            <a:pPr algn="just">
              <a:buFont typeface="Wingdings" panose="05000000000000000000" pitchFamily="2" charset="2"/>
              <a:buNone/>
              <a:defRPr/>
            </a:pPr>
            <a:endParaRPr lang="cs-CZ" sz="1800" dirty="0"/>
          </a:p>
          <a:p>
            <a:pPr algn="just">
              <a:lnSpc>
                <a:spcPct val="100000"/>
              </a:lnSpc>
              <a:defRPr/>
            </a:pPr>
            <a:r>
              <a:rPr lang="cs-CZ" sz="1800" dirty="0"/>
              <a:t>pachatel se mylně domnívá, že jeho jednání není podle práva trestné 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None/>
              <a:defRPr/>
            </a:pPr>
            <a:r>
              <a:rPr lang="cs-CZ" sz="1800" dirty="0"/>
              <a:t> </a:t>
            </a:r>
          </a:p>
          <a:p>
            <a:pPr lvl="1" algn="just">
              <a:defRPr/>
            </a:pPr>
            <a:r>
              <a:rPr lang="cs-CZ" sz="1600" dirty="0">
                <a:ea typeface="+mn-ea"/>
                <a:cs typeface="+mn-cs"/>
              </a:rPr>
              <a:t>pachatel se mylně domnívá, že jedná v rámci nutné obrany, ale on svým jednáním tuto překračuje </a:t>
            </a:r>
          </a:p>
          <a:p>
            <a:pPr lvl="1" algn="just">
              <a:defRPr/>
            </a:pPr>
            <a:endParaRPr lang="cs-CZ" sz="1600" dirty="0">
              <a:ea typeface="+mn-ea"/>
              <a:cs typeface="+mn-cs"/>
            </a:endParaRPr>
          </a:p>
          <a:p>
            <a:pPr lvl="1" algn="just">
              <a:defRPr/>
            </a:pPr>
            <a:r>
              <a:rPr lang="cs-CZ" sz="1600" dirty="0">
                <a:ea typeface="+mn-ea"/>
                <a:cs typeface="+mn-cs"/>
              </a:rPr>
              <a:t>jeho jednání je zjevně nepřiměřené  v poměru k hrozícímu nebo  trvajícímu útoku </a:t>
            </a:r>
          </a:p>
          <a:p>
            <a:pPr algn="just">
              <a:lnSpc>
                <a:spcPct val="100000"/>
              </a:lnSpc>
              <a:defRPr/>
            </a:pPr>
            <a:endParaRPr lang="cs-CZ" sz="1800" dirty="0"/>
          </a:p>
          <a:p>
            <a:pPr algn="just">
              <a:lnSpc>
                <a:spcPct val="100000"/>
              </a:lnSpc>
              <a:defRPr/>
            </a:pPr>
            <a:r>
              <a:rPr lang="cs-CZ" sz="1800" dirty="0"/>
              <a:t>tento omyl pachateli nesvědčí, tj. neomlouvá jej  a trestní odpovědnost u něj vznikne 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None/>
              <a:defRPr/>
            </a:pPr>
            <a:r>
              <a:rPr lang="cs-CZ" sz="1800" dirty="0"/>
              <a:t> </a:t>
            </a:r>
          </a:p>
          <a:p>
            <a:pPr>
              <a:defRPr/>
            </a:pPr>
            <a:endParaRPr lang="cs-CZ" dirty="0"/>
          </a:p>
        </p:txBody>
      </p:sp>
      <p:sp>
        <p:nvSpPr>
          <p:cNvPr id="28676" name="Zástupný symbol pro číslo snímku 3">
            <a:extLst>
              <a:ext uri="{FF2B5EF4-FFF2-40B4-BE49-F238E27FC236}">
                <a16:creationId xmlns:a16="http://schemas.microsoft.com/office/drawing/2014/main" id="{52E1410B-5780-41EB-A671-C621335F7E9A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2157103D-496E-4BBE-BA61-4AC64B47B730}" type="slidenum">
              <a:rPr lang="cs-CZ" altLang="cs-CZ" sz="1200"/>
              <a:pPr>
                <a:spcBef>
                  <a:spcPct val="0"/>
                </a:spcBef>
                <a:buClrTx/>
                <a:buFontTx/>
                <a:buNone/>
              </a:pPr>
              <a:t>33</a:t>
            </a:fld>
            <a:endParaRPr lang="cs-CZ" altLang="cs-CZ" sz="120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>
            <a:extLst>
              <a:ext uri="{FF2B5EF4-FFF2-40B4-BE49-F238E27FC236}">
                <a16:creationId xmlns:a16="http://schemas.microsoft.com/office/drawing/2014/main" id="{3EF32A91-C7B1-4CD1-A3C3-17BBD4AD94E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cs-CZ" altLang="cs-CZ"/>
          </a:p>
        </p:txBody>
      </p:sp>
      <p:sp>
        <p:nvSpPr>
          <p:cNvPr id="81923" name="Rectangle 3">
            <a:extLst>
              <a:ext uri="{FF2B5EF4-FFF2-40B4-BE49-F238E27FC236}">
                <a16:creationId xmlns:a16="http://schemas.microsoft.com/office/drawing/2014/main" id="{64B4977F-5D99-421A-9EFE-B3595CEFDAA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 typeface="Wingdings" panose="05000000000000000000" pitchFamily="2" charset="2"/>
              <a:buNone/>
            </a:pPr>
            <a:endParaRPr lang="cs-CZ" altLang="cs-CZ" b="1"/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cs-CZ" altLang="cs-CZ" sz="4000" b="1" dirty="0"/>
              <a:t>Děkuji za pozornost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endParaRPr lang="cs-CZ" altLang="cs-CZ" sz="4000" b="1" dirty="0"/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cs-CZ" altLang="cs-CZ" sz="4000" b="1" dirty="0"/>
              <a:t>Otázky…???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cs-CZ" altLang="cs-CZ" sz="4000" b="1" dirty="0"/>
              <a:t> </a:t>
            </a:r>
          </a:p>
          <a:p>
            <a:pPr eaLnBrk="1" hangingPunct="1"/>
            <a:endParaRPr lang="cs-CZ" altLang="cs-CZ" dirty="0"/>
          </a:p>
          <a:p>
            <a:pPr eaLnBrk="1" hangingPunct="1"/>
            <a:endParaRPr lang="cs-CZ" altLang="cs-CZ" dirty="0"/>
          </a:p>
        </p:txBody>
      </p:sp>
      <p:sp>
        <p:nvSpPr>
          <p:cNvPr id="81924" name="Zástupný symbol pro číslo snímku 4">
            <a:extLst>
              <a:ext uri="{FF2B5EF4-FFF2-40B4-BE49-F238E27FC236}">
                <a16:creationId xmlns:a16="http://schemas.microsoft.com/office/drawing/2014/main" id="{AA8E9AB1-5699-44C1-B83E-F1893FBEF749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8B9C1AAF-D6B5-4F12-9286-2F87B63DDDCC}" type="slidenum">
              <a:rPr lang="cs-CZ" altLang="cs-CZ" sz="1200"/>
              <a:pPr>
                <a:spcBef>
                  <a:spcPct val="0"/>
                </a:spcBef>
                <a:buClrTx/>
                <a:buFontTx/>
                <a:buNone/>
              </a:pPr>
              <a:t>34</a:t>
            </a:fld>
            <a:endParaRPr lang="cs-CZ" altLang="cs-CZ" sz="120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Nadpis 1">
            <a:extLst>
              <a:ext uri="{FF2B5EF4-FFF2-40B4-BE49-F238E27FC236}">
                <a16:creationId xmlns:a16="http://schemas.microsoft.com/office/drawing/2014/main" id="{FD4D831B-3778-4661-96FD-FCBFB1FF317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cs-CZ" altLang="cs-CZ"/>
          </a:p>
        </p:txBody>
      </p:sp>
      <p:sp>
        <p:nvSpPr>
          <p:cNvPr id="82947" name="Zástupný symbol pro obsah 2">
            <a:extLst>
              <a:ext uri="{FF2B5EF4-FFF2-40B4-BE49-F238E27FC236}">
                <a16:creationId xmlns:a16="http://schemas.microsoft.com/office/drawing/2014/main" id="{48084C51-C045-4E5D-B0E6-8CD31C8EA53B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 typeface="Wingdings" panose="05000000000000000000" pitchFamily="2" charset="2"/>
              <a:buNone/>
            </a:pPr>
            <a:r>
              <a:rPr lang="cs-CZ" altLang="cs-CZ" b="1"/>
              <a:t>prof. </a:t>
            </a:r>
            <a:r>
              <a:rPr lang="cs-CZ" altLang="cs-CZ" b="1" dirty="0"/>
              <a:t>JUDr. Marek Fryšták, Ph.D.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cs-CZ" altLang="cs-CZ" b="1" dirty="0"/>
              <a:t>Katedra trestního práva 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cs-CZ" altLang="cs-CZ" b="1" dirty="0"/>
              <a:t>Právnická fakulta Masarykovy univerzity  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cs-CZ" altLang="cs-CZ" b="1" dirty="0"/>
              <a:t>Veveří 70, 611 80 Brno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cs-CZ" altLang="cs-CZ" b="1" dirty="0"/>
              <a:t>Tel. + 420 549 493 870, Fax. + 420 541 213 162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cs-CZ" altLang="cs-CZ" b="1" dirty="0"/>
              <a:t>E-mail: </a:t>
            </a:r>
            <a:r>
              <a:rPr lang="cs-CZ" altLang="cs-CZ" b="1" dirty="0">
                <a:hlinkClick r:id="rId2"/>
              </a:rPr>
              <a:t>Marek.Frystak@law.muni.cz</a:t>
            </a:r>
            <a:r>
              <a:rPr lang="cs-CZ" altLang="cs-CZ" b="1" dirty="0"/>
              <a:t> </a:t>
            </a:r>
          </a:p>
          <a:p>
            <a:pPr eaLnBrk="1" hangingPunct="1"/>
            <a:endParaRPr lang="cs-CZ" altLang="cs-CZ" dirty="0"/>
          </a:p>
        </p:txBody>
      </p:sp>
      <p:sp>
        <p:nvSpPr>
          <p:cNvPr id="82948" name="Zástupný symbol pro číslo snímku 4">
            <a:extLst>
              <a:ext uri="{FF2B5EF4-FFF2-40B4-BE49-F238E27FC236}">
                <a16:creationId xmlns:a16="http://schemas.microsoft.com/office/drawing/2014/main" id="{AEEAF108-0BE0-4AE6-B50B-0C117EA509E5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143CFEDC-F60B-4EDA-9984-070A7F6A4D0C}" type="slidenum">
              <a:rPr lang="cs-CZ" altLang="cs-CZ" sz="1200"/>
              <a:pPr>
                <a:spcBef>
                  <a:spcPct val="0"/>
                </a:spcBef>
                <a:buClrTx/>
                <a:buFontTx/>
                <a:buNone/>
              </a:pPr>
              <a:t>35</a:t>
            </a:fld>
            <a:endParaRPr lang="cs-CZ" altLang="cs-CZ" sz="12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3E17DD63-1A6F-4EC3-AEDC-9769339CB6B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71BB4291-9F92-4FE6-BE91-A281104B38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Volní složka zavinění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E87660D0-56C3-415D-BBFD-91CF9F92E8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r>
              <a:rPr lang="cs-CZ" sz="1600" dirty="0"/>
              <a:t>zahrnuje vůli pachatele vyvolat svým jednáním rozhodné skutečnosti. </a:t>
            </a:r>
          </a:p>
          <a:p>
            <a:pPr algn="just">
              <a:lnSpc>
                <a:spcPct val="100000"/>
              </a:lnSpc>
            </a:pPr>
            <a:endParaRPr lang="cs-CZ" sz="1600" dirty="0"/>
          </a:p>
          <a:p>
            <a:pPr algn="just">
              <a:lnSpc>
                <a:spcPct val="100000"/>
              </a:lnSpc>
            </a:pPr>
            <a:r>
              <a:rPr lang="cs-CZ" sz="1600" dirty="0"/>
              <a:t>její naplnění přepokládá kladný vztah k zamýšleným skutečnostem ve formě chtění či srozumění (včetně smíření)  </a:t>
            </a:r>
          </a:p>
          <a:p>
            <a:pPr algn="just">
              <a:lnSpc>
                <a:spcPct val="100000"/>
              </a:lnSpc>
            </a:pPr>
            <a:endParaRPr lang="cs-CZ" sz="1600" dirty="0"/>
          </a:p>
          <a:p>
            <a:pPr algn="just">
              <a:lnSpc>
                <a:spcPct val="100000"/>
              </a:lnSpc>
            </a:pPr>
            <a:r>
              <a:rPr lang="cs-CZ" sz="1600" dirty="0"/>
              <a:t>tyto formy vyjadřují různé stupně volního směřování pachatel, resp. jeho zaměření vůči objektu trestného činu a jeho následkům  </a:t>
            </a:r>
          </a:p>
          <a:p>
            <a:pPr algn="just">
              <a:lnSpc>
                <a:spcPct val="100000"/>
              </a:lnSpc>
            </a:pPr>
            <a:endParaRPr lang="cs-CZ" sz="1600" dirty="0"/>
          </a:p>
          <a:p>
            <a:pPr algn="just">
              <a:lnSpc>
                <a:spcPct val="100000"/>
              </a:lnSpc>
            </a:pPr>
            <a:r>
              <a:rPr lang="cs-CZ" sz="1600" dirty="0"/>
              <a:t>kladná - chtění, srozumění (i smíření);  úmysl</a:t>
            </a:r>
          </a:p>
          <a:p>
            <a:pPr>
              <a:lnSpc>
                <a:spcPct val="100000"/>
              </a:lnSpc>
            </a:pPr>
            <a:endParaRPr lang="cs-CZ" sz="1600" dirty="0"/>
          </a:p>
          <a:p>
            <a:pPr>
              <a:lnSpc>
                <a:spcPct val="100000"/>
              </a:lnSpc>
            </a:pPr>
            <a:r>
              <a:rPr lang="cs-CZ" sz="1600" dirty="0"/>
              <a:t>záporná -  nechtění, nesrozumění, nesmíření; nedbalost </a:t>
            </a:r>
          </a:p>
          <a:p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40095926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>
            <a:extLst>
              <a:ext uri="{FF2B5EF4-FFF2-40B4-BE49-F238E27FC236}">
                <a16:creationId xmlns:a16="http://schemas.microsoft.com/office/drawing/2014/main" id="{546852F0-35CA-44F4-A8D9-F2D90347A01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8195" name="Zástupný symbol pro obsah 2">
            <a:extLst>
              <a:ext uri="{FF2B5EF4-FFF2-40B4-BE49-F238E27FC236}">
                <a16:creationId xmlns:a16="http://schemas.microsoft.com/office/drawing/2014/main" id="{6790767A-D143-4AAC-B26F-C9EA41A2A56C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100000"/>
              </a:lnSpc>
            </a:pPr>
            <a:r>
              <a:rPr lang="cs-CZ" altLang="cs-CZ" sz="1600" dirty="0">
                <a:latin typeface="Arial" panose="020B0604020202020204" pitchFamily="34" charset="0"/>
                <a:cs typeface="Arial" panose="020B0604020202020204" pitchFamily="34" charset="0"/>
              </a:rPr>
              <a:t>úmysl </a:t>
            </a:r>
          </a:p>
          <a:p>
            <a:pPr eaLnBrk="1" hangingPunct="1">
              <a:lnSpc>
                <a:spcPct val="100000"/>
              </a:lnSpc>
              <a:buFont typeface="Wingdings" panose="05000000000000000000" pitchFamily="2" charset="2"/>
              <a:buNone/>
            </a:pPr>
            <a:endParaRPr lang="cs-CZ" altLang="cs-CZ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/>
            <a:r>
              <a:rPr lang="cs-CZ" altLang="cs-CZ" sz="1500" dirty="0">
                <a:latin typeface="Arial" panose="020B0604020202020204" pitchFamily="34" charset="0"/>
                <a:cs typeface="Arial" panose="020B0604020202020204" pitchFamily="34" charset="0"/>
              </a:rPr>
              <a:t>přímý  - věděl a chtěl </a:t>
            </a:r>
          </a:p>
          <a:p>
            <a:pPr lvl="1" eaLnBrk="1" hangingPunct="1"/>
            <a:endParaRPr lang="cs-CZ" altLang="cs-CZ" sz="1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 eaLnBrk="1" hangingPunct="1"/>
            <a:r>
              <a:rPr lang="cs-CZ" altLang="cs-CZ" sz="1500" dirty="0">
                <a:latin typeface="Arial" panose="020B0604020202020204" pitchFamily="34" charset="0"/>
                <a:cs typeface="Arial" panose="020B0604020202020204" pitchFamily="34" charset="0"/>
              </a:rPr>
              <a:t>nepřímý - věděl a byl srozuměn  - </a:t>
            </a:r>
            <a:r>
              <a:rPr lang="cs-CZ" altLang="cs-CZ" sz="1600" dirty="0">
                <a:latin typeface="Arial" panose="020B0604020202020204" pitchFamily="34" charset="0"/>
                <a:cs typeface="Arial" panose="020B0604020202020204" pitchFamily="34" charset="0"/>
              </a:rPr>
              <a:t>tzv. nepravá lhostejnost </a:t>
            </a:r>
            <a:endParaRPr lang="cs-CZ" altLang="cs-CZ" sz="1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 eaLnBrk="1" hangingPunct="1"/>
            <a:endParaRPr lang="cs-CZ" altLang="cs-CZ" sz="1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00150" lvl="2" indent="-285750" algn="just" eaLnBrk="1" hangingPunct="1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altLang="cs-CZ" sz="1300" dirty="0">
                <a:latin typeface="Arial" panose="020B0604020202020204" pitchFamily="34" charset="0"/>
                <a:cs typeface="Arial" panose="020B0604020202020204" pitchFamily="34" charset="0"/>
              </a:rPr>
              <a:t>§ 15/2 </a:t>
            </a:r>
            <a:r>
              <a:rPr lang="cs-CZ" altLang="cs-CZ" sz="1300" dirty="0" err="1">
                <a:latin typeface="Arial" panose="020B0604020202020204" pitchFamily="34" charset="0"/>
                <a:cs typeface="Arial" panose="020B0604020202020204" pitchFamily="34" charset="0"/>
              </a:rPr>
              <a:t>TrZ</a:t>
            </a:r>
            <a:r>
              <a:rPr lang="cs-CZ" altLang="cs-CZ" sz="1300" dirty="0">
                <a:latin typeface="Arial" panose="020B0604020202020204" pitchFamily="34" charset="0"/>
                <a:cs typeface="Arial" panose="020B0604020202020204" pitchFamily="34" charset="0"/>
              </a:rPr>
              <a:t> - srozuměním  se rozumí i smíření pachatele s tím, že způsobem uvedeným v trestním zákoně může porušit nebo ohrozit zájem chráněný tímto zákonem</a:t>
            </a:r>
          </a:p>
          <a:p>
            <a:pPr lvl="2" algn="just" eaLnBrk="1" hangingPunct="1">
              <a:lnSpc>
                <a:spcPct val="100000"/>
              </a:lnSpc>
              <a:buFont typeface="Wingdings" panose="05000000000000000000" pitchFamily="2" charset="2"/>
              <a:buNone/>
            </a:pPr>
            <a:endParaRPr lang="cs-CZ" altLang="cs-CZ" sz="1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00150" lvl="2" indent="-285750" algn="just" eaLnBrk="1" hangingPunct="1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altLang="cs-CZ" sz="1300" dirty="0">
                <a:latin typeface="Arial" panose="020B0604020202020204" pitchFamily="34" charset="0"/>
                <a:cs typeface="Arial" panose="020B0604020202020204" pitchFamily="34" charset="0"/>
              </a:rPr>
              <a:t>aktivní kladné stanovisko pachatele k oběma možnostem, tj.  buď se něco stane či nestane </a:t>
            </a:r>
          </a:p>
          <a:p>
            <a:pPr lvl="2" algn="just" eaLnBrk="1" hangingPunct="1">
              <a:lnSpc>
                <a:spcPct val="100000"/>
              </a:lnSpc>
            </a:pPr>
            <a:endParaRPr lang="cs-CZ" altLang="cs-CZ" sz="1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00150" lvl="2" indent="-285750" algn="just" eaLnBrk="1" hangingPunct="1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altLang="cs-CZ" sz="1300" dirty="0">
                <a:latin typeface="Arial" panose="020B0604020202020204" pitchFamily="34" charset="0"/>
                <a:cs typeface="Arial" panose="020B0604020202020204" pitchFamily="34" charset="0"/>
              </a:rPr>
              <a:t>srozumění lze  dovodit z použité zbraně,  intenzity a směřování útoku, schopnosti  ovládat bojové sporty a umění </a:t>
            </a:r>
          </a:p>
          <a:p>
            <a:pPr lvl="2" algn="just" eaLnBrk="1" hangingPunct="1">
              <a:lnSpc>
                <a:spcPct val="100000"/>
              </a:lnSpc>
            </a:pPr>
            <a:endParaRPr lang="cs-CZ" altLang="cs-CZ" sz="1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00150" lvl="2" indent="-285750" algn="just" eaLnBrk="1" hangingPunct="1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altLang="cs-CZ" sz="1300" dirty="0">
                <a:latin typeface="Arial" panose="020B0604020202020204" pitchFamily="34" charset="0"/>
                <a:cs typeface="Arial" panose="020B0604020202020204" pitchFamily="34" charset="0"/>
              </a:rPr>
              <a:t>např. nebezpečná manipulace se zbraní, manipulace se zbraní pod vlivem alkoholu, rizikové obchody překračující přípustné riziko, riziková jízda automobilem  atd.   </a:t>
            </a:r>
          </a:p>
          <a:p>
            <a:endParaRPr lang="cs-CZ" altLang="cs-CZ" dirty="0"/>
          </a:p>
          <a:p>
            <a:endParaRPr lang="cs-CZ" altLang="cs-CZ" dirty="0"/>
          </a:p>
        </p:txBody>
      </p:sp>
      <p:sp>
        <p:nvSpPr>
          <p:cNvPr id="8196" name="Zástupný symbol pro číslo snímku 3">
            <a:extLst>
              <a:ext uri="{FF2B5EF4-FFF2-40B4-BE49-F238E27FC236}">
                <a16:creationId xmlns:a16="http://schemas.microsoft.com/office/drawing/2014/main" id="{920C742E-753E-40C6-B825-89363E65D5A7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75BA0AC7-A961-430D-A2E5-61B9F789225E}" type="slidenum">
              <a:rPr lang="cs-CZ" altLang="cs-CZ" sz="1200"/>
              <a:pPr>
                <a:spcBef>
                  <a:spcPct val="0"/>
                </a:spcBef>
                <a:buClrTx/>
                <a:buFontTx/>
                <a:buNone/>
              </a:pPr>
              <a:t>5</a:t>
            </a:fld>
            <a:endParaRPr lang="cs-CZ" altLang="cs-CZ" sz="12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ABF5DB12-9A6F-8FBC-28E2-50B62EBD604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AECFDAD1-EEC0-F77A-6957-656415124B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4 </a:t>
            </a:r>
            <a:r>
              <a:rPr lang="cs-CZ" dirty="0" err="1"/>
              <a:t>Tdo</a:t>
            </a:r>
            <a:r>
              <a:rPr lang="cs-CZ" dirty="0"/>
              <a:t> 1010/2014  - R 55/2015  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C16E28E4-0616-7AFA-3196-EC609103FB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endParaRPr lang="cs-CZ" sz="1700" dirty="0"/>
          </a:p>
          <a:p>
            <a:pPr algn="just">
              <a:lnSpc>
                <a:spcPct val="100000"/>
              </a:lnSpc>
            </a:pPr>
            <a:r>
              <a:rPr lang="cs-CZ" sz="1700" dirty="0"/>
              <a:t>trestní zákoník v § 15/2 </a:t>
            </a:r>
            <a:r>
              <a:rPr lang="cs-CZ" sz="1700" dirty="0" err="1"/>
              <a:t>TrZ</a:t>
            </a:r>
            <a:r>
              <a:rPr lang="cs-CZ" sz="1700" dirty="0"/>
              <a:t>  stanoví, že srozuměním ve smyslu § 15/1b </a:t>
            </a:r>
            <a:r>
              <a:rPr lang="cs-CZ" sz="1700" dirty="0" err="1"/>
              <a:t>TrZ</a:t>
            </a:r>
            <a:r>
              <a:rPr lang="cs-CZ" sz="1700" dirty="0"/>
              <a:t> se rozumí i smíření pachatele s tím, že způsobem uvedeným v trestním zákoníku může porušit nebo ohrozit zájem chráněný takovým zákonem </a:t>
            </a:r>
          </a:p>
          <a:p>
            <a:pPr algn="just">
              <a:lnSpc>
                <a:spcPct val="100000"/>
              </a:lnSpc>
            </a:pPr>
            <a:endParaRPr lang="cs-CZ" sz="1700" dirty="0"/>
          </a:p>
          <a:p>
            <a:pPr algn="just">
              <a:lnSpc>
                <a:spcPct val="100000"/>
              </a:lnSpc>
            </a:pPr>
            <a:r>
              <a:rPr lang="cs-CZ" sz="1700" dirty="0"/>
              <a:t>pro eventuální úmysl postačuje pouhá představa možnosti výsledku, kterou pachatel uskutečnil svým jednáním </a:t>
            </a:r>
          </a:p>
          <a:p>
            <a:pPr algn="just">
              <a:lnSpc>
                <a:spcPct val="100000"/>
              </a:lnSpc>
            </a:pPr>
            <a:endParaRPr lang="cs-CZ" sz="1700" dirty="0"/>
          </a:p>
          <a:p>
            <a:pPr algn="just">
              <a:lnSpc>
                <a:spcPct val="100000"/>
              </a:lnSpc>
            </a:pPr>
            <a:r>
              <a:rPr lang="cs-CZ" sz="1700" dirty="0"/>
              <a:t>proto v  případě že pachatel oběma rukama strčil do prsou poškozeného, který stál otočen zády k zábradlí, a kdy s ohledem na jeho výšku, na výšku zábradlí a intenzitu útoku reálně hrozilo, že poškozený může přes zábradlí přepadnout a zranit se, musel tuto eventualitu jako možnou předpokládat a být s ní alespoň smířen </a:t>
            </a:r>
          </a:p>
          <a:p>
            <a:endParaRPr lang="cs-CZ" sz="1700" dirty="0"/>
          </a:p>
        </p:txBody>
      </p:sp>
    </p:spTree>
    <p:extLst>
      <p:ext uri="{BB962C8B-B14F-4D97-AF65-F5344CB8AC3E}">
        <p14:creationId xmlns:p14="http://schemas.microsoft.com/office/powerpoint/2010/main" val="8972357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E636325D-242D-4BC0-8752-AF21CABAD3B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90E4C5AF-E046-47B7-93DA-67265A2EF9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0DD1FB93-A483-4E05-BEBE-32D42AB6B0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endParaRPr lang="cs-CZ" sz="1600" dirty="0"/>
          </a:p>
          <a:p>
            <a:pPr algn="just">
              <a:lnSpc>
                <a:spcPct val="100000"/>
              </a:lnSpc>
            </a:pPr>
            <a:r>
              <a:rPr lang="cs-CZ" sz="1600" dirty="0"/>
              <a:t>rozdíl mezi přímým a nepřímým úmyslem je v odstupňování volní složky</a:t>
            </a:r>
          </a:p>
          <a:p>
            <a:pPr algn="just">
              <a:lnSpc>
                <a:spcPct val="100000"/>
              </a:lnSpc>
            </a:pPr>
            <a:endParaRPr lang="cs-CZ" sz="1600" dirty="0"/>
          </a:p>
          <a:p>
            <a:pPr algn="just">
              <a:lnSpc>
                <a:spcPct val="100000"/>
              </a:lnSpc>
            </a:pPr>
            <a:r>
              <a:rPr lang="cs-CZ" sz="1600" dirty="0"/>
              <a:t>u přímého úmyslu pachatel chce způsobit porušení nebo ohroženého chráněného zájmu (tj. následek) </a:t>
            </a:r>
          </a:p>
          <a:p>
            <a:pPr algn="just">
              <a:lnSpc>
                <a:spcPct val="100000"/>
              </a:lnSpc>
            </a:pPr>
            <a:endParaRPr lang="cs-CZ" sz="1600" dirty="0"/>
          </a:p>
          <a:p>
            <a:pPr algn="just">
              <a:lnSpc>
                <a:spcPct val="100000"/>
              </a:lnSpc>
            </a:pPr>
            <a:r>
              <a:rPr lang="cs-CZ" sz="1600" dirty="0"/>
              <a:t>u nepřímého úmyslu pachatel sleduje jiný účel či cíl, než je způsobení takového následku, ale přitom je srozuměn/smířen s tím, že realizace jeho cíle předpokládá jeho způsobení, nepočítá s žádnou konkrétní  okolností, jenž by mohla zabránit následku, který si pachatel představovat jako možný</a:t>
            </a:r>
          </a:p>
          <a:p>
            <a:pPr algn="just">
              <a:lnSpc>
                <a:spcPct val="100000"/>
              </a:lnSpc>
            </a:pPr>
            <a:endParaRPr lang="cs-CZ" sz="1600" dirty="0"/>
          </a:p>
          <a:p>
            <a:pPr algn="just">
              <a:lnSpc>
                <a:spcPct val="100000"/>
              </a:lnSpc>
            </a:pPr>
            <a:r>
              <a:rPr lang="cs-CZ" sz="1600" dirty="0"/>
              <a:t>pachatel při loupeži v bytě zneškodnil poškozeného tak, že mu kolem krku utáhl škrtidlo, přičemž viděl, že poškozený nedýchá a modrá v obličeji, přesto škrtidlo neuvolnil a poškozený v důsledku škrcení zemřel – přímý úmysl ve vztahu ke smrti – věděl a chtěl</a:t>
            </a:r>
          </a:p>
          <a:p>
            <a:pPr algn="just">
              <a:lnSpc>
                <a:spcPct val="100000"/>
              </a:lnSpc>
            </a:pPr>
            <a:endParaRPr lang="cs-CZ" sz="1600" dirty="0"/>
          </a:p>
          <a:p>
            <a:pPr algn="just">
              <a:lnSpc>
                <a:spcPct val="100000"/>
              </a:lnSpc>
            </a:pPr>
            <a:r>
              <a:rPr lang="cs-CZ" sz="1600" dirty="0"/>
              <a:t>pachatel při loupeži v bytě zneškodnil poškozeného tím, že ho svázal a dal mu do úst roubík;  při odchodu z bytu ho takto zanechal, aniž by mu pouta či roubík uvolnil, s vědomím, že může dojít ke smrti udušením či následkem dehydratace organismu, přičemž nepočítal s žádnou konkrétní okolností, která by mohla takovému následku zabránit – nepřímý úmysl ve vztahu ke smrti – věděl a byl srozuměn  </a:t>
            </a:r>
          </a:p>
          <a:p>
            <a:pPr algn="just">
              <a:lnSpc>
                <a:spcPct val="100000"/>
              </a:lnSpc>
            </a:pPr>
            <a:endParaRPr lang="cs-CZ" sz="1600" dirty="0"/>
          </a:p>
          <a:p>
            <a:pPr algn="just">
              <a:lnSpc>
                <a:spcPct val="100000"/>
              </a:lnSpc>
            </a:pPr>
            <a:endParaRPr lang="cs-CZ" sz="16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730848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>
            <a:extLst>
              <a:ext uri="{FF2B5EF4-FFF2-40B4-BE49-F238E27FC236}">
                <a16:creationId xmlns:a16="http://schemas.microsoft.com/office/drawing/2014/main" id="{1F5A7518-5976-4C24-A239-B8938DD360E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9219" name="Zástupný symbol pro obsah 2">
            <a:extLst>
              <a:ext uri="{FF2B5EF4-FFF2-40B4-BE49-F238E27FC236}">
                <a16:creationId xmlns:a16="http://schemas.microsoft.com/office/drawing/2014/main" id="{012F4043-CBD5-4633-8F5A-B312E7080E36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100000"/>
              </a:lnSpc>
            </a:pPr>
            <a:r>
              <a:rPr lang="cs-CZ" altLang="cs-CZ" sz="1700" dirty="0">
                <a:latin typeface="Arial" panose="020B0604020202020204" pitchFamily="34" charset="0"/>
                <a:cs typeface="Arial" panose="020B0604020202020204" pitchFamily="34" charset="0"/>
              </a:rPr>
              <a:t>nedbalost </a:t>
            </a:r>
          </a:p>
          <a:p>
            <a:pPr eaLnBrk="1" hangingPunct="1">
              <a:lnSpc>
                <a:spcPct val="100000"/>
              </a:lnSpc>
              <a:buFont typeface="Wingdings" panose="05000000000000000000" pitchFamily="2" charset="2"/>
              <a:buNone/>
            </a:pPr>
            <a:endParaRPr lang="cs-CZ" altLang="cs-CZ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/>
            <a:r>
              <a:rPr lang="cs-CZ" altLang="cs-CZ" sz="1500" dirty="0">
                <a:latin typeface="Arial" panose="020B0604020202020204" pitchFamily="34" charset="0"/>
                <a:cs typeface="Arial" panose="020B0604020202020204" pitchFamily="34" charset="0"/>
              </a:rPr>
              <a:t>vědomá  - věděl a bez přiměřených důvodů spoléhal, že se tak nestane - tzv. pravá lhostejnost </a:t>
            </a:r>
          </a:p>
          <a:p>
            <a:pPr lvl="1" eaLnBrk="1" hangingPunct="1"/>
            <a:endParaRPr lang="cs-CZ" altLang="cs-CZ" sz="1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00150" lvl="2" indent="-285750" eaLnBrk="1" hangingPunct="1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altLang="cs-CZ" dirty="0">
                <a:latin typeface="Arial" panose="020B0604020202020204" pitchFamily="34" charset="0"/>
                <a:cs typeface="Arial" panose="020B0604020202020204" pitchFamily="34" charset="0"/>
              </a:rPr>
              <a:t>aktivní kladné stanovisko pachatele  k možnosti, že se něco nestane</a:t>
            </a:r>
          </a:p>
          <a:p>
            <a:pPr lvl="2" eaLnBrk="1" hangingPunct="1">
              <a:lnSpc>
                <a:spcPct val="100000"/>
              </a:lnSpc>
            </a:pPr>
            <a:endParaRPr lang="cs-CZ" alt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00150" lvl="2" indent="-285750" eaLnBrk="1" hangingPunct="1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altLang="cs-CZ" dirty="0">
                <a:latin typeface="Arial" panose="020B0604020202020204" pitchFamily="34" charset="0"/>
                <a:cs typeface="Arial" panose="020B0604020202020204" pitchFamily="34" charset="0"/>
              </a:rPr>
              <a:t>doposud se nic nestalo, tak proč by se mělo stát zrovna něco dneska  </a:t>
            </a:r>
          </a:p>
          <a:p>
            <a:pPr lvl="2" eaLnBrk="1" hangingPunct="1">
              <a:lnSpc>
                <a:spcPct val="100000"/>
              </a:lnSpc>
              <a:buFont typeface="Wingdings" panose="05000000000000000000" pitchFamily="2" charset="2"/>
              <a:buNone/>
            </a:pPr>
            <a:endParaRPr lang="cs-CZ" alt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 eaLnBrk="1" hangingPunct="1"/>
            <a:r>
              <a:rPr lang="cs-CZ" altLang="cs-CZ" sz="1500" dirty="0">
                <a:latin typeface="Arial" panose="020B0604020202020204" pitchFamily="34" charset="0"/>
                <a:cs typeface="Arial" panose="020B0604020202020204" pitchFamily="34" charset="0"/>
              </a:rPr>
              <a:t>nevědomá - nevěděl a nechtěl, ačkoli věděl měl a mohl (</a:t>
            </a:r>
            <a:r>
              <a:rPr lang="cs-CZ" altLang="cs-CZ" sz="1500" dirty="0" err="1">
                <a:latin typeface="Arial" panose="020B0604020202020204" pitchFamily="34" charset="0"/>
                <a:cs typeface="Arial" panose="020B0604020202020204" pitchFamily="34" charset="0"/>
              </a:rPr>
              <a:t>ignoratia</a:t>
            </a:r>
            <a:r>
              <a:rPr lang="cs-CZ" altLang="cs-CZ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1500" dirty="0" err="1">
                <a:latin typeface="Arial" panose="020B0604020202020204" pitchFamily="34" charset="0"/>
                <a:cs typeface="Arial" panose="020B0604020202020204" pitchFamily="34" charset="0"/>
              </a:rPr>
              <a:t>iuris</a:t>
            </a:r>
            <a:r>
              <a:rPr lang="cs-CZ" altLang="cs-CZ" sz="1500" dirty="0">
                <a:latin typeface="Arial" panose="020B0604020202020204" pitchFamily="34" charset="0"/>
                <a:cs typeface="Arial" panose="020B0604020202020204" pitchFamily="34" charset="0"/>
              </a:rPr>
              <a:t> non </a:t>
            </a:r>
            <a:r>
              <a:rPr lang="cs-CZ" altLang="cs-CZ" sz="1500" dirty="0" err="1">
                <a:latin typeface="Arial" panose="020B0604020202020204" pitchFamily="34" charset="0"/>
                <a:cs typeface="Arial" panose="020B0604020202020204" pitchFamily="34" charset="0"/>
              </a:rPr>
              <a:t>excisat</a:t>
            </a:r>
            <a:r>
              <a:rPr lang="cs-CZ" altLang="cs-CZ" sz="15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lvl="1" algn="just" eaLnBrk="1" hangingPunct="1"/>
            <a:endParaRPr lang="cs-CZ" altLang="cs-CZ" sz="1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 eaLnBrk="1" hangingPunct="1"/>
            <a:r>
              <a:rPr lang="cs-CZ" altLang="cs-CZ" sz="1500" dirty="0">
                <a:latin typeface="Arial" panose="020B0604020202020204" pitchFamily="34" charset="0"/>
                <a:cs typeface="Arial" panose="020B0604020202020204" pitchFamily="34" charset="0"/>
              </a:rPr>
              <a:t>hrubá nedbalost - § 16/2 </a:t>
            </a:r>
            <a:r>
              <a:rPr lang="cs-CZ" altLang="cs-CZ" sz="1500" dirty="0" err="1">
                <a:latin typeface="Arial" panose="020B0604020202020204" pitchFamily="34" charset="0"/>
                <a:cs typeface="Arial" panose="020B0604020202020204" pitchFamily="34" charset="0"/>
              </a:rPr>
              <a:t>TrZ</a:t>
            </a:r>
            <a:r>
              <a:rPr lang="cs-CZ" altLang="cs-CZ" sz="1500" dirty="0">
                <a:latin typeface="Arial" panose="020B0604020202020204" pitchFamily="34" charset="0"/>
                <a:cs typeface="Arial" panose="020B0604020202020204" pitchFamily="34" charset="0"/>
              </a:rPr>
              <a:t> - jak vědomá tak i nevědomá  znamená, že  přístup pachatele k požadavku náležité opatrnosti svědčí o jeho zřejmé bezohlednosti k zájmům chráněným zákonem (např. § 221/1 </a:t>
            </a:r>
            <a:r>
              <a:rPr lang="cs-CZ" altLang="cs-CZ" sz="1500" dirty="0" err="1">
                <a:latin typeface="Arial" panose="020B0604020202020204" pitchFamily="34" charset="0"/>
                <a:cs typeface="Arial" panose="020B0604020202020204" pitchFamily="34" charset="0"/>
              </a:rPr>
              <a:t>TrZ</a:t>
            </a:r>
            <a:r>
              <a:rPr lang="cs-CZ" altLang="cs-CZ" sz="1500" dirty="0">
                <a:latin typeface="Arial" panose="020B0604020202020204" pitchFamily="34" charset="0"/>
                <a:cs typeface="Arial" panose="020B0604020202020204" pitchFamily="34" charset="0"/>
              </a:rPr>
              <a:t> nebo § 303/1 </a:t>
            </a:r>
            <a:r>
              <a:rPr lang="cs-CZ" altLang="cs-CZ" sz="1500" dirty="0" err="1">
                <a:latin typeface="Arial" panose="020B0604020202020204" pitchFamily="34" charset="0"/>
                <a:cs typeface="Arial" panose="020B0604020202020204" pitchFamily="34" charset="0"/>
              </a:rPr>
              <a:t>TrZ</a:t>
            </a:r>
            <a:r>
              <a:rPr lang="cs-CZ" altLang="cs-CZ" sz="15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cs-CZ" altLang="cs-CZ" sz="1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 eaLnBrk="1" hangingPunct="1">
              <a:buFont typeface="Wingdings" panose="05000000000000000000" pitchFamily="2" charset="2"/>
              <a:buNone/>
            </a:pPr>
            <a:r>
              <a:rPr lang="cs-CZ" altLang="cs-CZ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lvl="1" algn="just" eaLnBrk="1" hangingPunct="1"/>
            <a:endParaRPr lang="cs-CZ" altLang="cs-CZ" sz="1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 eaLnBrk="1" hangingPunct="1">
              <a:buFont typeface="Wingdings" panose="05000000000000000000" pitchFamily="2" charset="2"/>
              <a:buNone/>
            </a:pPr>
            <a:endParaRPr lang="cs-CZ" altLang="cs-CZ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220" name="Zástupný symbol pro číslo snímku 3">
            <a:extLst>
              <a:ext uri="{FF2B5EF4-FFF2-40B4-BE49-F238E27FC236}">
                <a16:creationId xmlns:a16="http://schemas.microsoft.com/office/drawing/2014/main" id="{99DEF9B4-C4B5-4942-A930-14233D29A6D2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148EC348-C5A4-45BC-AFC3-4EB66BE65C2E}" type="slidenum">
              <a:rPr lang="cs-CZ" altLang="cs-CZ" sz="1200"/>
              <a:pPr>
                <a:spcBef>
                  <a:spcPct val="0"/>
                </a:spcBef>
                <a:buClrTx/>
                <a:buFontTx/>
                <a:buNone/>
              </a:pPr>
              <a:t>8</a:t>
            </a:fld>
            <a:endParaRPr lang="cs-CZ" altLang="cs-CZ" sz="12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1A9EB998-184F-4AAC-ADB2-FB9631006F1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E57E5145-E85D-4218-87A9-6D39671A78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Lhostejnost 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51A67957-21BE-4D78-94D6-69909FE2EE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endParaRPr lang="cs-CZ" sz="1600" dirty="0"/>
          </a:p>
          <a:p>
            <a:pPr algn="just">
              <a:lnSpc>
                <a:spcPct val="100000"/>
              </a:lnSpc>
            </a:pPr>
            <a:r>
              <a:rPr lang="cs-CZ" sz="1600" dirty="0"/>
              <a:t>sporné jsou případy lhostejného vztahu pachatele, např.  pachateli násilného trestného  činu proti životu a zdraví je lhostejné, zda smrtelný následek nastane či nikoli</a:t>
            </a:r>
          </a:p>
          <a:p>
            <a:pPr algn="just">
              <a:lnSpc>
                <a:spcPct val="100000"/>
              </a:lnSpc>
            </a:pPr>
            <a:endParaRPr lang="cs-CZ" sz="1600" dirty="0"/>
          </a:p>
          <a:p>
            <a:pPr algn="just">
              <a:lnSpc>
                <a:spcPct val="100000"/>
              </a:lnSpc>
            </a:pPr>
            <a:r>
              <a:rPr lang="cs-CZ" sz="1600" dirty="0"/>
              <a:t>nepravá lhostejnost - lhostejnost pachatele, zda k následku dojde či nikoli, vyjadřuje jeho kladné  stanovisko k oběma možnostem – pachateli je lhostejné, zda smrt nastane či nikoli, počítá s oběma možnostmi, tj. je zde určitý kladný volní vztah k oběma možnostem – posuzována jak jako nepřímý úmysl. </a:t>
            </a:r>
          </a:p>
          <a:p>
            <a:pPr algn="just">
              <a:lnSpc>
                <a:spcPct val="100000"/>
              </a:lnSpc>
            </a:pPr>
            <a:endParaRPr lang="cs-CZ" sz="1600" dirty="0"/>
          </a:p>
          <a:p>
            <a:pPr algn="just">
              <a:lnSpc>
                <a:spcPct val="100000"/>
              </a:lnSpc>
            </a:pPr>
            <a:r>
              <a:rPr lang="cs-CZ" sz="1600" dirty="0"/>
              <a:t>pravá lhostejnost - např. pachatel-myslivec střílí do křoví, kde se něco hýbe a je mu lhostejno, zda jde o člověka nebo zvíře; za účinnosti předchozího  </a:t>
            </a:r>
            <a:r>
              <a:rPr lang="cs-CZ" sz="1600" dirty="0" err="1"/>
              <a:t>TrZ</a:t>
            </a:r>
            <a:r>
              <a:rPr lang="cs-CZ" sz="1600" dirty="0"/>
              <a:t> posuzováno zpravidla jako vědomá nedbalost z důvodu absence volního vztahu k následku; podle současného </a:t>
            </a:r>
            <a:r>
              <a:rPr lang="cs-CZ" sz="1600" dirty="0" err="1"/>
              <a:t>TrZ</a:t>
            </a:r>
            <a:r>
              <a:rPr lang="cs-CZ" sz="1600" dirty="0"/>
              <a:t> by se zřejmě  jednalo o smíření, které se rovněž považuje  za srozumění a tedy nepřímý úmysl </a:t>
            </a:r>
          </a:p>
          <a:p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2425376410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LAW-CZ.potx" id="{9368F25A-D07D-4454-BB9E-323E9573381A}" vid="{D76D3162-79D4-49CC-8197-D810905360BE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46859 (1)</Template>
  <TotalTime>264</TotalTime>
  <Words>3816</Words>
  <Application>Microsoft Office PowerPoint</Application>
  <PresentationFormat>Širokoúhlá obrazovka</PresentationFormat>
  <Paragraphs>422</Paragraphs>
  <Slides>35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35</vt:i4>
      </vt:variant>
    </vt:vector>
  </HeadingPairs>
  <TitlesOfParts>
    <vt:vector size="41" baseType="lpstr">
      <vt:lpstr>Arial</vt:lpstr>
      <vt:lpstr>Arial </vt:lpstr>
      <vt:lpstr>Tahoma</vt:lpstr>
      <vt:lpstr>Trebuchet MS</vt:lpstr>
      <vt:lpstr>Wingdings</vt:lpstr>
      <vt:lpstr>Prezentace_MU_CZ</vt:lpstr>
      <vt:lpstr>Subjektivní stránka a omyly v trestním právu </vt:lpstr>
      <vt:lpstr>Subjektivní stránka </vt:lpstr>
      <vt:lpstr>Vědomostní složka zavinění </vt:lpstr>
      <vt:lpstr>Volní složka zavinění</vt:lpstr>
      <vt:lpstr>Prezentace aplikace PowerPoint</vt:lpstr>
      <vt:lpstr>4 Tdo 1010/2014  - R 55/2015  </vt:lpstr>
      <vt:lpstr>Prezentace aplikace PowerPoint</vt:lpstr>
      <vt:lpstr>Prezentace aplikace PowerPoint</vt:lpstr>
      <vt:lpstr>Lhostejnost </vt:lpstr>
      <vt:lpstr>Prezentace aplikace PowerPoint</vt:lpstr>
      <vt:lpstr>Prezentace aplikace PowerPoint</vt:lpstr>
      <vt:lpstr>Hrubá nedbalost/bezohlednost </vt:lpstr>
      <vt:lpstr>Prezentace aplikace PowerPoint</vt:lpstr>
      <vt:lpstr>Konstrukce skutkových podstat </vt:lpstr>
      <vt:lpstr>Omyly v trestním právu </vt:lpstr>
      <vt:lpstr>Omyl v podmínkách trestní odpovědnosti  (vina)  a o okolnostech přitěžujících (trest)  </vt:lpstr>
      <vt:lpstr>Omyl v podmínkách vyloučení trestní odpovědnosti (vina) a o okolnostech polehčujících (trest)</vt:lpstr>
      <vt:lpstr>Zvláštní formy omylu</vt:lpstr>
      <vt:lpstr>Omyl v podmínkách trestní odpovědnosti  (vina)  a o okolnostech přitěžujících (trest) skutkový omyl  - negativní</vt:lpstr>
      <vt:lpstr>Prezentace aplikace PowerPoint</vt:lpstr>
      <vt:lpstr>NS 3 Tdo 929/2011 ze dne 24.8.2011</vt:lpstr>
      <vt:lpstr>Skutkový omyl  - pozitivní  </vt:lpstr>
      <vt:lpstr>Právní omyl  - negativní  </vt:lpstr>
      <vt:lpstr>„Neznalost zákona neomlouvá“ </vt:lpstr>
      <vt:lpstr>Prezentace aplikace PowerPoint</vt:lpstr>
      <vt:lpstr>NS 11 Tdo 959/2015 ze dne 26.08.2015 </vt:lpstr>
      <vt:lpstr>NS 7 Tdo 773/2019 ze dne 13.8.2019</vt:lpstr>
      <vt:lpstr>NS 6 Tdo 1277/2014 ze dne 9.12.2014</vt:lpstr>
      <vt:lpstr>Právní omyl  - pozitivní </vt:lpstr>
      <vt:lpstr>Omyl v podmínkách vyloučení trestní odpovědnosti (vina) a o okolnostech polehčujících (trest) skutkový omyl  - negativní  </vt:lpstr>
      <vt:lpstr>Skutkový omyl - pozitivní</vt:lpstr>
      <vt:lpstr>Právní omyl - negativní</vt:lpstr>
      <vt:lpstr>Právní omyl - pozitivní</vt:lpstr>
      <vt:lpstr>Prezentace aplikace PowerPoint</vt:lpstr>
      <vt:lpstr>Prezentace aplikace PowerPoint</vt:lpstr>
    </vt:vector>
  </TitlesOfParts>
  <Company>Masarykova univerzita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Jana Buchalová</dc:creator>
  <cp:lastModifiedBy>Marek Fryšták</cp:lastModifiedBy>
  <cp:revision>44</cp:revision>
  <cp:lastPrinted>1601-01-01T00:00:00Z</cp:lastPrinted>
  <dcterms:created xsi:type="dcterms:W3CDTF">2019-01-29T09:52:45Z</dcterms:created>
  <dcterms:modified xsi:type="dcterms:W3CDTF">2023-03-30T12:37:02Z</dcterms:modified>
</cp:coreProperties>
</file>