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59"/>
  </p:notesMasterIdLst>
  <p:handoutMasterIdLst>
    <p:handoutMasterId r:id="rId60"/>
  </p:handoutMasterIdLst>
  <p:sldIdLst>
    <p:sldId id="288" r:id="rId2"/>
    <p:sldId id="260" r:id="rId3"/>
    <p:sldId id="259" r:id="rId4"/>
    <p:sldId id="285" r:id="rId5"/>
    <p:sldId id="284" r:id="rId6"/>
    <p:sldId id="286" r:id="rId7"/>
    <p:sldId id="261" r:id="rId8"/>
    <p:sldId id="262" r:id="rId9"/>
    <p:sldId id="295" r:id="rId10"/>
    <p:sldId id="290" r:id="rId11"/>
    <p:sldId id="291" r:id="rId12"/>
    <p:sldId id="292" r:id="rId13"/>
    <p:sldId id="264" r:id="rId14"/>
    <p:sldId id="265" r:id="rId15"/>
    <p:sldId id="296" r:id="rId16"/>
    <p:sldId id="293" r:id="rId17"/>
    <p:sldId id="266" r:id="rId18"/>
    <p:sldId id="267" r:id="rId19"/>
    <p:sldId id="294" r:id="rId20"/>
    <p:sldId id="299" r:id="rId21"/>
    <p:sldId id="300" r:id="rId22"/>
    <p:sldId id="268" r:id="rId23"/>
    <p:sldId id="269" r:id="rId24"/>
    <p:sldId id="301" r:id="rId25"/>
    <p:sldId id="304" r:id="rId26"/>
    <p:sldId id="302" r:id="rId27"/>
    <p:sldId id="305" r:id="rId28"/>
    <p:sldId id="303" r:id="rId29"/>
    <p:sldId id="270" r:id="rId30"/>
    <p:sldId id="271" r:id="rId31"/>
    <p:sldId id="306" r:id="rId32"/>
    <p:sldId id="307" r:id="rId33"/>
    <p:sldId id="308" r:id="rId34"/>
    <p:sldId id="309" r:id="rId35"/>
    <p:sldId id="272" r:id="rId36"/>
    <p:sldId id="273" r:id="rId37"/>
    <p:sldId id="310" r:id="rId38"/>
    <p:sldId id="311" r:id="rId39"/>
    <p:sldId id="312" r:id="rId40"/>
    <p:sldId id="313" r:id="rId41"/>
    <p:sldId id="274" r:id="rId42"/>
    <p:sldId id="315" r:id="rId43"/>
    <p:sldId id="314" r:id="rId44"/>
    <p:sldId id="316" r:id="rId45"/>
    <p:sldId id="275" r:id="rId46"/>
    <p:sldId id="276" r:id="rId47"/>
    <p:sldId id="317" r:id="rId48"/>
    <p:sldId id="277" r:id="rId49"/>
    <p:sldId id="318" r:id="rId50"/>
    <p:sldId id="297" r:id="rId51"/>
    <p:sldId id="320" r:id="rId52"/>
    <p:sldId id="279" r:id="rId53"/>
    <p:sldId id="280" r:id="rId54"/>
    <p:sldId id="321" r:id="rId55"/>
    <p:sldId id="281" r:id="rId56"/>
    <p:sldId id="323" r:id="rId57"/>
    <p:sldId id="324" r:id="rId58"/>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 Čep" initials="DČ" lastIdx="2" clrIdx="0">
    <p:extLst>
      <p:ext uri="{19B8F6BF-5375-455C-9EA6-DF929625EA0E}">
        <p15:presenceInfo xmlns:p15="http://schemas.microsoft.com/office/powerpoint/2012/main" userId="David Če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9" autoAdjust="0"/>
    <p:restoredTop sz="95768" autoAdjust="0"/>
  </p:normalViewPr>
  <p:slideViewPr>
    <p:cSldViewPr snapToGrid="0">
      <p:cViewPr varScale="1">
        <p:scale>
          <a:sx n="160" d="100"/>
          <a:sy n="160" d="100"/>
        </p:scale>
        <p:origin x="328" y="104"/>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commentAuthors" Target="commentAuthor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pl-PL"/>
              <a:t>Základy TO PO - LL.M. 2021</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pl-PL"/>
              <a:t>Základy TO PO - LL.M. 2021</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4" name="Obrázek 8">
            <a:extLst>
              <a:ext uri="{FF2B5EF4-FFF2-40B4-BE49-F238E27FC236}">
                <a16:creationId xmlns:a16="http://schemas.microsoft.com/office/drawing/2014/main" id="{F4BEF68F-D2E3-A445-BE69-DE5712F4B9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pl-PL"/>
              <a:t>Základy TO PO - LL.M. 2021</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pl-PL"/>
              <a:t>Základy TO PO - LL.M. 2021</a:t>
            </a:r>
            <a:endParaRPr lang="cs-CZ" dirty="0"/>
          </a:p>
        </p:txBody>
      </p:sp>
      <p:pic>
        <p:nvPicPr>
          <p:cNvPr id="8" name="Obrázek 8">
            <a:extLst>
              <a:ext uri="{FF2B5EF4-FFF2-40B4-BE49-F238E27FC236}">
                <a16:creationId xmlns:a16="http://schemas.microsoft.com/office/drawing/2014/main" id="{3670C515-4DAA-7F4B-92D5-CBE71403759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pl-PL"/>
              <a:t>Základy TO PO - LL.M. 2021</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10" name="Obrázek 8">
            <a:extLst>
              <a:ext uri="{FF2B5EF4-FFF2-40B4-BE49-F238E27FC236}">
                <a16:creationId xmlns:a16="http://schemas.microsoft.com/office/drawing/2014/main" id="{D2567773-B605-2B43-9036-93D6446553F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91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pl-PL"/>
              <a:t>Základy TO PO - LL.M. 2021</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91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9"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5"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pl-PL"/>
              <a:t>Základy TO PO - LL.M. 2021</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pl-PL"/>
              <a:t>Základy TO PO - LL.M. 2021</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59BBB889-9A7B-9D4F-983C-EF6BCB924DA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pl-PL"/>
              <a:t>Základy TO PO - LL.M. 2021</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8B634E8E-DBA3-B14F-81EC-219FEC2F82C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pl-PL"/>
              <a:t>Základy TO PO - LL.M. 2021</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2" name="Obrázek 8">
            <a:extLst>
              <a:ext uri="{FF2B5EF4-FFF2-40B4-BE49-F238E27FC236}">
                <a16:creationId xmlns:a16="http://schemas.microsoft.com/office/drawing/2014/main" id="{F5224E24-147F-EE43-B65A-19061D0BD9F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pl-PL"/>
              <a:t>Základy TO PO - LL.M. 2021</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9" name="Obrázek 8">
            <a:extLst>
              <a:ext uri="{FF2B5EF4-FFF2-40B4-BE49-F238E27FC236}">
                <a16:creationId xmlns:a16="http://schemas.microsoft.com/office/drawing/2014/main" id="{9FA8E4E0-B396-804E-A80F-F901C2CBAF0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pl-PL"/>
              <a:t>Základy TO PO - LL.M. 2021</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17" name="Obrázek 8">
            <a:extLst>
              <a:ext uri="{FF2B5EF4-FFF2-40B4-BE49-F238E27FC236}">
                <a16:creationId xmlns:a16="http://schemas.microsoft.com/office/drawing/2014/main" id="{A63F5DF2-7BE9-9D42-95D5-0960F0062F2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pl-PL"/>
              <a:t>Základy TO PO - LL.M. 2021</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7" name="Obrázek 8">
            <a:extLst>
              <a:ext uri="{FF2B5EF4-FFF2-40B4-BE49-F238E27FC236}">
                <a16:creationId xmlns:a16="http://schemas.microsoft.com/office/drawing/2014/main" id="{2B91F2EA-D76F-7D4C-960D-6E3E77E7184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pl-PL"/>
              <a:t>Základy TO PO - LL.M. 2021</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7" name="Obrázek 8">
            <a:extLst>
              <a:ext uri="{FF2B5EF4-FFF2-40B4-BE49-F238E27FC236}">
                <a16:creationId xmlns:a16="http://schemas.microsoft.com/office/drawing/2014/main" id="{E7FAA686-EF64-0D47-AFF9-2958D278989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pl-PL"/>
              <a:t>Základy TO PO - LL.M. 2021</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bbc.com/news/world-europe-5086521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nsoud.cz/Judikatura/judikatura_ns.nsf/WebSearch/0908FA75D707DCE0C1257F42003674E0?openDocument&amp;Highlight=0,%C2%A7%207%20t.%20o.%20p.%20o.," TargetMode="External"/><Relationship Id="rId2" Type="http://schemas.openxmlformats.org/officeDocument/2006/relationships/hyperlink" Target="https://www.nsoud.cz/Judikatura/judikatura_ns.nsf/WebSearch/2FA514FC88DC9379C125811500310240?openDocument&amp;Highlight=0,nul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nsoud.cz/Judikatura/judikatura_ns.nsf/WebSearch/AFCF2B9591245870C12583D600233D57?openDocument&amp;Highlight=0,%C2%A7%207%20t.%20o.%20p.%20o.," TargetMode="External"/><Relationship Id="rId2" Type="http://schemas.openxmlformats.org/officeDocument/2006/relationships/hyperlink" Target="https://www.nsoud.cz/Judikatura/judikatura_ns.nsf/WebSearch/1660BD7FA333FF55C125830F00478CF1?openDocument&amp;Highlight=0,v%20r%C3%A1mci%20%C4%8Dinnosti%20pr%C3%A1vnick%C3%A9%20osoby," TargetMode="External"/><Relationship Id="rId1" Type="http://schemas.openxmlformats.org/officeDocument/2006/relationships/slideLayout" Target="../slideLayouts/slideLayout2.xml"/><Relationship Id="rId4" Type="http://schemas.openxmlformats.org/officeDocument/2006/relationships/hyperlink" Target="https://www.nsoud.cz/Judikatura/judikatura_ns.nsf/WebSearch/D2997E7C72E94E01C12581DE004CD214?openDocument&amp;Highlight=0,%C2%A7%207%20t.%20o.%20p.%20o.,"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nsoud.cz/Judikatura/judikatura_ns.nsf/WebSearch/0908FA75D707DCE0C1257F42003674E0?openDocument&amp;Highlight=0,%C2%A7%207%20t.%20o.%20p.%20o.," TargetMode="External"/><Relationship Id="rId2" Type="http://schemas.openxmlformats.org/officeDocument/2006/relationships/hyperlink" Target="https://www.nsoud.cz/Judikatura/judikatura_ns.nsf/WebSearch/DFC5A8792A9AFAE5C1258091001F40FD?openDocument&amp;Highlight=0,%C2%A7%207%20t.%20o.%20p.%20o.," TargetMode="External"/><Relationship Id="rId1" Type="http://schemas.openxmlformats.org/officeDocument/2006/relationships/slideLayout" Target="../slideLayouts/slideLayout2.xml"/><Relationship Id="rId6" Type="http://schemas.openxmlformats.org/officeDocument/2006/relationships/hyperlink" Target="https://www.nsoud.cz/Judikatura/judikatura_ns.nsf/WebSearch/AFCF2B9591245870C12583D600233D57?openDocument&amp;Highlight=0,%C2%A7%207%20t.%20o.%20p.%20o.," TargetMode="External"/><Relationship Id="rId5" Type="http://schemas.openxmlformats.org/officeDocument/2006/relationships/hyperlink" Target="https://www.nsoud.cz/Judikatura/judikatura_ns.nsf/WebSearch/50A9001EB90F631DC125817700313AB6?openDocument&amp;Highlight=0,na%20%C3%BAkor%20pr%C3%A1vnick%C3%A9%20osoby," TargetMode="External"/><Relationship Id="rId4" Type="http://schemas.openxmlformats.org/officeDocument/2006/relationships/hyperlink" Target="https://www.nsoud.cz/Judikatura/judikatura_ns.nsf/WebSearch/D2997E7C72E94E01C12581DE004CD214?openDocument&amp;Highlight=0,%C2%A7%207%20t.%20o.%20p.%20o.,"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nsoud.cz/Judikatura/judikatura_ns.nsf/WebSearch/1DF546E5E833881EC125830B002679B2?openDocument&amp;Highlight=0,ve%20vedouc%C3%ADm%20postaven%C3%AD%20v%20r%C3%A1mci%20pr%C3%A1vnick%C3%A9%20osoby,"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nsoud.cz/Judikatura/judikatura_ns.nsf/WebSearch/1DF546E5E833881EC125830B002679B2?openDocument&amp;Highlight=0,ve%20vedouc%C3%ADm%20postaven%C3%AD%20v%20r%C3%A1mci%20pr%C3%A1vnick%C3%A9%20osoby," TargetMode="External"/><Relationship Id="rId2" Type="http://schemas.openxmlformats.org/officeDocument/2006/relationships/hyperlink" Target="https://www.nsoud.cz/Judikatura/judikatura_ns.nsf/WebSearch/0908FA75D707DCE0C1257F42003674E0?openDocument&amp;Highlight=0,%C2%A7%207%20t.%20o.%20p.%20o.,"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nsoud.cz/Judikatura/judikatura_ns.nsf/WebSearch/32E16DD766DD655CC12585C1003A0F17?openDocument&amp;Highlight=0,%C2%A7%208%20odst.%201%20p%C3%ADsm.%20d),"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verejnazaloba.cz/wp-content/uploads/2020/01/Aktualizovan%C3%A1-metodika-NSZ-Aplikace-%C2%A7-8-odst.-5-ZTOPO.-Pr%C5%AFvodce-novou-pr%C3%A1vn%C3%AD-%C3%BApravou-pro-st%C3%A1tn%C3%AD-z%C3%A1stupce.pdf" TargetMode="External"/><Relationship Id="rId2" Type="http://schemas.openxmlformats.org/officeDocument/2006/relationships/hyperlink" Target="https://www.nsoud.cz/Judikatura/judikatura_ns.nsf/WebSearch/32E16DD766DD655CC12585C1003A0F17?openDocument&amp;Highlight=0,%C2%A7%208%20odst.%201%20p%C3%ADsm.%20d)," TargetMode="External"/><Relationship Id="rId1" Type="http://schemas.openxmlformats.org/officeDocument/2006/relationships/slideLayout" Target="../slideLayouts/slideLayout2.xml"/><Relationship Id="rId4" Type="http://schemas.openxmlformats.org/officeDocument/2006/relationships/hyperlink" Target="https://www.nsoud.cz/Judikatura/judikatura_ns.nsf/WebSearch/DFA1310C3782FDEFC12583FF00182727?openDocument&amp;Highlight=0,%C2%A7%208%20odst.%205,"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www.nsoud.cz/Judikatura/judikatura_ns.nsf/WebSearch/DFA1310C3782FDEFC12583FF00182727?openDocument&amp;Highlight=0,%C2%A7%208%20odst.%205," TargetMode="External"/><Relationship Id="rId2" Type="http://schemas.openxmlformats.org/officeDocument/2006/relationships/hyperlink" Target="https://verejnazaloba.cz/wp-content/uploads/2020/11/Metodika-NSZ-k-%C2%A7-8-odst.-5-ZTOPO-2020.pdf" TargetMode="External"/><Relationship Id="rId1" Type="http://schemas.openxmlformats.org/officeDocument/2006/relationships/slideLayout" Target="../slideLayouts/slideLayout2.xml"/><Relationship Id="rId5" Type="http://schemas.openxmlformats.org/officeDocument/2006/relationships/hyperlink" Target="https://www.infoprovsechny.cz/request/usneseni_6_to_72017" TargetMode="External"/><Relationship Id="rId4" Type="http://schemas.openxmlformats.org/officeDocument/2006/relationships/hyperlink" Target="https://www.nsoud.cz/Judikatura/judikatura_ns.nsf/WebSearch/224CAD6FC8755563C1258392002230E2?openDocument&amp;Highlight=0,%C2%A7%208%20odst.%205,"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www.nsoud.cz/Judikatura/judikatura_ns.nsf/WebSearch/078D1FFECF6F6D7AC125842500180D0A?openDocument&amp;Highlight=0,null," TargetMode="External"/><Relationship Id="rId2" Type="http://schemas.openxmlformats.org/officeDocument/2006/relationships/hyperlink" Target="https://www.nsoud.cz/Judikatura/judikatura_ns.nsf/WebSearch/28AF8E51EDBC2370C125832100308EB1?openDocument&amp;Highlight=0,null," TargetMode="External"/><Relationship Id="rId1" Type="http://schemas.openxmlformats.org/officeDocument/2006/relationships/slideLayout" Target="../slideLayouts/slideLayout2.xml"/><Relationship Id="rId4" Type="http://schemas.openxmlformats.org/officeDocument/2006/relationships/hyperlink" Target="https://www.nsoud.cz/Judikatura/judikatura_ns.nsf/WebSearch/841038543B2CE133C125803C001AC8DE?openDocument&amp;Highlight=0,null," TargetMode="External"/></Relationships>
</file>

<file path=ppt/slides/_rels/slide49.xml.rels><?xml version="1.0" encoding="UTF-8" standalone="yes"?>
<Relationships xmlns="http://schemas.openxmlformats.org/package/2006/relationships"><Relationship Id="rId2" Type="http://schemas.openxmlformats.org/officeDocument/2006/relationships/hyperlink" Target="https://www.nsoud.cz/Judikatura/judikatura_ns.nsf/WebSearch/1DFDCAB383AE8D16C125861F001B8A3F?openDocumen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service-po.rejtr.justice.cz/public/odsouzeni;jsessionid=814271EF81C6FA3C77E1A59E97E84817.pocluster1?0"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www.nsoud.cz/Judikatura/judikatura_ns.nsf/WebSearch/A02862374181DEBFC1258068001FC495?openDocument&amp;Highlight=0,null," TargetMode="External"/><Relationship Id="rId2" Type="http://schemas.openxmlformats.org/officeDocument/2006/relationships/hyperlink" Target="https://nalus.usoud.cz/Search/ResultDetail.aspx?id=92025&amp;pos=1&amp;cnt=1&amp;typ=result"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www.nsoud.cz/Judikatura/judikatura_ns.nsf/WebSearch/9A4C76D6435986E5C1258392002230A8?openDocument&amp;Highlight=0,%C3%BA%C4%8Dinn%C3%A1%20l%C3%ADtost,%C2%A7%2011,"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mailto:Marek.Frystak@law.muni.cz"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398502" y="2457450"/>
            <a:ext cx="11361600" cy="1614495"/>
          </a:xfrm>
        </p:spPr>
        <p:txBody>
          <a:bodyPr anchor="ctr"/>
          <a:lstStyle/>
          <a:p>
            <a:pPr algn="ctr"/>
            <a:r>
              <a:rPr lang="cs-CZ" sz="4000" dirty="0"/>
              <a:t>Základy trestní odpovědnosti právnických osob – teoretické a praktické souvislosti</a:t>
            </a:r>
            <a:br>
              <a:rPr lang="cs-CZ" dirty="0"/>
            </a:br>
            <a:br>
              <a:rPr lang="cs-CZ" dirty="0"/>
            </a:br>
            <a:r>
              <a:rPr lang="cs-CZ" sz="3600" dirty="0"/>
              <a:t>Marek Fryšták</a:t>
            </a:r>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p:txBody>
          <a:bodyPr anchor="ctr"/>
          <a:lstStyle/>
          <a:p>
            <a:endParaRPr lang="cs-CZ" dirty="0"/>
          </a:p>
        </p:txBody>
      </p:sp>
    </p:spTree>
    <p:extLst>
      <p:ext uri="{BB962C8B-B14F-4D97-AF65-F5344CB8AC3E}">
        <p14:creationId xmlns:p14="http://schemas.microsoft.com/office/powerpoint/2010/main" val="8590558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8538852-9DFA-4C2B-BFBA-6340EAE626CC}"/>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0860BBD2-A908-42E8-860D-5B2D327636B8}"/>
              </a:ext>
            </a:extLst>
          </p:cNvPr>
          <p:cNvSpPr>
            <a:spLocks noGrp="1"/>
          </p:cNvSpPr>
          <p:nvPr>
            <p:ph type="title"/>
          </p:nvPr>
        </p:nvSpPr>
        <p:spPr/>
        <p:txBody>
          <a:bodyPr/>
          <a:lstStyle/>
          <a:p>
            <a:r>
              <a:rPr lang="cs-CZ" dirty="0"/>
              <a:t>Právnické osoby vyňaté z působnosti TOPO</a:t>
            </a:r>
            <a:endParaRPr lang="en-GB" dirty="0"/>
          </a:p>
        </p:txBody>
      </p:sp>
      <p:sp>
        <p:nvSpPr>
          <p:cNvPr id="5" name="Zástupný obsah 4">
            <a:extLst>
              <a:ext uri="{FF2B5EF4-FFF2-40B4-BE49-F238E27FC236}">
                <a16:creationId xmlns:a16="http://schemas.microsoft.com/office/drawing/2014/main" id="{81AFE8FD-766F-4DAA-A01A-036CF6E0B5A2}"/>
              </a:ext>
            </a:extLst>
          </p:cNvPr>
          <p:cNvSpPr>
            <a:spLocks noGrp="1"/>
          </p:cNvSpPr>
          <p:nvPr>
            <p:ph idx="1"/>
          </p:nvPr>
        </p:nvSpPr>
        <p:spPr/>
        <p:txBody>
          <a:bodyPr/>
          <a:lstStyle/>
          <a:p>
            <a:pPr algn="just"/>
            <a:r>
              <a:rPr lang="cs-CZ" b="1" dirty="0"/>
              <a:t>Stát</a:t>
            </a:r>
            <a:r>
              <a:rPr lang="cs-CZ" dirty="0"/>
              <a:t> jako veřejnoprávní korporace (ale i korporace </a:t>
            </a:r>
            <a:r>
              <a:rPr lang="cs-CZ" dirty="0" err="1"/>
              <a:t>soukromo</a:t>
            </a:r>
            <a:r>
              <a:rPr lang="cs-CZ" dirty="0"/>
              <a:t>-právní – viz § 21 OZ) je </a:t>
            </a:r>
            <a:r>
              <a:rPr lang="cs-CZ" b="1" dirty="0"/>
              <a:t>zcela vyňat </a:t>
            </a:r>
            <a:r>
              <a:rPr lang="cs-CZ" dirty="0"/>
              <a:t>z osobní působnosti TOPO</a:t>
            </a:r>
          </a:p>
          <a:p>
            <a:pPr algn="just"/>
            <a:endParaRPr lang="cs-CZ" dirty="0"/>
          </a:p>
          <a:p>
            <a:pPr algn="just"/>
            <a:r>
              <a:rPr lang="cs-CZ" dirty="0"/>
              <a:t>Uvedené přitom dopadá na stát jako celek, tj. </a:t>
            </a:r>
            <a:r>
              <a:rPr lang="cs-CZ" b="1" dirty="0"/>
              <a:t>včetně všech jeho organizačních složek</a:t>
            </a:r>
            <a:r>
              <a:rPr lang="cs-CZ" dirty="0"/>
              <a:t> jako jsou vláda, ministerstva a jim podřízené organizační složky státu, jiné správní úřady, Ústavní soud, NKÚ, ale i veřejné ozbrojené sbory (AČR, PČR), nebo zpravodajské služby (BIS, ÚZSI a VZ), či správní úřady</a:t>
            </a:r>
            <a:br>
              <a:rPr lang="cs-CZ" dirty="0"/>
            </a:br>
            <a:r>
              <a:rPr lang="cs-CZ" dirty="0"/>
              <a:t>s celostátní působností jako např. ČIŽP, ČOI, ÚOHS a další (srov. především </a:t>
            </a:r>
            <a:r>
              <a:rPr lang="cs-CZ" dirty="0" err="1"/>
              <a:t>MajČR</a:t>
            </a:r>
            <a:r>
              <a:rPr lang="cs-CZ" dirty="0"/>
              <a:t>)</a:t>
            </a:r>
          </a:p>
          <a:p>
            <a:pPr algn="just"/>
            <a:endParaRPr lang="cs-CZ" dirty="0"/>
          </a:p>
        </p:txBody>
      </p:sp>
    </p:spTree>
    <p:extLst>
      <p:ext uri="{BB962C8B-B14F-4D97-AF65-F5344CB8AC3E}">
        <p14:creationId xmlns:p14="http://schemas.microsoft.com/office/powerpoint/2010/main" val="2944759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8538852-9DFA-4C2B-BFBA-6340EAE626CC}"/>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0860BBD2-A908-42E8-860D-5B2D327636B8}"/>
              </a:ext>
            </a:extLst>
          </p:cNvPr>
          <p:cNvSpPr>
            <a:spLocks noGrp="1"/>
          </p:cNvSpPr>
          <p:nvPr>
            <p:ph type="title"/>
          </p:nvPr>
        </p:nvSpPr>
        <p:spPr/>
        <p:txBody>
          <a:bodyPr/>
          <a:lstStyle/>
          <a:p>
            <a:r>
              <a:rPr lang="cs-CZ" dirty="0"/>
              <a:t>Právnické osoby vyňaté z působnosti TOPO</a:t>
            </a:r>
            <a:endParaRPr lang="en-GB" dirty="0"/>
          </a:p>
        </p:txBody>
      </p:sp>
      <p:sp>
        <p:nvSpPr>
          <p:cNvPr id="5" name="Zástupný obsah 4">
            <a:extLst>
              <a:ext uri="{FF2B5EF4-FFF2-40B4-BE49-F238E27FC236}">
                <a16:creationId xmlns:a16="http://schemas.microsoft.com/office/drawing/2014/main" id="{81AFE8FD-766F-4DAA-A01A-036CF6E0B5A2}"/>
              </a:ext>
            </a:extLst>
          </p:cNvPr>
          <p:cNvSpPr>
            <a:spLocks noGrp="1"/>
          </p:cNvSpPr>
          <p:nvPr>
            <p:ph idx="1"/>
          </p:nvPr>
        </p:nvSpPr>
        <p:spPr/>
        <p:txBody>
          <a:bodyPr/>
          <a:lstStyle/>
          <a:p>
            <a:pPr algn="just"/>
            <a:r>
              <a:rPr lang="cs-CZ" dirty="0"/>
              <a:t>Jinak je tomu však v případech, na které dopadá § 6 odst. 2 TOPO, tj. tehdy, kdy má stát v určité právnické osobě toliko </a:t>
            </a:r>
            <a:r>
              <a:rPr lang="cs-CZ" b="1" dirty="0"/>
              <a:t>majetkovou účast </a:t>
            </a:r>
            <a:r>
              <a:rPr lang="cs-CZ" dirty="0"/>
              <a:t>(kupř. ČEZ, a. s.), popř. tyto </a:t>
            </a:r>
            <a:r>
              <a:rPr lang="cs-CZ" b="1" dirty="0"/>
              <a:t>hospodaří s jeho majetkem </a:t>
            </a:r>
            <a:r>
              <a:rPr lang="cs-CZ" dirty="0"/>
              <a:t>(typicky státní příspěvkové organizace ve smyslu § 54 </a:t>
            </a:r>
            <a:r>
              <a:rPr lang="cs-CZ" dirty="0" err="1"/>
              <a:t>MajČR</a:t>
            </a:r>
            <a:r>
              <a:rPr lang="cs-CZ" dirty="0"/>
              <a:t> – např. fakultní nemocnice, Národní muzeum, dětské domovy atd.)</a:t>
            </a:r>
          </a:p>
          <a:p>
            <a:pPr algn="just"/>
            <a:r>
              <a:rPr lang="cs-CZ" dirty="0"/>
              <a:t>Organizační složkou státu nejsou ani </a:t>
            </a:r>
            <a:r>
              <a:rPr lang="cs-CZ" b="1" dirty="0"/>
              <a:t>státní podniky </a:t>
            </a:r>
            <a:r>
              <a:rPr lang="cs-CZ" dirty="0"/>
              <a:t>– Budějovický Budvar, národní podnik, či Česká pošta, s. p.</a:t>
            </a:r>
          </a:p>
          <a:p>
            <a:pPr algn="just"/>
            <a:r>
              <a:rPr lang="cs-CZ" sz="2800" dirty="0"/>
              <a:t>Organizační složkou státu pak není ani </a:t>
            </a:r>
            <a:r>
              <a:rPr lang="cs-CZ" b="1" dirty="0"/>
              <a:t>ČNB</a:t>
            </a:r>
            <a:r>
              <a:rPr lang="cs-CZ" dirty="0"/>
              <a:t> (dle zákona o ČNB jde o PO veřejného práva)</a:t>
            </a:r>
            <a:endParaRPr lang="cs-CZ" sz="2800" dirty="0"/>
          </a:p>
          <a:p>
            <a:pPr marL="72000" indent="0">
              <a:buNone/>
            </a:pPr>
            <a:endParaRPr lang="cs-CZ" dirty="0"/>
          </a:p>
        </p:txBody>
      </p:sp>
    </p:spTree>
    <p:extLst>
      <p:ext uri="{BB962C8B-B14F-4D97-AF65-F5344CB8AC3E}">
        <p14:creationId xmlns:p14="http://schemas.microsoft.com/office/powerpoint/2010/main" val="1608869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8538852-9DFA-4C2B-BFBA-6340EAE626CC}"/>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0860BBD2-A908-42E8-860D-5B2D327636B8}"/>
              </a:ext>
            </a:extLst>
          </p:cNvPr>
          <p:cNvSpPr>
            <a:spLocks noGrp="1"/>
          </p:cNvSpPr>
          <p:nvPr>
            <p:ph type="title"/>
          </p:nvPr>
        </p:nvSpPr>
        <p:spPr/>
        <p:txBody>
          <a:bodyPr/>
          <a:lstStyle/>
          <a:p>
            <a:r>
              <a:rPr lang="cs-CZ" dirty="0"/>
              <a:t>Právnické osoby vyňaté z působnosti TOPO</a:t>
            </a:r>
            <a:endParaRPr lang="en-GB" dirty="0"/>
          </a:p>
        </p:txBody>
      </p:sp>
      <p:sp>
        <p:nvSpPr>
          <p:cNvPr id="5" name="Zástupný obsah 4">
            <a:extLst>
              <a:ext uri="{FF2B5EF4-FFF2-40B4-BE49-F238E27FC236}">
                <a16:creationId xmlns:a16="http://schemas.microsoft.com/office/drawing/2014/main" id="{81AFE8FD-766F-4DAA-A01A-036CF6E0B5A2}"/>
              </a:ext>
            </a:extLst>
          </p:cNvPr>
          <p:cNvSpPr>
            <a:spLocks noGrp="1"/>
          </p:cNvSpPr>
          <p:nvPr>
            <p:ph idx="1"/>
          </p:nvPr>
        </p:nvSpPr>
        <p:spPr/>
        <p:txBody>
          <a:bodyPr/>
          <a:lstStyle/>
          <a:p>
            <a:pPr algn="just"/>
            <a:r>
              <a:rPr lang="cs-CZ" b="1" dirty="0"/>
              <a:t>Obce a kraje</a:t>
            </a:r>
            <a:r>
              <a:rPr lang="cs-CZ" dirty="0"/>
              <a:t> jako veřejnoprávní korporace jsou </a:t>
            </a:r>
            <a:r>
              <a:rPr lang="cs-CZ" b="1" dirty="0"/>
              <a:t>vyňaty </a:t>
            </a:r>
            <a:r>
              <a:rPr lang="cs-CZ" dirty="0"/>
              <a:t>z osobní působnosti TOPO v případech, kdy vykonávají </a:t>
            </a:r>
            <a:r>
              <a:rPr lang="cs-CZ" b="1" dirty="0"/>
              <a:t>veřejnou moc</a:t>
            </a:r>
          </a:p>
          <a:p>
            <a:pPr algn="just"/>
            <a:r>
              <a:rPr lang="cs-CZ" dirty="0"/>
              <a:t>Veřejnou moc pak obec vykonává v rámci výkonu své přenesené působnosti, anebo působnosti samostatné – pokud tedy obec vystupuje čistě v rámci soukromoprávního vztahu (typicky má rovnocenné postavení s protistranou) </a:t>
            </a:r>
            <a:r>
              <a:rPr lang="cs-CZ" b="1" dirty="0"/>
              <a:t>může být TO</a:t>
            </a:r>
          </a:p>
          <a:p>
            <a:pPr algn="just"/>
            <a:r>
              <a:rPr lang="cs-CZ" dirty="0"/>
              <a:t>Obce a kraje navíc mohou zřizovat právnické osoby (nejsou vyňaty z TOPO) a organizační složky (ty naopak vyňaty jsou), přičemž </a:t>
            </a:r>
            <a:r>
              <a:rPr lang="cs-CZ" b="1" dirty="0"/>
              <a:t>kritériem je zde právní osobnost dané entity</a:t>
            </a:r>
          </a:p>
        </p:txBody>
      </p:sp>
    </p:spTree>
    <p:extLst>
      <p:ext uri="{BB962C8B-B14F-4D97-AF65-F5344CB8AC3E}">
        <p14:creationId xmlns:p14="http://schemas.microsoft.com/office/powerpoint/2010/main" val="299078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13</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398502" y="2457450"/>
            <a:ext cx="11361600" cy="1614495"/>
          </a:xfrm>
        </p:spPr>
        <p:txBody>
          <a:bodyPr anchor="ctr"/>
          <a:lstStyle/>
          <a:p>
            <a:pPr marL="742950" indent="-742950">
              <a:buFont typeface="+mj-lt"/>
              <a:buAutoNum type="arabicPeriod" startAt="3"/>
            </a:pPr>
            <a:r>
              <a:rPr lang="cs-CZ" dirty="0"/>
              <a:t>Okruh trestných činů, jichž se právnická osoba může dopustit</a:t>
            </a:r>
          </a:p>
        </p:txBody>
      </p:sp>
    </p:spTree>
    <p:extLst>
      <p:ext uri="{BB962C8B-B14F-4D97-AF65-F5344CB8AC3E}">
        <p14:creationId xmlns:p14="http://schemas.microsoft.com/office/powerpoint/2010/main" val="37177120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8538852-9DFA-4C2B-BFBA-6340EAE626CC}"/>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a:extLst>
              <a:ext uri="{FF2B5EF4-FFF2-40B4-BE49-F238E27FC236}">
                <a16:creationId xmlns:a16="http://schemas.microsoft.com/office/drawing/2014/main" id="{0860BBD2-A908-42E8-860D-5B2D327636B8}"/>
              </a:ext>
            </a:extLst>
          </p:cNvPr>
          <p:cNvSpPr>
            <a:spLocks noGrp="1"/>
          </p:cNvSpPr>
          <p:nvPr>
            <p:ph type="title"/>
          </p:nvPr>
        </p:nvSpPr>
        <p:spPr/>
        <p:txBody>
          <a:bodyPr/>
          <a:lstStyle/>
          <a:p>
            <a:r>
              <a:rPr lang="cs-CZ" dirty="0"/>
              <a:t>Ustanovení § 7 TOPO</a:t>
            </a:r>
            <a:endParaRPr lang="en-GB" dirty="0"/>
          </a:p>
        </p:txBody>
      </p:sp>
      <p:sp>
        <p:nvSpPr>
          <p:cNvPr id="5" name="Zástupný obsah 4">
            <a:extLst>
              <a:ext uri="{FF2B5EF4-FFF2-40B4-BE49-F238E27FC236}">
                <a16:creationId xmlns:a16="http://schemas.microsoft.com/office/drawing/2014/main" id="{81AFE8FD-766F-4DAA-A01A-036CF6E0B5A2}"/>
              </a:ext>
            </a:extLst>
          </p:cNvPr>
          <p:cNvSpPr>
            <a:spLocks noGrp="1"/>
          </p:cNvSpPr>
          <p:nvPr>
            <p:ph idx="1"/>
          </p:nvPr>
        </p:nvSpPr>
        <p:spPr/>
        <p:txBody>
          <a:bodyPr/>
          <a:lstStyle/>
          <a:p>
            <a:pPr marL="72000" indent="0" algn="just">
              <a:lnSpc>
                <a:spcPct val="100000"/>
              </a:lnSpc>
              <a:buNone/>
            </a:pPr>
            <a:r>
              <a:rPr lang="cs-CZ" sz="1800" dirty="0"/>
              <a:t>Trestnými činy se pro účely tohoto zákona rozumí </a:t>
            </a:r>
            <a:r>
              <a:rPr lang="cs-CZ" sz="1800" b="1" dirty="0"/>
              <a:t>zločiny nebo přečiny uvedené v trestním zákoníku, s výjimkou</a:t>
            </a:r>
            <a:r>
              <a:rPr lang="cs-CZ" sz="1800" dirty="0"/>
              <a:t> trestných činů zabití (§ 141 trestního zákoníku), vraždy novorozeného dítěte matkou (§ 142 trestního zákoníku), účasti na sebevraždě (§ 144 trestního zákoníku), rvačky (§ 158 trestního zákoníku), soulože mezi příbuznými (§ 188 trestního zákoníku), dvojího manželství (§ 194 trestního zákoníku), opuštění dítěte nebo svěřené osoby (§ 195 trestního zákoníku), zanedbání povinné výživy (§ 196 trestního zákoníku), týrání osoby žijící ve společném obydlí (§ 199 trestního zákoníku), porušení předpisů o pravidlech hospodářské soutěže podle § 248 odst. 2 trestního zákoníku, vlastizrady (§ 309 trestního zákoníku), zneužití zastupování státu a mezinárodní organizace (§ 315 trestního zákoníku), spolupráce</a:t>
            </a:r>
            <a:br>
              <a:rPr lang="cs-CZ" sz="1800" dirty="0"/>
            </a:br>
            <a:r>
              <a:rPr lang="cs-CZ" sz="1800" dirty="0"/>
              <a:t>s nepřítelem (§ 319 trestního zákoníku), válečné zrady (§ 320 trestního zákoníku), služby v cizích ozbrojených silách (§ 321 trestního zákoníku), osvobození vězně (§ 338 trestního zákoníku), násilného překročení státní hranice (§ 339 trestního zákoníku), vzpoury vězňů (§ 344 trestního zákoníku), nebezpečného pronásledování (§ 354 trestního zákoníku), opilství (§ 360 trestního zákoníku), proti branné povinnosti uvedených ve zvláštní části hlavě jedenácté trestního zákoníku, vojenských uvedených ve zvláštní části hlavě dvanácté trestního zákoníku a použití zakázaného bojového prostředku</a:t>
            </a:r>
            <a:br>
              <a:rPr lang="cs-CZ" sz="1800" dirty="0"/>
            </a:br>
            <a:r>
              <a:rPr lang="cs-CZ" sz="1800" dirty="0"/>
              <a:t>a nedovoleného vedení boje (§ 411 trestního zákoníku).</a:t>
            </a:r>
          </a:p>
        </p:txBody>
      </p:sp>
    </p:spTree>
    <p:extLst>
      <p:ext uri="{BB962C8B-B14F-4D97-AF65-F5344CB8AC3E}">
        <p14:creationId xmlns:p14="http://schemas.microsoft.com/office/powerpoint/2010/main" val="1421668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8538852-9DFA-4C2B-BFBA-6340EAE626CC}"/>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a:extLst>
              <a:ext uri="{FF2B5EF4-FFF2-40B4-BE49-F238E27FC236}">
                <a16:creationId xmlns:a16="http://schemas.microsoft.com/office/drawing/2014/main" id="{0860BBD2-A908-42E8-860D-5B2D327636B8}"/>
              </a:ext>
            </a:extLst>
          </p:cNvPr>
          <p:cNvSpPr>
            <a:spLocks noGrp="1"/>
          </p:cNvSpPr>
          <p:nvPr>
            <p:ph type="title"/>
          </p:nvPr>
        </p:nvSpPr>
        <p:spPr/>
        <p:txBody>
          <a:bodyPr/>
          <a:lstStyle/>
          <a:p>
            <a:r>
              <a:rPr lang="cs-CZ" dirty="0"/>
              <a:t>Věcná působnost TOPO</a:t>
            </a:r>
            <a:endParaRPr lang="en-GB" dirty="0"/>
          </a:p>
        </p:txBody>
      </p:sp>
      <p:sp>
        <p:nvSpPr>
          <p:cNvPr id="5" name="Zástupný obsah 4">
            <a:extLst>
              <a:ext uri="{FF2B5EF4-FFF2-40B4-BE49-F238E27FC236}">
                <a16:creationId xmlns:a16="http://schemas.microsoft.com/office/drawing/2014/main" id="{81AFE8FD-766F-4DAA-A01A-036CF6E0B5A2}"/>
              </a:ext>
            </a:extLst>
          </p:cNvPr>
          <p:cNvSpPr>
            <a:spLocks noGrp="1"/>
          </p:cNvSpPr>
          <p:nvPr>
            <p:ph idx="1"/>
          </p:nvPr>
        </p:nvSpPr>
        <p:spPr/>
        <p:txBody>
          <a:bodyPr/>
          <a:lstStyle/>
          <a:p>
            <a:pPr algn="just"/>
            <a:r>
              <a:rPr lang="cs-CZ" dirty="0"/>
              <a:t>Ustanovení § 7 t. o. p. o. určuje </a:t>
            </a:r>
            <a:r>
              <a:rPr lang="cs-CZ" b="1" dirty="0"/>
              <a:t>meze trestní represe </a:t>
            </a:r>
            <a:r>
              <a:rPr lang="cs-CZ" dirty="0"/>
              <a:t>uplatnitelné vůči právnickým osobám a představuje projev pojetí trestního práva jako </a:t>
            </a:r>
            <a:r>
              <a:rPr lang="cs-CZ" i="1" dirty="0"/>
              <a:t>ultima ratio</a:t>
            </a:r>
          </a:p>
          <a:p>
            <a:pPr algn="just"/>
            <a:r>
              <a:rPr lang="cs-CZ" dirty="0"/>
              <a:t>Možností vymezení rozsahu TO PO, tj. určení okruhu trestných činů, jichž se PO může dopustit je hned několik:</a:t>
            </a:r>
          </a:p>
          <a:p>
            <a:pPr marL="838350" lvl="1" indent="-514350" algn="just">
              <a:buFont typeface="+mj-lt"/>
              <a:buAutoNum type="arabicPeriod"/>
            </a:pPr>
            <a:r>
              <a:rPr lang="cs-CZ" sz="2800" dirty="0"/>
              <a:t>PO se může dopustit všech TČ jako FO</a:t>
            </a:r>
          </a:p>
          <a:p>
            <a:pPr marL="838350" lvl="1" indent="-514350" algn="just">
              <a:buFont typeface="+mj-lt"/>
              <a:buAutoNum type="arabicPeriod"/>
            </a:pPr>
            <a:r>
              <a:rPr lang="cs-CZ" sz="2800" dirty="0"/>
              <a:t>PO se může dopustit jen některých TČ ve srovnání s FO</a:t>
            </a:r>
          </a:p>
          <a:p>
            <a:pPr algn="just"/>
            <a:r>
              <a:rPr lang="cs-CZ" dirty="0"/>
              <a:t>Zákonodárce zvolil </a:t>
            </a:r>
            <a:r>
              <a:rPr lang="cs-CZ" b="1" dirty="0"/>
              <a:t>druhé pojetí</a:t>
            </a:r>
            <a:r>
              <a:rPr lang="cs-CZ" dirty="0"/>
              <a:t>, které se však ale postupem času vyvíjelo (z pozitivního na negativní taxativní výčet TČ)</a:t>
            </a:r>
          </a:p>
          <a:p>
            <a:pPr algn="just"/>
            <a:endParaRPr lang="cs-CZ" dirty="0"/>
          </a:p>
        </p:txBody>
      </p:sp>
    </p:spTree>
    <p:extLst>
      <p:ext uri="{BB962C8B-B14F-4D97-AF65-F5344CB8AC3E}">
        <p14:creationId xmlns:p14="http://schemas.microsoft.com/office/powerpoint/2010/main" val="2071000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8538852-9DFA-4C2B-BFBA-6340EAE626CC}"/>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id="{0860BBD2-A908-42E8-860D-5B2D327636B8}"/>
              </a:ext>
            </a:extLst>
          </p:cNvPr>
          <p:cNvSpPr>
            <a:spLocks noGrp="1"/>
          </p:cNvSpPr>
          <p:nvPr>
            <p:ph type="title"/>
          </p:nvPr>
        </p:nvSpPr>
        <p:spPr/>
        <p:txBody>
          <a:bodyPr/>
          <a:lstStyle/>
          <a:p>
            <a:r>
              <a:rPr lang="cs-CZ" dirty="0"/>
              <a:t>Věcná působnost TOPO</a:t>
            </a:r>
            <a:endParaRPr lang="en-GB" dirty="0"/>
          </a:p>
        </p:txBody>
      </p:sp>
      <p:sp>
        <p:nvSpPr>
          <p:cNvPr id="5" name="Zástupný obsah 4">
            <a:extLst>
              <a:ext uri="{FF2B5EF4-FFF2-40B4-BE49-F238E27FC236}">
                <a16:creationId xmlns:a16="http://schemas.microsoft.com/office/drawing/2014/main" id="{81AFE8FD-766F-4DAA-A01A-036CF6E0B5A2}"/>
              </a:ext>
            </a:extLst>
          </p:cNvPr>
          <p:cNvSpPr>
            <a:spLocks noGrp="1"/>
          </p:cNvSpPr>
          <p:nvPr>
            <p:ph idx="1"/>
          </p:nvPr>
        </p:nvSpPr>
        <p:spPr/>
        <p:txBody>
          <a:bodyPr/>
          <a:lstStyle/>
          <a:p>
            <a:pPr algn="just"/>
            <a:r>
              <a:rPr lang="cs-CZ" dirty="0"/>
              <a:t>Platí tedy, že PO se </a:t>
            </a:r>
            <a:r>
              <a:rPr lang="cs-CZ" b="1" dirty="0"/>
              <a:t>může dopustit všech trestných činů neuvedených v § 7 TOPO </a:t>
            </a:r>
            <a:r>
              <a:rPr lang="cs-CZ" dirty="0"/>
              <a:t>a uvedených v § 140 a násl. TZ</a:t>
            </a:r>
          </a:p>
          <a:p>
            <a:pPr algn="just"/>
            <a:r>
              <a:rPr lang="cs-CZ" dirty="0"/>
              <a:t>U některých z nich si lze spáchání trestného činu naplňujícího všechny podmínky podle § 8 TOPO a tedy i přičitatelného této</a:t>
            </a:r>
            <a:br>
              <a:rPr lang="cs-CZ" dirty="0"/>
            </a:br>
            <a:r>
              <a:rPr lang="cs-CZ" dirty="0"/>
              <a:t>ve smyslu § 9 TOPO představit obtížněji (srov. § 151, § 185,</a:t>
            </a:r>
            <a:br>
              <a:rPr lang="cs-CZ" dirty="0"/>
            </a:br>
            <a:r>
              <a:rPr lang="cs-CZ" dirty="0"/>
              <a:t>či např. § 193b TZ)</a:t>
            </a:r>
          </a:p>
          <a:p>
            <a:pPr algn="just"/>
            <a:r>
              <a:rPr lang="cs-CZ" dirty="0"/>
              <a:t>Naopak u některých je otázkou, zda by neměly být z negativního výčtu vyčleněny (např. § 144 TZ – srov. případ </a:t>
            </a:r>
            <a:r>
              <a:rPr lang="cs-CZ" dirty="0">
                <a:hlinkClick r:id="rId2"/>
              </a:rPr>
              <a:t>France </a:t>
            </a:r>
            <a:r>
              <a:rPr lang="cs-CZ" dirty="0" err="1">
                <a:hlinkClick r:id="rId2"/>
              </a:rPr>
              <a:t>Télécom</a:t>
            </a:r>
            <a:r>
              <a:rPr lang="cs-CZ" dirty="0"/>
              <a:t>, anebo § 248 odst. 2 TZ), či zda měl zákonodárce postupovat systematičtěji (vynětí § 141 TZ a začlenění § 146a TZ)</a:t>
            </a:r>
          </a:p>
          <a:p>
            <a:pPr algn="just"/>
            <a:endParaRPr lang="cs-CZ" dirty="0"/>
          </a:p>
        </p:txBody>
      </p:sp>
    </p:spTree>
    <p:extLst>
      <p:ext uri="{BB962C8B-B14F-4D97-AF65-F5344CB8AC3E}">
        <p14:creationId xmlns:p14="http://schemas.microsoft.com/office/powerpoint/2010/main" val="78775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17</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398502" y="2457450"/>
            <a:ext cx="11361600" cy="1614495"/>
          </a:xfrm>
        </p:spPr>
        <p:txBody>
          <a:bodyPr anchor="ctr"/>
          <a:lstStyle/>
          <a:p>
            <a:pPr marL="742950" indent="-742950">
              <a:buFont typeface="+mj-lt"/>
              <a:buAutoNum type="arabicPeriod" startAt="4"/>
            </a:pPr>
            <a:r>
              <a:rPr lang="cs-CZ" dirty="0"/>
              <a:t>Základy trestní odpovědnosti právnických osob - přičitatelnost</a:t>
            </a:r>
          </a:p>
        </p:txBody>
      </p:sp>
    </p:spTree>
    <p:extLst>
      <p:ext uri="{BB962C8B-B14F-4D97-AF65-F5344CB8AC3E}">
        <p14:creationId xmlns:p14="http://schemas.microsoft.com/office/powerpoint/2010/main" val="38328637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8538852-9DFA-4C2B-BFBA-6340EAE626CC}"/>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a:extLst>
              <a:ext uri="{FF2B5EF4-FFF2-40B4-BE49-F238E27FC236}">
                <a16:creationId xmlns:a16="http://schemas.microsoft.com/office/drawing/2014/main" id="{0860BBD2-A908-42E8-860D-5B2D327636B8}"/>
              </a:ext>
            </a:extLst>
          </p:cNvPr>
          <p:cNvSpPr>
            <a:spLocks noGrp="1"/>
          </p:cNvSpPr>
          <p:nvPr>
            <p:ph type="title"/>
          </p:nvPr>
        </p:nvSpPr>
        <p:spPr/>
        <p:txBody>
          <a:bodyPr/>
          <a:lstStyle/>
          <a:p>
            <a:r>
              <a:rPr lang="cs-CZ" dirty="0"/>
              <a:t>Základy TO PO</a:t>
            </a:r>
            <a:endParaRPr lang="en-GB" dirty="0"/>
          </a:p>
        </p:txBody>
      </p:sp>
      <p:sp>
        <p:nvSpPr>
          <p:cNvPr id="5" name="Zástupný obsah 4">
            <a:extLst>
              <a:ext uri="{FF2B5EF4-FFF2-40B4-BE49-F238E27FC236}">
                <a16:creationId xmlns:a16="http://schemas.microsoft.com/office/drawing/2014/main" id="{81AFE8FD-766F-4DAA-A01A-036CF6E0B5A2}"/>
              </a:ext>
            </a:extLst>
          </p:cNvPr>
          <p:cNvSpPr>
            <a:spLocks noGrp="1"/>
          </p:cNvSpPr>
          <p:nvPr>
            <p:ph idx="1"/>
          </p:nvPr>
        </p:nvSpPr>
        <p:spPr/>
        <p:txBody>
          <a:bodyPr/>
          <a:lstStyle/>
          <a:p>
            <a:pPr algn="just"/>
            <a:r>
              <a:rPr lang="cs-CZ" dirty="0"/>
              <a:t>Shora uvedené nám odpovídá na otázky „</a:t>
            </a:r>
            <a:r>
              <a:rPr lang="cs-CZ" b="1" dirty="0"/>
              <a:t>Kdo</a:t>
            </a:r>
            <a:r>
              <a:rPr lang="cs-CZ" dirty="0"/>
              <a:t> může být trestně odpovědnou právnickou osobou?“ a „Za </a:t>
            </a:r>
            <a:r>
              <a:rPr lang="cs-CZ" b="1" dirty="0"/>
              <a:t>jaké trestné činy</a:t>
            </a:r>
            <a:r>
              <a:rPr lang="cs-CZ" dirty="0"/>
              <a:t>?“.</a:t>
            </a:r>
          </a:p>
          <a:p>
            <a:pPr algn="just"/>
            <a:r>
              <a:rPr lang="cs-CZ" dirty="0"/>
              <a:t>Konstrukce přičitatelnosti (vytýkatelnosti) nám pak odpovídá</a:t>
            </a:r>
            <a:br>
              <a:rPr lang="cs-CZ" dirty="0"/>
            </a:br>
            <a:r>
              <a:rPr lang="cs-CZ" dirty="0"/>
              <a:t>na otázku „</a:t>
            </a:r>
            <a:r>
              <a:rPr lang="cs-CZ" b="1" dirty="0"/>
              <a:t>Jakým způsobem </a:t>
            </a:r>
            <a:r>
              <a:rPr lang="cs-CZ" dirty="0"/>
              <a:t>TO PO vznikne?“</a:t>
            </a:r>
          </a:p>
          <a:p>
            <a:pPr algn="just"/>
            <a:r>
              <a:rPr lang="cs-CZ" dirty="0"/>
              <a:t>Trestní právo bylo až do 1. ledna 2012 založeno na tzv. </a:t>
            </a:r>
            <a:r>
              <a:rPr lang="cs-CZ" b="1" dirty="0"/>
              <a:t>individuální trestní odpovědnosti</a:t>
            </a:r>
          </a:p>
          <a:p>
            <a:pPr algn="just"/>
            <a:r>
              <a:rPr lang="cs-CZ" dirty="0"/>
              <a:t>Bylo proto třeba vytvořit konstrukci trestní odpovědnosti PO</a:t>
            </a:r>
            <a:br>
              <a:rPr lang="cs-CZ" dirty="0"/>
            </a:br>
            <a:r>
              <a:rPr lang="cs-CZ" dirty="0"/>
              <a:t>a trestného činu PO – </a:t>
            </a:r>
            <a:r>
              <a:rPr lang="cs-CZ" b="1" dirty="0"/>
              <a:t>trestní odpovědnost kolektivní</a:t>
            </a:r>
            <a:br>
              <a:rPr lang="cs-CZ" b="1" dirty="0"/>
            </a:br>
            <a:r>
              <a:rPr lang="cs-CZ" dirty="0"/>
              <a:t>a </a:t>
            </a:r>
            <a:r>
              <a:rPr lang="cs-CZ" b="1" dirty="0"/>
              <a:t>přičitatelnost</a:t>
            </a:r>
            <a:r>
              <a:rPr lang="cs-CZ" dirty="0"/>
              <a:t> (na ní je trestný čin PO založen)</a:t>
            </a:r>
          </a:p>
          <a:p>
            <a:pPr algn="just"/>
            <a:endParaRPr lang="cs-CZ" dirty="0"/>
          </a:p>
        </p:txBody>
      </p:sp>
    </p:spTree>
    <p:extLst>
      <p:ext uri="{BB962C8B-B14F-4D97-AF65-F5344CB8AC3E}">
        <p14:creationId xmlns:p14="http://schemas.microsoft.com/office/powerpoint/2010/main" val="1170272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8538852-9DFA-4C2B-BFBA-6340EAE626CC}"/>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a:extLst>
              <a:ext uri="{FF2B5EF4-FFF2-40B4-BE49-F238E27FC236}">
                <a16:creationId xmlns:a16="http://schemas.microsoft.com/office/drawing/2014/main" id="{0860BBD2-A908-42E8-860D-5B2D327636B8}"/>
              </a:ext>
            </a:extLst>
          </p:cNvPr>
          <p:cNvSpPr>
            <a:spLocks noGrp="1"/>
          </p:cNvSpPr>
          <p:nvPr>
            <p:ph type="title"/>
          </p:nvPr>
        </p:nvSpPr>
        <p:spPr/>
        <p:txBody>
          <a:bodyPr/>
          <a:lstStyle/>
          <a:p>
            <a:r>
              <a:rPr lang="cs-CZ" dirty="0"/>
              <a:t>Základy TO PO</a:t>
            </a:r>
            <a:endParaRPr lang="en-GB" dirty="0"/>
          </a:p>
        </p:txBody>
      </p:sp>
      <p:sp>
        <p:nvSpPr>
          <p:cNvPr id="5" name="Zástupný obsah 4">
            <a:extLst>
              <a:ext uri="{FF2B5EF4-FFF2-40B4-BE49-F238E27FC236}">
                <a16:creationId xmlns:a16="http://schemas.microsoft.com/office/drawing/2014/main" id="{81AFE8FD-766F-4DAA-A01A-036CF6E0B5A2}"/>
              </a:ext>
            </a:extLst>
          </p:cNvPr>
          <p:cNvSpPr>
            <a:spLocks noGrp="1"/>
          </p:cNvSpPr>
          <p:nvPr>
            <p:ph idx="1"/>
          </p:nvPr>
        </p:nvSpPr>
        <p:spPr/>
        <p:txBody>
          <a:bodyPr/>
          <a:lstStyle/>
          <a:p>
            <a:pPr algn="just"/>
            <a:r>
              <a:rPr lang="cs-CZ" dirty="0"/>
              <a:t>Základem úvahy pro vytvoření konstrukce trestného činu je přitom </a:t>
            </a:r>
            <a:r>
              <a:rPr lang="cs-CZ" b="1" dirty="0"/>
              <a:t>soukromoprávní úprava jednání za právnické osoby </a:t>
            </a:r>
            <a:r>
              <a:rPr lang="cs-CZ" dirty="0"/>
              <a:t>(viz především § 161 a násl. OZ, § 436 a násl. OZ a § 71 a násl. ZOK), resp. úprava deliktní odpovědnosti PO dle § 167 OZ</a:t>
            </a:r>
          </a:p>
          <a:p>
            <a:pPr algn="just"/>
            <a:r>
              <a:rPr lang="cs-CZ" dirty="0"/>
              <a:t>Takováto úprava by však byla značně </a:t>
            </a:r>
            <a:r>
              <a:rPr lang="cs-CZ" b="1" dirty="0"/>
              <a:t>striktní a objektivní</a:t>
            </a:r>
            <a:r>
              <a:rPr lang="cs-CZ" dirty="0"/>
              <a:t>, pročež zákonodárce doplnil tuto konstrukci o určité </a:t>
            </a:r>
            <a:r>
              <a:rPr lang="cs-CZ" b="1" dirty="0"/>
              <a:t>korektivy</a:t>
            </a:r>
            <a:r>
              <a:rPr lang="cs-CZ" dirty="0"/>
              <a:t>, které mají bránit přílišnému přepínání trestní represe a zároveň TO PO vymezují jako odpovědnost subjektivní, tj. za </a:t>
            </a:r>
            <a:r>
              <a:rPr lang="cs-CZ" b="1" dirty="0"/>
              <a:t>zavinění</a:t>
            </a:r>
          </a:p>
          <a:p>
            <a:pPr algn="just"/>
            <a:r>
              <a:rPr lang="cs-CZ" dirty="0"/>
              <a:t>Platí, že </a:t>
            </a:r>
            <a:r>
              <a:rPr lang="cs-CZ" b="1" dirty="0"/>
              <a:t>TO PO a FO jsou </a:t>
            </a:r>
            <a:r>
              <a:rPr lang="cs-CZ" dirty="0"/>
              <a:t>na sobě </a:t>
            </a:r>
            <a:r>
              <a:rPr lang="cs-CZ" i="1" dirty="0"/>
              <a:t>de</a:t>
            </a:r>
            <a:r>
              <a:rPr lang="cs-CZ" dirty="0"/>
              <a:t> </a:t>
            </a:r>
            <a:r>
              <a:rPr lang="cs-CZ" i="1" dirty="0"/>
              <a:t>iure</a:t>
            </a:r>
            <a:r>
              <a:rPr lang="cs-CZ" dirty="0"/>
              <a:t> </a:t>
            </a:r>
            <a:r>
              <a:rPr lang="cs-CZ" b="1" dirty="0"/>
              <a:t>nezávislé</a:t>
            </a:r>
            <a:r>
              <a:rPr lang="cs-CZ" dirty="0"/>
              <a:t> (jedna TO nepodmiňuje druhou – § 9 odst. 3 TOPO)</a:t>
            </a:r>
          </a:p>
        </p:txBody>
      </p:sp>
    </p:spTree>
    <p:extLst>
      <p:ext uri="{BB962C8B-B14F-4D97-AF65-F5344CB8AC3E}">
        <p14:creationId xmlns:p14="http://schemas.microsoft.com/office/powerpoint/2010/main" val="1812800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2</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398502" y="2457450"/>
            <a:ext cx="11361600" cy="1614495"/>
          </a:xfrm>
        </p:spPr>
        <p:txBody>
          <a:bodyPr anchor="ctr"/>
          <a:lstStyle/>
          <a:p>
            <a:pPr marL="742950" indent="-742950">
              <a:buFont typeface="+mj-lt"/>
              <a:buAutoNum type="arabicPeriod"/>
            </a:pPr>
            <a:r>
              <a:rPr lang="cs-CZ" dirty="0"/>
              <a:t>Pojem právnické osoby</a:t>
            </a:r>
          </a:p>
        </p:txBody>
      </p:sp>
    </p:spTree>
    <p:extLst>
      <p:ext uri="{BB962C8B-B14F-4D97-AF65-F5344CB8AC3E}">
        <p14:creationId xmlns:p14="http://schemas.microsoft.com/office/powerpoint/2010/main" val="17948381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8538852-9DFA-4C2B-BFBA-6340EAE626CC}"/>
              </a:ext>
            </a:extLst>
          </p:cNvPr>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a:extLst>
              <a:ext uri="{FF2B5EF4-FFF2-40B4-BE49-F238E27FC236}">
                <a16:creationId xmlns:a16="http://schemas.microsoft.com/office/drawing/2014/main" id="{0860BBD2-A908-42E8-860D-5B2D327636B8}"/>
              </a:ext>
            </a:extLst>
          </p:cNvPr>
          <p:cNvSpPr>
            <a:spLocks noGrp="1"/>
          </p:cNvSpPr>
          <p:nvPr>
            <p:ph type="title"/>
          </p:nvPr>
        </p:nvSpPr>
        <p:spPr/>
        <p:txBody>
          <a:bodyPr/>
          <a:lstStyle/>
          <a:p>
            <a:r>
              <a:rPr lang="cs-CZ" dirty="0"/>
              <a:t>Ustanovení § 8 odst. 1 TOPO</a:t>
            </a:r>
            <a:endParaRPr lang="en-GB" dirty="0"/>
          </a:p>
        </p:txBody>
      </p:sp>
      <p:sp>
        <p:nvSpPr>
          <p:cNvPr id="5" name="Zástupný obsah 4">
            <a:extLst>
              <a:ext uri="{FF2B5EF4-FFF2-40B4-BE49-F238E27FC236}">
                <a16:creationId xmlns:a16="http://schemas.microsoft.com/office/drawing/2014/main" id="{81AFE8FD-766F-4DAA-A01A-036CF6E0B5A2}"/>
              </a:ext>
            </a:extLst>
          </p:cNvPr>
          <p:cNvSpPr>
            <a:spLocks noGrp="1"/>
          </p:cNvSpPr>
          <p:nvPr>
            <p:ph idx="1"/>
          </p:nvPr>
        </p:nvSpPr>
        <p:spPr/>
        <p:txBody>
          <a:bodyPr/>
          <a:lstStyle/>
          <a:p>
            <a:pPr marL="72000" indent="0" algn="just">
              <a:lnSpc>
                <a:spcPct val="100000"/>
              </a:lnSpc>
              <a:buNone/>
            </a:pPr>
            <a:r>
              <a:rPr lang="cs-CZ" sz="1800" dirty="0"/>
              <a:t>Trestným činem spáchaným právnickou osobou je </a:t>
            </a:r>
            <a:r>
              <a:rPr lang="cs-CZ" sz="1800" b="1" dirty="0"/>
              <a:t>protiprávní čin </a:t>
            </a:r>
            <a:r>
              <a:rPr lang="cs-CZ" sz="1800" dirty="0"/>
              <a:t>spáchaný </a:t>
            </a:r>
            <a:r>
              <a:rPr lang="cs-CZ" sz="1800" b="1" dirty="0"/>
              <a:t>v jejím zájmu</a:t>
            </a:r>
            <a:br>
              <a:rPr lang="cs-CZ" sz="1800" b="1" dirty="0"/>
            </a:br>
            <a:r>
              <a:rPr lang="cs-CZ" sz="1800" dirty="0"/>
              <a:t>nebo </a:t>
            </a:r>
            <a:r>
              <a:rPr lang="cs-CZ" sz="1800" b="1" dirty="0"/>
              <a:t>v rámci její činnosti</a:t>
            </a:r>
            <a:r>
              <a:rPr lang="cs-CZ" sz="1800" dirty="0"/>
              <a:t>, jednal-li tak</a:t>
            </a:r>
          </a:p>
          <a:p>
            <a:pPr marL="72000" indent="0" algn="just">
              <a:lnSpc>
                <a:spcPct val="100000"/>
              </a:lnSpc>
              <a:buNone/>
            </a:pPr>
            <a:endParaRPr lang="cs-CZ" sz="1800" dirty="0"/>
          </a:p>
          <a:p>
            <a:pPr marL="72000" indent="0" algn="just">
              <a:lnSpc>
                <a:spcPct val="100000"/>
              </a:lnSpc>
              <a:buNone/>
            </a:pPr>
            <a:r>
              <a:rPr lang="cs-CZ" sz="1800" b="1" dirty="0"/>
              <a:t>a) statutární orgán nebo člen statutárního orgánu</a:t>
            </a:r>
            <a:r>
              <a:rPr lang="cs-CZ" sz="1800" dirty="0"/>
              <a:t>, anebo </a:t>
            </a:r>
            <a:r>
              <a:rPr lang="cs-CZ" sz="1800" b="1" dirty="0"/>
              <a:t>jiná osoba ve vedoucím postavení v rámci právnické osoby, která je oprávněna jménem nebo za právnickou osobu jednat</a:t>
            </a:r>
            <a:r>
              <a:rPr lang="cs-CZ" sz="1800" dirty="0"/>
              <a:t>,</a:t>
            </a:r>
          </a:p>
          <a:p>
            <a:pPr marL="72000" indent="0" algn="just">
              <a:lnSpc>
                <a:spcPct val="100000"/>
              </a:lnSpc>
              <a:buNone/>
            </a:pPr>
            <a:endParaRPr lang="cs-CZ" sz="1800" dirty="0"/>
          </a:p>
          <a:p>
            <a:pPr marL="72000" indent="0" algn="just">
              <a:lnSpc>
                <a:spcPct val="100000"/>
              </a:lnSpc>
              <a:buNone/>
            </a:pPr>
            <a:r>
              <a:rPr lang="cs-CZ" sz="1800" b="1" dirty="0"/>
              <a:t>b) osoba ve vedoucím postavení v rámci právnické osoby, která u této právnické osoby vykonává řídící nebo kontrolní činnost</a:t>
            </a:r>
            <a:r>
              <a:rPr lang="cs-CZ" sz="1800" dirty="0"/>
              <a:t>, i když není osobou uvedenou v písmenu a),</a:t>
            </a:r>
          </a:p>
          <a:p>
            <a:pPr marL="72000" indent="0" algn="just">
              <a:lnSpc>
                <a:spcPct val="100000"/>
              </a:lnSpc>
              <a:buNone/>
            </a:pPr>
            <a:endParaRPr lang="cs-CZ" sz="1800" dirty="0"/>
          </a:p>
          <a:p>
            <a:pPr marL="72000" indent="0" algn="just">
              <a:lnSpc>
                <a:spcPct val="100000"/>
              </a:lnSpc>
              <a:buNone/>
            </a:pPr>
            <a:r>
              <a:rPr lang="cs-CZ" sz="1800" b="1" dirty="0"/>
              <a:t>c) </a:t>
            </a:r>
            <a:r>
              <a:rPr lang="cs-CZ" sz="1800" dirty="0"/>
              <a:t>ten, kdo </a:t>
            </a:r>
            <a:r>
              <a:rPr lang="cs-CZ" sz="1800" b="1" dirty="0"/>
              <a:t>vykonává rozhodující vliv na řízení této právnické osoby, jestliže </a:t>
            </a:r>
            <a:r>
              <a:rPr lang="cs-CZ" sz="1800" dirty="0"/>
              <a:t>jeho jednání bylo alespoň jednou z podmínek vzniku následku zakládajícího trestní odpovědnost právnické osoby, nebo</a:t>
            </a:r>
          </a:p>
          <a:p>
            <a:pPr marL="72000" indent="0" algn="just">
              <a:lnSpc>
                <a:spcPct val="100000"/>
              </a:lnSpc>
              <a:buNone/>
            </a:pPr>
            <a:endParaRPr lang="cs-CZ" sz="1800" dirty="0"/>
          </a:p>
          <a:p>
            <a:pPr marL="72000" indent="0" algn="just">
              <a:lnSpc>
                <a:spcPct val="100000"/>
              </a:lnSpc>
              <a:buNone/>
            </a:pPr>
            <a:r>
              <a:rPr lang="cs-CZ" sz="1800" b="1" dirty="0"/>
              <a:t>d) zaměstnanec nebo osoba v obdobném postavení </a:t>
            </a:r>
            <a:r>
              <a:rPr lang="cs-CZ" sz="1800" dirty="0"/>
              <a:t>(dále jen „zaměstnanec</a:t>
            </a:r>
            <a:r>
              <a:rPr lang="cs-CZ" sz="1800" b="1" dirty="0"/>
              <a:t>“) při plnění pracovních úkolů</a:t>
            </a:r>
            <a:r>
              <a:rPr lang="cs-CZ" sz="1800" dirty="0"/>
              <a:t>, i když není osobou uvedenou v písmenech a) až c),</a:t>
            </a:r>
          </a:p>
          <a:p>
            <a:pPr marL="72000" indent="0" algn="just">
              <a:lnSpc>
                <a:spcPct val="100000"/>
              </a:lnSpc>
              <a:buNone/>
            </a:pPr>
            <a:endParaRPr lang="cs-CZ" sz="1800" dirty="0"/>
          </a:p>
          <a:p>
            <a:pPr marL="72000" indent="0" algn="just">
              <a:lnSpc>
                <a:spcPct val="100000"/>
              </a:lnSpc>
              <a:buNone/>
            </a:pPr>
            <a:r>
              <a:rPr lang="cs-CZ" sz="1800" b="1" dirty="0"/>
              <a:t>jestliže jí ho lze přičítat podle odstavce 2</a:t>
            </a:r>
            <a:r>
              <a:rPr lang="cs-CZ" sz="1800" dirty="0"/>
              <a:t>.</a:t>
            </a:r>
          </a:p>
        </p:txBody>
      </p:sp>
    </p:spTree>
    <p:extLst>
      <p:ext uri="{BB962C8B-B14F-4D97-AF65-F5344CB8AC3E}">
        <p14:creationId xmlns:p14="http://schemas.microsoft.com/office/powerpoint/2010/main" val="35071614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8538852-9DFA-4C2B-BFBA-6340EAE626CC}"/>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a:extLst>
              <a:ext uri="{FF2B5EF4-FFF2-40B4-BE49-F238E27FC236}">
                <a16:creationId xmlns:a16="http://schemas.microsoft.com/office/drawing/2014/main" id="{0860BBD2-A908-42E8-860D-5B2D327636B8}"/>
              </a:ext>
            </a:extLst>
          </p:cNvPr>
          <p:cNvSpPr>
            <a:spLocks noGrp="1"/>
          </p:cNvSpPr>
          <p:nvPr>
            <p:ph type="title"/>
          </p:nvPr>
        </p:nvSpPr>
        <p:spPr/>
        <p:txBody>
          <a:bodyPr/>
          <a:lstStyle/>
          <a:p>
            <a:r>
              <a:rPr lang="cs-CZ" dirty="0"/>
              <a:t>Ustanovení § 8 odst. 2 TOPO</a:t>
            </a:r>
            <a:endParaRPr lang="en-GB" dirty="0"/>
          </a:p>
        </p:txBody>
      </p:sp>
      <p:sp>
        <p:nvSpPr>
          <p:cNvPr id="5" name="Zástupný obsah 4">
            <a:extLst>
              <a:ext uri="{FF2B5EF4-FFF2-40B4-BE49-F238E27FC236}">
                <a16:creationId xmlns:a16="http://schemas.microsoft.com/office/drawing/2014/main" id="{81AFE8FD-766F-4DAA-A01A-036CF6E0B5A2}"/>
              </a:ext>
            </a:extLst>
          </p:cNvPr>
          <p:cNvSpPr>
            <a:spLocks noGrp="1"/>
          </p:cNvSpPr>
          <p:nvPr>
            <p:ph idx="1"/>
          </p:nvPr>
        </p:nvSpPr>
        <p:spPr/>
        <p:txBody>
          <a:bodyPr/>
          <a:lstStyle/>
          <a:p>
            <a:pPr marL="72000" indent="0" algn="just">
              <a:lnSpc>
                <a:spcPct val="100000"/>
              </a:lnSpc>
              <a:buNone/>
            </a:pPr>
            <a:r>
              <a:rPr lang="cs-CZ" sz="1800" dirty="0"/>
              <a:t>Právnické osobě </a:t>
            </a:r>
            <a:r>
              <a:rPr lang="cs-CZ" sz="1800" b="1" dirty="0"/>
              <a:t>lze přičítat spáchání trestného činu uvedeného v § 7</a:t>
            </a:r>
            <a:r>
              <a:rPr lang="cs-CZ" sz="1800" dirty="0"/>
              <a:t>, jestliže byl spáchán</a:t>
            </a:r>
          </a:p>
          <a:p>
            <a:pPr marL="72000" indent="0" algn="just">
              <a:lnSpc>
                <a:spcPct val="100000"/>
              </a:lnSpc>
              <a:buNone/>
            </a:pPr>
            <a:endParaRPr lang="cs-CZ" sz="1800" dirty="0"/>
          </a:p>
          <a:p>
            <a:pPr marL="72000" indent="0" algn="just">
              <a:lnSpc>
                <a:spcPct val="100000"/>
              </a:lnSpc>
              <a:buNone/>
            </a:pPr>
            <a:r>
              <a:rPr lang="cs-CZ" sz="1800" b="1" dirty="0"/>
              <a:t>a) jednáním orgánů právnické osoby nebo osob uvedených v odstavci 1 písm. a) až c)</a:t>
            </a:r>
            <a:r>
              <a:rPr lang="cs-CZ" sz="1800" dirty="0"/>
              <a:t>, nebo</a:t>
            </a:r>
          </a:p>
          <a:p>
            <a:pPr marL="72000" indent="0" algn="just">
              <a:lnSpc>
                <a:spcPct val="100000"/>
              </a:lnSpc>
              <a:buNone/>
            </a:pPr>
            <a:endParaRPr lang="cs-CZ" sz="1800" dirty="0"/>
          </a:p>
          <a:p>
            <a:pPr marL="72000" indent="0" algn="just">
              <a:lnSpc>
                <a:spcPct val="100000"/>
              </a:lnSpc>
              <a:buNone/>
            </a:pPr>
            <a:r>
              <a:rPr lang="cs-CZ" sz="1800" b="1" dirty="0"/>
              <a:t>b) zaměstnancem uvedeným v odstavci 1 písm. d)</a:t>
            </a:r>
            <a:r>
              <a:rPr lang="cs-CZ" sz="1800" dirty="0"/>
              <a:t> </a:t>
            </a:r>
            <a:r>
              <a:rPr lang="cs-CZ" sz="1800" b="1" dirty="0"/>
              <a:t>na podkladě rozhodnutí, schválení nebo pokynu orgánů právnické osoby nebo osob uvedených v odstavci 1 písm. a) až c)</a:t>
            </a:r>
            <a:r>
              <a:rPr lang="cs-CZ" sz="1800" dirty="0"/>
              <a:t> anebo proto, že </a:t>
            </a:r>
            <a:r>
              <a:rPr lang="cs-CZ" sz="1800" b="1" dirty="0"/>
              <a:t>orgány právnické osoby nebo osoby uvedené v odstavci 1 písm. a) až c) neprovedly taková opatření, která měly provést</a:t>
            </a:r>
            <a:r>
              <a:rPr lang="cs-CZ" sz="1800" dirty="0"/>
              <a:t> podle jiného právního předpisu nebo </a:t>
            </a:r>
            <a:r>
              <a:rPr lang="cs-CZ" sz="1800" b="1" dirty="0"/>
              <a:t>která po nich lze spravedlivě požadovat</a:t>
            </a:r>
            <a:r>
              <a:rPr lang="cs-CZ" sz="1800" dirty="0"/>
              <a:t>, zejména neprovedly povinnou nebo potřebnou kontrolu nad činností zaměstnanců nebo jiných osob, jimž jsou nadřízeny, anebo </a:t>
            </a:r>
            <a:r>
              <a:rPr lang="cs-CZ" sz="1800" b="1" dirty="0"/>
              <a:t>neučinily nezbytná opatření k zamezení nebo odvrácení následků spáchaného trestného činu</a:t>
            </a:r>
            <a:r>
              <a:rPr lang="cs-CZ" sz="1800" dirty="0"/>
              <a:t>.</a:t>
            </a:r>
          </a:p>
        </p:txBody>
      </p:sp>
    </p:spTree>
    <p:extLst>
      <p:ext uri="{BB962C8B-B14F-4D97-AF65-F5344CB8AC3E}">
        <p14:creationId xmlns:p14="http://schemas.microsoft.com/office/powerpoint/2010/main" val="39887776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22</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398502" y="2457450"/>
            <a:ext cx="11361600" cy="1614495"/>
          </a:xfrm>
        </p:spPr>
        <p:txBody>
          <a:bodyPr anchor="ctr"/>
          <a:lstStyle/>
          <a:p>
            <a:pPr marL="742950" indent="-742950">
              <a:buFont typeface="+mj-lt"/>
              <a:buAutoNum type="alphaUcPeriod"/>
            </a:pPr>
            <a:r>
              <a:rPr lang="cs-CZ" dirty="0"/>
              <a:t>Korektivy podle návětí § 8 odst. 1 TOPO</a:t>
            </a:r>
          </a:p>
        </p:txBody>
      </p:sp>
    </p:spTree>
    <p:extLst>
      <p:ext uri="{BB962C8B-B14F-4D97-AF65-F5344CB8AC3E}">
        <p14:creationId xmlns:p14="http://schemas.microsoft.com/office/powerpoint/2010/main" val="23227596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8538852-9DFA-4C2B-BFBA-6340EAE626CC}"/>
              </a:ext>
            </a:extLst>
          </p:cNvPr>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a:extLst>
              <a:ext uri="{FF2B5EF4-FFF2-40B4-BE49-F238E27FC236}">
                <a16:creationId xmlns:a16="http://schemas.microsoft.com/office/drawing/2014/main" id="{0860BBD2-A908-42E8-860D-5B2D327636B8}"/>
              </a:ext>
            </a:extLst>
          </p:cNvPr>
          <p:cNvSpPr>
            <a:spLocks noGrp="1"/>
          </p:cNvSpPr>
          <p:nvPr>
            <p:ph type="title"/>
          </p:nvPr>
        </p:nvSpPr>
        <p:spPr/>
        <p:txBody>
          <a:bodyPr/>
          <a:lstStyle/>
          <a:p>
            <a:r>
              <a:rPr lang="cs-CZ" dirty="0"/>
              <a:t>Korektivy podle návětí § 8 odst. 1 TOPO</a:t>
            </a:r>
            <a:endParaRPr lang="en-GB" dirty="0"/>
          </a:p>
        </p:txBody>
      </p:sp>
      <p:sp>
        <p:nvSpPr>
          <p:cNvPr id="5" name="Zástupný obsah 4">
            <a:extLst>
              <a:ext uri="{FF2B5EF4-FFF2-40B4-BE49-F238E27FC236}">
                <a16:creationId xmlns:a16="http://schemas.microsoft.com/office/drawing/2014/main" id="{81AFE8FD-766F-4DAA-A01A-036CF6E0B5A2}"/>
              </a:ext>
            </a:extLst>
          </p:cNvPr>
          <p:cNvSpPr>
            <a:spLocks noGrp="1"/>
          </p:cNvSpPr>
          <p:nvPr>
            <p:ph idx="1"/>
          </p:nvPr>
        </p:nvSpPr>
        <p:spPr/>
        <p:txBody>
          <a:bodyPr/>
          <a:lstStyle/>
          <a:p>
            <a:pPr algn="just"/>
            <a:r>
              <a:rPr lang="cs-CZ" dirty="0"/>
              <a:t>Podstatou konstrukce přičitatelnosti (vytýkatelnosti) je jednak stanovit základy TO PO, ale současně tyto nastavit v souladu</a:t>
            </a:r>
            <a:br>
              <a:rPr lang="cs-CZ" dirty="0"/>
            </a:br>
            <a:r>
              <a:rPr lang="cs-CZ" dirty="0"/>
              <a:t>s pojetím trestního práva jako </a:t>
            </a:r>
            <a:r>
              <a:rPr lang="cs-CZ" i="1" dirty="0"/>
              <a:t>ultima ratio</a:t>
            </a:r>
          </a:p>
          <a:p>
            <a:pPr algn="just"/>
            <a:r>
              <a:rPr lang="cs-CZ" dirty="0"/>
              <a:t>Z této myšlenky vychází i </a:t>
            </a:r>
            <a:r>
              <a:rPr lang="cs-CZ" b="1" dirty="0"/>
              <a:t>korektivy</a:t>
            </a:r>
            <a:r>
              <a:rPr lang="cs-CZ" dirty="0"/>
              <a:t> obsažené v návětí § 8 odst. 1 TOPO, které brání dovozování trestní odpovědnosti právnické osoby v případě excesivního jednání osob podle § 8 odst. 1 TOPO</a:t>
            </a:r>
          </a:p>
          <a:p>
            <a:pPr algn="just"/>
            <a:r>
              <a:rPr lang="cs-CZ" dirty="0"/>
              <a:t>Původní znění § 8 odst. 1 TOPO zakotvovalo hned tři korektivy – spáchání TČ </a:t>
            </a:r>
            <a:r>
              <a:rPr lang="cs-CZ" b="1" dirty="0"/>
              <a:t>jménem právnické osoby</a:t>
            </a:r>
            <a:r>
              <a:rPr lang="cs-CZ" dirty="0"/>
              <a:t>, </a:t>
            </a:r>
            <a:r>
              <a:rPr lang="cs-CZ" b="1" dirty="0"/>
              <a:t>v jejím zájmu </a:t>
            </a:r>
            <a:r>
              <a:rPr lang="cs-CZ" dirty="0"/>
              <a:t>nebo</a:t>
            </a:r>
            <a:br>
              <a:rPr lang="cs-CZ" dirty="0"/>
            </a:br>
            <a:r>
              <a:rPr lang="cs-CZ" b="1" dirty="0"/>
              <a:t>v rámci její činnosti</a:t>
            </a:r>
          </a:p>
          <a:p>
            <a:pPr marL="72000" indent="0" algn="just">
              <a:buNone/>
            </a:pPr>
            <a:endParaRPr lang="cs-CZ" dirty="0"/>
          </a:p>
        </p:txBody>
      </p:sp>
    </p:spTree>
    <p:extLst>
      <p:ext uri="{BB962C8B-B14F-4D97-AF65-F5344CB8AC3E}">
        <p14:creationId xmlns:p14="http://schemas.microsoft.com/office/powerpoint/2010/main" val="37681523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8538852-9DFA-4C2B-BFBA-6340EAE626CC}"/>
              </a:ext>
            </a:extLst>
          </p:cNvPr>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a:extLst>
              <a:ext uri="{FF2B5EF4-FFF2-40B4-BE49-F238E27FC236}">
                <a16:creationId xmlns:a16="http://schemas.microsoft.com/office/drawing/2014/main" id="{0860BBD2-A908-42E8-860D-5B2D327636B8}"/>
              </a:ext>
            </a:extLst>
          </p:cNvPr>
          <p:cNvSpPr>
            <a:spLocks noGrp="1"/>
          </p:cNvSpPr>
          <p:nvPr>
            <p:ph type="title"/>
          </p:nvPr>
        </p:nvSpPr>
        <p:spPr/>
        <p:txBody>
          <a:bodyPr/>
          <a:lstStyle/>
          <a:p>
            <a:r>
              <a:rPr lang="cs-CZ" dirty="0"/>
              <a:t>Spáchání činu v zájmu PO</a:t>
            </a:r>
            <a:endParaRPr lang="en-GB" dirty="0"/>
          </a:p>
        </p:txBody>
      </p:sp>
      <p:sp>
        <p:nvSpPr>
          <p:cNvPr id="5" name="Zástupný obsah 4">
            <a:extLst>
              <a:ext uri="{FF2B5EF4-FFF2-40B4-BE49-F238E27FC236}">
                <a16:creationId xmlns:a16="http://schemas.microsoft.com/office/drawing/2014/main" id="{81AFE8FD-766F-4DAA-A01A-036CF6E0B5A2}"/>
              </a:ext>
            </a:extLst>
          </p:cNvPr>
          <p:cNvSpPr>
            <a:spLocks noGrp="1"/>
          </p:cNvSpPr>
          <p:nvPr>
            <p:ph idx="1"/>
          </p:nvPr>
        </p:nvSpPr>
        <p:spPr/>
        <p:txBody>
          <a:bodyPr/>
          <a:lstStyle/>
          <a:p>
            <a:pPr algn="just"/>
            <a:r>
              <a:rPr lang="cs-CZ" dirty="0"/>
              <a:t>Spáchání TČ </a:t>
            </a:r>
            <a:r>
              <a:rPr lang="cs-CZ" b="1" dirty="0"/>
              <a:t>v zájmu PO </a:t>
            </a:r>
            <a:r>
              <a:rPr lang="cs-CZ" dirty="0"/>
              <a:t>představují situace, kdy tato má ze spáchaného činu </a:t>
            </a:r>
            <a:r>
              <a:rPr lang="cs-CZ" b="1" dirty="0"/>
              <a:t>jakýkoliv materiální či imateriální prospěch</a:t>
            </a:r>
            <a:r>
              <a:rPr lang="cs-CZ" dirty="0"/>
              <a:t>, </a:t>
            </a:r>
            <a:r>
              <a:rPr lang="cs-CZ" b="1" dirty="0"/>
              <a:t>jakoukoliv výhodu </a:t>
            </a:r>
            <a:r>
              <a:rPr lang="cs-CZ" dirty="0"/>
              <a:t>(tj. zlepšuje, nebo alespoň zachovává dosavadní postavení právnické osoby v oblasti jejího působení); ukázkovým příkladem je </a:t>
            </a:r>
            <a:r>
              <a:rPr lang="cs-CZ" dirty="0">
                <a:solidFill>
                  <a:schemeClr val="tx2"/>
                </a:solidFill>
                <a:hlinkClick r:id="rId2">
                  <a:extLst>
                    <a:ext uri="{A12FA001-AC4F-418D-AE19-62706E023703}">
                      <ahyp:hlinkClr xmlns:ahyp="http://schemas.microsoft.com/office/drawing/2018/hyperlinkcolor" val="tx"/>
                    </a:ext>
                  </a:extLst>
                </a:hlinkClick>
              </a:rPr>
              <a:t>4 Tdo 1681/2016</a:t>
            </a:r>
            <a:endParaRPr lang="cs-CZ" dirty="0">
              <a:solidFill>
                <a:schemeClr val="tx2"/>
              </a:solidFill>
            </a:endParaRPr>
          </a:p>
          <a:p>
            <a:pPr algn="just"/>
            <a:r>
              <a:rPr lang="cs-CZ" dirty="0"/>
              <a:t>Není přitom nezbytné, aby takový prospěch PO skutečně získala, postačuje že se tak mělo stát</a:t>
            </a:r>
          </a:p>
          <a:p>
            <a:pPr algn="just"/>
            <a:r>
              <a:rPr lang="cs-CZ" dirty="0"/>
              <a:t>V zájmu PO může být i protiprávní čin, který zlepšuje postavení jejích zaměstnanců či např. společníků, ale současně i jí samotné (viz </a:t>
            </a:r>
            <a:r>
              <a:rPr lang="cs-CZ" dirty="0">
                <a:solidFill>
                  <a:schemeClr val="tx2"/>
                </a:solidFill>
                <a:hlinkClick r:id="rId3">
                  <a:extLst>
                    <a:ext uri="{A12FA001-AC4F-418D-AE19-62706E023703}">
                      <ahyp:hlinkClr xmlns:ahyp="http://schemas.microsoft.com/office/drawing/2018/hyperlinkcolor" val="tx"/>
                    </a:ext>
                  </a:extLst>
                </a:hlinkClick>
              </a:rPr>
              <a:t>8 Tdo 627/2015</a:t>
            </a:r>
            <a:r>
              <a:rPr lang="cs-CZ" dirty="0"/>
              <a:t>)</a:t>
            </a:r>
          </a:p>
        </p:txBody>
      </p:sp>
    </p:spTree>
    <p:extLst>
      <p:ext uri="{BB962C8B-B14F-4D97-AF65-F5344CB8AC3E}">
        <p14:creationId xmlns:p14="http://schemas.microsoft.com/office/powerpoint/2010/main" val="27553225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8538852-9DFA-4C2B-BFBA-6340EAE626CC}"/>
              </a:ext>
            </a:extLst>
          </p:cNvPr>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a:extLst>
              <a:ext uri="{FF2B5EF4-FFF2-40B4-BE49-F238E27FC236}">
                <a16:creationId xmlns:a16="http://schemas.microsoft.com/office/drawing/2014/main" id="{0860BBD2-A908-42E8-860D-5B2D327636B8}"/>
              </a:ext>
            </a:extLst>
          </p:cNvPr>
          <p:cNvSpPr>
            <a:spLocks noGrp="1"/>
          </p:cNvSpPr>
          <p:nvPr>
            <p:ph type="title"/>
          </p:nvPr>
        </p:nvSpPr>
        <p:spPr/>
        <p:txBody>
          <a:bodyPr/>
          <a:lstStyle/>
          <a:p>
            <a:r>
              <a:rPr lang="cs-CZ" dirty="0"/>
              <a:t>Spáchání činu v zájmu PO</a:t>
            </a:r>
            <a:endParaRPr lang="en-GB" dirty="0"/>
          </a:p>
        </p:txBody>
      </p:sp>
      <p:sp>
        <p:nvSpPr>
          <p:cNvPr id="5" name="Zástupný obsah 4">
            <a:extLst>
              <a:ext uri="{FF2B5EF4-FFF2-40B4-BE49-F238E27FC236}">
                <a16:creationId xmlns:a16="http://schemas.microsoft.com/office/drawing/2014/main" id="{81AFE8FD-766F-4DAA-A01A-036CF6E0B5A2}"/>
              </a:ext>
            </a:extLst>
          </p:cNvPr>
          <p:cNvSpPr>
            <a:spLocks noGrp="1"/>
          </p:cNvSpPr>
          <p:nvPr>
            <p:ph idx="1"/>
          </p:nvPr>
        </p:nvSpPr>
        <p:spPr/>
        <p:txBody>
          <a:bodyPr/>
          <a:lstStyle/>
          <a:p>
            <a:pPr algn="just"/>
            <a:r>
              <a:rPr lang="cs-CZ" dirty="0"/>
              <a:t>Spáchání protiprávního činu v zájmu PO tak předpokládá, že:</a:t>
            </a:r>
          </a:p>
          <a:p>
            <a:pPr marL="838350" lvl="1" indent="-514350" algn="just">
              <a:buFont typeface="+mj-lt"/>
              <a:buAutoNum type="arabicPeriod"/>
            </a:pPr>
            <a:r>
              <a:rPr lang="cs-CZ" sz="2800" dirty="0"/>
              <a:t>čin </a:t>
            </a:r>
            <a:r>
              <a:rPr lang="cs-CZ" sz="2800" b="1" dirty="0"/>
              <a:t>nebude spáchán pouze v zájmu některé z osob podle</a:t>
            </a:r>
            <a:br>
              <a:rPr lang="cs-CZ" sz="2800" b="1" dirty="0"/>
            </a:br>
            <a:r>
              <a:rPr lang="cs-CZ" sz="2800" b="1" dirty="0"/>
              <a:t>§ 8 odst. 1 písm. a) až d) TOPO </a:t>
            </a:r>
            <a:r>
              <a:rPr lang="cs-CZ" sz="2800" dirty="0"/>
              <a:t>[exces],</a:t>
            </a:r>
          </a:p>
          <a:p>
            <a:pPr marL="838350" lvl="1" indent="-514350" algn="just">
              <a:buFont typeface="+mj-lt"/>
              <a:buAutoNum type="arabicPeriod"/>
            </a:pPr>
            <a:r>
              <a:rPr lang="cs-CZ" sz="2800" dirty="0"/>
              <a:t>taková osoba </a:t>
            </a:r>
            <a:r>
              <a:rPr lang="cs-CZ" sz="2800" b="1" dirty="0"/>
              <a:t>nepoužije nelegální prostředky k dosažení zcela legálního cíle </a:t>
            </a:r>
            <a:r>
              <a:rPr lang="cs-CZ" sz="2800" dirty="0"/>
              <a:t>– platí tehdy, pokud právnická osoba má současně možnost dosáhnout téhož cíle legálními prostředky [exces] a</a:t>
            </a:r>
          </a:p>
          <a:p>
            <a:pPr marL="838350" lvl="1" indent="-514350" algn="just">
              <a:buFont typeface="+mj-lt"/>
              <a:buAutoNum type="arabicPeriod"/>
            </a:pPr>
            <a:r>
              <a:rPr lang="cs-CZ" sz="2800" dirty="0"/>
              <a:t>takovým činem </a:t>
            </a:r>
            <a:r>
              <a:rPr lang="cs-CZ" sz="2800" b="1" dirty="0"/>
              <a:t>nebude právnická osoba současně poškozena </a:t>
            </a:r>
            <a:r>
              <a:rPr lang="cs-CZ" sz="2800" dirty="0"/>
              <a:t>[zřejmě vyloučeno z povahy věci]</a:t>
            </a:r>
          </a:p>
          <a:p>
            <a:pPr marL="838350" lvl="1" indent="-514350" algn="just">
              <a:buFont typeface="+mj-lt"/>
              <a:buAutoNum type="arabicPeriod"/>
            </a:pPr>
            <a:endParaRPr lang="cs-CZ" sz="2800" dirty="0"/>
          </a:p>
        </p:txBody>
      </p:sp>
    </p:spTree>
    <p:extLst>
      <p:ext uri="{BB962C8B-B14F-4D97-AF65-F5344CB8AC3E}">
        <p14:creationId xmlns:p14="http://schemas.microsoft.com/office/powerpoint/2010/main" val="30101259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8538852-9DFA-4C2B-BFBA-6340EAE626CC}"/>
              </a:ext>
            </a:extLst>
          </p:cNvPr>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a:extLst>
              <a:ext uri="{FF2B5EF4-FFF2-40B4-BE49-F238E27FC236}">
                <a16:creationId xmlns:a16="http://schemas.microsoft.com/office/drawing/2014/main" id="{0860BBD2-A908-42E8-860D-5B2D327636B8}"/>
              </a:ext>
            </a:extLst>
          </p:cNvPr>
          <p:cNvSpPr>
            <a:spLocks noGrp="1"/>
          </p:cNvSpPr>
          <p:nvPr>
            <p:ph type="title"/>
          </p:nvPr>
        </p:nvSpPr>
        <p:spPr/>
        <p:txBody>
          <a:bodyPr/>
          <a:lstStyle/>
          <a:p>
            <a:r>
              <a:rPr lang="cs-CZ" dirty="0"/>
              <a:t>Spáchán činu v rámci činnosti PO</a:t>
            </a:r>
            <a:endParaRPr lang="en-GB" dirty="0"/>
          </a:p>
        </p:txBody>
      </p:sp>
      <p:sp>
        <p:nvSpPr>
          <p:cNvPr id="5" name="Zástupný obsah 4">
            <a:extLst>
              <a:ext uri="{FF2B5EF4-FFF2-40B4-BE49-F238E27FC236}">
                <a16:creationId xmlns:a16="http://schemas.microsoft.com/office/drawing/2014/main" id="{81AFE8FD-766F-4DAA-A01A-036CF6E0B5A2}"/>
              </a:ext>
            </a:extLst>
          </p:cNvPr>
          <p:cNvSpPr>
            <a:spLocks noGrp="1"/>
          </p:cNvSpPr>
          <p:nvPr>
            <p:ph idx="1"/>
          </p:nvPr>
        </p:nvSpPr>
        <p:spPr/>
        <p:txBody>
          <a:bodyPr/>
          <a:lstStyle/>
          <a:p>
            <a:pPr algn="just"/>
            <a:r>
              <a:rPr lang="cs-CZ" dirty="0"/>
              <a:t>Spáchání TČ </a:t>
            </a:r>
            <a:r>
              <a:rPr lang="cs-CZ" b="1" dirty="0"/>
              <a:t>v rámci činnosti PO </a:t>
            </a:r>
            <a:r>
              <a:rPr lang="cs-CZ" dirty="0"/>
              <a:t>představují typicky situace, kdy je trestný čin spáchán v rámci </a:t>
            </a:r>
            <a:r>
              <a:rPr lang="cs-CZ" b="1" dirty="0"/>
              <a:t>předmětu činnosti </a:t>
            </a:r>
            <a:r>
              <a:rPr lang="cs-CZ" dirty="0"/>
              <a:t>(zjistitelný</a:t>
            </a:r>
            <a:br>
              <a:rPr lang="cs-CZ" dirty="0"/>
            </a:br>
            <a:r>
              <a:rPr lang="cs-CZ" dirty="0"/>
              <a:t>z příslušného veřejného rejstříku či ze </a:t>
            </a:r>
            <a:r>
              <a:rPr lang="cs-CZ" dirty="0" err="1"/>
              <a:t>zakl</a:t>
            </a:r>
            <a:r>
              <a:rPr lang="cs-CZ" dirty="0"/>
              <a:t>. </a:t>
            </a:r>
            <a:r>
              <a:rPr lang="cs-CZ" dirty="0" err="1"/>
              <a:t>pr</a:t>
            </a:r>
            <a:r>
              <a:rPr lang="cs-CZ" dirty="0"/>
              <a:t>. jednání)</a:t>
            </a:r>
          </a:p>
          <a:p>
            <a:pPr algn="just"/>
            <a:r>
              <a:rPr lang="cs-CZ" dirty="0"/>
              <a:t>Předmět činnosti nemusí ale být PO povolen, naopak </a:t>
            </a:r>
            <a:r>
              <a:rPr lang="cs-CZ" b="1" dirty="0"/>
              <a:t>může jít i o činnost protiprávní </a:t>
            </a:r>
            <a:r>
              <a:rPr lang="cs-CZ" dirty="0"/>
              <a:t>(např. poskytování lichvářských zápůjček, protiprávní vývoz odpadu za hranice ČR, či např. </a:t>
            </a:r>
            <a:r>
              <a:rPr lang="cs-CZ" dirty="0">
                <a:hlinkClick r:id="rId2"/>
              </a:rPr>
              <a:t>5 Tdo 539/2018</a:t>
            </a:r>
            <a:r>
              <a:rPr lang="cs-CZ" dirty="0"/>
              <a:t>)</a:t>
            </a:r>
          </a:p>
          <a:p>
            <a:pPr algn="just"/>
            <a:r>
              <a:rPr lang="cs-CZ" dirty="0"/>
              <a:t>Vždy může jí o činnost související s </a:t>
            </a:r>
            <a:r>
              <a:rPr lang="cs-CZ" b="1" dirty="0"/>
              <a:t>každodenním provozem PO </a:t>
            </a:r>
            <a:r>
              <a:rPr lang="cs-CZ" dirty="0"/>
              <a:t>(vedení účetnictví – srov. </a:t>
            </a:r>
            <a:r>
              <a:rPr lang="cs-CZ" dirty="0">
                <a:solidFill>
                  <a:schemeClr val="tx2"/>
                </a:solidFill>
                <a:hlinkClick r:id="rId3">
                  <a:extLst>
                    <a:ext uri="{A12FA001-AC4F-418D-AE19-62706E023703}">
                      <ahyp:hlinkClr xmlns:ahyp="http://schemas.microsoft.com/office/drawing/2018/hyperlinkcolor" val="tx"/>
                    </a:ext>
                  </a:extLst>
                </a:hlinkClick>
              </a:rPr>
              <a:t>4 </a:t>
            </a:r>
            <a:r>
              <a:rPr lang="cs-CZ" dirty="0" err="1">
                <a:solidFill>
                  <a:schemeClr val="tx2"/>
                </a:solidFill>
                <a:hlinkClick r:id="rId3">
                  <a:extLst>
                    <a:ext uri="{A12FA001-AC4F-418D-AE19-62706E023703}">
                      <ahyp:hlinkClr xmlns:ahyp="http://schemas.microsoft.com/office/drawing/2018/hyperlinkcolor" val="tx"/>
                    </a:ext>
                  </a:extLst>
                </a:hlinkClick>
              </a:rPr>
              <a:t>Tz</a:t>
            </a:r>
            <a:r>
              <a:rPr lang="cs-CZ" dirty="0">
                <a:solidFill>
                  <a:schemeClr val="tx2"/>
                </a:solidFill>
                <a:hlinkClick r:id="rId3">
                  <a:extLst>
                    <a:ext uri="{A12FA001-AC4F-418D-AE19-62706E023703}">
                      <ahyp:hlinkClr xmlns:ahyp="http://schemas.microsoft.com/office/drawing/2018/hyperlinkcolor" val="tx"/>
                    </a:ext>
                  </a:extLst>
                </a:hlinkClick>
              </a:rPr>
              <a:t> 43/2018</a:t>
            </a:r>
            <a:r>
              <a:rPr lang="cs-CZ" dirty="0"/>
              <a:t>, správa majetku PO, vztahy se zaměstnanci), nikoliv však o exces (viz </a:t>
            </a:r>
            <a:r>
              <a:rPr lang="cs-CZ" dirty="0">
                <a:solidFill>
                  <a:schemeClr val="tx2"/>
                </a:solidFill>
                <a:hlinkClick r:id="rId4">
                  <a:extLst>
                    <a:ext uri="{A12FA001-AC4F-418D-AE19-62706E023703}">
                      <ahyp:hlinkClr xmlns:ahyp="http://schemas.microsoft.com/office/drawing/2018/hyperlinkcolor" val="tx"/>
                    </a:ext>
                  </a:extLst>
                </a:hlinkClick>
              </a:rPr>
              <a:t>8 Tdo 924/2017</a:t>
            </a:r>
            <a:r>
              <a:rPr lang="cs-CZ" dirty="0"/>
              <a:t>)</a:t>
            </a:r>
          </a:p>
          <a:p>
            <a:pPr algn="just"/>
            <a:endParaRPr lang="cs-CZ" b="1" dirty="0"/>
          </a:p>
          <a:p>
            <a:pPr marL="72000" indent="0" algn="just">
              <a:buNone/>
            </a:pPr>
            <a:endParaRPr lang="cs-CZ" dirty="0"/>
          </a:p>
        </p:txBody>
      </p:sp>
    </p:spTree>
    <p:extLst>
      <p:ext uri="{BB962C8B-B14F-4D97-AF65-F5344CB8AC3E}">
        <p14:creationId xmlns:p14="http://schemas.microsoft.com/office/powerpoint/2010/main" val="19854839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8538852-9DFA-4C2B-BFBA-6340EAE626CC}"/>
              </a:ext>
            </a:extLst>
          </p:cNvPr>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a:extLst>
              <a:ext uri="{FF2B5EF4-FFF2-40B4-BE49-F238E27FC236}">
                <a16:creationId xmlns:a16="http://schemas.microsoft.com/office/drawing/2014/main" id="{0860BBD2-A908-42E8-860D-5B2D327636B8}"/>
              </a:ext>
            </a:extLst>
          </p:cNvPr>
          <p:cNvSpPr>
            <a:spLocks noGrp="1"/>
          </p:cNvSpPr>
          <p:nvPr>
            <p:ph type="title"/>
          </p:nvPr>
        </p:nvSpPr>
        <p:spPr/>
        <p:txBody>
          <a:bodyPr/>
          <a:lstStyle/>
          <a:p>
            <a:r>
              <a:rPr lang="cs-CZ" dirty="0"/>
              <a:t>Spáchání činu v rámci činnosti PO</a:t>
            </a:r>
            <a:endParaRPr lang="en-GB" dirty="0"/>
          </a:p>
        </p:txBody>
      </p:sp>
      <p:sp>
        <p:nvSpPr>
          <p:cNvPr id="5" name="Zástupný obsah 4">
            <a:extLst>
              <a:ext uri="{FF2B5EF4-FFF2-40B4-BE49-F238E27FC236}">
                <a16:creationId xmlns:a16="http://schemas.microsoft.com/office/drawing/2014/main" id="{81AFE8FD-766F-4DAA-A01A-036CF6E0B5A2}"/>
              </a:ext>
            </a:extLst>
          </p:cNvPr>
          <p:cNvSpPr>
            <a:spLocks noGrp="1"/>
          </p:cNvSpPr>
          <p:nvPr>
            <p:ph idx="1"/>
          </p:nvPr>
        </p:nvSpPr>
        <p:spPr/>
        <p:txBody>
          <a:bodyPr/>
          <a:lstStyle/>
          <a:p>
            <a:pPr algn="just"/>
            <a:r>
              <a:rPr lang="cs-CZ" dirty="0"/>
              <a:t>Spáchání protiprávního činu v rámci činnosti PO předpokládá, že:</a:t>
            </a:r>
          </a:p>
          <a:p>
            <a:pPr marL="838350" lvl="1" indent="-514350" algn="just">
              <a:buFont typeface="+mj-lt"/>
              <a:buAutoNum type="arabicPeriod"/>
            </a:pPr>
            <a:r>
              <a:rPr lang="cs-CZ" sz="2800" dirty="0"/>
              <a:t>může jít o </a:t>
            </a:r>
            <a:r>
              <a:rPr lang="cs-CZ" sz="2800" b="1" dirty="0"/>
              <a:t>formálně vymezenou, ale i faktickou činnost PO </a:t>
            </a:r>
            <a:r>
              <a:rPr lang="cs-CZ" sz="2800" dirty="0"/>
              <a:t>(typicky neuvedenou v OR, k níž PO nemá </a:t>
            </a:r>
            <a:r>
              <a:rPr lang="cs-CZ" sz="2800" dirty="0" err="1"/>
              <a:t>živn</a:t>
            </a:r>
            <a:r>
              <a:rPr lang="cs-CZ" sz="2800" dirty="0"/>
              <a:t>. oprávnění), vč. jednání v rámci každodenního provozu PO,</a:t>
            </a:r>
          </a:p>
          <a:p>
            <a:pPr marL="838350" lvl="1" indent="-514350" algn="just">
              <a:buFont typeface="+mj-lt"/>
              <a:buAutoNum type="arabicPeriod"/>
            </a:pPr>
            <a:r>
              <a:rPr lang="cs-CZ" sz="2800" dirty="0"/>
              <a:t> </a:t>
            </a:r>
            <a:r>
              <a:rPr lang="cs-CZ" sz="2800" b="1" dirty="0"/>
              <a:t>souvislos</a:t>
            </a:r>
            <a:r>
              <a:rPr lang="cs-CZ" sz="2800" dirty="0"/>
              <a:t>t s protiprávním činem určité osoby a s činností PO </a:t>
            </a:r>
            <a:r>
              <a:rPr lang="cs-CZ" sz="2800" b="1" dirty="0"/>
              <a:t>nemůže být čistě formální</a:t>
            </a:r>
            <a:r>
              <a:rPr lang="cs-CZ" sz="2800" dirty="0"/>
              <a:t>,</a:t>
            </a:r>
          </a:p>
          <a:p>
            <a:pPr marL="838350" lvl="1" indent="-514350" algn="just">
              <a:buFont typeface="+mj-lt"/>
              <a:buAutoNum type="arabicPeriod"/>
            </a:pPr>
            <a:r>
              <a:rPr lang="cs-CZ" sz="2800" dirty="0"/>
              <a:t>takovým činem </a:t>
            </a:r>
            <a:r>
              <a:rPr lang="cs-CZ" sz="2800" b="1" dirty="0"/>
              <a:t>nebude právnická osoba současně poškozena </a:t>
            </a:r>
            <a:r>
              <a:rPr lang="cs-CZ" sz="2800" dirty="0"/>
              <a:t>[uvedené však nemusí platit zvláště</a:t>
            </a:r>
            <a:br>
              <a:rPr lang="cs-CZ" sz="2800" dirty="0"/>
            </a:br>
            <a:r>
              <a:rPr lang="cs-CZ" sz="2800" dirty="0"/>
              <a:t>u nedbalostních trestných činů v rámci každodenní činnosti PO].</a:t>
            </a:r>
          </a:p>
          <a:p>
            <a:pPr marL="838350" lvl="1" indent="-514350" algn="just">
              <a:buFont typeface="+mj-lt"/>
              <a:buAutoNum type="arabicPeriod"/>
            </a:pPr>
            <a:endParaRPr lang="cs-CZ" sz="2800" dirty="0"/>
          </a:p>
          <a:p>
            <a:pPr marL="838350" lvl="1" indent="-514350" algn="just">
              <a:buFont typeface="+mj-lt"/>
              <a:buAutoNum type="arabicPeriod"/>
            </a:pPr>
            <a:endParaRPr lang="cs-CZ" sz="2800" dirty="0"/>
          </a:p>
        </p:txBody>
      </p:sp>
    </p:spTree>
    <p:extLst>
      <p:ext uri="{BB962C8B-B14F-4D97-AF65-F5344CB8AC3E}">
        <p14:creationId xmlns:p14="http://schemas.microsoft.com/office/powerpoint/2010/main" val="37015094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8538852-9DFA-4C2B-BFBA-6340EAE626CC}"/>
              </a:ext>
            </a:extLst>
          </p:cNvPr>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a:extLst>
              <a:ext uri="{FF2B5EF4-FFF2-40B4-BE49-F238E27FC236}">
                <a16:creationId xmlns:a16="http://schemas.microsoft.com/office/drawing/2014/main" id="{0860BBD2-A908-42E8-860D-5B2D327636B8}"/>
              </a:ext>
            </a:extLst>
          </p:cNvPr>
          <p:cNvSpPr>
            <a:spLocks noGrp="1"/>
          </p:cNvSpPr>
          <p:nvPr>
            <p:ph type="title"/>
          </p:nvPr>
        </p:nvSpPr>
        <p:spPr/>
        <p:txBody>
          <a:bodyPr/>
          <a:lstStyle/>
          <a:p>
            <a:r>
              <a:rPr lang="cs-CZ" dirty="0"/>
              <a:t>Korektivy podle návětí § 8 odst. 1 TOPO</a:t>
            </a:r>
            <a:endParaRPr lang="en-GB" dirty="0"/>
          </a:p>
        </p:txBody>
      </p:sp>
      <p:sp>
        <p:nvSpPr>
          <p:cNvPr id="5" name="Zástupný obsah 4">
            <a:extLst>
              <a:ext uri="{FF2B5EF4-FFF2-40B4-BE49-F238E27FC236}">
                <a16:creationId xmlns:a16="http://schemas.microsoft.com/office/drawing/2014/main" id="{81AFE8FD-766F-4DAA-A01A-036CF6E0B5A2}"/>
              </a:ext>
            </a:extLst>
          </p:cNvPr>
          <p:cNvSpPr>
            <a:spLocks noGrp="1"/>
          </p:cNvSpPr>
          <p:nvPr>
            <p:ph idx="1"/>
          </p:nvPr>
        </p:nvSpPr>
        <p:spPr/>
        <p:txBody>
          <a:bodyPr/>
          <a:lstStyle/>
          <a:p>
            <a:pPr algn="just"/>
            <a:r>
              <a:rPr lang="cs-CZ" dirty="0"/>
              <a:t>Byť zákon výslovně uvádí toliko dva korektivy, judikatura Nejvyššího soudu dovodila ještě třetí „nevyslovený“ a negativní korektiv TO PO</a:t>
            </a:r>
          </a:p>
          <a:p>
            <a:pPr algn="just"/>
            <a:r>
              <a:rPr lang="cs-CZ" dirty="0"/>
              <a:t>Trestný čin podle § 7 TOPO totiž </a:t>
            </a:r>
            <a:r>
              <a:rPr lang="cs-CZ" b="1" dirty="0"/>
              <a:t>nesmí být spáchán na úkor právnické osoby</a:t>
            </a:r>
          </a:p>
          <a:p>
            <a:pPr algn="just"/>
            <a:r>
              <a:rPr lang="cs-CZ" dirty="0"/>
              <a:t>O takový případ jde typicky tehdy, kdy je čin spáchán v rámci činnosti právnické osoby, avšak fakticky pouze ku prospěchu FO, která se jej dopustila – </a:t>
            </a:r>
            <a:r>
              <a:rPr lang="cs-CZ" b="1" dirty="0"/>
              <a:t>PO je tak pouze prostředkem </a:t>
            </a:r>
            <a:r>
              <a:rPr lang="cs-CZ" dirty="0"/>
              <a:t>jeho spáchání (srov. </a:t>
            </a:r>
            <a:r>
              <a:rPr lang="cs-CZ" dirty="0">
                <a:hlinkClick r:id="rId2"/>
              </a:rPr>
              <a:t>8 Tdo 972/2016</a:t>
            </a:r>
            <a:r>
              <a:rPr lang="cs-CZ" dirty="0"/>
              <a:t>, </a:t>
            </a:r>
            <a:r>
              <a:rPr lang="cs-CZ" dirty="0">
                <a:hlinkClick r:id="rId3"/>
              </a:rPr>
              <a:t>8 Tdo 627/2015</a:t>
            </a:r>
            <a:r>
              <a:rPr lang="cs-CZ" dirty="0"/>
              <a:t>, </a:t>
            </a:r>
            <a:r>
              <a:rPr lang="cs-CZ" dirty="0">
                <a:hlinkClick r:id="rId4"/>
              </a:rPr>
              <a:t>8 Tdo 924/2017</a:t>
            </a:r>
            <a:r>
              <a:rPr lang="cs-CZ" dirty="0"/>
              <a:t>, </a:t>
            </a:r>
            <a:r>
              <a:rPr lang="cs-CZ" dirty="0">
                <a:hlinkClick r:id="rId5"/>
              </a:rPr>
              <a:t>3 Tdo 38/2017</a:t>
            </a:r>
            <a:r>
              <a:rPr lang="cs-CZ" dirty="0"/>
              <a:t>, či </a:t>
            </a:r>
            <a:r>
              <a:rPr lang="cs-CZ" dirty="0">
                <a:hlinkClick r:id="rId6"/>
              </a:rPr>
              <a:t>4 </a:t>
            </a:r>
            <a:r>
              <a:rPr lang="cs-CZ" dirty="0" err="1">
                <a:hlinkClick r:id="rId6"/>
              </a:rPr>
              <a:t>Tz</a:t>
            </a:r>
            <a:r>
              <a:rPr lang="cs-CZ" dirty="0">
                <a:hlinkClick r:id="rId6"/>
              </a:rPr>
              <a:t> 43/2018</a:t>
            </a:r>
            <a:r>
              <a:rPr lang="cs-CZ" dirty="0"/>
              <a:t>).</a:t>
            </a:r>
          </a:p>
          <a:p>
            <a:pPr marL="72000" indent="0" algn="just">
              <a:buNone/>
            </a:pPr>
            <a:endParaRPr lang="cs-CZ" dirty="0"/>
          </a:p>
        </p:txBody>
      </p:sp>
    </p:spTree>
    <p:extLst>
      <p:ext uri="{BB962C8B-B14F-4D97-AF65-F5344CB8AC3E}">
        <p14:creationId xmlns:p14="http://schemas.microsoft.com/office/powerpoint/2010/main" val="37138628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29</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398502" y="2457450"/>
            <a:ext cx="11361600" cy="1614495"/>
          </a:xfrm>
        </p:spPr>
        <p:txBody>
          <a:bodyPr anchor="ctr"/>
          <a:lstStyle/>
          <a:p>
            <a:pPr marL="742950" indent="-742950">
              <a:buFont typeface="+mj-lt"/>
              <a:buAutoNum type="alphaUcPeriod" startAt="2"/>
            </a:pPr>
            <a:r>
              <a:rPr lang="cs-CZ" dirty="0"/>
              <a:t>Kategorie osob podle § 8 odst. 1 TOPO</a:t>
            </a:r>
          </a:p>
        </p:txBody>
      </p:sp>
    </p:spTree>
    <p:extLst>
      <p:ext uri="{BB962C8B-B14F-4D97-AF65-F5344CB8AC3E}">
        <p14:creationId xmlns:p14="http://schemas.microsoft.com/office/powerpoint/2010/main" val="1616461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8538852-9DFA-4C2B-BFBA-6340EAE626CC}"/>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0860BBD2-A908-42E8-860D-5B2D327636B8}"/>
              </a:ext>
            </a:extLst>
          </p:cNvPr>
          <p:cNvSpPr>
            <a:spLocks noGrp="1"/>
          </p:cNvSpPr>
          <p:nvPr>
            <p:ph type="title"/>
          </p:nvPr>
        </p:nvSpPr>
        <p:spPr/>
        <p:txBody>
          <a:bodyPr/>
          <a:lstStyle/>
          <a:p>
            <a:r>
              <a:rPr lang="cs-CZ" dirty="0"/>
              <a:t>Pojem právnické osoby - úvodem</a:t>
            </a:r>
            <a:endParaRPr lang="en-GB" dirty="0"/>
          </a:p>
        </p:txBody>
      </p:sp>
      <p:sp>
        <p:nvSpPr>
          <p:cNvPr id="5" name="Zástupný obsah 4">
            <a:extLst>
              <a:ext uri="{FF2B5EF4-FFF2-40B4-BE49-F238E27FC236}">
                <a16:creationId xmlns:a16="http://schemas.microsoft.com/office/drawing/2014/main" id="{81AFE8FD-766F-4DAA-A01A-036CF6E0B5A2}"/>
              </a:ext>
            </a:extLst>
          </p:cNvPr>
          <p:cNvSpPr>
            <a:spLocks noGrp="1"/>
          </p:cNvSpPr>
          <p:nvPr>
            <p:ph idx="1"/>
          </p:nvPr>
        </p:nvSpPr>
        <p:spPr/>
        <p:txBody>
          <a:bodyPr/>
          <a:lstStyle/>
          <a:p>
            <a:pPr algn="just"/>
            <a:r>
              <a:rPr lang="cs-CZ" dirty="0"/>
              <a:t>Právnická osoba je primárně </a:t>
            </a:r>
            <a:r>
              <a:rPr lang="cs-CZ" b="1" dirty="0"/>
              <a:t>subjektem práva soukromého</a:t>
            </a:r>
            <a:br>
              <a:rPr lang="cs-CZ" b="1" dirty="0"/>
            </a:br>
            <a:r>
              <a:rPr lang="cs-CZ" dirty="0"/>
              <a:t>(§ 20 odst. 1 věta prvá a § 118 OZ)</a:t>
            </a:r>
          </a:p>
          <a:p>
            <a:pPr algn="just"/>
            <a:r>
              <a:rPr lang="cs-CZ" dirty="0"/>
              <a:t>Právnická osoba představuje </a:t>
            </a:r>
            <a:r>
              <a:rPr lang="cs-CZ" b="1" dirty="0"/>
              <a:t>umělou právní konstrukci</a:t>
            </a:r>
            <a:r>
              <a:rPr lang="cs-CZ" dirty="0"/>
              <a:t>, již vytváří teprve zákonodárce a které propůjčuje nezbytné atributy subjektu práva (právní osobnost)</a:t>
            </a:r>
          </a:p>
          <a:p>
            <a:pPr algn="just"/>
            <a:r>
              <a:rPr lang="cs-CZ" dirty="0"/>
              <a:t>Z povahy právnické osoby vyplývá, že tato ‚sama o sobě‘ není s to svým vlastním jednáním působit na vnější realitu a zákonodárce proto stanoví </a:t>
            </a:r>
            <a:r>
              <a:rPr lang="cs-CZ" b="1" dirty="0"/>
              <a:t>pravidla jednání za právnické osoby </a:t>
            </a:r>
            <a:r>
              <a:rPr lang="cs-CZ" dirty="0"/>
              <a:t>(§ 161 až</a:t>
            </a:r>
            <a:br>
              <a:rPr lang="cs-CZ" dirty="0"/>
            </a:br>
            <a:r>
              <a:rPr lang="cs-CZ" dirty="0"/>
              <a:t>§ 167 OZ), a to jak co se týče jednání právem aprobovaného, tak</a:t>
            </a:r>
            <a:br>
              <a:rPr lang="cs-CZ" dirty="0"/>
            </a:br>
            <a:r>
              <a:rPr lang="cs-CZ" dirty="0"/>
              <a:t>i jednání právem reprobovaného</a:t>
            </a:r>
          </a:p>
          <a:p>
            <a:endParaRPr lang="cs-CZ" dirty="0"/>
          </a:p>
        </p:txBody>
      </p:sp>
    </p:spTree>
    <p:extLst>
      <p:ext uri="{BB962C8B-B14F-4D97-AF65-F5344CB8AC3E}">
        <p14:creationId xmlns:p14="http://schemas.microsoft.com/office/powerpoint/2010/main" val="32897098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8538852-9DFA-4C2B-BFBA-6340EAE626CC}"/>
              </a:ext>
            </a:extLst>
          </p:cNvPr>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4" name="Nadpis 3">
            <a:extLst>
              <a:ext uri="{FF2B5EF4-FFF2-40B4-BE49-F238E27FC236}">
                <a16:creationId xmlns:a16="http://schemas.microsoft.com/office/drawing/2014/main" id="{0860BBD2-A908-42E8-860D-5B2D327636B8}"/>
              </a:ext>
            </a:extLst>
          </p:cNvPr>
          <p:cNvSpPr>
            <a:spLocks noGrp="1"/>
          </p:cNvSpPr>
          <p:nvPr>
            <p:ph type="title"/>
          </p:nvPr>
        </p:nvSpPr>
        <p:spPr/>
        <p:txBody>
          <a:bodyPr/>
          <a:lstStyle/>
          <a:p>
            <a:r>
              <a:rPr lang="cs-CZ" dirty="0"/>
              <a:t>Kategorie osob podle § 8 odst. 1 TOPO</a:t>
            </a:r>
            <a:endParaRPr lang="en-GB" dirty="0"/>
          </a:p>
        </p:txBody>
      </p:sp>
      <p:sp>
        <p:nvSpPr>
          <p:cNvPr id="5" name="Zástupný obsah 4">
            <a:extLst>
              <a:ext uri="{FF2B5EF4-FFF2-40B4-BE49-F238E27FC236}">
                <a16:creationId xmlns:a16="http://schemas.microsoft.com/office/drawing/2014/main" id="{81AFE8FD-766F-4DAA-A01A-036CF6E0B5A2}"/>
              </a:ext>
            </a:extLst>
          </p:cNvPr>
          <p:cNvSpPr>
            <a:spLocks noGrp="1"/>
          </p:cNvSpPr>
          <p:nvPr>
            <p:ph idx="1"/>
          </p:nvPr>
        </p:nvSpPr>
        <p:spPr/>
        <p:txBody>
          <a:bodyPr/>
          <a:lstStyle/>
          <a:p>
            <a:pPr algn="just"/>
            <a:r>
              <a:rPr lang="cs-CZ" dirty="0"/>
              <a:t>Výčet osob, jejichž protiprávní čin může představovat základ trestného činu právnické osoby je </a:t>
            </a:r>
            <a:r>
              <a:rPr lang="cs-CZ" b="1" dirty="0"/>
              <a:t>navázán jednak na soukromoprávní úpravu </a:t>
            </a:r>
            <a:r>
              <a:rPr lang="cs-CZ" dirty="0"/>
              <a:t>jednání za PO a deliktní odpovědnosti PO a současně představuje projev pojetí trestního práva jako prostředku </a:t>
            </a:r>
            <a:r>
              <a:rPr lang="cs-CZ" i="1" dirty="0"/>
              <a:t>ultima ratio</a:t>
            </a:r>
          </a:p>
          <a:p>
            <a:pPr algn="just"/>
            <a:r>
              <a:rPr lang="cs-CZ" dirty="0"/>
              <a:t>Ustanovení § 8 odst. 1 TOPO totiž vymezuje toliko </a:t>
            </a:r>
            <a:r>
              <a:rPr lang="cs-CZ" b="1" dirty="0"/>
              <a:t>vybrané kvalifikované osoby </a:t>
            </a:r>
            <a:r>
              <a:rPr lang="cs-CZ" dirty="0"/>
              <a:t>s ohledem na jejich postavení v rámci PO (na to pak navazuje i § 8 odst. 2 TOPO)</a:t>
            </a:r>
          </a:p>
          <a:p>
            <a:pPr marL="72000" indent="0" algn="just">
              <a:buNone/>
            </a:pPr>
            <a:endParaRPr lang="cs-CZ" dirty="0"/>
          </a:p>
        </p:txBody>
      </p:sp>
    </p:spTree>
    <p:extLst>
      <p:ext uri="{BB962C8B-B14F-4D97-AF65-F5344CB8AC3E}">
        <p14:creationId xmlns:p14="http://schemas.microsoft.com/office/powerpoint/2010/main" val="654447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8538852-9DFA-4C2B-BFBA-6340EAE626CC}"/>
              </a:ext>
            </a:extLst>
          </p:cNvPr>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4" name="Nadpis 3">
            <a:extLst>
              <a:ext uri="{FF2B5EF4-FFF2-40B4-BE49-F238E27FC236}">
                <a16:creationId xmlns:a16="http://schemas.microsoft.com/office/drawing/2014/main" id="{0860BBD2-A908-42E8-860D-5B2D327636B8}"/>
              </a:ext>
            </a:extLst>
          </p:cNvPr>
          <p:cNvSpPr>
            <a:spLocks noGrp="1"/>
          </p:cNvSpPr>
          <p:nvPr>
            <p:ph type="title"/>
          </p:nvPr>
        </p:nvSpPr>
        <p:spPr/>
        <p:txBody>
          <a:bodyPr/>
          <a:lstStyle/>
          <a:p>
            <a:r>
              <a:rPr lang="cs-CZ" dirty="0"/>
              <a:t>Osoby podle § 8 odst. 1 písm. a) TOPO</a:t>
            </a:r>
            <a:endParaRPr lang="en-GB" dirty="0"/>
          </a:p>
        </p:txBody>
      </p:sp>
      <p:sp>
        <p:nvSpPr>
          <p:cNvPr id="5" name="Zástupný obsah 4">
            <a:extLst>
              <a:ext uri="{FF2B5EF4-FFF2-40B4-BE49-F238E27FC236}">
                <a16:creationId xmlns:a16="http://schemas.microsoft.com/office/drawing/2014/main" id="{81AFE8FD-766F-4DAA-A01A-036CF6E0B5A2}"/>
              </a:ext>
            </a:extLst>
          </p:cNvPr>
          <p:cNvSpPr>
            <a:spLocks noGrp="1"/>
          </p:cNvSpPr>
          <p:nvPr>
            <p:ph idx="1"/>
          </p:nvPr>
        </p:nvSpPr>
        <p:spPr/>
        <p:txBody>
          <a:bodyPr/>
          <a:lstStyle/>
          <a:p>
            <a:pPr marL="72000" indent="0">
              <a:lnSpc>
                <a:spcPct val="100000"/>
              </a:lnSpc>
              <a:buNone/>
            </a:pPr>
            <a:r>
              <a:rPr lang="cs-CZ" b="1" dirty="0"/>
              <a:t>Členové statutárního orgánu PO nebo statutární orgán PO</a:t>
            </a:r>
          </a:p>
          <a:p>
            <a:pPr algn="just">
              <a:lnSpc>
                <a:spcPct val="100000"/>
              </a:lnSpc>
            </a:pPr>
            <a:r>
              <a:rPr lang="cs-CZ" dirty="0"/>
              <a:t>Členy SO PO SP zákon přesně stanovuje (jednatel SRO, ředitel ZŠ, ředitel </a:t>
            </a:r>
            <a:r>
              <a:rPr lang="cs-CZ" dirty="0" err="1"/>
              <a:t>StP</a:t>
            </a:r>
            <a:r>
              <a:rPr lang="cs-CZ" dirty="0"/>
              <a:t>), PO jako SO - § 154 OZ; zajímavější je situace</a:t>
            </a:r>
            <a:br>
              <a:rPr lang="cs-CZ" dirty="0"/>
            </a:br>
            <a:r>
              <a:rPr lang="cs-CZ" dirty="0"/>
              <a:t>u PO VP (SO není vždy </a:t>
            </a:r>
            <a:r>
              <a:rPr lang="cs-CZ" i="1" dirty="0"/>
              <a:t>explicite</a:t>
            </a:r>
            <a:r>
              <a:rPr lang="cs-CZ" dirty="0"/>
              <a:t> uveden) – určující je neomezené zástupčí oprávnění navenek, (rektor VŠ, starosta obce)</a:t>
            </a:r>
          </a:p>
          <a:p>
            <a:pPr algn="just">
              <a:lnSpc>
                <a:spcPct val="100000"/>
              </a:lnSpc>
            </a:pPr>
            <a:endParaRPr lang="cs-CZ" dirty="0"/>
          </a:p>
          <a:p>
            <a:pPr marL="72000" indent="0" algn="just">
              <a:lnSpc>
                <a:spcPct val="100000"/>
              </a:lnSpc>
              <a:buNone/>
            </a:pPr>
            <a:r>
              <a:rPr lang="cs-CZ" b="1" dirty="0"/>
              <a:t>Jiné osoby ve vedoucím postavení oprávněné jménem</a:t>
            </a:r>
            <a:br>
              <a:rPr lang="cs-CZ" b="1" dirty="0"/>
            </a:br>
            <a:r>
              <a:rPr lang="cs-CZ" b="1" dirty="0"/>
              <a:t>či za PO jednat</a:t>
            </a:r>
          </a:p>
          <a:p>
            <a:pPr algn="just">
              <a:lnSpc>
                <a:spcPct val="100000"/>
              </a:lnSpc>
            </a:pPr>
            <a:r>
              <a:rPr lang="cs-CZ" dirty="0"/>
              <a:t>Typicky likvidátor PO, nucený správce, vedoucí odštěpného závodu, prokurista, zmocněnec, a to i bez uzavřené smlouvy</a:t>
            </a:r>
            <a:br>
              <a:rPr lang="cs-CZ" dirty="0"/>
            </a:br>
            <a:r>
              <a:rPr lang="cs-CZ" dirty="0"/>
              <a:t>o zastoupení (viz </a:t>
            </a:r>
            <a:r>
              <a:rPr lang="cs-CZ" dirty="0">
                <a:solidFill>
                  <a:schemeClr val="tx2"/>
                </a:solidFill>
                <a:hlinkClick r:id="rId2">
                  <a:extLst>
                    <a:ext uri="{A12FA001-AC4F-418D-AE19-62706E023703}">
                      <ahyp:hlinkClr xmlns:ahyp="http://schemas.microsoft.com/office/drawing/2018/hyperlinkcolor" val="tx"/>
                    </a:ext>
                  </a:extLst>
                </a:hlinkClick>
              </a:rPr>
              <a:t>3 Tdo 329/2018</a:t>
            </a:r>
            <a:r>
              <a:rPr lang="cs-CZ" dirty="0"/>
              <a:t>)</a:t>
            </a:r>
          </a:p>
        </p:txBody>
      </p:sp>
    </p:spTree>
    <p:extLst>
      <p:ext uri="{BB962C8B-B14F-4D97-AF65-F5344CB8AC3E}">
        <p14:creationId xmlns:p14="http://schemas.microsoft.com/office/powerpoint/2010/main" val="30017251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8538852-9DFA-4C2B-BFBA-6340EAE626CC}"/>
              </a:ext>
            </a:extLst>
          </p:cNvPr>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4" name="Nadpis 3">
            <a:extLst>
              <a:ext uri="{FF2B5EF4-FFF2-40B4-BE49-F238E27FC236}">
                <a16:creationId xmlns:a16="http://schemas.microsoft.com/office/drawing/2014/main" id="{0860BBD2-A908-42E8-860D-5B2D327636B8}"/>
              </a:ext>
            </a:extLst>
          </p:cNvPr>
          <p:cNvSpPr>
            <a:spLocks noGrp="1"/>
          </p:cNvSpPr>
          <p:nvPr>
            <p:ph type="title"/>
          </p:nvPr>
        </p:nvSpPr>
        <p:spPr/>
        <p:txBody>
          <a:bodyPr/>
          <a:lstStyle/>
          <a:p>
            <a:r>
              <a:rPr lang="cs-CZ" dirty="0"/>
              <a:t>Osoby podle § 8 odst. 1 písm. b) TOPO</a:t>
            </a:r>
            <a:endParaRPr lang="en-GB" dirty="0"/>
          </a:p>
        </p:txBody>
      </p:sp>
      <p:sp>
        <p:nvSpPr>
          <p:cNvPr id="5" name="Zástupný obsah 4">
            <a:extLst>
              <a:ext uri="{FF2B5EF4-FFF2-40B4-BE49-F238E27FC236}">
                <a16:creationId xmlns:a16="http://schemas.microsoft.com/office/drawing/2014/main" id="{81AFE8FD-766F-4DAA-A01A-036CF6E0B5A2}"/>
              </a:ext>
            </a:extLst>
          </p:cNvPr>
          <p:cNvSpPr>
            <a:spLocks noGrp="1"/>
          </p:cNvSpPr>
          <p:nvPr>
            <p:ph idx="1"/>
          </p:nvPr>
        </p:nvSpPr>
        <p:spPr/>
        <p:txBody>
          <a:bodyPr/>
          <a:lstStyle/>
          <a:p>
            <a:pPr marL="72000" indent="0" algn="just">
              <a:buNone/>
            </a:pPr>
            <a:r>
              <a:rPr lang="cs-CZ" b="1" dirty="0"/>
              <a:t>Osoba ve vedoucím postavení v rámci PO, která u této vykonává řídící nebo kontrolní funkci</a:t>
            </a:r>
          </a:p>
          <a:p>
            <a:pPr algn="just"/>
            <a:r>
              <a:rPr lang="cs-CZ" dirty="0"/>
              <a:t>Jde o subsidiární kategorii ve vztahu k § 8 odst. 1 písm. a) TOPO</a:t>
            </a:r>
          </a:p>
          <a:p>
            <a:pPr algn="just"/>
            <a:r>
              <a:rPr lang="cs-CZ" dirty="0"/>
              <a:t>V prvém případě jde zřejmě i o </a:t>
            </a:r>
            <a:r>
              <a:rPr lang="cs-CZ" b="1" dirty="0"/>
              <a:t>členy vrcholných orgánů PO </a:t>
            </a:r>
            <a:r>
              <a:rPr lang="cs-CZ" dirty="0"/>
              <a:t>(společníky SRO), </a:t>
            </a:r>
            <a:r>
              <a:rPr lang="cs-CZ" b="1" dirty="0"/>
              <a:t>vedoucí zaměstnance </a:t>
            </a:r>
            <a:r>
              <a:rPr lang="cs-CZ" dirty="0"/>
              <a:t>ve smyslu § 11 </a:t>
            </a:r>
            <a:r>
              <a:rPr lang="cs-CZ" dirty="0" err="1"/>
              <a:t>ZPr</a:t>
            </a:r>
            <a:r>
              <a:rPr lang="cs-CZ" dirty="0"/>
              <a:t>, popř. typicky </a:t>
            </a:r>
            <a:r>
              <a:rPr lang="cs-CZ" b="1" dirty="0"/>
              <a:t>manažery</a:t>
            </a:r>
            <a:r>
              <a:rPr lang="cs-CZ" dirty="0"/>
              <a:t> vykonávající svoji činnost na základě manažerské smlouvy (generální ředitel, finanční ředitel apod.)</a:t>
            </a:r>
          </a:p>
          <a:p>
            <a:pPr algn="just"/>
            <a:r>
              <a:rPr lang="cs-CZ" dirty="0"/>
              <a:t>Ve druhém pak o </a:t>
            </a:r>
            <a:r>
              <a:rPr lang="cs-CZ" b="1" dirty="0"/>
              <a:t>kontrolní orgán právnické osoby </a:t>
            </a:r>
            <a:r>
              <a:rPr lang="cs-CZ" dirty="0"/>
              <a:t>(dozorčí rada SRO, kontrolní komise družstva), dále </a:t>
            </a:r>
            <a:r>
              <a:rPr lang="cs-CZ" b="1" dirty="0"/>
              <a:t>vedoucí zaměstnanci s kontrolní pravomocí</a:t>
            </a:r>
            <a:r>
              <a:rPr lang="cs-CZ" dirty="0"/>
              <a:t> (vedoucí oddělení interního auditu)</a:t>
            </a:r>
          </a:p>
          <a:p>
            <a:pPr algn="just"/>
            <a:endParaRPr lang="cs-CZ" dirty="0"/>
          </a:p>
        </p:txBody>
      </p:sp>
    </p:spTree>
    <p:extLst>
      <p:ext uri="{BB962C8B-B14F-4D97-AF65-F5344CB8AC3E}">
        <p14:creationId xmlns:p14="http://schemas.microsoft.com/office/powerpoint/2010/main" val="41260091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8538852-9DFA-4C2B-BFBA-6340EAE626CC}"/>
              </a:ext>
            </a:extLst>
          </p:cNvPr>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4" name="Nadpis 3">
            <a:extLst>
              <a:ext uri="{FF2B5EF4-FFF2-40B4-BE49-F238E27FC236}">
                <a16:creationId xmlns:a16="http://schemas.microsoft.com/office/drawing/2014/main" id="{0860BBD2-A908-42E8-860D-5B2D327636B8}"/>
              </a:ext>
            </a:extLst>
          </p:cNvPr>
          <p:cNvSpPr>
            <a:spLocks noGrp="1"/>
          </p:cNvSpPr>
          <p:nvPr>
            <p:ph type="title"/>
          </p:nvPr>
        </p:nvSpPr>
        <p:spPr/>
        <p:txBody>
          <a:bodyPr/>
          <a:lstStyle/>
          <a:p>
            <a:r>
              <a:rPr lang="cs-CZ" dirty="0"/>
              <a:t>Osoby podle § 8 odst. 1 písm. c) TOPO</a:t>
            </a:r>
            <a:endParaRPr lang="en-GB" dirty="0"/>
          </a:p>
        </p:txBody>
      </p:sp>
      <p:sp>
        <p:nvSpPr>
          <p:cNvPr id="5" name="Zástupný obsah 4">
            <a:extLst>
              <a:ext uri="{FF2B5EF4-FFF2-40B4-BE49-F238E27FC236}">
                <a16:creationId xmlns:a16="http://schemas.microsoft.com/office/drawing/2014/main" id="{81AFE8FD-766F-4DAA-A01A-036CF6E0B5A2}"/>
              </a:ext>
            </a:extLst>
          </p:cNvPr>
          <p:cNvSpPr>
            <a:spLocks noGrp="1"/>
          </p:cNvSpPr>
          <p:nvPr>
            <p:ph idx="1"/>
          </p:nvPr>
        </p:nvSpPr>
        <p:spPr/>
        <p:txBody>
          <a:bodyPr/>
          <a:lstStyle/>
          <a:p>
            <a:pPr marL="72000" indent="0" algn="just">
              <a:buNone/>
            </a:pPr>
            <a:r>
              <a:rPr lang="cs-CZ" b="1" dirty="0"/>
              <a:t>Osoba která vykonává rozhodující vliv na řízení PO, přičemž její jednání musí být alespoň jednou z podmínek vzniku následku zakládajícího TO PO</a:t>
            </a:r>
          </a:p>
          <a:p>
            <a:pPr algn="just"/>
            <a:r>
              <a:rPr lang="cs-CZ" dirty="0"/>
              <a:t>Opět subsidiární kategorie vůči § 8 odst. 1 písm. a) a b) TOPO</a:t>
            </a:r>
          </a:p>
          <a:p>
            <a:pPr algn="just"/>
            <a:r>
              <a:rPr lang="cs-CZ" dirty="0"/>
              <a:t>Tato kategorie osob míří především na problematika </a:t>
            </a:r>
            <a:r>
              <a:rPr lang="cs-CZ" b="1" dirty="0"/>
              <a:t>podnikatelských seskupení </a:t>
            </a:r>
            <a:r>
              <a:rPr lang="cs-CZ" dirty="0"/>
              <a:t>podle § 71 a násl. ZOK (uplatňování rozhodujícího vlivu na chod PO, řízení PO v rámci koncernu)</a:t>
            </a:r>
          </a:p>
          <a:p>
            <a:pPr algn="just"/>
            <a:r>
              <a:rPr lang="cs-CZ" dirty="0"/>
              <a:t>Typicky takový vliv bude vykonávat bývalý člen SO (u něhož bude dána některá z překážek výkonu jeho funkce – např. § 63 ZOK), anebo společník PO (</a:t>
            </a:r>
            <a:r>
              <a:rPr lang="cs-CZ" dirty="0">
                <a:hlinkClick r:id="rId2"/>
              </a:rPr>
              <a:t>8 Tdo 627/2015</a:t>
            </a:r>
            <a:r>
              <a:rPr lang="cs-CZ" dirty="0"/>
              <a:t>, </a:t>
            </a:r>
            <a:r>
              <a:rPr lang="cs-CZ" dirty="0">
                <a:hlinkClick r:id="rId3"/>
              </a:rPr>
              <a:t>3 Tdo 329/2018</a:t>
            </a:r>
            <a:r>
              <a:rPr lang="cs-CZ" dirty="0"/>
              <a:t>)</a:t>
            </a:r>
          </a:p>
          <a:p>
            <a:pPr algn="just"/>
            <a:endParaRPr lang="cs-CZ" dirty="0"/>
          </a:p>
        </p:txBody>
      </p:sp>
    </p:spTree>
    <p:extLst>
      <p:ext uri="{BB962C8B-B14F-4D97-AF65-F5344CB8AC3E}">
        <p14:creationId xmlns:p14="http://schemas.microsoft.com/office/powerpoint/2010/main" val="42221208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8538852-9DFA-4C2B-BFBA-6340EAE626CC}"/>
              </a:ext>
            </a:extLst>
          </p:cNvPr>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4" name="Nadpis 3">
            <a:extLst>
              <a:ext uri="{FF2B5EF4-FFF2-40B4-BE49-F238E27FC236}">
                <a16:creationId xmlns:a16="http://schemas.microsoft.com/office/drawing/2014/main" id="{0860BBD2-A908-42E8-860D-5B2D327636B8}"/>
              </a:ext>
            </a:extLst>
          </p:cNvPr>
          <p:cNvSpPr>
            <a:spLocks noGrp="1"/>
          </p:cNvSpPr>
          <p:nvPr>
            <p:ph type="title"/>
          </p:nvPr>
        </p:nvSpPr>
        <p:spPr/>
        <p:txBody>
          <a:bodyPr/>
          <a:lstStyle/>
          <a:p>
            <a:r>
              <a:rPr lang="cs-CZ" dirty="0"/>
              <a:t>Osoby podle § 8 odst. 1 písm. d) TOPO</a:t>
            </a:r>
            <a:endParaRPr lang="en-GB" dirty="0"/>
          </a:p>
        </p:txBody>
      </p:sp>
      <p:sp>
        <p:nvSpPr>
          <p:cNvPr id="5" name="Zástupný obsah 4">
            <a:extLst>
              <a:ext uri="{FF2B5EF4-FFF2-40B4-BE49-F238E27FC236}">
                <a16:creationId xmlns:a16="http://schemas.microsoft.com/office/drawing/2014/main" id="{81AFE8FD-766F-4DAA-A01A-036CF6E0B5A2}"/>
              </a:ext>
            </a:extLst>
          </p:cNvPr>
          <p:cNvSpPr>
            <a:spLocks noGrp="1"/>
          </p:cNvSpPr>
          <p:nvPr>
            <p:ph idx="1"/>
          </p:nvPr>
        </p:nvSpPr>
        <p:spPr/>
        <p:txBody>
          <a:bodyPr/>
          <a:lstStyle/>
          <a:p>
            <a:pPr marL="72000" indent="0" algn="just">
              <a:buNone/>
            </a:pPr>
            <a:r>
              <a:rPr lang="cs-CZ" b="1" dirty="0"/>
              <a:t>Zaměstnanec nebo osoba v obdobném postavení při plnění pracovních úkolů</a:t>
            </a:r>
          </a:p>
          <a:p>
            <a:pPr algn="just"/>
            <a:r>
              <a:rPr lang="cs-CZ" dirty="0"/>
              <a:t>Opět subsidiární kategorie vůči § 8 odst. 1 písm. a), b) a c) TOPO</a:t>
            </a:r>
          </a:p>
          <a:p>
            <a:pPr algn="just"/>
            <a:r>
              <a:rPr lang="cs-CZ" dirty="0"/>
              <a:t>V tomto směru lze odkázat na vymezení pojmu </a:t>
            </a:r>
            <a:r>
              <a:rPr lang="cs-CZ" b="1" dirty="0"/>
              <a:t>zaměstnanec</a:t>
            </a:r>
            <a:r>
              <a:rPr lang="cs-CZ" dirty="0"/>
              <a:t> podle § 6 </a:t>
            </a:r>
            <a:r>
              <a:rPr lang="cs-CZ" dirty="0" err="1"/>
              <a:t>ZPr</a:t>
            </a:r>
            <a:r>
              <a:rPr lang="cs-CZ" dirty="0"/>
              <a:t> (viz </a:t>
            </a:r>
            <a:r>
              <a:rPr lang="cs-CZ" dirty="0">
                <a:solidFill>
                  <a:schemeClr val="tx2"/>
                </a:solidFill>
                <a:hlinkClick r:id="rId2">
                  <a:extLst>
                    <a:ext uri="{A12FA001-AC4F-418D-AE19-62706E023703}">
                      <ahyp:hlinkClr xmlns:ahyp="http://schemas.microsoft.com/office/drawing/2018/hyperlinkcolor" val="tx"/>
                    </a:ext>
                  </a:extLst>
                </a:hlinkClick>
              </a:rPr>
              <a:t>6 Tdo 448/2020</a:t>
            </a:r>
            <a:r>
              <a:rPr lang="cs-CZ" dirty="0"/>
              <a:t>)</a:t>
            </a:r>
          </a:p>
          <a:p>
            <a:pPr algn="just"/>
            <a:r>
              <a:rPr lang="cs-CZ" dirty="0"/>
              <a:t>Osobami v obdobném postavení pak budou především </a:t>
            </a:r>
            <a:r>
              <a:rPr lang="cs-CZ" b="1" dirty="0"/>
              <a:t>agenturní zaměstnanci </a:t>
            </a:r>
            <a:r>
              <a:rPr lang="cs-CZ" dirty="0"/>
              <a:t>(§ 307a a násl. </a:t>
            </a:r>
            <a:r>
              <a:rPr lang="cs-CZ" dirty="0" err="1"/>
              <a:t>ZPr</a:t>
            </a:r>
            <a:r>
              <a:rPr lang="cs-CZ" dirty="0"/>
              <a:t>), popř. dočasně přidělení zaměstnanci (§ 43a </a:t>
            </a:r>
            <a:r>
              <a:rPr lang="cs-CZ" dirty="0" err="1"/>
              <a:t>ZPr</a:t>
            </a:r>
            <a:r>
              <a:rPr lang="cs-CZ" dirty="0"/>
              <a:t>), osoby „zaměstnané“ na základě </a:t>
            </a:r>
            <a:r>
              <a:rPr lang="cs-CZ" b="1" dirty="0"/>
              <a:t>švarcsystému</a:t>
            </a:r>
            <a:r>
              <a:rPr lang="cs-CZ" dirty="0"/>
              <a:t> (podstatou zde bude charakter vykonávané činnosti – výkon závislé práce podle § 2 </a:t>
            </a:r>
            <a:r>
              <a:rPr lang="cs-CZ" dirty="0" err="1"/>
              <a:t>ZPr</a:t>
            </a:r>
            <a:r>
              <a:rPr lang="cs-CZ" dirty="0"/>
              <a:t>)</a:t>
            </a:r>
          </a:p>
          <a:p>
            <a:pPr algn="just"/>
            <a:endParaRPr lang="cs-CZ" dirty="0"/>
          </a:p>
        </p:txBody>
      </p:sp>
    </p:spTree>
    <p:extLst>
      <p:ext uri="{BB962C8B-B14F-4D97-AF65-F5344CB8AC3E}">
        <p14:creationId xmlns:p14="http://schemas.microsoft.com/office/powerpoint/2010/main" val="531053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35</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398502" y="2457450"/>
            <a:ext cx="11361600" cy="1614495"/>
          </a:xfrm>
        </p:spPr>
        <p:txBody>
          <a:bodyPr anchor="ctr"/>
          <a:lstStyle/>
          <a:p>
            <a:pPr marL="742950" indent="-742950">
              <a:buFont typeface="+mj-lt"/>
              <a:buAutoNum type="alphaUcPeriod" startAt="3"/>
            </a:pPr>
            <a:r>
              <a:rPr lang="cs-CZ" dirty="0"/>
              <a:t>Přičitatelnost podle § 8 odst. 2 TOPO</a:t>
            </a:r>
          </a:p>
        </p:txBody>
      </p:sp>
    </p:spTree>
    <p:extLst>
      <p:ext uri="{BB962C8B-B14F-4D97-AF65-F5344CB8AC3E}">
        <p14:creationId xmlns:p14="http://schemas.microsoft.com/office/powerpoint/2010/main" val="22466833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8538852-9DFA-4C2B-BFBA-6340EAE626CC}"/>
              </a:ext>
            </a:extLst>
          </p:cNvPr>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4" name="Nadpis 3">
            <a:extLst>
              <a:ext uri="{FF2B5EF4-FFF2-40B4-BE49-F238E27FC236}">
                <a16:creationId xmlns:a16="http://schemas.microsoft.com/office/drawing/2014/main" id="{0860BBD2-A908-42E8-860D-5B2D327636B8}"/>
              </a:ext>
            </a:extLst>
          </p:cNvPr>
          <p:cNvSpPr>
            <a:spLocks noGrp="1"/>
          </p:cNvSpPr>
          <p:nvPr>
            <p:ph type="title"/>
          </p:nvPr>
        </p:nvSpPr>
        <p:spPr/>
        <p:txBody>
          <a:bodyPr/>
          <a:lstStyle/>
          <a:p>
            <a:r>
              <a:rPr lang="cs-CZ" dirty="0"/>
              <a:t>Přičitatelnost podle § 8 odst. 2 TOPO</a:t>
            </a:r>
            <a:endParaRPr lang="en-GB" dirty="0"/>
          </a:p>
        </p:txBody>
      </p:sp>
      <p:sp>
        <p:nvSpPr>
          <p:cNvPr id="5" name="Zástupný obsah 4">
            <a:extLst>
              <a:ext uri="{FF2B5EF4-FFF2-40B4-BE49-F238E27FC236}">
                <a16:creationId xmlns:a16="http://schemas.microsoft.com/office/drawing/2014/main" id="{81AFE8FD-766F-4DAA-A01A-036CF6E0B5A2}"/>
              </a:ext>
            </a:extLst>
          </p:cNvPr>
          <p:cNvSpPr>
            <a:spLocks noGrp="1"/>
          </p:cNvSpPr>
          <p:nvPr>
            <p:ph idx="1"/>
          </p:nvPr>
        </p:nvSpPr>
        <p:spPr/>
        <p:txBody>
          <a:bodyPr/>
          <a:lstStyle/>
          <a:p>
            <a:pPr algn="just"/>
            <a:r>
              <a:rPr lang="cs-CZ" dirty="0"/>
              <a:t>Uvedené ustanovení zakotvuje </a:t>
            </a:r>
            <a:r>
              <a:rPr lang="cs-CZ" b="1" dirty="0"/>
              <a:t>samotnou možnost činit právnickou osobu trestně odpovědnou</a:t>
            </a:r>
            <a:r>
              <a:rPr lang="cs-CZ" dirty="0"/>
              <a:t> za protiprávní čin některé z kvalifikovaných osob podle § 8 odst. 1 TOPO</a:t>
            </a:r>
          </a:p>
          <a:p>
            <a:pPr algn="just"/>
            <a:r>
              <a:rPr lang="cs-CZ" dirty="0"/>
              <a:t>§ 8 odst. 2 TOPO stanovuje dva modely přičitatelnosti, podle toho, o jaké kategorie osob jde:</a:t>
            </a:r>
          </a:p>
          <a:p>
            <a:pPr marL="781200" lvl="1" indent="-457200" algn="just">
              <a:buFont typeface="+mj-lt"/>
              <a:buAutoNum type="arabicPeriod"/>
            </a:pPr>
            <a:r>
              <a:rPr lang="cs-CZ" sz="2800" b="1" dirty="0"/>
              <a:t>automatická přičitatelnost </a:t>
            </a:r>
            <a:r>
              <a:rPr lang="cs-CZ" sz="2800" dirty="0"/>
              <a:t>u osob podle § 8 odst. 1 písm. a) až c) TOPO [§ 8 odst. 2 písm. a) TOPO], anebo</a:t>
            </a:r>
          </a:p>
          <a:p>
            <a:pPr marL="781200" lvl="1" indent="-457200" algn="just">
              <a:buFont typeface="+mj-lt"/>
              <a:buAutoNum type="arabicPeriod"/>
            </a:pPr>
            <a:r>
              <a:rPr lang="cs-CZ" sz="2800" b="1" dirty="0"/>
              <a:t>podmíněná přičitatelnost </a:t>
            </a:r>
            <a:r>
              <a:rPr lang="cs-CZ" sz="2800" dirty="0"/>
              <a:t>u osob podle § 8 odst. 1 písm. d) TOPO [§ 8 odst. 2 písm. b) TOPO]</a:t>
            </a:r>
          </a:p>
          <a:p>
            <a:pPr algn="just"/>
            <a:r>
              <a:rPr lang="cs-CZ" dirty="0"/>
              <a:t>To vše pak </a:t>
            </a:r>
            <a:r>
              <a:rPr lang="cs-CZ" b="1" dirty="0"/>
              <a:t>doplňuje ještě § 8 odst. 5 TOPO</a:t>
            </a:r>
          </a:p>
          <a:p>
            <a:pPr marL="72000" indent="0" algn="just">
              <a:buNone/>
            </a:pPr>
            <a:endParaRPr lang="cs-CZ" dirty="0"/>
          </a:p>
        </p:txBody>
      </p:sp>
    </p:spTree>
    <p:extLst>
      <p:ext uri="{BB962C8B-B14F-4D97-AF65-F5344CB8AC3E}">
        <p14:creationId xmlns:p14="http://schemas.microsoft.com/office/powerpoint/2010/main" val="27953532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8538852-9DFA-4C2B-BFBA-6340EAE626CC}"/>
              </a:ext>
            </a:extLst>
          </p:cNvPr>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
        <p:nvSpPr>
          <p:cNvPr id="4" name="Nadpis 3">
            <a:extLst>
              <a:ext uri="{FF2B5EF4-FFF2-40B4-BE49-F238E27FC236}">
                <a16:creationId xmlns:a16="http://schemas.microsoft.com/office/drawing/2014/main" id="{0860BBD2-A908-42E8-860D-5B2D327636B8}"/>
              </a:ext>
            </a:extLst>
          </p:cNvPr>
          <p:cNvSpPr>
            <a:spLocks noGrp="1"/>
          </p:cNvSpPr>
          <p:nvPr>
            <p:ph type="title"/>
          </p:nvPr>
        </p:nvSpPr>
        <p:spPr/>
        <p:txBody>
          <a:bodyPr/>
          <a:lstStyle/>
          <a:p>
            <a:r>
              <a:rPr lang="cs-CZ" dirty="0"/>
              <a:t>§ 8 odst. 2 písm. b) TOPO</a:t>
            </a:r>
            <a:endParaRPr lang="en-GB" dirty="0"/>
          </a:p>
        </p:txBody>
      </p:sp>
      <p:sp>
        <p:nvSpPr>
          <p:cNvPr id="5" name="Zástupný obsah 4">
            <a:extLst>
              <a:ext uri="{FF2B5EF4-FFF2-40B4-BE49-F238E27FC236}">
                <a16:creationId xmlns:a16="http://schemas.microsoft.com/office/drawing/2014/main" id="{81AFE8FD-766F-4DAA-A01A-036CF6E0B5A2}"/>
              </a:ext>
            </a:extLst>
          </p:cNvPr>
          <p:cNvSpPr>
            <a:spLocks noGrp="1"/>
          </p:cNvSpPr>
          <p:nvPr>
            <p:ph idx="1"/>
          </p:nvPr>
        </p:nvSpPr>
        <p:spPr/>
        <p:txBody>
          <a:bodyPr/>
          <a:lstStyle/>
          <a:p>
            <a:pPr algn="just"/>
            <a:r>
              <a:rPr lang="cs-CZ" dirty="0"/>
              <a:t>V případě osob podle § 8 odst. 1 písm. d) TOPO je přičitatelnost jejich protiprávního činu PO založena alternativně na:</a:t>
            </a:r>
          </a:p>
          <a:p>
            <a:pPr marL="838350" lvl="1" indent="-514350" algn="just">
              <a:buFont typeface="+mj-lt"/>
              <a:buAutoNum type="alphaLcParenR"/>
            </a:pPr>
            <a:r>
              <a:rPr lang="cs-CZ" sz="2800" dirty="0"/>
              <a:t>rozhodnutí, pokynu nebo schválení některé z osob podle § 8 odst. 1 písm. a) až c) TOPO (tzv. </a:t>
            </a:r>
            <a:r>
              <a:rPr lang="cs-CZ" sz="2800" b="1" dirty="0"/>
              <a:t>komisivní podmínka; </a:t>
            </a:r>
            <a:r>
              <a:rPr lang="cs-CZ" sz="2800" dirty="0"/>
              <a:t>viz</a:t>
            </a:r>
            <a:br>
              <a:rPr lang="cs-CZ" sz="2800" dirty="0"/>
            </a:br>
            <a:r>
              <a:rPr lang="cs-CZ" sz="2800" dirty="0">
                <a:solidFill>
                  <a:schemeClr val="tx2"/>
                </a:solidFill>
                <a:hlinkClick r:id="rId2">
                  <a:extLst>
                    <a:ext uri="{A12FA001-AC4F-418D-AE19-62706E023703}">
                      <ahyp:hlinkClr xmlns:ahyp="http://schemas.microsoft.com/office/drawing/2018/hyperlinkcolor" val="tx"/>
                    </a:ext>
                  </a:extLst>
                </a:hlinkClick>
              </a:rPr>
              <a:t>6 Tdo 448/2020</a:t>
            </a:r>
            <a:r>
              <a:rPr lang="cs-CZ" sz="2800" dirty="0"/>
              <a:t>)</a:t>
            </a:r>
          </a:p>
          <a:p>
            <a:pPr marL="838350" lvl="1" indent="-514350" algn="just">
              <a:buFont typeface="+mj-lt"/>
              <a:buAutoNum type="alphaLcParenR"/>
            </a:pPr>
            <a:r>
              <a:rPr lang="cs-CZ" sz="2800" dirty="0"/>
              <a:t>neprovedení opatření osobami podle § 8 odst. 1 písm. a) až c) TOPO za účelem předcházení protiprávního činu osob podle</a:t>
            </a:r>
            <a:br>
              <a:rPr lang="cs-CZ" sz="2800" dirty="0"/>
            </a:br>
            <a:r>
              <a:rPr lang="cs-CZ" sz="2800" dirty="0"/>
              <a:t>§ 8 odst. 1 písm. d) TOPO, anebo zamezení či odvrácení jeho následků (tzv. </a:t>
            </a:r>
            <a:r>
              <a:rPr lang="cs-CZ" sz="2800" b="1" dirty="0"/>
              <a:t>omisivní podmínka</a:t>
            </a:r>
            <a:r>
              <a:rPr lang="cs-CZ" sz="2800" dirty="0"/>
              <a:t>; viz </a:t>
            </a:r>
            <a:r>
              <a:rPr lang="cs-CZ" sz="2800" dirty="0">
                <a:hlinkClick r:id="rId3"/>
              </a:rPr>
              <a:t>Metodika NSZ (2018), s. 14 a násl., příklady A až E</a:t>
            </a:r>
            <a:r>
              <a:rPr lang="cs-CZ" sz="2800" dirty="0"/>
              <a:t>, analogicky </a:t>
            </a:r>
            <a:r>
              <a:rPr lang="cs-CZ" sz="2800" dirty="0">
                <a:hlinkClick r:id="rId4"/>
              </a:rPr>
              <a:t>7 Tdo 110/2019</a:t>
            </a:r>
            <a:r>
              <a:rPr lang="cs-CZ" sz="2800" dirty="0"/>
              <a:t>)</a:t>
            </a:r>
          </a:p>
          <a:p>
            <a:pPr marL="72000" indent="0" algn="just">
              <a:buNone/>
            </a:pPr>
            <a:endParaRPr lang="cs-CZ" dirty="0"/>
          </a:p>
        </p:txBody>
      </p:sp>
    </p:spTree>
    <p:extLst>
      <p:ext uri="{BB962C8B-B14F-4D97-AF65-F5344CB8AC3E}">
        <p14:creationId xmlns:p14="http://schemas.microsoft.com/office/powerpoint/2010/main" val="12571915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8538852-9DFA-4C2B-BFBA-6340EAE626CC}"/>
              </a:ext>
            </a:extLst>
          </p:cNvPr>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
        <p:nvSpPr>
          <p:cNvPr id="4" name="Nadpis 3">
            <a:extLst>
              <a:ext uri="{FF2B5EF4-FFF2-40B4-BE49-F238E27FC236}">
                <a16:creationId xmlns:a16="http://schemas.microsoft.com/office/drawing/2014/main" id="{0860BBD2-A908-42E8-860D-5B2D327636B8}"/>
              </a:ext>
            </a:extLst>
          </p:cNvPr>
          <p:cNvSpPr>
            <a:spLocks noGrp="1"/>
          </p:cNvSpPr>
          <p:nvPr>
            <p:ph type="title"/>
          </p:nvPr>
        </p:nvSpPr>
        <p:spPr/>
        <p:txBody>
          <a:bodyPr/>
          <a:lstStyle/>
          <a:p>
            <a:r>
              <a:rPr lang="cs-CZ" dirty="0"/>
              <a:t>Komisivní podmínka přičitatelnosti podle</a:t>
            </a:r>
            <a:br>
              <a:rPr lang="cs-CZ" dirty="0"/>
            </a:br>
            <a:r>
              <a:rPr lang="cs-CZ" dirty="0"/>
              <a:t>§ 8 odst. 2 písm. b) TOPO</a:t>
            </a:r>
            <a:endParaRPr lang="en-GB" dirty="0"/>
          </a:p>
        </p:txBody>
      </p:sp>
      <p:sp>
        <p:nvSpPr>
          <p:cNvPr id="5" name="Zástupný obsah 4">
            <a:extLst>
              <a:ext uri="{FF2B5EF4-FFF2-40B4-BE49-F238E27FC236}">
                <a16:creationId xmlns:a16="http://schemas.microsoft.com/office/drawing/2014/main" id="{81AFE8FD-766F-4DAA-A01A-036CF6E0B5A2}"/>
              </a:ext>
            </a:extLst>
          </p:cNvPr>
          <p:cNvSpPr>
            <a:spLocks noGrp="1"/>
          </p:cNvSpPr>
          <p:nvPr>
            <p:ph idx="1"/>
          </p:nvPr>
        </p:nvSpPr>
        <p:spPr/>
        <p:txBody>
          <a:bodyPr/>
          <a:lstStyle/>
          <a:p>
            <a:pPr marL="72000" indent="0" algn="just">
              <a:buNone/>
            </a:pPr>
            <a:endParaRPr lang="cs-CZ" sz="2800" dirty="0"/>
          </a:p>
          <a:p>
            <a:pPr algn="just"/>
            <a:r>
              <a:rPr lang="cs-CZ" sz="2800" dirty="0"/>
              <a:t>V případě rozhodnutí, schválení či pokynu vůči zaměstnanci platí, že je irelevantní, zda při jejich vydání či udělení osoba podle § 8 odst. 1 písm. a) až c) TOPO překročila svá oprávnění</a:t>
            </a:r>
            <a:br>
              <a:rPr lang="cs-CZ" sz="2800" dirty="0"/>
            </a:br>
            <a:r>
              <a:rPr lang="cs-CZ" sz="2800" dirty="0"/>
              <a:t>či nedodržela zákonem, anebo vnitřními předpisy předepsaná pravidla; rovněž platí, že rozhodnutí, schválení či pokyny mohou být formální i neformální, ústní i písemné</a:t>
            </a:r>
          </a:p>
          <a:p>
            <a:pPr algn="just"/>
            <a:r>
              <a:rPr lang="cs-CZ" sz="2800" dirty="0"/>
              <a:t>Uvedení platí </a:t>
            </a:r>
            <a:r>
              <a:rPr lang="cs-CZ" sz="2800" b="1" dirty="0"/>
              <a:t>ve všech oborech činnosti PO </a:t>
            </a:r>
            <a:r>
              <a:rPr lang="cs-CZ" sz="2800" dirty="0"/>
              <a:t>(od stavebnictví, přes poskytování právních služeb, veškerých výrobních činností, až po každodenní chod PO – např. vedení účetnictví)</a:t>
            </a:r>
          </a:p>
          <a:p>
            <a:pPr marL="72000" indent="0" algn="just">
              <a:buNone/>
            </a:pPr>
            <a:endParaRPr lang="cs-CZ" dirty="0"/>
          </a:p>
        </p:txBody>
      </p:sp>
    </p:spTree>
    <p:extLst>
      <p:ext uri="{BB962C8B-B14F-4D97-AF65-F5344CB8AC3E}">
        <p14:creationId xmlns:p14="http://schemas.microsoft.com/office/powerpoint/2010/main" val="1205170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8538852-9DFA-4C2B-BFBA-6340EAE626CC}"/>
              </a:ext>
            </a:extLst>
          </p:cNvPr>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
        <p:nvSpPr>
          <p:cNvPr id="4" name="Nadpis 3">
            <a:extLst>
              <a:ext uri="{FF2B5EF4-FFF2-40B4-BE49-F238E27FC236}">
                <a16:creationId xmlns:a16="http://schemas.microsoft.com/office/drawing/2014/main" id="{0860BBD2-A908-42E8-860D-5B2D327636B8}"/>
              </a:ext>
            </a:extLst>
          </p:cNvPr>
          <p:cNvSpPr>
            <a:spLocks noGrp="1"/>
          </p:cNvSpPr>
          <p:nvPr>
            <p:ph type="title"/>
          </p:nvPr>
        </p:nvSpPr>
        <p:spPr/>
        <p:txBody>
          <a:bodyPr/>
          <a:lstStyle/>
          <a:p>
            <a:r>
              <a:rPr lang="cs-CZ" dirty="0"/>
              <a:t>Omisivní podmínka přičitatelnosti podle</a:t>
            </a:r>
            <a:br>
              <a:rPr lang="cs-CZ" dirty="0"/>
            </a:br>
            <a:r>
              <a:rPr lang="cs-CZ" dirty="0"/>
              <a:t>§ 8 odst. 2 písm. b) TOPO</a:t>
            </a:r>
            <a:endParaRPr lang="en-GB" dirty="0"/>
          </a:p>
        </p:txBody>
      </p:sp>
      <p:sp>
        <p:nvSpPr>
          <p:cNvPr id="5" name="Zástupný obsah 4">
            <a:extLst>
              <a:ext uri="{FF2B5EF4-FFF2-40B4-BE49-F238E27FC236}">
                <a16:creationId xmlns:a16="http://schemas.microsoft.com/office/drawing/2014/main" id="{81AFE8FD-766F-4DAA-A01A-036CF6E0B5A2}"/>
              </a:ext>
            </a:extLst>
          </p:cNvPr>
          <p:cNvSpPr>
            <a:spLocks noGrp="1"/>
          </p:cNvSpPr>
          <p:nvPr>
            <p:ph idx="1"/>
          </p:nvPr>
        </p:nvSpPr>
        <p:spPr/>
        <p:txBody>
          <a:bodyPr/>
          <a:lstStyle/>
          <a:p>
            <a:pPr marL="72000" indent="0" algn="just">
              <a:buNone/>
            </a:pPr>
            <a:endParaRPr lang="cs-CZ" sz="2800" dirty="0"/>
          </a:p>
          <a:p>
            <a:pPr algn="just"/>
            <a:r>
              <a:rPr lang="cs-CZ" sz="2800" dirty="0"/>
              <a:t>V případě neprovedení opatření ve smyslu § 8 odst. 2 písm. b) TOPO platí, že lze rozlišovat opatření:</a:t>
            </a:r>
          </a:p>
          <a:p>
            <a:pPr marL="586350" indent="-514350" algn="just">
              <a:buFont typeface="+mj-lt"/>
              <a:buAutoNum type="alphaLcParenR"/>
            </a:pPr>
            <a:r>
              <a:rPr lang="cs-CZ" b="1" dirty="0"/>
              <a:t>Normativního charakteru </a:t>
            </a:r>
            <a:r>
              <a:rPr lang="cs-CZ" dirty="0"/>
              <a:t>(BOZP, účetnictví, standardizované postupy v rámci odvětví stanovené profesními komorami) – jejich neprovedení má za následek vždy TO PO bez dalšího</a:t>
            </a:r>
          </a:p>
          <a:p>
            <a:pPr marL="586350" indent="-514350" algn="just">
              <a:buFont typeface="+mj-lt"/>
              <a:buAutoNum type="alphaLcParenR"/>
            </a:pPr>
            <a:r>
              <a:rPr lang="cs-CZ" sz="2800" b="1" dirty="0"/>
              <a:t>Nenormativního charakteru </a:t>
            </a:r>
            <a:r>
              <a:rPr lang="cs-CZ" sz="2800" dirty="0"/>
              <a:t>(tedy nad rámec zákona, avšak spravedlivě </a:t>
            </a:r>
            <a:r>
              <a:rPr lang="cs-CZ" sz="2800" dirty="0" err="1"/>
              <a:t>požadovatelných</a:t>
            </a:r>
            <a:r>
              <a:rPr lang="cs-CZ" sz="2800" dirty="0"/>
              <a:t> – zde je třeba postupovat vždy ad hoc s ohledem na poměry, zvláště majetkové, té které PO)</a:t>
            </a:r>
          </a:p>
          <a:p>
            <a:pPr marL="72000" indent="0" algn="just">
              <a:buNone/>
            </a:pPr>
            <a:endParaRPr lang="cs-CZ" dirty="0"/>
          </a:p>
        </p:txBody>
      </p:sp>
    </p:spTree>
    <p:extLst>
      <p:ext uri="{BB962C8B-B14F-4D97-AF65-F5344CB8AC3E}">
        <p14:creationId xmlns:p14="http://schemas.microsoft.com/office/powerpoint/2010/main" val="1890608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8538852-9DFA-4C2B-BFBA-6340EAE626CC}"/>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0860BBD2-A908-42E8-860D-5B2D327636B8}"/>
              </a:ext>
            </a:extLst>
          </p:cNvPr>
          <p:cNvSpPr>
            <a:spLocks noGrp="1"/>
          </p:cNvSpPr>
          <p:nvPr>
            <p:ph type="title"/>
          </p:nvPr>
        </p:nvSpPr>
        <p:spPr/>
        <p:txBody>
          <a:bodyPr/>
          <a:lstStyle/>
          <a:p>
            <a:r>
              <a:rPr lang="cs-CZ" dirty="0"/>
              <a:t>Pojem právnické osoby - úvodem</a:t>
            </a:r>
            <a:endParaRPr lang="en-GB" dirty="0"/>
          </a:p>
        </p:txBody>
      </p:sp>
      <p:sp>
        <p:nvSpPr>
          <p:cNvPr id="5" name="Zástupný obsah 4">
            <a:extLst>
              <a:ext uri="{FF2B5EF4-FFF2-40B4-BE49-F238E27FC236}">
                <a16:creationId xmlns:a16="http://schemas.microsoft.com/office/drawing/2014/main" id="{81AFE8FD-766F-4DAA-A01A-036CF6E0B5A2}"/>
              </a:ext>
            </a:extLst>
          </p:cNvPr>
          <p:cNvSpPr>
            <a:spLocks noGrp="1"/>
          </p:cNvSpPr>
          <p:nvPr>
            <p:ph idx="1"/>
          </p:nvPr>
        </p:nvSpPr>
        <p:spPr/>
        <p:txBody>
          <a:bodyPr/>
          <a:lstStyle/>
          <a:p>
            <a:pPr algn="just"/>
            <a:r>
              <a:rPr lang="cs-CZ" dirty="0"/>
              <a:t>Z pohledu trestního práva je zajímavá skutečnost, že právnická osoba </a:t>
            </a:r>
            <a:r>
              <a:rPr lang="cs-CZ" b="1" dirty="0"/>
              <a:t>nemá vlastní vůli </a:t>
            </a:r>
            <a:r>
              <a:rPr lang="cs-CZ" dirty="0"/>
              <a:t>(§ 151 odst. 1 OZ) – může tedy jednat zaviněně?</a:t>
            </a:r>
          </a:p>
          <a:p>
            <a:pPr algn="just"/>
            <a:r>
              <a:rPr lang="cs-CZ" dirty="0"/>
              <a:t>Neméně zajímavý je pak poznatek, že právnická osoba </a:t>
            </a:r>
            <a:r>
              <a:rPr lang="cs-CZ" b="1" dirty="0"/>
              <a:t>není s to sama jednat</a:t>
            </a:r>
            <a:r>
              <a:rPr lang="cs-CZ" dirty="0"/>
              <a:t>, ale jednání za ni je postaveno na zastoupení</a:t>
            </a:r>
            <a:br>
              <a:rPr lang="cs-CZ" dirty="0"/>
            </a:br>
            <a:r>
              <a:rPr lang="cs-CZ" dirty="0"/>
              <a:t>(v případě protiprávního jednání pak na přičitatelnosti) –</a:t>
            </a:r>
            <a:br>
              <a:rPr lang="cs-CZ" dirty="0"/>
            </a:br>
            <a:r>
              <a:rPr lang="cs-CZ" dirty="0"/>
              <a:t>čí protiprávní čin tedy může představovat trestný čin právnické osoby?</a:t>
            </a:r>
          </a:p>
          <a:p>
            <a:endParaRPr lang="cs-CZ" dirty="0"/>
          </a:p>
        </p:txBody>
      </p:sp>
    </p:spTree>
    <p:extLst>
      <p:ext uri="{BB962C8B-B14F-4D97-AF65-F5344CB8AC3E}">
        <p14:creationId xmlns:p14="http://schemas.microsoft.com/office/powerpoint/2010/main" val="16633936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8538852-9DFA-4C2B-BFBA-6340EAE626CC}"/>
              </a:ext>
            </a:extLst>
          </p:cNvPr>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
        <p:nvSpPr>
          <p:cNvPr id="4" name="Nadpis 3">
            <a:extLst>
              <a:ext uri="{FF2B5EF4-FFF2-40B4-BE49-F238E27FC236}">
                <a16:creationId xmlns:a16="http://schemas.microsoft.com/office/drawing/2014/main" id="{0860BBD2-A908-42E8-860D-5B2D327636B8}"/>
              </a:ext>
            </a:extLst>
          </p:cNvPr>
          <p:cNvSpPr>
            <a:spLocks noGrp="1"/>
          </p:cNvSpPr>
          <p:nvPr>
            <p:ph type="title"/>
          </p:nvPr>
        </p:nvSpPr>
        <p:spPr/>
        <p:txBody>
          <a:bodyPr/>
          <a:lstStyle/>
          <a:p>
            <a:r>
              <a:rPr lang="cs-CZ" dirty="0"/>
              <a:t>Omisivní podmínka přičitatelnosti podle</a:t>
            </a:r>
            <a:br>
              <a:rPr lang="cs-CZ" dirty="0"/>
            </a:br>
            <a:r>
              <a:rPr lang="cs-CZ" dirty="0"/>
              <a:t>§ 8 odst. 2 písm. b) TOPO</a:t>
            </a:r>
            <a:endParaRPr lang="en-GB" dirty="0"/>
          </a:p>
        </p:txBody>
      </p:sp>
      <p:sp>
        <p:nvSpPr>
          <p:cNvPr id="5" name="Zástupný obsah 4">
            <a:extLst>
              <a:ext uri="{FF2B5EF4-FFF2-40B4-BE49-F238E27FC236}">
                <a16:creationId xmlns:a16="http://schemas.microsoft.com/office/drawing/2014/main" id="{81AFE8FD-766F-4DAA-A01A-036CF6E0B5A2}"/>
              </a:ext>
            </a:extLst>
          </p:cNvPr>
          <p:cNvSpPr>
            <a:spLocks noGrp="1"/>
          </p:cNvSpPr>
          <p:nvPr>
            <p:ph idx="1"/>
          </p:nvPr>
        </p:nvSpPr>
        <p:spPr/>
        <p:txBody>
          <a:bodyPr/>
          <a:lstStyle/>
          <a:p>
            <a:pPr marL="72000" indent="0" algn="just">
              <a:buNone/>
            </a:pPr>
            <a:endParaRPr lang="cs-CZ" sz="2800" dirty="0"/>
          </a:p>
          <a:p>
            <a:pPr algn="just"/>
            <a:r>
              <a:rPr lang="cs-CZ" sz="2800" dirty="0"/>
              <a:t>Opatření nadto mohou být dvojího charakteru:</a:t>
            </a:r>
          </a:p>
          <a:p>
            <a:pPr marL="838350" lvl="1" indent="-514350" algn="just">
              <a:buFont typeface="+mj-lt"/>
              <a:buAutoNum type="alphaLcParenR"/>
            </a:pPr>
            <a:r>
              <a:rPr lang="cs-CZ" sz="2800" b="1" dirty="0"/>
              <a:t>Preventivního</a:t>
            </a:r>
            <a:r>
              <a:rPr lang="cs-CZ" sz="2800" dirty="0"/>
              <a:t> – tedy zaměřeného na předcházení trestné činnosti samotné (nejen dodržování zákonných povinností, ale výběr vhodných osob pro danou činnost, vytváření firemní kultury zaměřené na předcházení trestné činnosti jako jsou etické kodexy či protikorupční programy, ale také interní audit)</a:t>
            </a:r>
          </a:p>
          <a:p>
            <a:pPr marL="838350" lvl="1" indent="-514350" algn="just">
              <a:buFont typeface="+mj-lt"/>
              <a:buAutoNum type="alphaLcParenR"/>
            </a:pPr>
            <a:r>
              <a:rPr lang="cs-CZ" sz="2800" b="1" dirty="0"/>
              <a:t>Reaktivního</a:t>
            </a:r>
            <a:r>
              <a:rPr lang="cs-CZ" sz="2800" dirty="0"/>
              <a:t> – zaměřené na odvrácení nebo alespoň minimalizaci následků TČ (např. systém hlášení protiprávního jednání v rámci </a:t>
            </a:r>
            <a:r>
              <a:rPr lang="cs-CZ" sz="2800" dirty="0" err="1"/>
              <a:t>compliance</a:t>
            </a:r>
            <a:r>
              <a:rPr lang="cs-CZ" sz="2800" dirty="0"/>
              <a:t> programu, či </a:t>
            </a:r>
            <a:r>
              <a:rPr lang="cs-CZ" sz="2800" dirty="0" err="1"/>
              <a:t>whistleblowing</a:t>
            </a:r>
            <a:r>
              <a:rPr lang="cs-CZ" sz="2800" dirty="0"/>
              <a:t>)</a:t>
            </a:r>
          </a:p>
          <a:p>
            <a:pPr marL="72000" indent="0" algn="just">
              <a:buNone/>
            </a:pPr>
            <a:endParaRPr lang="cs-CZ" dirty="0"/>
          </a:p>
        </p:txBody>
      </p:sp>
    </p:spTree>
    <p:extLst>
      <p:ext uri="{BB962C8B-B14F-4D97-AF65-F5344CB8AC3E}">
        <p14:creationId xmlns:p14="http://schemas.microsoft.com/office/powerpoint/2010/main" val="35786141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41</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398502" y="2457450"/>
            <a:ext cx="11361600" cy="1614495"/>
          </a:xfrm>
        </p:spPr>
        <p:txBody>
          <a:bodyPr anchor="ctr"/>
          <a:lstStyle/>
          <a:p>
            <a:pPr marL="742950" indent="-742950">
              <a:buFont typeface="+mj-lt"/>
              <a:buAutoNum type="alphaUcPeriod" startAt="4"/>
            </a:pPr>
            <a:r>
              <a:rPr lang="cs-CZ" dirty="0"/>
              <a:t>Ustanovení § 8 odst. 5 TOPO</a:t>
            </a:r>
          </a:p>
        </p:txBody>
      </p:sp>
    </p:spTree>
    <p:extLst>
      <p:ext uri="{BB962C8B-B14F-4D97-AF65-F5344CB8AC3E}">
        <p14:creationId xmlns:p14="http://schemas.microsoft.com/office/powerpoint/2010/main" val="368198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8538852-9DFA-4C2B-BFBA-6340EAE626CC}"/>
              </a:ext>
            </a:extLst>
          </p:cNvPr>
          <p:cNvSpPr>
            <a:spLocks noGrp="1"/>
          </p:cNvSpPr>
          <p:nvPr>
            <p:ph type="sldNum" sz="quarter" idx="11"/>
          </p:nvPr>
        </p:nvSpPr>
        <p:spPr/>
        <p:txBody>
          <a:bodyPr/>
          <a:lstStyle/>
          <a:p>
            <a:fld id="{0970407D-EE58-4A0B-824B-1D3AE42DD9CF}" type="slidenum">
              <a:rPr lang="cs-CZ" altLang="cs-CZ" smtClean="0"/>
              <a:pPr/>
              <a:t>42</a:t>
            </a:fld>
            <a:endParaRPr lang="cs-CZ" altLang="cs-CZ" dirty="0"/>
          </a:p>
        </p:txBody>
      </p:sp>
      <p:sp>
        <p:nvSpPr>
          <p:cNvPr id="4" name="Nadpis 3">
            <a:extLst>
              <a:ext uri="{FF2B5EF4-FFF2-40B4-BE49-F238E27FC236}">
                <a16:creationId xmlns:a16="http://schemas.microsoft.com/office/drawing/2014/main" id="{0860BBD2-A908-42E8-860D-5B2D327636B8}"/>
              </a:ext>
            </a:extLst>
          </p:cNvPr>
          <p:cNvSpPr>
            <a:spLocks noGrp="1"/>
          </p:cNvSpPr>
          <p:nvPr>
            <p:ph type="title"/>
          </p:nvPr>
        </p:nvSpPr>
        <p:spPr/>
        <p:txBody>
          <a:bodyPr/>
          <a:lstStyle/>
          <a:p>
            <a:r>
              <a:rPr lang="cs-CZ" dirty="0"/>
              <a:t>Ustanovení § 8 odst. 5 TOPO</a:t>
            </a:r>
            <a:endParaRPr lang="en-GB" dirty="0"/>
          </a:p>
        </p:txBody>
      </p:sp>
      <p:sp>
        <p:nvSpPr>
          <p:cNvPr id="5" name="Zástupný obsah 4">
            <a:extLst>
              <a:ext uri="{FF2B5EF4-FFF2-40B4-BE49-F238E27FC236}">
                <a16:creationId xmlns:a16="http://schemas.microsoft.com/office/drawing/2014/main" id="{81AFE8FD-766F-4DAA-A01A-036CF6E0B5A2}"/>
              </a:ext>
            </a:extLst>
          </p:cNvPr>
          <p:cNvSpPr>
            <a:spLocks noGrp="1"/>
          </p:cNvSpPr>
          <p:nvPr>
            <p:ph idx="1"/>
          </p:nvPr>
        </p:nvSpPr>
        <p:spPr>
          <a:xfrm>
            <a:off x="720000" y="1692002"/>
            <a:ext cx="10753200" cy="1836389"/>
          </a:xfrm>
        </p:spPr>
        <p:txBody>
          <a:bodyPr/>
          <a:lstStyle/>
          <a:p>
            <a:pPr marL="72000" indent="0" algn="just">
              <a:lnSpc>
                <a:spcPct val="100000"/>
              </a:lnSpc>
              <a:buNone/>
            </a:pPr>
            <a:r>
              <a:rPr lang="cs-CZ" sz="2400" dirty="0"/>
              <a:t>Právnická osoba se trestní odpovědnosti podle odstavců 1 až 4 </a:t>
            </a:r>
            <a:r>
              <a:rPr lang="cs-CZ" sz="2400" b="1" dirty="0"/>
              <a:t>zprostí</a:t>
            </a:r>
            <a:r>
              <a:rPr lang="cs-CZ" sz="2400" dirty="0"/>
              <a:t>, pokud </a:t>
            </a:r>
            <a:r>
              <a:rPr lang="cs-CZ" sz="2400" b="1" dirty="0"/>
              <a:t>vynaložila veškeré úsilí, které na ní bylo možno spravedlivě požadovat</a:t>
            </a:r>
            <a:r>
              <a:rPr lang="cs-CZ" sz="2400" dirty="0"/>
              <a:t>, aby </a:t>
            </a:r>
            <a:r>
              <a:rPr lang="cs-CZ" sz="2400" b="1" dirty="0"/>
              <a:t>spáchání protiprávního činu osobami uvedenými v odstavci 1 zabránila</a:t>
            </a:r>
            <a:r>
              <a:rPr lang="cs-CZ" sz="2400" dirty="0"/>
              <a:t>.</a:t>
            </a:r>
          </a:p>
        </p:txBody>
      </p:sp>
    </p:spTree>
    <p:extLst>
      <p:ext uri="{BB962C8B-B14F-4D97-AF65-F5344CB8AC3E}">
        <p14:creationId xmlns:p14="http://schemas.microsoft.com/office/powerpoint/2010/main" val="10666418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8538852-9DFA-4C2B-BFBA-6340EAE626CC}"/>
              </a:ext>
            </a:extLst>
          </p:cNvPr>
          <p:cNvSpPr>
            <a:spLocks noGrp="1"/>
          </p:cNvSpPr>
          <p:nvPr>
            <p:ph type="sldNum" sz="quarter" idx="11"/>
          </p:nvPr>
        </p:nvSpPr>
        <p:spPr/>
        <p:txBody>
          <a:bodyPr/>
          <a:lstStyle/>
          <a:p>
            <a:fld id="{0970407D-EE58-4A0B-824B-1D3AE42DD9CF}" type="slidenum">
              <a:rPr lang="cs-CZ" altLang="cs-CZ" smtClean="0"/>
              <a:pPr/>
              <a:t>43</a:t>
            </a:fld>
            <a:endParaRPr lang="cs-CZ" altLang="cs-CZ" dirty="0"/>
          </a:p>
        </p:txBody>
      </p:sp>
      <p:sp>
        <p:nvSpPr>
          <p:cNvPr id="4" name="Nadpis 3">
            <a:extLst>
              <a:ext uri="{FF2B5EF4-FFF2-40B4-BE49-F238E27FC236}">
                <a16:creationId xmlns:a16="http://schemas.microsoft.com/office/drawing/2014/main" id="{0860BBD2-A908-42E8-860D-5B2D327636B8}"/>
              </a:ext>
            </a:extLst>
          </p:cNvPr>
          <p:cNvSpPr>
            <a:spLocks noGrp="1"/>
          </p:cNvSpPr>
          <p:nvPr>
            <p:ph type="title"/>
          </p:nvPr>
        </p:nvSpPr>
        <p:spPr/>
        <p:txBody>
          <a:bodyPr/>
          <a:lstStyle/>
          <a:p>
            <a:r>
              <a:rPr lang="cs-CZ" dirty="0"/>
              <a:t>Význam ustanovení § 8 odst. 5 TOPO</a:t>
            </a:r>
            <a:endParaRPr lang="en-GB" dirty="0"/>
          </a:p>
        </p:txBody>
      </p:sp>
      <p:sp>
        <p:nvSpPr>
          <p:cNvPr id="5" name="Zástupný obsah 4">
            <a:extLst>
              <a:ext uri="{FF2B5EF4-FFF2-40B4-BE49-F238E27FC236}">
                <a16:creationId xmlns:a16="http://schemas.microsoft.com/office/drawing/2014/main" id="{81AFE8FD-766F-4DAA-A01A-036CF6E0B5A2}"/>
              </a:ext>
            </a:extLst>
          </p:cNvPr>
          <p:cNvSpPr>
            <a:spLocks noGrp="1"/>
          </p:cNvSpPr>
          <p:nvPr>
            <p:ph idx="1"/>
          </p:nvPr>
        </p:nvSpPr>
        <p:spPr/>
        <p:txBody>
          <a:bodyPr/>
          <a:lstStyle/>
          <a:p>
            <a:pPr algn="just"/>
            <a:r>
              <a:rPr lang="cs-CZ" dirty="0"/>
              <a:t>§ 8 odst. 5 TOPO byl do zákona včleněn novelou č. 183/2016 Sb.</a:t>
            </a:r>
          </a:p>
          <a:p>
            <a:pPr algn="just"/>
            <a:r>
              <a:rPr lang="cs-CZ" dirty="0"/>
              <a:t>Jeho účelem bylo ještě více posílit pojetí TO PO jako prostředek </a:t>
            </a:r>
            <a:r>
              <a:rPr lang="cs-CZ" i="1" dirty="0"/>
              <a:t>ultima ratio </a:t>
            </a:r>
            <a:r>
              <a:rPr lang="cs-CZ" dirty="0"/>
              <a:t>a především zabránit možnosti dovození TO PO</a:t>
            </a:r>
            <a:br>
              <a:rPr lang="cs-CZ" dirty="0"/>
            </a:br>
            <a:r>
              <a:rPr lang="cs-CZ" dirty="0"/>
              <a:t>v případě </a:t>
            </a:r>
            <a:r>
              <a:rPr lang="cs-CZ" b="1" dirty="0"/>
              <a:t>excesů kvalifikovaných osob </a:t>
            </a:r>
            <a:r>
              <a:rPr lang="cs-CZ" dirty="0"/>
              <a:t>podle § 8 odst. 1 TOPO</a:t>
            </a:r>
          </a:p>
          <a:p>
            <a:pPr algn="just"/>
            <a:r>
              <a:rPr lang="cs-CZ" dirty="0"/>
              <a:t>Zpočátku však přinesl hlavně řadu otázek ohledně jeho významu a interpretace, neboť</a:t>
            </a:r>
          </a:p>
          <a:p>
            <a:pPr marL="838350" lvl="1" indent="-514350" algn="just">
              <a:buFont typeface="+mj-lt"/>
              <a:buAutoNum type="arabicPeriod"/>
            </a:pPr>
            <a:r>
              <a:rPr lang="cs-CZ" sz="2800" b="1" dirty="0"/>
              <a:t>Částečně dubluje § 8 odst. 2 písm. b) TOPO </a:t>
            </a:r>
            <a:r>
              <a:rPr lang="cs-CZ" sz="2800" dirty="0"/>
              <a:t>(omisivní podmínku),</a:t>
            </a:r>
          </a:p>
          <a:p>
            <a:pPr marL="838350" lvl="1" indent="-514350" algn="just">
              <a:buFont typeface="+mj-lt"/>
              <a:buAutoNum type="arabicPeriod"/>
            </a:pPr>
            <a:r>
              <a:rPr lang="cs-CZ" sz="2800" dirty="0"/>
              <a:t>Vnáší do základů TO </a:t>
            </a:r>
            <a:r>
              <a:rPr lang="cs-CZ" sz="2800" b="1" dirty="0"/>
              <a:t>novou terminologii</a:t>
            </a:r>
            <a:r>
              <a:rPr lang="cs-CZ" sz="2800" dirty="0"/>
              <a:t> (zproštění se trestní odpovědnosti – procesní pojem, viz také § 21 </a:t>
            </a:r>
            <a:r>
              <a:rPr lang="cs-CZ" sz="2800" dirty="0" err="1"/>
              <a:t>ZoOdpP</a:t>
            </a:r>
            <a:r>
              <a:rPr lang="cs-CZ" sz="2800" dirty="0"/>
              <a:t>)</a:t>
            </a:r>
            <a:endParaRPr lang="cs-CZ" sz="2800" b="1" dirty="0"/>
          </a:p>
        </p:txBody>
      </p:sp>
    </p:spTree>
    <p:extLst>
      <p:ext uri="{BB962C8B-B14F-4D97-AF65-F5344CB8AC3E}">
        <p14:creationId xmlns:p14="http://schemas.microsoft.com/office/powerpoint/2010/main" val="24729652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8538852-9DFA-4C2B-BFBA-6340EAE626CC}"/>
              </a:ext>
            </a:extLst>
          </p:cNvPr>
          <p:cNvSpPr>
            <a:spLocks noGrp="1"/>
          </p:cNvSpPr>
          <p:nvPr>
            <p:ph type="sldNum" sz="quarter" idx="11"/>
          </p:nvPr>
        </p:nvSpPr>
        <p:spPr/>
        <p:txBody>
          <a:bodyPr/>
          <a:lstStyle/>
          <a:p>
            <a:fld id="{0970407D-EE58-4A0B-824B-1D3AE42DD9CF}" type="slidenum">
              <a:rPr lang="cs-CZ" altLang="cs-CZ" smtClean="0"/>
              <a:pPr/>
              <a:t>44</a:t>
            </a:fld>
            <a:endParaRPr lang="cs-CZ" altLang="cs-CZ" dirty="0"/>
          </a:p>
        </p:txBody>
      </p:sp>
      <p:sp>
        <p:nvSpPr>
          <p:cNvPr id="4" name="Nadpis 3">
            <a:extLst>
              <a:ext uri="{FF2B5EF4-FFF2-40B4-BE49-F238E27FC236}">
                <a16:creationId xmlns:a16="http://schemas.microsoft.com/office/drawing/2014/main" id="{0860BBD2-A908-42E8-860D-5B2D327636B8}"/>
              </a:ext>
            </a:extLst>
          </p:cNvPr>
          <p:cNvSpPr>
            <a:spLocks noGrp="1"/>
          </p:cNvSpPr>
          <p:nvPr>
            <p:ph type="title"/>
          </p:nvPr>
        </p:nvSpPr>
        <p:spPr/>
        <p:txBody>
          <a:bodyPr/>
          <a:lstStyle/>
          <a:p>
            <a:r>
              <a:rPr lang="cs-CZ" dirty="0"/>
              <a:t>Význam ustanovení § 8 odst. 5 TOPO</a:t>
            </a:r>
            <a:endParaRPr lang="en-GB" dirty="0"/>
          </a:p>
        </p:txBody>
      </p:sp>
      <p:sp>
        <p:nvSpPr>
          <p:cNvPr id="5" name="Zástupný obsah 4">
            <a:extLst>
              <a:ext uri="{FF2B5EF4-FFF2-40B4-BE49-F238E27FC236}">
                <a16:creationId xmlns:a16="http://schemas.microsoft.com/office/drawing/2014/main" id="{81AFE8FD-766F-4DAA-A01A-036CF6E0B5A2}"/>
              </a:ext>
            </a:extLst>
          </p:cNvPr>
          <p:cNvSpPr>
            <a:spLocks noGrp="1"/>
          </p:cNvSpPr>
          <p:nvPr>
            <p:ph idx="1"/>
          </p:nvPr>
        </p:nvSpPr>
        <p:spPr/>
        <p:txBody>
          <a:bodyPr/>
          <a:lstStyle/>
          <a:p>
            <a:pPr algn="just"/>
            <a:r>
              <a:rPr lang="cs-CZ" dirty="0"/>
              <a:t>Teorie i praxe se následně shodli na tom, že § 8 odst. 5 TOPO je třeba chápat jako </a:t>
            </a:r>
            <a:r>
              <a:rPr lang="cs-CZ" b="1" dirty="0"/>
              <a:t>další podmínku přičitatelnosti </a:t>
            </a:r>
            <a:r>
              <a:rPr lang="cs-CZ" dirty="0"/>
              <a:t>protiprávního činu PO, a to jako podmínku </a:t>
            </a:r>
            <a:r>
              <a:rPr lang="cs-CZ" b="1" dirty="0"/>
              <a:t>negativní</a:t>
            </a:r>
            <a:r>
              <a:rPr lang="cs-CZ" dirty="0"/>
              <a:t> (z hlediska vzniku TO PO), </a:t>
            </a:r>
            <a:r>
              <a:rPr lang="cs-CZ" b="1" dirty="0"/>
              <a:t>objektivní</a:t>
            </a:r>
            <a:r>
              <a:rPr lang="cs-CZ" dirty="0"/>
              <a:t> (neboť není rozhodné, zda k provedení daných opatření došlo ze strany PO nezaviněně) a </a:t>
            </a:r>
            <a:r>
              <a:rPr lang="cs-CZ" b="1" dirty="0"/>
              <a:t>komisivní</a:t>
            </a:r>
            <a:r>
              <a:rPr lang="cs-CZ" dirty="0"/>
              <a:t> (neboť je vyžadována další aktivita ze strany právnické osoby)</a:t>
            </a:r>
          </a:p>
          <a:p>
            <a:pPr algn="just"/>
            <a:r>
              <a:rPr lang="cs-CZ" dirty="0"/>
              <a:t>Význam tak má § 8 odst. 5 TOPO ve vztahu k přičitatelnosti podle § 8 odst. 2 písm. a) TOPO [přičitatelnost tak – oproti předchozí úpravě není dána automaticky) a k přičitatelnosti podle § 8 odst. 2 písm. b) TOPO (avšak jen ke komisivní podmínce)</a:t>
            </a:r>
          </a:p>
        </p:txBody>
      </p:sp>
    </p:spTree>
    <p:extLst>
      <p:ext uri="{BB962C8B-B14F-4D97-AF65-F5344CB8AC3E}">
        <p14:creationId xmlns:p14="http://schemas.microsoft.com/office/powerpoint/2010/main" val="28224803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8538852-9DFA-4C2B-BFBA-6340EAE626CC}"/>
              </a:ext>
            </a:extLst>
          </p:cNvPr>
          <p:cNvSpPr>
            <a:spLocks noGrp="1"/>
          </p:cNvSpPr>
          <p:nvPr>
            <p:ph type="sldNum" sz="quarter" idx="11"/>
          </p:nvPr>
        </p:nvSpPr>
        <p:spPr/>
        <p:txBody>
          <a:bodyPr/>
          <a:lstStyle/>
          <a:p>
            <a:fld id="{0970407D-EE58-4A0B-824B-1D3AE42DD9CF}" type="slidenum">
              <a:rPr lang="cs-CZ" altLang="cs-CZ" smtClean="0"/>
              <a:pPr/>
              <a:t>45</a:t>
            </a:fld>
            <a:endParaRPr lang="cs-CZ" altLang="cs-CZ" dirty="0"/>
          </a:p>
        </p:txBody>
      </p:sp>
      <p:sp>
        <p:nvSpPr>
          <p:cNvPr id="4" name="Nadpis 3">
            <a:extLst>
              <a:ext uri="{FF2B5EF4-FFF2-40B4-BE49-F238E27FC236}">
                <a16:creationId xmlns:a16="http://schemas.microsoft.com/office/drawing/2014/main" id="{0860BBD2-A908-42E8-860D-5B2D327636B8}"/>
              </a:ext>
            </a:extLst>
          </p:cNvPr>
          <p:cNvSpPr>
            <a:spLocks noGrp="1"/>
          </p:cNvSpPr>
          <p:nvPr>
            <p:ph type="title"/>
          </p:nvPr>
        </p:nvSpPr>
        <p:spPr/>
        <p:txBody>
          <a:bodyPr/>
          <a:lstStyle/>
          <a:p>
            <a:r>
              <a:rPr lang="cs-CZ" dirty="0"/>
              <a:t>Obsah ustanovení § 8 odst. 5 TOPO</a:t>
            </a:r>
            <a:endParaRPr lang="en-GB" dirty="0"/>
          </a:p>
        </p:txBody>
      </p:sp>
      <p:sp>
        <p:nvSpPr>
          <p:cNvPr id="5" name="Zástupný obsah 4">
            <a:extLst>
              <a:ext uri="{FF2B5EF4-FFF2-40B4-BE49-F238E27FC236}">
                <a16:creationId xmlns:a16="http://schemas.microsoft.com/office/drawing/2014/main" id="{81AFE8FD-766F-4DAA-A01A-036CF6E0B5A2}"/>
              </a:ext>
            </a:extLst>
          </p:cNvPr>
          <p:cNvSpPr>
            <a:spLocks noGrp="1"/>
          </p:cNvSpPr>
          <p:nvPr>
            <p:ph idx="1"/>
          </p:nvPr>
        </p:nvSpPr>
        <p:spPr/>
        <p:txBody>
          <a:bodyPr/>
          <a:lstStyle/>
          <a:p>
            <a:pPr algn="just"/>
            <a:r>
              <a:rPr lang="cs-CZ" dirty="0"/>
              <a:t>Podstatou pravidla obsaženého v § 8 odst. 5 TOPO pak není nic jiného než požadavek, aby PO učinila veškerá opatření, která mohou zabránit spáchání protiprávního činu – tedy lze </a:t>
            </a:r>
            <a:r>
              <a:rPr lang="cs-CZ" b="1" dirty="0"/>
              <a:t>aplikovat dosavadní závěry k § 8 odst. 2 písm. b) TOPO</a:t>
            </a:r>
          </a:p>
          <a:p>
            <a:pPr algn="just"/>
            <a:r>
              <a:rPr lang="cs-CZ" dirty="0"/>
              <a:t>Nejplastičtěji se k obsahu § 8 odst. 5 TOPO vyjadřuje </a:t>
            </a:r>
            <a:r>
              <a:rPr lang="pl-PL" dirty="0">
                <a:solidFill>
                  <a:srgbClr val="0000DC"/>
                </a:solidFill>
                <a:hlinkClick r:id="rId2"/>
              </a:rPr>
              <a:t>Metodika NSZ k § 8 odst. 5 TOPO, s. 14. a násl.</a:t>
            </a:r>
            <a:r>
              <a:rPr lang="pl-PL" dirty="0"/>
              <a:t>, která vyjmenovává jednotlivá hlediska (funkční, materiální, časové, personální, potentní a procesní) podle nichž se posuzují přijatá opatření</a:t>
            </a:r>
          </a:p>
          <a:p>
            <a:pPr algn="just"/>
            <a:r>
              <a:rPr lang="cs-CZ" dirty="0"/>
              <a:t>Samozřejmě nepostačuje pouze formální přijetí opatření (viz</a:t>
            </a:r>
            <a:br>
              <a:rPr lang="cs-CZ" dirty="0"/>
            </a:br>
            <a:r>
              <a:rPr lang="cs-CZ" dirty="0">
                <a:hlinkClick r:id="rId3"/>
              </a:rPr>
              <a:t>7 Tdo 110/2019</a:t>
            </a:r>
            <a:r>
              <a:rPr lang="cs-CZ" dirty="0"/>
              <a:t>, </a:t>
            </a:r>
            <a:r>
              <a:rPr lang="cs-CZ" dirty="0">
                <a:hlinkClick r:id="rId4"/>
              </a:rPr>
              <a:t>6 Tdo 1332/2018</a:t>
            </a:r>
            <a:r>
              <a:rPr lang="cs-CZ" dirty="0"/>
              <a:t>, či </a:t>
            </a:r>
            <a:r>
              <a:rPr lang="cs-CZ" dirty="0">
                <a:hlinkClick r:id="rId5"/>
              </a:rPr>
              <a:t>VSPH 6 To 7/2017</a:t>
            </a:r>
            <a:r>
              <a:rPr lang="cs-CZ" dirty="0"/>
              <a:t>)</a:t>
            </a:r>
          </a:p>
          <a:p>
            <a:pPr algn="just"/>
            <a:endParaRPr lang="cs-CZ" dirty="0"/>
          </a:p>
        </p:txBody>
      </p:sp>
    </p:spTree>
    <p:extLst>
      <p:ext uri="{BB962C8B-B14F-4D97-AF65-F5344CB8AC3E}">
        <p14:creationId xmlns:p14="http://schemas.microsoft.com/office/powerpoint/2010/main" val="28061051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46</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398502" y="2457450"/>
            <a:ext cx="11361600" cy="1614495"/>
          </a:xfrm>
        </p:spPr>
        <p:txBody>
          <a:bodyPr anchor="ctr"/>
          <a:lstStyle/>
          <a:p>
            <a:pPr marL="742950" indent="-742950">
              <a:buFont typeface="+mj-lt"/>
              <a:buAutoNum type="alphaUcPeriod" startAt="5"/>
            </a:pPr>
            <a:r>
              <a:rPr lang="cs-CZ" dirty="0"/>
              <a:t>Význam § 8 odst. 3 a 4 TOPO</a:t>
            </a:r>
          </a:p>
        </p:txBody>
      </p:sp>
    </p:spTree>
    <p:extLst>
      <p:ext uri="{BB962C8B-B14F-4D97-AF65-F5344CB8AC3E}">
        <p14:creationId xmlns:p14="http://schemas.microsoft.com/office/powerpoint/2010/main" val="14210363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8538852-9DFA-4C2B-BFBA-6340EAE626CC}"/>
              </a:ext>
            </a:extLst>
          </p:cNvPr>
          <p:cNvSpPr>
            <a:spLocks noGrp="1"/>
          </p:cNvSpPr>
          <p:nvPr>
            <p:ph type="sldNum" sz="quarter" idx="11"/>
          </p:nvPr>
        </p:nvSpPr>
        <p:spPr/>
        <p:txBody>
          <a:bodyPr/>
          <a:lstStyle/>
          <a:p>
            <a:fld id="{0970407D-EE58-4A0B-824B-1D3AE42DD9CF}" type="slidenum">
              <a:rPr lang="cs-CZ" altLang="cs-CZ" smtClean="0"/>
              <a:pPr/>
              <a:t>47</a:t>
            </a:fld>
            <a:endParaRPr lang="cs-CZ" altLang="cs-CZ" dirty="0"/>
          </a:p>
        </p:txBody>
      </p:sp>
      <p:sp>
        <p:nvSpPr>
          <p:cNvPr id="4" name="Nadpis 3">
            <a:extLst>
              <a:ext uri="{FF2B5EF4-FFF2-40B4-BE49-F238E27FC236}">
                <a16:creationId xmlns:a16="http://schemas.microsoft.com/office/drawing/2014/main" id="{0860BBD2-A908-42E8-860D-5B2D327636B8}"/>
              </a:ext>
            </a:extLst>
          </p:cNvPr>
          <p:cNvSpPr>
            <a:spLocks noGrp="1"/>
          </p:cNvSpPr>
          <p:nvPr>
            <p:ph type="title"/>
          </p:nvPr>
        </p:nvSpPr>
        <p:spPr/>
        <p:txBody>
          <a:bodyPr/>
          <a:lstStyle/>
          <a:p>
            <a:r>
              <a:rPr lang="cs-CZ" dirty="0"/>
              <a:t>Význam ustanovení § 8 odst. 3 a 4 TOPO</a:t>
            </a:r>
            <a:endParaRPr lang="en-GB" dirty="0"/>
          </a:p>
        </p:txBody>
      </p:sp>
      <p:sp>
        <p:nvSpPr>
          <p:cNvPr id="5" name="Zástupný obsah 4">
            <a:extLst>
              <a:ext uri="{FF2B5EF4-FFF2-40B4-BE49-F238E27FC236}">
                <a16:creationId xmlns:a16="http://schemas.microsoft.com/office/drawing/2014/main" id="{81AFE8FD-766F-4DAA-A01A-036CF6E0B5A2}"/>
              </a:ext>
            </a:extLst>
          </p:cNvPr>
          <p:cNvSpPr>
            <a:spLocks noGrp="1"/>
          </p:cNvSpPr>
          <p:nvPr>
            <p:ph idx="1"/>
          </p:nvPr>
        </p:nvSpPr>
        <p:spPr/>
        <p:txBody>
          <a:bodyPr/>
          <a:lstStyle/>
          <a:p>
            <a:pPr marL="72000" indent="0" algn="just">
              <a:lnSpc>
                <a:spcPct val="100000"/>
              </a:lnSpc>
              <a:buNone/>
            </a:pPr>
            <a:r>
              <a:rPr lang="cs-CZ" sz="2000" dirty="0"/>
              <a:t>§ 8 odst. 3 TOPO</a:t>
            </a:r>
          </a:p>
          <a:p>
            <a:pPr marL="72000" indent="0" algn="just">
              <a:lnSpc>
                <a:spcPct val="100000"/>
              </a:lnSpc>
              <a:buNone/>
            </a:pPr>
            <a:r>
              <a:rPr lang="cs-CZ" sz="2000" dirty="0"/>
              <a:t>Trestní odpovědnosti právnické osoby </a:t>
            </a:r>
            <a:r>
              <a:rPr lang="cs-CZ" sz="2000" b="1" dirty="0"/>
              <a:t>nebrání, nepodaří-li se zjistit, která konkrétní fyzická osoba jednala </a:t>
            </a:r>
            <a:r>
              <a:rPr lang="cs-CZ" sz="2000" dirty="0"/>
              <a:t>způsobem uvedeným v odstavcích 1 a 2.</a:t>
            </a:r>
          </a:p>
          <a:p>
            <a:pPr marL="72000" indent="0" algn="just">
              <a:lnSpc>
                <a:spcPct val="100000"/>
              </a:lnSpc>
              <a:buNone/>
            </a:pPr>
            <a:endParaRPr lang="cs-CZ" sz="2000" dirty="0"/>
          </a:p>
          <a:p>
            <a:pPr marL="72000" indent="0" algn="just">
              <a:lnSpc>
                <a:spcPct val="100000"/>
              </a:lnSpc>
              <a:buNone/>
            </a:pPr>
            <a:r>
              <a:rPr lang="cs-CZ" sz="2000" dirty="0"/>
              <a:t>§ 8 odst. 4 TOPO</a:t>
            </a:r>
          </a:p>
          <a:p>
            <a:pPr marL="72000" indent="0" algn="just">
              <a:lnSpc>
                <a:spcPct val="100000"/>
              </a:lnSpc>
              <a:buNone/>
            </a:pPr>
            <a:r>
              <a:rPr lang="cs-CZ" sz="2000" dirty="0"/>
              <a:t>Ustanovení odstavců 1 a 2 se užijí i tehdy, jestliže</a:t>
            </a:r>
          </a:p>
          <a:p>
            <a:pPr marL="72000" indent="0" algn="just">
              <a:lnSpc>
                <a:spcPct val="100000"/>
              </a:lnSpc>
              <a:buNone/>
            </a:pPr>
            <a:endParaRPr lang="cs-CZ" sz="2000" dirty="0"/>
          </a:p>
          <a:p>
            <a:pPr marL="72000" indent="0" algn="just">
              <a:lnSpc>
                <a:spcPct val="100000"/>
              </a:lnSpc>
              <a:buNone/>
            </a:pPr>
            <a:r>
              <a:rPr lang="cs-CZ" sz="2000" dirty="0"/>
              <a:t>a) k jednání uvedenému v odstavcích 1 a 2 došlo </a:t>
            </a:r>
            <a:r>
              <a:rPr lang="cs-CZ" sz="2000" b="1" dirty="0"/>
              <a:t>před vznikem právnické osoby</a:t>
            </a:r>
            <a:r>
              <a:rPr lang="cs-CZ" sz="2000" dirty="0"/>
              <a:t>,</a:t>
            </a:r>
          </a:p>
          <a:p>
            <a:pPr marL="72000" indent="0" algn="just">
              <a:lnSpc>
                <a:spcPct val="100000"/>
              </a:lnSpc>
              <a:buNone/>
            </a:pPr>
            <a:endParaRPr lang="cs-CZ" sz="2000" dirty="0"/>
          </a:p>
          <a:p>
            <a:pPr marL="72000" indent="0" algn="just">
              <a:lnSpc>
                <a:spcPct val="100000"/>
              </a:lnSpc>
              <a:buNone/>
            </a:pPr>
            <a:r>
              <a:rPr lang="cs-CZ" sz="2000" dirty="0"/>
              <a:t>b) právnická osoba vznikla, ale </a:t>
            </a:r>
            <a:r>
              <a:rPr lang="cs-CZ" sz="2000" b="1" dirty="0"/>
              <a:t>soud rozhodl o neplatnosti právnické osoby</a:t>
            </a:r>
            <a:r>
              <a:rPr lang="cs-CZ" sz="2000" dirty="0"/>
              <a:t>,</a:t>
            </a:r>
          </a:p>
          <a:p>
            <a:pPr marL="72000" indent="0" algn="just">
              <a:lnSpc>
                <a:spcPct val="100000"/>
              </a:lnSpc>
              <a:buNone/>
            </a:pPr>
            <a:endParaRPr lang="cs-CZ" sz="2000" dirty="0"/>
          </a:p>
          <a:p>
            <a:pPr marL="72000" indent="0" algn="just">
              <a:lnSpc>
                <a:spcPct val="100000"/>
              </a:lnSpc>
              <a:buNone/>
            </a:pPr>
            <a:r>
              <a:rPr lang="cs-CZ" sz="2000" dirty="0"/>
              <a:t>c) právní úkon, který měl založit oprávnění k jednání za právnickou osobu, </a:t>
            </a:r>
            <a:r>
              <a:rPr lang="cs-CZ" sz="2000" b="1" dirty="0"/>
              <a:t>je neplatný nebo neúčinný</a:t>
            </a:r>
            <a:r>
              <a:rPr lang="cs-CZ" sz="2000" dirty="0"/>
              <a:t>, nebo</a:t>
            </a:r>
          </a:p>
          <a:p>
            <a:pPr marL="72000" indent="0" algn="just">
              <a:lnSpc>
                <a:spcPct val="100000"/>
              </a:lnSpc>
              <a:buNone/>
            </a:pPr>
            <a:endParaRPr lang="cs-CZ" sz="2000" dirty="0"/>
          </a:p>
          <a:p>
            <a:pPr marL="72000" indent="0" algn="just">
              <a:lnSpc>
                <a:spcPct val="100000"/>
              </a:lnSpc>
              <a:buNone/>
            </a:pPr>
            <a:r>
              <a:rPr lang="cs-CZ" sz="2000" dirty="0"/>
              <a:t>d) </a:t>
            </a:r>
            <a:r>
              <a:rPr lang="cs-CZ" sz="2000" b="1" dirty="0"/>
              <a:t>jednající fyzická osoba není za takový trestný čin trestně odpovědná</a:t>
            </a:r>
            <a:r>
              <a:rPr lang="cs-CZ" sz="2000" dirty="0"/>
              <a:t>.</a:t>
            </a:r>
          </a:p>
        </p:txBody>
      </p:sp>
    </p:spTree>
    <p:extLst>
      <p:ext uri="{BB962C8B-B14F-4D97-AF65-F5344CB8AC3E}">
        <p14:creationId xmlns:p14="http://schemas.microsoft.com/office/powerpoint/2010/main" val="35973236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8538852-9DFA-4C2B-BFBA-6340EAE626CC}"/>
              </a:ext>
            </a:extLst>
          </p:cNvPr>
          <p:cNvSpPr>
            <a:spLocks noGrp="1"/>
          </p:cNvSpPr>
          <p:nvPr>
            <p:ph type="sldNum" sz="quarter" idx="11"/>
          </p:nvPr>
        </p:nvSpPr>
        <p:spPr/>
        <p:txBody>
          <a:bodyPr/>
          <a:lstStyle/>
          <a:p>
            <a:fld id="{0970407D-EE58-4A0B-824B-1D3AE42DD9CF}" type="slidenum">
              <a:rPr lang="cs-CZ" altLang="cs-CZ" smtClean="0"/>
              <a:pPr/>
              <a:t>48</a:t>
            </a:fld>
            <a:endParaRPr lang="cs-CZ" altLang="cs-CZ" dirty="0"/>
          </a:p>
        </p:txBody>
      </p:sp>
      <p:sp>
        <p:nvSpPr>
          <p:cNvPr id="4" name="Nadpis 3">
            <a:extLst>
              <a:ext uri="{FF2B5EF4-FFF2-40B4-BE49-F238E27FC236}">
                <a16:creationId xmlns:a16="http://schemas.microsoft.com/office/drawing/2014/main" id="{0860BBD2-A908-42E8-860D-5B2D327636B8}"/>
              </a:ext>
            </a:extLst>
          </p:cNvPr>
          <p:cNvSpPr>
            <a:spLocks noGrp="1"/>
          </p:cNvSpPr>
          <p:nvPr>
            <p:ph type="title"/>
          </p:nvPr>
        </p:nvSpPr>
        <p:spPr/>
        <p:txBody>
          <a:bodyPr/>
          <a:lstStyle/>
          <a:p>
            <a:r>
              <a:rPr lang="cs-CZ" dirty="0"/>
              <a:t>Význam ustanovení § 8 odst. 3 TOPO</a:t>
            </a:r>
            <a:endParaRPr lang="en-GB" dirty="0"/>
          </a:p>
        </p:txBody>
      </p:sp>
      <p:sp>
        <p:nvSpPr>
          <p:cNvPr id="5" name="Zástupný obsah 4">
            <a:extLst>
              <a:ext uri="{FF2B5EF4-FFF2-40B4-BE49-F238E27FC236}">
                <a16:creationId xmlns:a16="http://schemas.microsoft.com/office/drawing/2014/main" id="{81AFE8FD-766F-4DAA-A01A-036CF6E0B5A2}"/>
              </a:ext>
            </a:extLst>
          </p:cNvPr>
          <p:cNvSpPr>
            <a:spLocks noGrp="1"/>
          </p:cNvSpPr>
          <p:nvPr>
            <p:ph idx="1"/>
          </p:nvPr>
        </p:nvSpPr>
        <p:spPr/>
        <p:txBody>
          <a:bodyPr/>
          <a:lstStyle/>
          <a:p>
            <a:pPr algn="just"/>
            <a:r>
              <a:rPr lang="cs-CZ" dirty="0"/>
              <a:t>Ustanovení § 8 odst. 3 TOPO má velký potenciál ve vztahu</a:t>
            </a:r>
            <a:br>
              <a:rPr lang="cs-CZ" dirty="0"/>
            </a:br>
            <a:r>
              <a:rPr lang="cs-CZ" dirty="0"/>
              <a:t>k dokazování trestného činu právnické osoby v případech, kdy </a:t>
            </a:r>
            <a:r>
              <a:rPr lang="cs-CZ" b="1" dirty="0"/>
              <a:t>nelze zjistit, která konkrétní FO spáchala daný čin </a:t>
            </a:r>
            <a:r>
              <a:rPr lang="cs-CZ" dirty="0"/>
              <a:t>(typicky jsou podezřelí oba jednatelé, všichni zaměstnanci noční směny, všichni zaměstnanci účetního oddělení, vedoucí pracovník noční a ranní směny) – přesto lze dovodit její TO</a:t>
            </a:r>
          </a:p>
          <a:p>
            <a:pPr algn="just"/>
            <a:r>
              <a:rPr lang="cs-CZ" dirty="0"/>
              <a:t>Hranicí aplikace § 8 odst. 3 TOPO je však jednoznačný skutkový závěr, jaká kategorie kvalifikovaných osob je zde ve hře (viz </a:t>
            </a:r>
            <a:r>
              <a:rPr lang="cs-CZ" dirty="0">
                <a:hlinkClick r:id="rId2"/>
              </a:rPr>
              <a:t>3 Tdo 487/2018</a:t>
            </a:r>
            <a:r>
              <a:rPr lang="cs-CZ" dirty="0"/>
              <a:t>, </a:t>
            </a:r>
            <a:r>
              <a:rPr lang="cs-CZ" dirty="0">
                <a:hlinkClick r:id="rId3"/>
              </a:rPr>
              <a:t>5 Tdo 55/2019</a:t>
            </a:r>
            <a:r>
              <a:rPr lang="cs-CZ" dirty="0"/>
              <a:t>, či </a:t>
            </a:r>
            <a:r>
              <a:rPr lang="cs-CZ" dirty="0">
                <a:hlinkClick r:id="rId4"/>
              </a:rPr>
              <a:t>5 Tdo 784/2016</a:t>
            </a:r>
            <a:r>
              <a:rPr lang="cs-CZ" dirty="0"/>
              <a:t>)</a:t>
            </a:r>
          </a:p>
          <a:p>
            <a:pPr marL="72000" indent="0" algn="just">
              <a:buNone/>
            </a:pPr>
            <a:endParaRPr lang="cs-CZ" dirty="0"/>
          </a:p>
        </p:txBody>
      </p:sp>
    </p:spTree>
    <p:extLst>
      <p:ext uri="{BB962C8B-B14F-4D97-AF65-F5344CB8AC3E}">
        <p14:creationId xmlns:p14="http://schemas.microsoft.com/office/powerpoint/2010/main" val="3590834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8538852-9DFA-4C2B-BFBA-6340EAE626CC}"/>
              </a:ext>
            </a:extLst>
          </p:cNvPr>
          <p:cNvSpPr>
            <a:spLocks noGrp="1"/>
          </p:cNvSpPr>
          <p:nvPr>
            <p:ph type="sldNum" sz="quarter" idx="11"/>
          </p:nvPr>
        </p:nvSpPr>
        <p:spPr/>
        <p:txBody>
          <a:bodyPr/>
          <a:lstStyle/>
          <a:p>
            <a:fld id="{0970407D-EE58-4A0B-824B-1D3AE42DD9CF}" type="slidenum">
              <a:rPr lang="cs-CZ" altLang="cs-CZ" smtClean="0"/>
              <a:pPr/>
              <a:t>49</a:t>
            </a:fld>
            <a:endParaRPr lang="cs-CZ" altLang="cs-CZ" dirty="0"/>
          </a:p>
        </p:txBody>
      </p:sp>
      <p:sp>
        <p:nvSpPr>
          <p:cNvPr id="4" name="Nadpis 3">
            <a:extLst>
              <a:ext uri="{FF2B5EF4-FFF2-40B4-BE49-F238E27FC236}">
                <a16:creationId xmlns:a16="http://schemas.microsoft.com/office/drawing/2014/main" id="{0860BBD2-A908-42E8-860D-5B2D327636B8}"/>
              </a:ext>
            </a:extLst>
          </p:cNvPr>
          <p:cNvSpPr>
            <a:spLocks noGrp="1"/>
          </p:cNvSpPr>
          <p:nvPr>
            <p:ph type="title"/>
          </p:nvPr>
        </p:nvSpPr>
        <p:spPr/>
        <p:txBody>
          <a:bodyPr/>
          <a:lstStyle/>
          <a:p>
            <a:r>
              <a:rPr lang="cs-CZ" dirty="0"/>
              <a:t>Význam ustanovení § 8 odst. 4 TOPO</a:t>
            </a:r>
            <a:endParaRPr lang="en-GB" dirty="0"/>
          </a:p>
        </p:txBody>
      </p:sp>
      <p:sp>
        <p:nvSpPr>
          <p:cNvPr id="5" name="Zástupný obsah 4">
            <a:extLst>
              <a:ext uri="{FF2B5EF4-FFF2-40B4-BE49-F238E27FC236}">
                <a16:creationId xmlns:a16="http://schemas.microsoft.com/office/drawing/2014/main" id="{81AFE8FD-766F-4DAA-A01A-036CF6E0B5A2}"/>
              </a:ext>
            </a:extLst>
          </p:cNvPr>
          <p:cNvSpPr>
            <a:spLocks noGrp="1"/>
          </p:cNvSpPr>
          <p:nvPr>
            <p:ph idx="1"/>
          </p:nvPr>
        </p:nvSpPr>
        <p:spPr/>
        <p:txBody>
          <a:bodyPr/>
          <a:lstStyle/>
          <a:p>
            <a:pPr algn="just"/>
            <a:r>
              <a:rPr lang="cs-CZ" dirty="0"/>
              <a:t>Předmětné ustanovení umožňuje postihovat případy, kdy </a:t>
            </a:r>
            <a:r>
              <a:rPr lang="cs-CZ" b="1" dirty="0"/>
              <a:t>specifická povaha a postavení právnických osob by mohly </a:t>
            </a:r>
            <a:r>
              <a:rPr lang="cs-CZ" i="1" dirty="0"/>
              <a:t>prima vista </a:t>
            </a:r>
            <a:r>
              <a:rPr lang="cs-CZ" b="1" dirty="0"/>
              <a:t>vést k závěru, že trestný čin této nelze přičítat</a:t>
            </a:r>
          </a:p>
          <a:p>
            <a:pPr algn="just"/>
            <a:r>
              <a:rPr lang="cs-CZ" dirty="0"/>
              <a:t>§ 8 odst. 4 písm. a) TOPO – viz § 127 a 167 OZ, § 114 odst. 2 TZ</a:t>
            </a:r>
          </a:p>
          <a:p>
            <a:pPr algn="just"/>
            <a:r>
              <a:rPr lang="cs-CZ" dirty="0"/>
              <a:t>§ 8 odst. 4 písm. b) TOPO – viz § 128 OZ a § 192 ZOK</a:t>
            </a:r>
          </a:p>
          <a:p>
            <a:pPr algn="just"/>
            <a:r>
              <a:rPr lang="cs-CZ" dirty="0"/>
              <a:t>§ 8 odst. 4 písm. c) TOPO – např. neplatná či doposud neúčinná smlouva o zastoupení, zaměstnanec mladší 15 let, členem SO se stala osoba, na niž dopadá § 63 ZOK</a:t>
            </a:r>
          </a:p>
          <a:p>
            <a:pPr algn="just"/>
            <a:r>
              <a:rPr lang="cs-CZ" dirty="0"/>
              <a:t>§ 8 odst. 4 písm. d) TOPO – zánik TO FO smrtí, účinnou lítosti, anebo TO FO zcela absentuje (viz </a:t>
            </a:r>
            <a:r>
              <a:rPr lang="en-GB" b="0" i="0" u="none" strike="noStrike" dirty="0">
                <a:solidFill>
                  <a:schemeClr val="tx2"/>
                </a:solidFill>
                <a:effectLst/>
                <a:latin typeface="Helvetica Neue"/>
                <a:hlinkClick r:id="rId2">
                  <a:extLst>
                    <a:ext uri="{A12FA001-AC4F-418D-AE19-62706E023703}">
                      <ahyp:hlinkClr xmlns:ahyp="http://schemas.microsoft.com/office/drawing/2018/hyperlinkcolor" val="tx"/>
                    </a:ext>
                  </a:extLst>
                </a:hlinkClick>
              </a:rPr>
              <a:t>3 </a:t>
            </a:r>
            <a:r>
              <a:rPr lang="en-GB" b="0" i="0" u="none" strike="noStrike" dirty="0" err="1">
                <a:solidFill>
                  <a:schemeClr val="tx2"/>
                </a:solidFill>
                <a:effectLst/>
                <a:latin typeface="Helvetica Neue"/>
                <a:hlinkClick r:id="rId2">
                  <a:extLst>
                    <a:ext uri="{A12FA001-AC4F-418D-AE19-62706E023703}">
                      <ahyp:hlinkClr xmlns:ahyp="http://schemas.microsoft.com/office/drawing/2018/hyperlinkcolor" val="tx"/>
                    </a:ext>
                  </a:extLst>
                </a:hlinkClick>
              </a:rPr>
              <a:t>Tz</a:t>
            </a:r>
            <a:r>
              <a:rPr lang="en-GB" b="0" i="0" u="none" strike="noStrike" dirty="0">
                <a:solidFill>
                  <a:schemeClr val="tx2"/>
                </a:solidFill>
                <a:effectLst/>
                <a:latin typeface="Helvetica Neue"/>
                <a:hlinkClick r:id="rId2">
                  <a:extLst>
                    <a:ext uri="{A12FA001-AC4F-418D-AE19-62706E023703}">
                      <ahyp:hlinkClr xmlns:ahyp="http://schemas.microsoft.com/office/drawing/2018/hyperlinkcolor" val="tx"/>
                    </a:ext>
                  </a:extLst>
                </a:hlinkClick>
              </a:rPr>
              <a:t> 70/2019</a:t>
            </a:r>
            <a:r>
              <a:rPr lang="cs-CZ" dirty="0"/>
              <a:t>)</a:t>
            </a:r>
            <a:endParaRPr lang="cs-CZ" b="0" i="0" u="none" strike="noStrike" dirty="0">
              <a:solidFill>
                <a:srgbClr val="337AB7"/>
              </a:solidFill>
              <a:effectLst/>
              <a:latin typeface="Helvetica Neue"/>
            </a:endParaRPr>
          </a:p>
        </p:txBody>
      </p:sp>
    </p:spTree>
    <p:extLst>
      <p:ext uri="{BB962C8B-B14F-4D97-AF65-F5344CB8AC3E}">
        <p14:creationId xmlns:p14="http://schemas.microsoft.com/office/powerpoint/2010/main" val="2211142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8538852-9DFA-4C2B-BFBA-6340EAE626CC}"/>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0860BBD2-A908-42E8-860D-5B2D327636B8}"/>
              </a:ext>
            </a:extLst>
          </p:cNvPr>
          <p:cNvSpPr>
            <a:spLocks noGrp="1"/>
          </p:cNvSpPr>
          <p:nvPr>
            <p:ph type="title"/>
          </p:nvPr>
        </p:nvSpPr>
        <p:spPr/>
        <p:txBody>
          <a:bodyPr/>
          <a:lstStyle/>
          <a:p>
            <a:r>
              <a:rPr lang="cs-CZ" dirty="0"/>
              <a:t>Právnická osoba jako subjekt trestného činu</a:t>
            </a:r>
            <a:endParaRPr lang="en-GB" dirty="0"/>
          </a:p>
        </p:txBody>
      </p:sp>
      <p:sp>
        <p:nvSpPr>
          <p:cNvPr id="5" name="Zástupný obsah 4">
            <a:extLst>
              <a:ext uri="{FF2B5EF4-FFF2-40B4-BE49-F238E27FC236}">
                <a16:creationId xmlns:a16="http://schemas.microsoft.com/office/drawing/2014/main" id="{81AFE8FD-766F-4DAA-A01A-036CF6E0B5A2}"/>
              </a:ext>
            </a:extLst>
          </p:cNvPr>
          <p:cNvSpPr>
            <a:spLocks noGrp="1"/>
          </p:cNvSpPr>
          <p:nvPr>
            <p:ph idx="1"/>
          </p:nvPr>
        </p:nvSpPr>
        <p:spPr/>
        <p:txBody>
          <a:bodyPr/>
          <a:lstStyle/>
          <a:p>
            <a:pPr algn="just"/>
            <a:r>
              <a:rPr lang="cs-CZ" dirty="0"/>
              <a:t>Trestní předpisy pojem právnické osoby </a:t>
            </a:r>
            <a:r>
              <a:rPr lang="cs-CZ" b="1" dirty="0"/>
              <a:t>nijak nevymezují </a:t>
            </a:r>
            <a:r>
              <a:rPr lang="cs-CZ" dirty="0"/>
              <a:t>–</a:t>
            </a:r>
            <a:br>
              <a:rPr lang="cs-CZ" b="1" dirty="0"/>
            </a:br>
            <a:r>
              <a:rPr lang="cs-CZ" dirty="0"/>
              <a:t>je tedy třeba vycházet z obecné právní úpravy (§ 20 odst. 2, § 210</a:t>
            </a:r>
            <a:br>
              <a:rPr lang="cs-CZ" dirty="0"/>
            </a:br>
            <a:r>
              <a:rPr lang="cs-CZ" dirty="0"/>
              <a:t>a násl. OZ, ale i § 3024 odst. 1 OZ a § 1 a násl. ZOK)</a:t>
            </a:r>
          </a:p>
          <a:p>
            <a:pPr algn="just"/>
            <a:r>
              <a:rPr lang="cs-CZ" dirty="0"/>
              <a:t>TOPO však </a:t>
            </a:r>
            <a:r>
              <a:rPr lang="cs-CZ" b="1" dirty="0"/>
              <a:t>nedopadá</a:t>
            </a:r>
            <a:r>
              <a:rPr lang="cs-CZ" dirty="0"/>
              <a:t> na veškeré právnické osoby soukromého</a:t>
            </a:r>
            <a:br>
              <a:rPr lang="cs-CZ" dirty="0"/>
            </a:br>
            <a:r>
              <a:rPr lang="cs-CZ" dirty="0"/>
              <a:t>a veřejného práva (srov. § 6 odst. 1 TOPO)</a:t>
            </a:r>
          </a:p>
          <a:p>
            <a:pPr algn="just"/>
            <a:r>
              <a:rPr lang="cs-CZ" dirty="0"/>
              <a:t>Nejčastějším pachatelem trestných činů jsou pak typicky </a:t>
            </a:r>
            <a:r>
              <a:rPr lang="cs-CZ" b="1" dirty="0"/>
              <a:t>obchodní korporace</a:t>
            </a:r>
            <a:r>
              <a:rPr lang="cs-CZ" dirty="0"/>
              <a:t> ve smyslu § 1 odst. 1 ZOK (viz </a:t>
            </a:r>
            <a:r>
              <a:rPr lang="cs-CZ" dirty="0">
                <a:solidFill>
                  <a:schemeClr val="tx2"/>
                </a:solidFill>
                <a:hlinkClick r:id="rId2"/>
              </a:rPr>
              <a:t>RT PO</a:t>
            </a:r>
            <a:r>
              <a:rPr lang="cs-CZ" dirty="0"/>
              <a:t>)</a:t>
            </a:r>
          </a:p>
          <a:p>
            <a:pPr algn="just"/>
            <a:r>
              <a:rPr lang="cs-CZ" dirty="0"/>
              <a:t>Jak je to se souvisejícími instituty jako jsou </a:t>
            </a:r>
            <a:r>
              <a:rPr lang="cs-CZ" b="1" dirty="0"/>
              <a:t>obchodní závod</a:t>
            </a:r>
            <a:r>
              <a:rPr lang="cs-CZ" dirty="0"/>
              <a:t>, </a:t>
            </a:r>
            <a:r>
              <a:rPr lang="cs-CZ" b="1" dirty="0"/>
              <a:t>pobočka</a:t>
            </a:r>
            <a:r>
              <a:rPr lang="cs-CZ" dirty="0"/>
              <a:t>, či </a:t>
            </a:r>
            <a:r>
              <a:rPr lang="cs-CZ" b="1" dirty="0"/>
              <a:t>odštěpný závod</a:t>
            </a:r>
            <a:r>
              <a:rPr lang="cs-CZ" dirty="0"/>
              <a:t>? </a:t>
            </a:r>
          </a:p>
        </p:txBody>
      </p:sp>
    </p:spTree>
    <p:extLst>
      <p:ext uri="{BB962C8B-B14F-4D97-AF65-F5344CB8AC3E}">
        <p14:creationId xmlns:p14="http://schemas.microsoft.com/office/powerpoint/2010/main" val="193554268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50</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398502" y="2457450"/>
            <a:ext cx="11361600" cy="1614495"/>
          </a:xfrm>
        </p:spPr>
        <p:txBody>
          <a:bodyPr anchor="ctr"/>
          <a:lstStyle/>
          <a:p>
            <a:pPr marL="742950" indent="-742950">
              <a:buFont typeface="+mj-lt"/>
              <a:buAutoNum type="arabicPeriod" startAt="5"/>
            </a:pPr>
            <a:r>
              <a:rPr lang="cs-CZ" dirty="0"/>
              <a:t>Přechod TO PO na právní nástupce PO</a:t>
            </a:r>
          </a:p>
        </p:txBody>
      </p:sp>
    </p:spTree>
    <p:extLst>
      <p:ext uri="{BB962C8B-B14F-4D97-AF65-F5344CB8AC3E}">
        <p14:creationId xmlns:p14="http://schemas.microsoft.com/office/powerpoint/2010/main" val="35396937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8538852-9DFA-4C2B-BFBA-6340EAE626CC}"/>
              </a:ext>
            </a:extLst>
          </p:cNvPr>
          <p:cNvSpPr>
            <a:spLocks noGrp="1"/>
          </p:cNvSpPr>
          <p:nvPr>
            <p:ph type="sldNum" sz="quarter" idx="11"/>
          </p:nvPr>
        </p:nvSpPr>
        <p:spPr/>
        <p:txBody>
          <a:bodyPr/>
          <a:lstStyle/>
          <a:p>
            <a:fld id="{0970407D-EE58-4A0B-824B-1D3AE42DD9CF}" type="slidenum">
              <a:rPr lang="cs-CZ" altLang="cs-CZ" smtClean="0"/>
              <a:pPr/>
              <a:t>51</a:t>
            </a:fld>
            <a:endParaRPr lang="cs-CZ" altLang="cs-CZ" dirty="0"/>
          </a:p>
        </p:txBody>
      </p:sp>
      <p:sp>
        <p:nvSpPr>
          <p:cNvPr id="4" name="Nadpis 3">
            <a:extLst>
              <a:ext uri="{FF2B5EF4-FFF2-40B4-BE49-F238E27FC236}">
                <a16:creationId xmlns:a16="http://schemas.microsoft.com/office/drawing/2014/main" id="{0860BBD2-A908-42E8-860D-5B2D327636B8}"/>
              </a:ext>
            </a:extLst>
          </p:cNvPr>
          <p:cNvSpPr>
            <a:spLocks noGrp="1"/>
          </p:cNvSpPr>
          <p:nvPr>
            <p:ph type="title"/>
          </p:nvPr>
        </p:nvSpPr>
        <p:spPr/>
        <p:txBody>
          <a:bodyPr/>
          <a:lstStyle/>
          <a:p>
            <a:r>
              <a:rPr lang="cs-CZ" dirty="0"/>
              <a:t>Přechod TO PO na právní nástupce PO</a:t>
            </a:r>
            <a:endParaRPr lang="en-GB" dirty="0"/>
          </a:p>
        </p:txBody>
      </p:sp>
      <p:sp>
        <p:nvSpPr>
          <p:cNvPr id="5" name="Zástupný obsah 4">
            <a:extLst>
              <a:ext uri="{FF2B5EF4-FFF2-40B4-BE49-F238E27FC236}">
                <a16:creationId xmlns:a16="http://schemas.microsoft.com/office/drawing/2014/main" id="{81AFE8FD-766F-4DAA-A01A-036CF6E0B5A2}"/>
              </a:ext>
            </a:extLst>
          </p:cNvPr>
          <p:cNvSpPr>
            <a:spLocks noGrp="1"/>
          </p:cNvSpPr>
          <p:nvPr>
            <p:ph idx="1"/>
          </p:nvPr>
        </p:nvSpPr>
        <p:spPr/>
        <p:txBody>
          <a:bodyPr/>
          <a:lstStyle/>
          <a:p>
            <a:pPr marL="72000" indent="0" algn="just">
              <a:lnSpc>
                <a:spcPct val="100000"/>
              </a:lnSpc>
              <a:buNone/>
            </a:pPr>
            <a:r>
              <a:rPr lang="cs-CZ" sz="2400" dirty="0"/>
              <a:t>§ 10 odst. 1 TOPO</a:t>
            </a:r>
          </a:p>
          <a:p>
            <a:pPr marL="72000" indent="0" algn="just">
              <a:lnSpc>
                <a:spcPct val="100000"/>
              </a:lnSpc>
              <a:buNone/>
            </a:pPr>
            <a:r>
              <a:rPr lang="cs-CZ" sz="2400" dirty="0"/>
              <a:t>Trestní odpovědnost právnické osoby </a:t>
            </a:r>
            <a:r>
              <a:rPr lang="cs-CZ" sz="2400" b="1" dirty="0"/>
              <a:t>přechází na všechny její právní nástupce</a:t>
            </a:r>
            <a:r>
              <a:rPr lang="cs-CZ" sz="2400" dirty="0"/>
              <a:t>.</a:t>
            </a:r>
          </a:p>
          <a:p>
            <a:pPr marL="72000" indent="0" algn="just">
              <a:lnSpc>
                <a:spcPct val="100000"/>
              </a:lnSpc>
              <a:buNone/>
            </a:pPr>
            <a:endParaRPr lang="cs-CZ" sz="2400" dirty="0"/>
          </a:p>
          <a:p>
            <a:pPr marL="72000" indent="0" algn="just">
              <a:lnSpc>
                <a:spcPct val="100000"/>
              </a:lnSpc>
              <a:buNone/>
            </a:pPr>
            <a:r>
              <a:rPr lang="cs-CZ" sz="2400" dirty="0"/>
              <a:t>(…)</a:t>
            </a:r>
          </a:p>
          <a:p>
            <a:pPr marL="72000" indent="0" algn="just">
              <a:lnSpc>
                <a:spcPct val="100000"/>
              </a:lnSpc>
              <a:buNone/>
            </a:pPr>
            <a:endParaRPr lang="cs-CZ" sz="2400" dirty="0"/>
          </a:p>
          <a:p>
            <a:pPr marL="72000" indent="0" algn="just">
              <a:lnSpc>
                <a:spcPct val="100000"/>
              </a:lnSpc>
              <a:buNone/>
            </a:pPr>
            <a:r>
              <a:rPr lang="cs-CZ" sz="2400" dirty="0"/>
              <a:t>§ 10 odst. 4 TOPO</a:t>
            </a:r>
          </a:p>
          <a:p>
            <a:pPr marL="72000" indent="0" algn="just">
              <a:lnSpc>
                <a:spcPct val="100000"/>
              </a:lnSpc>
              <a:buNone/>
            </a:pPr>
            <a:r>
              <a:rPr lang="cs-CZ" sz="2400" dirty="0"/>
              <a:t>Obdobně podle odstavců 1 až 3 bude soud postupovat </a:t>
            </a:r>
            <a:r>
              <a:rPr lang="cs-CZ" sz="2400" b="1" dirty="0"/>
              <a:t>v případě, že dojde ke zrušení právnické osoby po pravomocném skončení trestního stíhání</a:t>
            </a:r>
            <a:r>
              <a:rPr lang="cs-CZ" sz="2400" dirty="0"/>
              <a:t>.</a:t>
            </a:r>
          </a:p>
        </p:txBody>
      </p:sp>
    </p:spTree>
    <p:extLst>
      <p:ext uri="{BB962C8B-B14F-4D97-AF65-F5344CB8AC3E}">
        <p14:creationId xmlns:p14="http://schemas.microsoft.com/office/powerpoint/2010/main" val="9452647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8538852-9DFA-4C2B-BFBA-6340EAE626CC}"/>
              </a:ext>
            </a:extLst>
          </p:cNvPr>
          <p:cNvSpPr>
            <a:spLocks noGrp="1"/>
          </p:cNvSpPr>
          <p:nvPr>
            <p:ph type="sldNum" sz="quarter" idx="11"/>
          </p:nvPr>
        </p:nvSpPr>
        <p:spPr/>
        <p:txBody>
          <a:bodyPr/>
          <a:lstStyle/>
          <a:p>
            <a:fld id="{0970407D-EE58-4A0B-824B-1D3AE42DD9CF}" type="slidenum">
              <a:rPr lang="cs-CZ" altLang="cs-CZ" smtClean="0"/>
              <a:pPr/>
              <a:t>52</a:t>
            </a:fld>
            <a:endParaRPr lang="cs-CZ" altLang="cs-CZ" dirty="0"/>
          </a:p>
        </p:txBody>
      </p:sp>
      <p:sp>
        <p:nvSpPr>
          <p:cNvPr id="4" name="Nadpis 3">
            <a:extLst>
              <a:ext uri="{FF2B5EF4-FFF2-40B4-BE49-F238E27FC236}">
                <a16:creationId xmlns:a16="http://schemas.microsoft.com/office/drawing/2014/main" id="{0860BBD2-A908-42E8-860D-5B2D327636B8}"/>
              </a:ext>
            </a:extLst>
          </p:cNvPr>
          <p:cNvSpPr>
            <a:spLocks noGrp="1"/>
          </p:cNvSpPr>
          <p:nvPr>
            <p:ph type="title"/>
          </p:nvPr>
        </p:nvSpPr>
        <p:spPr/>
        <p:txBody>
          <a:bodyPr/>
          <a:lstStyle/>
          <a:p>
            <a:r>
              <a:rPr lang="cs-CZ" dirty="0"/>
              <a:t>Význam ustanovení § 10 odst. 1 TOPO</a:t>
            </a:r>
            <a:endParaRPr lang="en-GB" dirty="0"/>
          </a:p>
        </p:txBody>
      </p:sp>
      <p:sp>
        <p:nvSpPr>
          <p:cNvPr id="5" name="Zástupný obsah 4">
            <a:extLst>
              <a:ext uri="{FF2B5EF4-FFF2-40B4-BE49-F238E27FC236}">
                <a16:creationId xmlns:a16="http://schemas.microsoft.com/office/drawing/2014/main" id="{81AFE8FD-766F-4DAA-A01A-036CF6E0B5A2}"/>
              </a:ext>
            </a:extLst>
          </p:cNvPr>
          <p:cNvSpPr>
            <a:spLocks noGrp="1"/>
          </p:cNvSpPr>
          <p:nvPr>
            <p:ph idx="1"/>
          </p:nvPr>
        </p:nvSpPr>
        <p:spPr/>
        <p:txBody>
          <a:bodyPr/>
          <a:lstStyle/>
          <a:p>
            <a:pPr algn="just"/>
            <a:r>
              <a:rPr lang="cs-CZ" dirty="0"/>
              <a:t>Ustanovení § 10 TOPO zakotvuje speciální pravidlo pro právní nástupce trestně odpovědné PO – jeho smyslem přitom není nic jiného, než aby </a:t>
            </a:r>
            <a:r>
              <a:rPr lang="cs-CZ" b="1" dirty="0"/>
              <a:t>PO přeměnou nemohla </a:t>
            </a:r>
            <a:r>
              <a:rPr lang="cs-CZ" dirty="0"/>
              <a:t>veškerý svůj personální a majetkový substrát přenést na nástupnickou PO</a:t>
            </a:r>
            <a:br>
              <a:rPr lang="cs-CZ" dirty="0"/>
            </a:br>
            <a:r>
              <a:rPr lang="cs-CZ" dirty="0"/>
              <a:t>a </a:t>
            </a:r>
            <a:r>
              <a:rPr lang="cs-CZ" b="1" dirty="0"/>
              <a:t>trestní odpovědnost ponechat své prázdné schránce </a:t>
            </a:r>
            <a:r>
              <a:rPr lang="cs-CZ" dirty="0"/>
              <a:t>(pokud současně s přeměnou původní PO nezaniká)</a:t>
            </a:r>
          </a:p>
          <a:p>
            <a:pPr algn="just"/>
            <a:r>
              <a:rPr lang="cs-CZ" dirty="0"/>
              <a:t>Aplikace § 10 odst. 1 TOPO však vyžaduje ujasnit si otázku, </a:t>
            </a:r>
            <a:br>
              <a:rPr lang="cs-CZ" dirty="0"/>
            </a:br>
            <a:r>
              <a:rPr lang="cs-CZ" b="1" dirty="0"/>
              <a:t>na jaké případy právního nástupnictví dopadá </a:t>
            </a:r>
            <a:r>
              <a:rPr lang="cs-CZ" dirty="0"/>
              <a:t>– tzv. singulární, nebo univerzální sukcesi, popř. obě a do jaké míry (k tomu</a:t>
            </a:r>
            <a:br>
              <a:rPr lang="cs-CZ" dirty="0"/>
            </a:br>
            <a:r>
              <a:rPr lang="cs-CZ" dirty="0"/>
              <a:t>viz </a:t>
            </a:r>
            <a:r>
              <a:rPr lang="cs-CZ" dirty="0">
                <a:hlinkClick r:id="rId2"/>
              </a:rPr>
              <a:t>III. ÚS 840/14</a:t>
            </a:r>
            <a:r>
              <a:rPr lang="cs-CZ" dirty="0"/>
              <a:t>, pro odlehčení viz také </a:t>
            </a:r>
            <a:r>
              <a:rPr lang="cs-CZ" dirty="0">
                <a:hlinkClick r:id="rId3"/>
              </a:rPr>
              <a:t>4 Tdo 928/2016</a:t>
            </a:r>
            <a:r>
              <a:rPr lang="cs-CZ" dirty="0"/>
              <a:t>)</a:t>
            </a:r>
          </a:p>
        </p:txBody>
      </p:sp>
    </p:spTree>
    <p:extLst>
      <p:ext uri="{BB962C8B-B14F-4D97-AF65-F5344CB8AC3E}">
        <p14:creationId xmlns:p14="http://schemas.microsoft.com/office/powerpoint/2010/main" val="6492670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53</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398502" y="2457450"/>
            <a:ext cx="11361600" cy="1614495"/>
          </a:xfrm>
        </p:spPr>
        <p:txBody>
          <a:bodyPr anchor="ctr"/>
          <a:lstStyle/>
          <a:p>
            <a:pPr marL="742950" indent="-742950">
              <a:buFont typeface="+mj-lt"/>
              <a:buAutoNum type="arabicPeriod" startAt="6"/>
            </a:pPr>
            <a:r>
              <a:rPr lang="cs-CZ" dirty="0"/>
              <a:t>Účinná lítost podle § 11 TOPO</a:t>
            </a:r>
          </a:p>
        </p:txBody>
      </p:sp>
    </p:spTree>
    <p:extLst>
      <p:ext uri="{BB962C8B-B14F-4D97-AF65-F5344CB8AC3E}">
        <p14:creationId xmlns:p14="http://schemas.microsoft.com/office/powerpoint/2010/main" val="37520936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8538852-9DFA-4C2B-BFBA-6340EAE626CC}"/>
              </a:ext>
            </a:extLst>
          </p:cNvPr>
          <p:cNvSpPr>
            <a:spLocks noGrp="1"/>
          </p:cNvSpPr>
          <p:nvPr>
            <p:ph type="sldNum" sz="quarter" idx="11"/>
          </p:nvPr>
        </p:nvSpPr>
        <p:spPr/>
        <p:txBody>
          <a:bodyPr/>
          <a:lstStyle/>
          <a:p>
            <a:fld id="{0970407D-EE58-4A0B-824B-1D3AE42DD9CF}" type="slidenum">
              <a:rPr lang="cs-CZ" altLang="cs-CZ" smtClean="0"/>
              <a:pPr/>
              <a:t>54</a:t>
            </a:fld>
            <a:endParaRPr lang="cs-CZ" altLang="cs-CZ" dirty="0"/>
          </a:p>
        </p:txBody>
      </p:sp>
      <p:sp>
        <p:nvSpPr>
          <p:cNvPr id="4" name="Nadpis 3">
            <a:extLst>
              <a:ext uri="{FF2B5EF4-FFF2-40B4-BE49-F238E27FC236}">
                <a16:creationId xmlns:a16="http://schemas.microsoft.com/office/drawing/2014/main" id="{0860BBD2-A908-42E8-860D-5B2D327636B8}"/>
              </a:ext>
            </a:extLst>
          </p:cNvPr>
          <p:cNvSpPr>
            <a:spLocks noGrp="1"/>
          </p:cNvSpPr>
          <p:nvPr>
            <p:ph type="title"/>
          </p:nvPr>
        </p:nvSpPr>
        <p:spPr/>
        <p:txBody>
          <a:bodyPr/>
          <a:lstStyle/>
          <a:p>
            <a:r>
              <a:rPr lang="cs-CZ" dirty="0"/>
              <a:t>Účinná lítost v případě PO</a:t>
            </a:r>
            <a:endParaRPr lang="en-GB" dirty="0"/>
          </a:p>
        </p:txBody>
      </p:sp>
      <p:sp>
        <p:nvSpPr>
          <p:cNvPr id="5" name="Zástupný obsah 4">
            <a:extLst>
              <a:ext uri="{FF2B5EF4-FFF2-40B4-BE49-F238E27FC236}">
                <a16:creationId xmlns:a16="http://schemas.microsoft.com/office/drawing/2014/main" id="{81AFE8FD-766F-4DAA-A01A-036CF6E0B5A2}"/>
              </a:ext>
            </a:extLst>
          </p:cNvPr>
          <p:cNvSpPr>
            <a:spLocks noGrp="1"/>
          </p:cNvSpPr>
          <p:nvPr>
            <p:ph idx="1"/>
          </p:nvPr>
        </p:nvSpPr>
        <p:spPr/>
        <p:txBody>
          <a:bodyPr/>
          <a:lstStyle/>
          <a:p>
            <a:pPr marL="72000" indent="0" algn="just">
              <a:lnSpc>
                <a:spcPct val="100000"/>
              </a:lnSpc>
              <a:buNone/>
            </a:pPr>
            <a:r>
              <a:rPr lang="cs-CZ" sz="1800" dirty="0"/>
              <a:t>§ 11 odst. 1 TOPO</a:t>
            </a:r>
          </a:p>
          <a:p>
            <a:pPr marL="72000" indent="0" algn="just">
              <a:lnSpc>
                <a:spcPct val="100000"/>
              </a:lnSpc>
              <a:buNone/>
            </a:pPr>
            <a:r>
              <a:rPr lang="cs-CZ" sz="1800" dirty="0"/>
              <a:t>Trestní odpovědnost právnické osoby </a:t>
            </a:r>
            <a:r>
              <a:rPr lang="cs-CZ" sz="1800" b="1" dirty="0"/>
              <a:t>zaniká, jestliže dobrovolně </a:t>
            </a:r>
            <a:r>
              <a:rPr lang="cs-CZ" sz="1800" dirty="0"/>
              <a:t>upustila od dalšího protiprávního jednání a</a:t>
            </a:r>
          </a:p>
          <a:p>
            <a:pPr marL="72000" indent="0" algn="just">
              <a:lnSpc>
                <a:spcPct val="100000"/>
              </a:lnSpc>
              <a:buNone/>
            </a:pPr>
            <a:endParaRPr lang="cs-CZ" sz="1800" dirty="0"/>
          </a:p>
          <a:p>
            <a:pPr marL="72000" indent="0" algn="just">
              <a:lnSpc>
                <a:spcPct val="100000"/>
              </a:lnSpc>
              <a:buNone/>
            </a:pPr>
            <a:r>
              <a:rPr lang="cs-CZ" sz="1800" dirty="0"/>
              <a:t>a) </a:t>
            </a:r>
            <a:r>
              <a:rPr lang="cs-CZ" sz="1800" b="1" dirty="0"/>
              <a:t>odstranila nebezpečí</a:t>
            </a:r>
            <a:r>
              <a:rPr lang="cs-CZ" sz="1800" dirty="0"/>
              <a:t>, které vzniklo zájmu chráněnému trestním zákonem, anebo </a:t>
            </a:r>
            <a:r>
              <a:rPr lang="cs-CZ" sz="1800" b="1" dirty="0"/>
              <a:t>škodlivému následku zamezila </a:t>
            </a:r>
            <a:r>
              <a:rPr lang="cs-CZ" sz="1800" dirty="0"/>
              <a:t>nebo </a:t>
            </a:r>
            <a:r>
              <a:rPr lang="cs-CZ" sz="1800" b="1" dirty="0"/>
              <a:t>škodlivý následek napravila</a:t>
            </a:r>
            <a:r>
              <a:rPr lang="cs-CZ" sz="1800" dirty="0"/>
              <a:t>, nebo</a:t>
            </a:r>
          </a:p>
          <a:p>
            <a:pPr marL="72000" indent="0" algn="just">
              <a:lnSpc>
                <a:spcPct val="100000"/>
              </a:lnSpc>
              <a:buNone/>
            </a:pPr>
            <a:r>
              <a:rPr lang="cs-CZ" sz="1800" dirty="0"/>
              <a:t>b) </a:t>
            </a:r>
            <a:r>
              <a:rPr lang="cs-CZ" sz="1800" b="1" dirty="0"/>
              <a:t>učinila </a:t>
            </a:r>
            <a:r>
              <a:rPr lang="cs-CZ" sz="1800" dirty="0"/>
              <a:t>státnímu zástupci nebo policejnímu orgánu o trestném činu </a:t>
            </a:r>
            <a:r>
              <a:rPr lang="cs-CZ" sz="1800" b="1" dirty="0"/>
              <a:t>oznámení v době, kdy nebezpečí,</a:t>
            </a:r>
            <a:r>
              <a:rPr lang="cs-CZ" sz="1800" dirty="0"/>
              <a:t> které vzniklo zájmu chráněnému trestním zákonem, </a:t>
            </a:r>
            <a:r>
              <a:rPr lang="cs-CZ" sz="1800" b="1" dirty="0"/>
              <a:t>mohlo být ještě odstraněno nebo škodlivému následku trestného činu mohlo být ještě zabráněno</a:t>
            </a:r>
            <a:r>
              <a:rPr lang="cs-CZ" sz="1800" dirty="0"/>
              <a:t>.</a:t>
            </a:r>
          </a:p>
          <a:p>
            <a:pPr marL="72000" indent="0" algn="just">
              <a:lnSpc>
                <a:spcPct val="100000"/>
              </a:lnSpc>
              <a:buNone/>
            </a:pPr>
            <a:endParaRPr lang="cs-CZ" sz="1800" dirty="0"/>
          </a:p>
          <a:p>
            <a:pPr marL="72000" indent="0" algn="just">
              <a:lnSpc>
                <a:spcPct val="100000"/>
              </a:lnSpc>
              <a:buNone/>
            </a:pPr>
            <a:r>
              <a:rPr lang="cs-CZ" sz="1800" dirty="0"/>
              <a:t>§ 11 odst. 2 TOPO	</a:t>
            </a:r>
          </a:p>
          <a:p>
            <a:pPr marL="72000" indent="0" algn="just">
              <a:lnSpc>
                <a:spcPct val="100000"/>
              </a:lnSpc>
              <a:buNone/>
            </a:pPr>
            <a:r>
              <a:rPr lang="cs-CZ" sz="1800" dirty="0"/>
              <a:t>Trestní odpovědnost právnické osoby </a:t>
            </a:r>
            <a:r>
              <a:rPr lang="cs-CZ" sz="1800" b="1" dirty="0"/>
              <a:t>podle odstavce 1 však nezaniká, spáchala-li trestný čin </a:t>
            </a:r>
            <a:r>
              <a:rPr lang="cs-CZ" sz="1800" dirty="0"/>
              <a:t>(…)</a:t>
            </a:r>
            <a:br>
              <a:rPr lang="cs-CZ" sz="1800" dirty="0"/>
            </a:br>
            <a:r>
              <a:rPr lang="cs-CZ" sz="1800" dirty="0"/>
              <a:t>§ 226 trestního zákoníku, (…) § 248 odst. 1 písm. e) trestního zákoníku, (…) § 256 odst. 3 nebo 4 trestního zákoníku, (…) § 257 odst. 1 písm. b) nebo c) trestního zákoníku, (…) § 258 odst. 1 písm. b) nebo c) trestního zákoníku, (…) § 331 trestního zákoníku, (...) § 332 trestního zákoníku nebo (…) § 333 trestního zákoníku.</a:t>
            </a:r>
          </a:p>
        </p:txBody>
      </p:sp>
    </p:spTree>
    <p:extLst>
      <p:ext uri="{BB962C8B-B14F-4D97-AF65-F5344CB8AC3E}">
        <p14:creationId xmlns:p14="http://schemas.microsoft.com/office/powerpoint/2010/main" val="28673551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8538852-9DFA-4C2B-BFBA-6340EAE626CC}"/>
              </a:ext>
            </a:extLst>
          </p:cNvPr>
          <p:cNvSpPr>
            <a:spLocks noGrp="1"/>
          </p:cNvSpPr>
          <p:nvPr>
            <p:ph type="sldNum" sz="quarter" idx="11"/>
          </p:nvPr>
        </p:nvSpPr>
        <p:spPr/>
        <p:txBody>
          <a:bodyPr/>
          <a:lstStyle/>
          <a:p>
            <a:fld id="{0970407D-EE58-4A0B-824B-1D3AE42DD9CF}" type="slidenum">
              <a:rPr lang="cs-CZ" altLang="cs-CZ" smtClean="0"/>
              <a:pPr/>
              <a:t>55</a:t>
            </a:fld>
            <a:endParaRPr lang="cs-CZ" altLang="cs-CZ" dirty="0"/>
          </a:p>
        </p:txBody>
      </p:sp>
      <p:sp>
        <p:nvSpPr>
          <p:cNvPr id="4" name="Nadpis 3">
            <a:extLst>
              <a:ext uri="{FF2B5EF4-FFF2-40B4-BE49-F238E27FC236}">
                <a16:creationId xmlns:a16="http://schemas.microsoft.com/office/drawing/2014/main" id="{0860BBD2-A908-42E8-860D-5B2D327636B8}"/>
              </a:ext>
            </a:extLst>
          </p:cNvPr>
          <p:cNvSpPr>
            <a:spLocks noGrp="1"/>
          </p:cNvSpPr>
          <p:nvPr>
            <p:ph type="title"/>
          </p:nvPr>
        </p:nvSpPr>
        <p:spPr/>
        <p:txBody>
          <a:bodyPr/>
          <a:lstStyle/>
          <a:p>
            <a:r>
              <a:rPr lang="cs-CZ" dirty="0"/>
              <a:t>Účinná lítost podle § 11 TOPO</a:t>
            </a:r>
            <a:endParaRPr lang="en-GB" dirty="0"/>
          </a:p>
        </p:txBody>
      </p:sp>
      <p:sp>
        <p:nvSpPr>
          <p:cNvPr id="5" name="Zástupný obsah 4">
            <a:extLst>
              <a:ext uri="{FF2B5EF4-FFF2-40B4-BE49-F238E27FC236}">
                <a16:creationId xmlns:a16="http://schemas.microsoft.com/office/drawing/2014/main" id="{81AFE8FD-766F-4DAA-A01A-036CF6E0B5A2}"/>
              </a:ext>
            </a:extLst>
          </p:cNvPr>
          <p:cNvSpPr>
            <a:spLocks noGrp="1"/>
          </p:cNvSpPr>
          <p:nvPr>
            <p:ph idx="1"/>
          </p:nvPr>
        </p:nvSpPr>
        <p:spPr/>
        <p:txBody>
          <a:bodyPr/>
          <a:lstStyle/>
          <a:p>
            <a:pPr algn="just">
              <a:lnSpc>
                <a:spcPct val="100000"/>
              </a:lnSpc>
            </a:pPr>
            <a:r>
              <a:rPr lang="cs-CZ" dirty="0"/>
              <a:t>Na PO dopadají v zásadě všechny </a:t>
            </a:r>
            <a:r>
              <a:rPr lang="cs-CZ" b="1" dirty="0"/>
              <a:t>okolnosti způsobující zánik TO </a:t>
            </a:r>
            <a:r>
              <a:rPr lang="cs-CZ" dirty="0"/>
              <a:t>jako v případě FO (s výjimkou smrti FO – viz § 32 TOPO, potažmo také 10 odst. 1 TOPO)</a:t>
            </a:r>
          </a:p>
          <a:p>
            <a:pPr algn="just">
              <a:lnSpc>
                <a:spcPct val="100000"/>
              </a:lnSpc>
            </a:pPr>
            <a:r>
              <a:rPr lang="cs-CZ" dirty="0"/>
              <a:t>Speciálně je v případě PO upravena účinná lítost s ohledem na </a:t>
            </a:r>
            <a:r>
              <a:rPr lang="cs-CZ" b="1" dirty="0"/>
              <a:t>široce nastavený okruh trestných činů</a:t>
            </a:r>
            <a:r>
              <a:rPr lang="cs-CZ" dirty="0"/>
              <a:t>, vůči nimž ji lze uplatnit (srov. odlišně § 33 TZ ve vztahu k FO)</a:t>
            </a:r>
          </a:p>
          <a:p>
            <a:pPr algn="just">
              <a:lnSpc>
                <a:spcPct val="100000"/>
              </a:lnSpc>
            </a:pPr>
            <a:r>
              <a:rPr lang="cs-CZ" dirty="0"/>
              <a:t>Otázkou je, </a:t>
            </a:r>
            <a:r>
              <a:rPr lang="cs-CZ" b="1" dirty="0"/>
              <a:t>jaká FO </a:t>
            </a:r>
            <a:r>
              <a:rPr lang="cs-CZ" dirty="0"/>
              <a:t>musí jednat shora uvedeným způsobem</a:t>
            </a:r>
            <a:br>
              <a:rPr lang="cs-CZ" dirty="0"/>
            </a:br>
            <a:r>
              <a:rPr lang="cs-CZ" dirty="0"/>
              <a:t>(k tomu, že to nemůže být „kdokoliv“ viz </a:t>
            </a:r>
            <a:r>
              <a:rPr lang="cs-CZ" dirty="0">
                <a:solidFill>
                  <a:schemeClr val="tx2"/>
                </a:solidFill>
                <a:hlinkClick r:id="rId2">
                  <a:extLst>
                    <a:ext uri="{A12FA001-AC4F-418D-AE19-62706E023703}">
                      <ahyp:hlinkClr xmlns:ahyp="http://schemas.microsoft.com/office/drawing/2018/hyperlinkcolor" val="tx"/>
                    </a:ext>
                  </a:extLst>
                </a:hlinkClick>
              </a:rPr>
              <a:t>4 Tdo 1368/2018</a:t>
            </a:r>
            <a:r>
              <a:rPr lang="cs-CZ" dirty="0"/>
              <a:t>)</a:t>
            </a:r>
          </a:p>
          <a:p>
            <a:pPr algn="just">
              <a:lnSpc>
                <a:spcPct val="100000"/>
              </a:lnSpc>
            </a:pPr>
            <a:r>
              <a:rPr lang="cs-CZ" dirty="0"/>
              <a:t>Zásadní význam pro uplatnění účinné lítosti má vnitřní činnost právnické osoby preventivního, detekčního a reaktivního charakteru (tj. výše uvedené programy </a:t>
            </a:r>
            <a:r>
              <a:rPr lang="cs-CZ" dirty="0" err="1"/>
              <a:t>complience</a:t>
            </a:r>
            <a:r>
              <a:rPr lang="cs-CZ" dirty="0"/>
              <a:t>)</a:t>
            </a:r>
          </a:p>
        </p:txBody>
      </p:sp>
    </p:spTree>
    <p:extLst>
      <p:ext uri="{BB962C8B-B14F-4D97-AF65-F5344CB8AC3E}">
        <p14:creationId xmlns:p14="http://schemas.microsoft.com/office/powerpoint/2010/main" val="26045698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3EF32A91-C7B1-4CD1-A3C3-17BBD4AD94E8}"/>
              </a:ext>
            </a:extLst>
          </p:cNvPr>
          <p:cNvSpPr>
            <a:spLocks noGrp="1" noChangeArrowheads="1"/>
          </p:cNvSpPr>
          <p:nvPr>
            <p:ph type="title"/>
          </p:nvPr>
        </p:nvSpPr>
        <p:spPr/>
        <p:txBody>
          <a:bodyPr/>
          <a:lstStyle/>
          <a:p>
            <a:pPr eaLnBrk="1" hangingPunct="1"/>
            <a:endParaRPr lang="cs-CZ" altLang="cs-CZ"/>
          </a:p>
        </p:txBody>
      </p:sp>
      <p:sp>
        <p:nvSpPr>
          <p:cNvPr id="81923" name="Rectangle 3">
            <a:extLst>
              <a:ext uri="{FF2B5EF4-FFF2-40B4-BE49-F238E27FC236}">
                <a16:creationId xmlns:a16="http://schemas.microsoft.com/office/drawing/2014/main" id="{64B4977F-5D99-421A-9EFE-B3595CEFDAAB}"/>
              </a:ext>
            </a:extLst>
          </p:cNvPr>
          <p:cNvSpPr>
            <a:spLocks noGrp="1" noChangeArrowheads="1"/>
          </p:cNvSpPr>
          <p:nvPr>
            <p:ph type="body" idx="1"/>
          </p:nvPr>
        </p:nvSpPr>
        <p:spPr/>
        <p:txBody>
          <a:bodyPr/>
          <a:lstStyle/>
          <a:p>
            <a:pPr algn="ctr" eaLnBrk="1" hangingPunct="1">
              <a:buFont typeface="Wingdings" panose="05000000000000000000" pitchFamily="2" charset="2"/>
              <a:buNone/>
            </a:pPr>
            <a:endParaRPr lang="cs-CZ" altLang="cs-CZ" b="1"/>
          </a:p>
          <a:p>
            <a:pPr algn="ctr" eaLnBrk="1" hangingPunct="1">
              <a:buFont typeface="Wingdings" panose="05000000000000000000" pitchFamily="2" charset="2"/>
              <a:buNone/>
            </a:pPr>
            <a:r>
              <a:rPr lang="cs-CZ" altLang="cs-CZ" sz="4000" b="1" dirty="0"/>
              <a:t>Děkuji za pozornost</a:t>
            </a:r>
          </a:p>
          <a:p>
            <a:pPr algn="ctr" eaLnBrk="1" hangingPunct="1">
              <a:buFont typeface="Wingdings" panose="05000000000000000000" pitchFamily="2" charset="2"/>
              <a:buNone/>
            </a:pPr>
            <a:endParaRPr lang="cs-CZ" altLang="cs-CZ" sz="4000" b="1" dirty="0"/>
          </a:p>
          <a:p>
            <a:pPr algn="ctr" eaLnBrk="1" hangingPunct="1">
              <a:buFont typeface="Wingdings" panose="05000000000000000000" pitchFamily="2" charset="2"/>
              <a:buNone/>
            </a:pPr>
            <a:r>
              <a:rPr lang="cs-CZ" altLang="cs-CZ" sz="4000" b="1" dirty="0"/>
              <a:t>Otázky…???</a:t>
            </a:r>
          </a:p>
          <a:p>
            <a:pPr algn="ctr" eaLnBrk="1" hangingPunct="1">
              <a:buFont typeface="Wingdings" panose="05000000000000000000" pitchFamily="2" charset="2"/>
              <a:buNone/>
            </a:pPr>
            <a:r>
              <a:rPr lang="cs-CZ" altLang="cs-CZ" sz="4000" b="1" dirty="0"/>
              <a:t> </a:t>
            </a:r>
          </a:p>
          <a:p>
            <a:pPr eaLnBrk="1" hangingPunct="1"/>
            <a:endParaRPr lang="cs-CZ" altLang="cs-CZ" dirty="0"/>
          </a:p>
          <a:p>
            <a:pPr eaLnBrk="1" hangingPunct="1"/>
            <a:endParaRPr lang="cs-CZ" altLang="cs-CZ" dirty="0"/>
          </a:p>
        </p:txBody>
      </p:sp>
      <p:sp>
        <p:nvSpPr>
          <p:cNvPr id="81924" name="Zástupný symbol pro číslo snímku 4">
            <a:extLst>
              <a:ext uri="{FF2B5EF4-FFF2-40B4-BE49-F238E27FC236}">
                <a16:creationId xmlns:a16="http://schemas.microsoft.com/office/drawing/2014/main" id="{AA8E9AB1-5699-44C1-B83E-F1893FBEF749}"/>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8B9C1AAF-D6B5-4F12-9286-2F87B63DDDCC}" type="slidenum">
              <a:rPr lang="cs-CZ" altLang="cs-CZ" sz="1200"/>
              <a:pPr>
                <a:spcBef>
                  <a:spcPct val="0"/>
                </a:spcBef>
                <a:buClrTx/>
                <a:buFontTx/>
                <a:buNone/>
              </a:pPr>
              <a:t>56</a:t>
            </a:fld>
            <a:endParaRPr lang="cs-CZ" altLang="cs-CZ" sz="120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Nadpis 1">
            <a:extLst>
              <a:ext uri="{FF2B5EF4-FFF2-40B4-BE49-F238E27FC236}">
                <a16:creationId xmlns:a16="http://schemas.microsoft.com/office/drawing/2014/main" id="{FD4D831B-3778-4661-96FD-FCBFB1FF317F}"/>
              </a:ext>
            </a:extLst>
          </p:cNvPr>
          <p:cNvSpPr>
            <a:spLocks noGrp="1" noChangeArrowheads="1"/>
          </p:cNvSpPr>
          <p:nvPr>
            <p:ph type="title"/>
          </p:nvPr>
        </p:nvSpPr>
        <p:spPr/>
        <p:txBody>
          <a:bodyPr/>
          <a:lstStyle/>
          <a:p>
            <a:pPr eaLnBrk="1" hangingPunct="1"/>
            <a:endParaRPr lang="cs-CZ" altLang="cs-CZ"/>
          </a:p>
        </p:txBody>
      </p:sp>
      <p:sp>
        <p:nvSpPr>
          <p:cNvPr id="82947" name="Zástupný symbol pro obsah 2">
            <a:extLst>
              <a:ext uri="{FF2B5EF4-FFF2-40B4-BE49-F238E27FC236}">
                <a16:creationId xmlns:a16="http://schemas.microsoft.com/office/drawing/2014/main" id="{48084C51-C045-4E5D-B0E6-8CD31C8EA53B}"/>
              </a:ext>
            </a:extLst>
          </p:cNvPr>
          <p:cNvSpPr>
            <a:spLocks noGrp="1" noChangeArrowheads="1"/>
          </p:cNvSpPr>
          <p:nvPr>
            <p:ph idx="1"/>
          </p:nvPr>
        </p:nvSpPr>
        <p:spPr/>
        <p:txBody>
          <a:bodyPr/>
          <a:lstStyle/>
          <a:p>
            <a:pPr algn="ctr" eaLnBrk="1" hangingPunct="1">
              <a:buFont typeface="Wingdings" panose="05000000000000000000" pitchFamily="2" charset="2"/>
              <a:buNone/>
            </a:pPr>
            <a:r>
              <a:rPr lang="cs-CZ" altLang="cs-CZ" b="1" dirty="0"/>
              <a:t>prof. JUDr. Marek Fryšták, Ph.D.</a:t>
            </a:r>
          </a:p>
          <a:p>
            <a:pPr algn="ctr" eaLnBrk="1" hangingPunct="1">
              <a:buFont typeface="Wingdings" panose="05000000000000000000" pitchFamily="2" charset="2"/>
              <a:buNone/>
            </a:pPr>
            <a:r>
              <a:rPr lang="cs-CZ" altLang="cs-CZ" b="1" dirty="0"/>
              <a:t>Katedra trestního práva </a:t>
            </a:r>
          </a:p>
          <a:p>
            <a:pPr algn="ctr" eaLnBrk="1" hangingPunct="1">
              <a:buFont typeface="Wingdings" panose="05000000000000000000" pitchFamily="2" charset="2"/>
              <a:buNone/>
            </a:pPr>
            <a:r>
              <a:rPr lang="cs-CZ" altLang="cs-CZ" b="1" dirty="0"/>
              <a:t>Právnická fakulta Masarykovy univerzity  </a:t>
            </a:r>
          </a:p>
          <a:p>
            <a:pPr algn="ctr" eaLnBrk="1" hangingPunct="1">
              <a:buFont typeface="Wingdings" panose="05000000000000000000" pitchFamily="2" charset="2"/>
              <a:buNone/>
            </a:pPr>
            <a:r>
              <a:rPr lang="cs-CZ" altLang="cs-CZ" b="1" dirty="0"/>
              <a:t>Veveří 70, 611 80 Brno</a:t>
            </a:r>
          </a:p>
          <a:p>
            <a:pPr algn="ctr" eaLnBrk="1" hangingPunct="1">
              <a:buFont typeface="Wingdings" panose="05000000000000000000" pitchFamily="2" charset="2"/>
              <a:buNone/>
            </a:pPr>
            <a:r>
              <a:rPr lang="cs-CZ" altLang="cs-CZ" b="1" dirty="0"/>
              <a:t>Tel. + 420 549 493 870, Fax. + 420 541 213 162</a:t>
            </a:r>
          </a:p>
          <a:p>
            <a:pPr algn="ctr" eaLnBrk="1" hangingPunct="1">
              <a:buFont typeface="Wingdings" panose="05000000000000000000" pitchFamily="2" charset="2"/>
              <a:buNone/>
            </a:pPr>
            <a:r>
              <a:rPr lang="cs-CZ" altLang="cs-CZ" b="1" dirty="0"/>
              <a:t>E-mail: </a:t>
            </a:r>
            <a:r>
              <a:rPr lang="cs-CZ" altLang="cs-CZ" b="1" dirty="0">
                <a:hlinkClick r:id="rId2"/>
              </a:rPr>
              <a:t>Marek.Frystak@law.muni.cz</a:t>
            </a:r>
            <a:r>
              <a:rPr lang="cs-CZ" altLang="cs-CZ" b="1" dirty="0"/>
              <a:t> </a:t>
            </a:r>
          </a:p>
          <a:p>
            <a:pPr eaLnBrk="1" hangingPunct="1"/>
            <a:endParaRPr lang="cs-CZ" altLang="cs-CZ" dirty="0"/>
          </a:p>
        </p:txBody>
      </p:sp>
      <p:sp>
        <p:nvSpPr>
          <p:cNvPr id="82948" name="Zástupný symbol pro číslo snímku 4">
            <a:extLst>
              <a:ext uri="{FF2B5EF4-FFF2-40B4-BE49-F238E27FC236}">
                <a16:creationId xmlns:a16="http://schemas.microsoft.com/office/drawing/2014/main" id="{AEEAF108-0BE0-4AE6-B50B-0C117EA509E5}"/>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143CFEDC-F60B-4EDA-9984-070A7F6A4D0C}" type="slidenum">
              <a:rPr lang="cs-CZ" altLang="cs-CZ" sz="1200"/>
              <a:pPr>
                <a:spcBef>
                  <a:spcPct val="0"/>
                </a:spcBef>
                <a:buClrTx/>
                <a:buFontTx/>
                <a:buNone/>
              </a:pPr>
              <a:t>57</a:t>
            </a:fld>
            <a:endParaRPr lang="cs-CZ" altLang="cs-CZ" sz="1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8538852-9DFA-4C2B-BFBA-6340EAE626CC}"/>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0860BBD2-A908-42E8-860D-5B2D327636B8}"/>
              </a:ext>
            </a:extLst>
          </p:cNvPr>
          <p:cNvSpPr>
            <a:spLocks noGrp="1"/>
          </p:cNvSpPr>
          <p:nvPr>
            <p:ph type="title"/>
          </p:nvPr>
        </p:nvSpPr>
        <p:spPr/>
        <p:txBody>
          <a:bodyPr/>
          <a:lstStyle/>
          <a:p>
            <a:r>
              <a:rPr lang="cs-CZ" dirty="0"/>
              <a:t>Právnická osoba jako subjekt trestného činu</a:t>
            </a:r>
            <a:endParaRPr lang="en-GB" dirty="0"/>
          </a:p>
        </p:txBody>
      </p:sp>
      <p:sp>
        <p:nvSpPr>
          <p:cNvPr id="5" name="Zástupný obsah 4">
            <a:extLst>
              <a:ext uri="{FF2B5EF4-FFF2-40B4-BE49-F238E27FC236}">
                <a16:creationId xmlns:a16="http://schemas.microsoft.com/office/drawing/2014/main" id="{81AFE8FD-766F-4DAA-A01A-036CF6E0B5A2}"/>
              </a:ext>
            </a:extLst>
          </p:cNvPr>
          <p:cNvSpPr>
            <a:spLocks noGrp="1"/>
          </p:cNvSpPr>
          <p:nvPr>
            <p:ph idx="1"/>
          </p:nvPr>
        </p:nvSpPr>
        <p:spPr/>
        <p:txBody>
          <a:bodyPr/>
          <a:lstStyle/>
          <a:p>
            <a:pPr algn="just"/>
            <a:r>
              <a:rPr lang="cs-CZ" dirty="0"/>
              <a:t>Právnická osoba představuje </a:t>
            </a:r>
            <a:r>
              <a:rPr lang="cs-CZ" b="1" dirty="0"/>
              <a:t>jednu z kategorií subjektu </a:t>
            </a:r>
            <a:r>
              <a:rPr lang="cs-CZ" dirty="0"/>
              <a:t>trestného činu, vedle osob fyzických</a:t>
            </a:r>
          </a:p>
          <a:p>
            <a:pPr algn="just"/>
            <a:r>
              <a:rPr lang="cs-CZ" dirty="0"/>
              <a:t>Z hlediska </a:t>
            </a:r>
            <a:r>
              <a:rPr lang="cs-CZ" b="1" dirty="0"/>
              <a:t>subjektu</a:t>
            </a:r>
            <a:r>
              <a:rPr lang="cs-CZ" dirty="0"/>
              <a:t> (jakožto prvku trestného činu) u právnické osoby </a:t>
            </a:r>
            <a:r>
              <a:rPr lang="cs-CZ" b="1" dirty="0"/>
              <a:t>nerozlišujeme obligatorní znaky </a:t>
            </a:r>
            <a:r>
              <a:rPr lang="cs-CZ" dirty="0"/>
              <a:t>jako u FO</a:t>
            </a:r>
          </a:p>
          <a:p>
            <a:pPr algn="just"/>
            <a:r>
              <a:rPr lang="cs-CZ" dirty="0"/>
              <a:t>Teorie však rozlišuje hned tři druhy subjektu trestného činu právnické osoby:</a:t>
            </a:r>
          </a:p>
          <a:p>
            <a:pPr marL="781200" lvl="1" indent="-457200" algn="just">
              <a:buFont typeface="+mj-lt"/>
              <a:buAutoNum type="arabicPeriod"/>
            </a:pPr>
            <a:r>
              <a:rPr lang="cs-CZ" sz="2800" dirty="0"/>
              <a:t>Primární subjekt TČ PO – samotnou právnickou osobu</a:t>
            </a:r>
          </a:p>
          <a:p>
            <a:pPr marL="781200" lvl="1" indent="-457200" algn="just">
              <a:buFont typeface="+mj-lt"/>
              <a:buAutoNum type="arabicPeriod"/>
            </a:pPr>
            <a:r>
              <a:rPr lang="cs-CZ" sz="2800" dirty="0"/>
              <a:t>Sekundární subjekt TČ PO – § 8 odst. 1 písm. a) až c) TOPO</a:t>
            </a:r>
          </a:p>
          <a:p>
            <a:pPr marL="781200" lvl="1" indent="-457200" algn="just">
              <a:buFont typeface="+mj-lt"/>
              <a:buAutoNum type="arabicPeriod"/>
            </a:pPr>
            <a:r>
              <a:rPr lang="cs-CZ" sz="2800" dirty="0"/>
              <a:t>Terciární subjekt TČ PO – § 8 odst. 1 písm. d) TOPO</a:t>
            </a:r>
          </a:p>
          <a:p>
            <a:pPr algn="just"/>
            <a:endParaRPr lang="cs-CZ" dirty="0"/>
          </a:p>
        </p:txBody>
      </p:sp>
    </p:spTree>
    <p:extLst>
      <p:ext uri="{BB962C8B-B14F-4D97-AF65-F5344CB8AC3E}">
        <p14:creationId xmlns:p14="http://schemas.microsoft.com/office/powerpoint/2010/main" val="1053182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7</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398502" y="2457450"/>
            <a:ext cx="11361600" cy="1614495"/>
          </a:xfrm>
        </p:spPr>
        <p:txBody>
          <a:bodyPr anchor="ctr"/>
          <a:lstStyle/>
          <a:p>
            <a:pPr marL="742950" indent="-742950">
              <a:buFont typeface="+mj-lt"/>
              <a:buAutoNum type="arabicPeriod" startAt="2"/>
            </a:pPr>
            <a:r>
              <a:rPr lang="cs-CZ"/>
              <a:t>Kategorie právnických osob vyňatých</a:t>
            </a:r>
            <a:br>
              <a:rPr lang="cs-CZ"/>
            </a:br>
            <a:r>
              <a:rPr lang="cs-CZ"/>
              <a:t>z působnosti TOPO</a:t>
            </a:r>
            <a:endParaRPr lang="cs-CZ" dirty="0"/>
          </a:p>
        </p:txBody>
      </p:sp>
    </p:spTree>
    <p:extLst>
      <p:ext uri="{BB962C8B-B14F-4D97-AF65-F5344CB8AC3E}">
        <p14:creationId xmlns:p14="http://schemas.microsoft.com/office/powerpoint/2010/main" val="360686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8538852-9DFA-4C2B-BFBA-6340EAE626CC}"/>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0860BBD2-A908-42E8-860D-5B2D327636B8}"/>
              </a:ext>
            </a:extLst>
          </p:cNvPr>
          <p:cNvSpPr>
            <a:spLocks noGrp="1"/>
          </p:cNvSpPr>
          <p:nvPr>
            <p:ph type="title"/>
          </p:nvPr>
        </p:nvSpPr>
        <p:spPr/>
        <p:txBody>
          <a:bodyPr/>
          <a:lstStyle/>
          <a:p>
            <a:r>
              <a:rPr lang="cs-CZ" dirty="0"/>
              <a:t>Právnické osoby vyňaté z působnosti TOPO</a:t>
            </a:r>
            <a:endParaRPr lang="en-GB" dirty="0"/>
          </a:p>
        </p:txBody>
      </p:sp>
      <p:sp>
        <p:nvSpPr>
          <p:cNvPr id="5" name="Zástupný obsah 4">
            <a:extLst>
              <a:ext uri="{FF2B5EF4-FFF2-40B4-BE49-F238E27FC236}">
                <a16:creationId xmlns:a16="http://schemas.microsoft.com/office/drawing/2014/main" id="{81AFE8FD-766F-4DAA-A01A-036CF6E0B5A2}"/>
              </a:ext>
            </a:extLst>
          </p:cNvPr>
          <p:cNvSpPr>
            <a:spLocks noGrp="1"/>
          </p:cNvSpPr>
          <p:nvPr>
            <p:ph idx="1"/>
          </p:nvPr>
        </p:nvSpPr>
        <p:spPr/>
        <p:txBody>
          <a:bodyPr/>
          <a:lstStyle/>
          <a:p>
            <a:pPr marL="72000" indent="0" algn="just">
              <a:buNone/>
            </a:pPr>
            <a:r>
              <a:rPr lang="cs-CZ" sz="2400" dirty="0"/>
              <a:t>§ 6 odst. 1 TOPO</a:t>
            </a:r>
          </a:p>
          <a:p>
            <a:pPr marL="72000" indent="0" algn="just">
              <a:buNone/>
            </a:pPr>
            <a:r>
              <a:rPr lang="cs-CZ" sz="2400" dirty="0"/>
              <a:t>Podle tohoto zákona </a:t>
            </a:r>
            <a:r>
              <a:rPr lang="cs-CZ" sz="2400" b="1" dirty="0"/>
              <a:t>nejsou trestně odpovědné</a:t>
            </a:r>
          </a:p>
          <a:p>
            <a:pPr marL="72000" indent="0" algn="just">
              <a:buNone/>
            </a:pPr>
            <a:r>
              <a:rPr lang="cs-CZ" sz="2400" dirty="0"/>
              <a:t>a) </a:t>
            </a:r>
            <a:r>
              <a:rPr lang="cs-CZ" sz="2400" b="1" dirty="0"/>
              <a:t>Česká republika</a:t>
            </a:r>
            <a:r>
              <a:rPr lang="cs-CZ" sz="2400" dirty="0"/>
              <a:t>,</a:t>
            </a:r>
          </a:p>
          <a:p>
            <a:pPr marL="72000" indent="0" algn="just">
              <a:buNone/>
            </a:pPr>
            <a:r>
              <a:rPr lang="cs-CZ" sz="2400" dirty="0"/>
              <a:t>b) </a:t>
            </a:r>
            <a:r>
              <a:rPr lang="cs-CZ" sz="2400" b="1" dirty="0"/>
              <a:t>územní samosprávné celky při výkonu veřejné moci</a:t>
            </a:r>
            <a:r>
              <a:rPr lang="cs-CZ" sz="2400" dirty="0"/>
              <a:t>.</a:t>
            </a:r>
          </a:p>
          <a:p>
            <a:pPr marL="72000" indent="0" algn="just">
              <a:buNone/>
            </a:pPr>
            <a:endParaRPr lang="cs-CZ" sz="2400" dirty="0"/>
          </a:p>
          <a:p>
            <a:pPr marL="72000" indent="0" algn="just">
              <a:buNone/>
            </a:pPr>
            <a:r>
              <a:rPr lang="cs-CZ" sz="2400" dirty="0"/>
              <a:t>§ 6 odst. 2 TOPO</a:t>
            </a:r>
          </a:p>
          <a:p>
            <a:pPr marL="72000" indent="0" algn="just">
              <a:buNone/>
            </a:pPr>
            <a:r>
              <a:rPr lang="cs-CZ" sz="2400" dirty="0"/>
              <a:t>Majetková účast právnických osob uvedených v odstavci 1 na právnické osobě </a:t>
            </a:r>
            <a:r>
              <a:rPr lang="cs-CZ" sz="2400" b="1" dirty="0"/>
              <a:t>nevylučuje trestní odpovědnost takové právnické osoby </a:t>
            </a:r>
            <a:r>
              <a:rPr lang="cs-CZ" sz="2400" dirty="0"/>
              <a:t>podle tohoto zákona.</a:t>
            </a:r>
          </a:p>
        </p:txBody>
      </p:sp>
    </p:spTree>
    <p:extLst>
      <p:ext uri="{BB962C8B-B14F-4D97-AF65-F5344CB8AC3E}">
        <p14:creationId xmlns:p14="http://schemas.microsoft.com/office/powerpoint/2010/main" val="1226508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8538852-9DFA-4C2B-BFBA-6340EAE626CC}"/>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0860BBD2-A908-42E8-860D-5B2D327636B8}"/>
              </a:ext>
            </a:extLst>
          </p:cNvPr>
          <p:cNvSpPr>
            <a:spLocks noGrp="1"/>
          </p:cNvSpPr>
          <p:nvPr>
            <p:ph type="title"/>
          </p:nvPr>
        </p:nvSpPr>
        <p:spPr/>
        <p:txBody>
          <a:bodyPr/>
          <a:lstStyle/>
          <a:p>
            <a:r>
              <a:rPr lang="cs-CZ" dirty="0"/>
              <a:t>Právnické osoby vyňaté z působnosti TOPO</a:t>
            </a:r>
            <a:endParaRPr lang="en-GB" dirty="0"/>
          </a:p>
        </p:txBody>
      </p:sp>
      <p:sp>
        <p:nvSpPr>
          <p:cNvPr id="5" name="Zástupný obsah 4">
            <a:extLst>
              <a:ext uri="{FF2B5EF4-FFF2-40B4-BE49-F238E27FC236}">
                <a16:creationId xmlns:a16="http://schemas.microsoft.com/office/drawing/2014/main" id="{81AFE8FD-766F-4DAA-A01A-036CF6E0B5A2}"/>
              </a:ext>
            </a:extLst>
          </p:cNvPr>
          <p:cNvSpPr>
            <a:spLocks noGrp="1"/>
          </p:cNvSpPr>
          <p:nvPr>
            <p:ph idx="1"/>
          </p:nvPr>
        </p:nvSpPr>
        <p:spPr/>
        <p:txBody>
          <a:bodyPr/>
          <a:lstStyle/>
          <a:p>
            <a:r>
              <a:rPr lang="cs-CZ" dirty="0"/>
              <a:t>Osobní působnost TOPO </a:t>
            </a:r>
            <a:r>
              <a:rPr lang="cs-CZ" b="1" dirty="0"/>
              <a:t>nedopadá</a:t>
            </a:r>
            <a:r>
              <a:rPr lang="cs-CZ" dirty="0"/>
              <a:t> na veškeré právnické osoby, což je zřejmé již z § 6 odst. 1 písm. a) a b) TOPO</a:t>
            </a:r>
          </a:p>
          <a:p>
            <a:endParaRPr lang="cs-CZ" dirty="0"/>
          </a:p>
          <a:p>
            <a:r>
              <a:rPr lang="cs-CZ" dirty="0"/>
              <a:t>Vyňaty jsou tak:</a:t>
            </a:r>
          </a:p>
          <a:p>
            <a:pPr marL="781200" lvl="1" indent="-457200">
              <a:buFont typeface="+mj-lt"/>
              <a:buAutoNum type="arabicPeriod"/>
            </a:pPr>
            <a:r>
              <a:rPr lang="cs-CZ" sz="2800" b="1" dirty="0"/>
              <a:t>Česká republika, vč. ostatních států</a:t>
            </a:r>
          </a:p>
          <a:p>
            <a:pPr marL="781200" lvl="1" indent="-457200">
              <a:buFont typeface="+mj-lt"/>
              <a:buAutoNum type="arabicPeriod"/>
            </a:pPr>
            <a:r>
              <a:rPr lang="cs-CZ" sz="2800" b="1" dirty="0"/>
              <a:t>územní samosprávné celky</a:t>
            </a:r>
            <a:r>
              <a:rPr lang="cs-CZ" sz="2800" dirty="0"/>
              <a:t>, ale pouze </a:t>
            </a:r>
            <a:r>
              <a:rPr lang="cs-CZ" sz="2800" b="1" dirty="0"/>
              <a:t>při výkonu veřejné moci</a:t>
            </a:r>
          </a:p>
          <a:p>
            <a:pPr marL="781200" lvl="1" indent="-457200">
              <a:buFont typeface="+mj-lt"/>
              <a:buAutoNum type="arabicPeriod"/>
            </a:pPr>
            <a:r>
              <a:rPr lang="cs-CZ" sz="2800" b="1" dirty="0"/>
              <a:t>mezinárodní organizace </a:t>
            </a:r>
            <a:r>
              <a:rPr lang="cs-CZ" sz="2800" dirty="0"/>
              <a:t>(avšak pouze veřejného práva – např. NATO, OSN, WTO, OBSE)</a:t>
            </a:r>
          </a:p>
          <a:p>
            <a:pPr marL="72000" indent="0">
              <a:buNone/>
            </a:pPr>
            <a:endParaRPr lang="cs-CZ" dirty="0"/>
          </a:p>
        </p:txBody>
      </p:sp>
    </p:spTree>
    <p:extLst>
      <p:ext uri="{BB962C8B-B14F-4D97-AF65-F5344CB8AC3E}">
        <p14:creationId xmlns:p14="http://schemas.microsoft.com/office/powerpoint/2010/main" val="2171919204"/>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law-prezentace-16-9-cz-v11.potx" id="{4E9291F6-B920-48C7-AC35-9342B417E3C9}" vid="{A04E845E-CC96-4AFA-B6AA-9EA935455C7B}"/>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muni-law-prezentace-16-9-cz-v11</Template>
  <TotalTime>7283</TotalTime>
  <Words>4954</Words>
  <Application>Microsoft Office PowerPoint</Application>
  <PresentationFormat>Širokoúhlá obrazovka</PresentationFormat>
  <Paragraphs>302</Paragraphs>
  <Slides>57</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57</vt:i4>
      </vt:variant>
    </vt:vector>
  </HeadingPairs>
  <TitlesOfParts>
    <vt:vector size="63" baseType="lpstr">
      <vt:lpstr>Arial</vt:lpstr>
      <vt:lpstr>Helvetica Neue</vt:lpstr>
      <vt:lpstr>Tahoma</vt:lpstr>
      <vt:lpstr>Trebuchet MS</vt:lpstr>
      <vt:lpstr>Wingdings</vt:lpstr>
      <vt:lpstr>Prezentace_MU_CZ</vt:lpstr>
      <vt:lpstr>Základy trestní odpovědnosti právnických osob – teoretické a praktické souvislosti  Marek Fryšták</vt:lpstr>
      <vt:lpstr>Pojem právnické osoby</vt:lpstr>
      <vt:lpstr>Pojem právnické osoby - úvodem</vt:lpstr>
      <vt:lpstr>Pojem právnické osoby - úvodem</vt:lpstr>
      <vt:lpstr>Právnická osoba jako subjekt trestného činu</vt:lpstr>
      <vt:lpstr>Právnická osoba jako subjekt trestného činu</vt:lpstr>
      <vt:lpstr>Kategorie právnických osob vyňatých z působnosti TOPO</vt:lpstr>
      <vt:lpstr>Právnické osoby vyňaté z působnosti TOPO</vt:lpstr>
      <vt:lpstr>Právnické osoby vyňaté z působnosti TOPO</vt:lpstr>
      <vt:lpstr>Právnické osoby vyňaté z působnosti TOPO</vt:lpstr>
      <vt:lpstr>Právnické osoby vyňaté z působnosti TOPO</vt:lpstr>
      <vt:lpstr>Právnické osoby vyňaté z působnosti TOPO</vt:lpstr>
      <vt:lpstr>Okruh trestných činů, jichž se právnická osoba může dopustit</vt:lpstr>
      <vt:lpstr>Ustanovení § 7 TOPO</vt:lpstr>
      <vt:lpstr>Věcná působnost TOPO</vt:lpstr>
      <vt:lpstr>Věcná působnost TOPO</vt:lpstr>
      <vt:lpstr>Základy trestní odpovědnosti právnických osob - přičitatelnost</vt:lpstr>
      <vt:lpstr>Základy TO PO</vt:lpstr>
      <vt:lpstr>Základy TO PO</vt:lpstr>
      <vt:lpstr>Ustanovení § 8 odst. 1 TOPO</vt:lpstr>
      <vt:lpstr>Ustanovení § 8 odst. 2 TOPO</vt:lpstr>
      <vt:lpstr>Korektivy podle návětí § 8 odst. 1 TOPO</vt:lpstr>
      <vt:lpstr>Korektivy podle návětí § 8 odst. 1 TOPO</vt:lpstr>
      <vt:lpstr>Spáchání činu v zájmu PO</vt:lpstr>
      <vt:lpstr>Spáchání činu v zájmu PO</vt:lpstr>
      <vt:lpstr>Spáchán činu v rámci činnosti PO</vt:lpstr>
      <vt:lpstr>Spáchání činu v rámci činnosti PO</vt:lpstr>
      <vt:lpstr>Korektivy podle návětí § 8 odst. 1 TOPO</vt:lpstr>
      <vt:lpstr>Kategorie osob podle § 8 odst. 1 TOPO</vt:lpstr>
      <vt:lpstr>Kategorie osob podle § 8 odst. 1 TOPO</vt:lpstr>
      <vt:lpstr>Osoby podle § 8 odst. 1 písm. a) TOPO</vt:lpstr>
      <vt:lpstr>Osoby podle § 8 odst. 1 písm. b) TOPO</vt:lpstr>
      <vt:lpstr>Osoby podle § 8 odst. 1 písm. c) TOPO</vt:lpstr>
      <vt:lpstr>Osoby podle § 8 odst. 1 písm. d) TOPO</vt:lpstr>
      <vt:lpstr>Přičitatelnost podle § 8 odst. 2 TOPO</vt:lpstr>
      <vt:lpstr>Přičitatelnost podle § 8 odst. 2 TOPO</vt:lpstr>
      <vt:lpstr>§ 8 odst. 2 písm. b) TOPO</vt:lpstr>
      <vt:lpstr>Komisivní podmínka přičitatelnosti podle § 8 odst. 2 písm. b) TOPO</vt:lpstr>
      <vt:lpstr>Omisivní podmínka přičitatelnosti podle § 8 odst. 2 písm. b) TOPO</vt:lpstr>
      <vt:lpstr>Omisivní podmínka přičitatelnosti podle § 8 odst. 2 písm. b) TOPO</vt:lpstr>
      <vt:lpstr>Ustanovení § 8 odst. 5 TOPO</vt:lpstr>
      <vt:lpstr>Ustanovení § 8 odst. 5 TOPO</vt:lpstr>
      <vt:lpstr>Význam ustanovení § 8 odst. 5 TOPO</vt:lpstr>
      <vt:lpstr>Význam ustanovení § 8 odst. 5 TOPO</vt:lpstr>
      <vt:lpstr>Obsah ustanovení § 8 odst. 5 TOPO</vt:lpstr>
      <vt:lpstr>Význam § 8 odst. 3 a 4 TOPO</vt:lpstr>
      <vt:lpstr>Význam ustanovení § 8 odst. 3 a 4 TOPO</vt:lpstr>
      <vt:lpstr>Význam ustanovení § 8 odst. 3 TOPO</vt:lpstr>
      <vt:lpstr>Význam ustanovení § 8 odst. 4 TOPO</vt:lpstr>
      <vt:lpstr>Přechod TO PO na právní nástupce PO</vt:lpstr>
      <vt:lpstr>Přechod TO PO na právní nástupce PO</vt:lpstr>
      <vt:lpstr>Význam ustanovení § 10 odst. 1 TOPO</vt:lpstr>
      <vt:lpstr>Účinná lítost podle § 11 TOPO</vt:lpstr>
      <vt:lpstr>Účinná lítost v případě PO</vt:lpstr>
      <vt:lpstr>Účinná lítost podle § 11 TOPO</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TOPO</dc:title>
  <dc:creator>David Čep</dc:creator>
  <cp:lastModifiedBy>Marek Fryšták</cp:lastModifiedBy>
  <cp:revision>79</cp:revision>
  <cp:lastPrinted>1601-01-01T00:00:00Z</cp:lastPrinted>
  <dcterms:created xsi:type="dcterms:W3CDTF">2021-03-17T16:40:55Z</dcterms:created>
  <dcterms:modified xsi:type="dcterms:W3CDTF">2021-05-19T15:46:14Z</dcterms:modified>
</cp:coreProperties>
</file>