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65"/>
  </p:notesMasterIdLst>
  <p:handoutMasterIdLst>
    <p:handoutMasterId r:id="rId66"/>
  </p:handoutMasterIdLst>
  <p:sldIdLst>
    <p:sldId id="256" r:id="rId7"/>
    <p:sldId id="359" r:id="rId8"/>
    <p:sldId id="360" r:id="rId9"/>
    <p:sldId id="361" r:id="rId10"/>
    <p:sldId id="362" r:id="rId11"/>
    <p:sldId id="364" r:id="rId12"/>
    <p:sldId id="367" r:id="rId13"/>
    <p:sldId id="374" r:id="rId14"/>
    <p:sldId id="375" r:id="rId15"/>
    <p:sldId id="376" r:id="rId16"/>
    <p:sldId id="377" r:id="rId17"/>
    <p:sldId id="382" r:id="rId18"/>
    <p:sldId id="383" r:id="rId19"/>
    <p:sldId id="384"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71" r:id="rId34"/>
    <p:sldId id="472" r:id="rId35"/>
    <p:sldId id="473" r:id="rId36"/>
    <p:sldId id="474" r:id="rId37"/>
    <p:sldId id="475" r:id="rId38"/>
    <p:sldId id="476" r:id="rId39"/>
    <p:sldId id="477" r:id="rId40"/>
    <p:sldId id="478" r:id="rId41"/>
    <p:sldId id="480" r:id="rId42"/>
    <p:sldId id="500" r:id="rId43"/>
    <p:sldId id="501" r:id="rId44"/>
    <p:sldId id="404" r:id="rId45"/>
    <p:sldId id="405" r:id="rId46"/>
    <p:sldId id="502" r:id="rId47"/>
    <p:sldId id="482" r:id="rId48"/>
    <p:sldId id="503"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469" r:id="rId64"/>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12" autoAdjust="0"/>
    <p:restoredTop sz="96754" autoAdjust="0"/>
  </p:normalViewPr>
  <p:slideViewPr>
    <p:cSldViewPr snapToGrid="0">
      <p:cViewPr varScale="1">
        <p:scale>
          <a:sx n="114" d="100"/>
          <a:sy n="114" d="100"/>
        </p:scale>
        <p:origin x="1122" y="102"/>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Tree>
    <p:extLst>
      <p:ext uri="{BB962C8B-B14F-4D97-AF65-F5344CB8AC3E}">
        <p14:creationId xmlns:p14="http://schemas.microsoft.com/office/powerpoint/2010/main" val="94632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Tree>
    <p:extLst>
      <p:ext uri="{BB962C8B-B14F-4D97-AF65-F5344CB8AC3E}">
        <p14:creationId xmlns:p14="http://schemas.microsoft.com/office/powerpoint/2010/main" val="117756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a:t>Sample Chart Header</a:t>
            </a:r>
          </a:p>
        </p:txBody>
      </p:sp>
    </p:spTree>
    <p:extLst>
      <p:ext uri="{BB962C8B-B14F-4D97-AF65-F5344CB8AC3E}">
        <p14:creationId xmlns:p14="http://schemas.microsoft.com/office/powerpoint/2010/main" val="1307592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a:solidFill>
                  <a:schemeClr val="bg1"/>
                </a:solidFill>
                <a:latin typeface="+mn-lt"/>
                <a:ea typeface="MS PGothic" pitchFamily="34" charset="-128"/>
                <a:cs typeface="ＭＳ Ｐゴシック" charset="0"/>
              </a:rPr>
              <a:t>   </a:t>
            </a:r>
            <a:r>
              <a:rPr lang="en-US" sz="1200" b="0" i="0" u="none" strike="noStrike" kern="500" spc="90" baseline="30000" dirty="0">
                <a:solidFill>
                  <a:schemeClr val="bg1"/>
                </a:solidFill>
                <a:latin typeface="+mn-lt"/>
                <a:ea typeface="MS PGothic" pitchFamily="34" charset="-128"/>
                <a:cs typeface="ＭＳ Ｐゴシック" charset="0"/>
              </a:rPr>
              <a:t>@LANDPOLICY    </a:t>
            </a:r>
            <a:r>
              <a:rPr lang="en-US" sz="1200" b="0" i="0" u="none" strike="noStrike" kern="500" spc="90" baseline="30000" dirty="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a:t>Thank you</a:t>
            </a:r>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GEORGE MCCARTHY, PRESIDENT</a:t>
            </a:r>
          </a:p>
          <a:p>
            <a:pPr lvl="0"/>
            <a:r>
              <a:rPr lang="en-US" dirty="0"/>
              <a:t>LINCOLN INSTITUTE OF LAND POLICY</a:t>
            </a:r>
          </a:p>
          <a:p>
            <a:pPr lvl="0"/>
            <a:r>
              <a:rPr lang="en-US" dirty="0"/>
              <a:t>GMCCARTHY@LINCOLNINST.EDU</a:t>
            </a:r>
          </a:p>
          <a:p>
            <a:pPr lvl="0"/>
            <a:r>
              <a:rPr lang="en-US" dirty="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obsah 2"/>
          <p:cNvSpPr>
            <a:spLocks noGrp="1"/>
          </p:cNvSpPr>
          <p:nvPr>
            <p:ph sz="half" idx="1"/>
          </p:nvPr>
        </p:nvSpPr>
        <p:spPr>
          <a:xfrm>
            <a:off x="900269" y="1773238"/>
            <a:ext cx="7773750" cy="21018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00269" y="4027489"/>
            <a:ext cx="7773750" cy="21034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1.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a:t>DATE  |</a:t>
            </a:r>
            <a:r>
              <a:rPr lang="en-US" sz="800" kern="500" spc="80" baseline="0" dirty="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Poplatkové právo</a:t>
            </a:r>
          </a:p>
        </p:txBody>
      </p:sp>
      <p:sp>
        <p:nvSpPr>
          <p:cNvPr id="5" name="Podnadpis 4"/>
          <p:cNvSpPr>
            <a:spLocks noGrp="1"/>
          </p:cNvSpPr>
          <p:nvPr>
            <p:ph type="subTitle" idx="1"/>
          </p:nvPr>
        </p:nvSpPr>
        <p:spPr/>
        <p:txBody>
          <a:bodyPr/>
          <a:lstStyle/>
          <a:p>
            <a:endParaRPr lang="cs-CZ" dirty="0"/>
          </a:p>
          <a:p>
            <a:r>
              <a:rPr lang="cs-CZ" dirty="0"/>
              <a:t>Michal Radvan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56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0F83C07-BD27-4866-9EAE-2E3F7E44A1C1}" type="slidenum">
              <a:rPr lang="cs-CZ" altLang="cs-CZ" sz="1200"/>
              <a:pPr>
                <a:spcBef>
                  <a:spcPct val="0"/>
                </a:spcBef>
                <a:buClrTx/>
                <a:buFontTx/>
                <a:buNone/>
              </a:pPr>
              <a:t>10</a:t>
            </a:fld>
            <a:endParaRPr lang="cs-CZ" altLang="cs-CZ" sz="1200"/>
          </a:p>
        </p:txBody>
      </p:sp>
      <p:sp>
        <p:nvSpPr>
          <p:cNvPr id="25604" name="Rectangle 2"/>
          <p:cNvSpPr>
            <a:spLocks noGrp="1" noChangeArrowheads="1"/>
          </p:cNvSpPr>
          <p:nvPr>
            <p:ph type="title"/>
          </p:nvPr>
        </p:nvSpPr>
        <p:spPr/>
        <p:txBody>
          <a:bodyPr/>
          <a:lstStyle/>
          <a:p>
            <a:pPr eaLnBrk="1" hangingPunct="1"/>
            <a:r>
              <a:rPr lang="cs-CZ" altLang="cs-CZ"/>
              <a:t>Ekonomická autonomie v praxi</a:t>
            </a:r>
          </a:p>
        </p:txBody>
      </p:sp>
      <p:sp>
        <p:nvSpPr>
          <p:cNvPr id="25605" name="Rectangle 3"/>
          <p:cNvSpPr>
            <a:spLocks noGrp="1" noChangeArrowheads="1"/>
          </p:cNvSpPr>
          <p:nvPr>
            <p:ph type="body" idx="1"/>
          </p:nvPr>
        </p:nvSpPr>
        <p:spPr/>
        <p:txBody>
          <a:bodyPr/>
          <a:lstStyle/>
          <a:p>
            <a:pPr eaLnBrk="1" hangingPunct="1">
              <a:lnSpc>
                <a:spcPct val="90000"/>
              </a:lnSpc>
            </a:pPr>
            <a:r>
              <a:rPr lang="cs-CZ" altLang="cs-CZ" sz="2000"/>
              <a:t>Česká republika při ratifikaci Evropské charty územní samosprávy učinila oznámení, že se necítí být vázána mj. ustanoveními čl. 9 odst. 3, 5 a 6.</a:t>
            </a:r>
          </a:p>
          <a:p>
            <a:pPr eaLnBrk="1" hangingPunct="1">
              <a:lnSpc>
                <a:spcPct val="90000"/>
              </a:lnSpc>
            </a:pPr>
            <a:r>
              <a:rPr lang="cs-CZ" altLang="cs-CZ" sz="2000"/>
              <a:t>Oba dosavadní vládní návrhy „zákona o obecních daních“, které vycházely z toho, že úloha místních daní by neměla být zanedbatelná a měla by vytvořit dostatečný potenciál místních daní za veřejné služby a rozšířit možnost obcí účinně regulovat místní rozvoj, byly PS PČR vráceny, resp. zamítnuty. </a:t>
            </a:r>
          </a:p>
        </p:txBody>
      </p:sp>
    </p:spTree>
    <p:extLst>
      <p:ext uri="{BB962C8B-B14F-4D97-AF65-F5344CB8AC3E}">
        <p14:creationId xmlns:p14="http://schemas.microsoft.com/office/powerpoint/2010/main" val="320150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66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1E717-C40F-45CF-B957-D61BA765833B}" type="slidenum">
              <a:rPr lang="cs-CZ" altLang="cs-CZ" sz="1200"/>
              <a:pPr>
                <a:spcBef>
                  <a:spcPct val="0"/>
                </a:spcBef>
                <a:buClrTx/>
                <a:buFontTx/>
                <a:buNone/>
              </a:pPr>
              <a:t>11</a:t>
            </a:fld>
            <a:endParaRPr lang="cs-CZ" altLang="cs-CZ" sz="1200"/>
          </a:p>
        </p:txBody>
      </p:sp>
      <p:sp>
        <p:nvSpPr>
          <p:cNvPr id="26628" name="Rectangle 2"/>
          <p:cNvSpPr>
            <a:spLocks noGrp="1" noChangeArrowheads="1"/>
          </p:cNvSpPr>
          <p:nvPr>
            <p:ph type="title"/>
          </p:nvPr>
        </p:nvSpPr>
        <p:spPr/>
        <p:txBody>
          <a:bodyPr/>
          <a:lstStyle/>
          <a:p>
            <a:pPr eaLnBrk="1" hangingPunct="1"/>
            <a:r>
              <a:rPr lang="cs-CZ" altLang="cs-CZ"/>
              <a:t>Vlastní příjmy obcí</a:t>
            </a:r>
          </a:p>
        </p:txBody>
      </p:sp>
      <p:sp>
        <p:nvSpPr>
          <p:cNvPr id="26629" name="Rectangle 3"/>
          <p:cNvSpPr>
            <a:spLocks noGrp="1" noChangeArrowheads="1"/>
          </p:cNvSpPr>
          <p:nvPr>
            <p:ph type="body" idx="1"/>
          </p:nvPr>
        </p:nvSpPr>
        <p:spPr/>
        <p:txBody>
          <a:bodyPr/>
          <a:lstStyle/>
          <a:p>
            <a:pPr eaLnBrk="1" hangingPunct="1"/>
            <a:r>
              <a:rPr lang="cs-CZ" altLang="cs-CZ"/>
              <a:t>Daň z nemovitostí: cca. 5 %</a:t>
            </a:r>
          </a:p>
          <a:p>
            <a:pPr eaLnBrk="1" hangingPunct="1"/>
            <a:r>
              <a:rPr lang="cs-CZ" altLang="cs-CZ"/>
              <a:t>Místní a správní poplatky: cca. 4 %</a:t>
            </a:r>
          </a:p>
        </p:txBody>
      </p:sp>
    </p:spTree>
    <p:extLst>
      <p:ext uri="{BB962C8B-B14F-4D97-AF65-F5344CB8AC3E}">
        <p14:creationId xmlns:p14="http://schemas.microsoft.com/office/powerpoint/2010/main" val="309045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17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C5E4F49-CD2A-43FE-89BC-9BF5D75A790F}" type="slidenum">
              <a:rPr lang="cs-CZ" altLang="cs-CZ" sz="1200"/>
              <a:pPr>
                <a:spcBef>
                  <a:spcPct val="0"/>
                </a:spcBef>
                <a:buClrTx/>
                <a:buFontTx/>
                <a:buNone/>
              </a:pPr>
              <a:t>12</a:t>
            </a:fld>
            <a:endParaRPr lang="cs-CZ" altLang="cs-CZ" sz="1200"/>
          </a:p>
        </p:txBody>
      </p:sp>
      <p:sp>
        <p:nvSpPr>
          <p:cNvPr id="31748" name="Rectangle 2"/>
          <p:cNvSpPr>
            <a:spLocks noGrp="1" noChangeArrowheads="1"/>
          </p:cNvSpPr>
          <p:nvPr>
            <p:ph type="title"/>
          </p:nvPr>
        </p:nvSpPr>
        <p:spPr/>
        <p:txBody>
          <a:bodyPr/>
          <a:lstStyle/>
          <a:p>
            <a:pPr eaLnBrk="1" hangingPunct="1"/>
            <a:r>
              <a:rPr lang="cs-CZ" altLang="cs-CZ"/>
              <a:t>Klasifikace poplatků</a:t>
            </a:r>
          </a:p>
        </p:txBody>
      </p:sp>
      <p:sp>
        <p:nvSpPr>
          <p:cNvPr id="31749" name="Rectangle 3"/>
          <p:cNvSpPr>
            <a:spLocks noGrp="1" noChangeArrowheads="1"/>
          </p:cNvSpPr>
          <p:nvPr>
            <p:ph type="body" idx="1"/>
          </p:nvPr>
        </p:nvSpPr>
        <p:spPr/>
        <p:txBody>
          <a:bodyPr/>
          <a:lstStyle/>
          <a:p>
            <a:pPr eaLnBrk="1" hangingPunct="1">
              <a:lnSpc>
                <a:spcPct val="90000"/>
              </a:lnSpc>
            </a:pPr>
            <a:r>
              <a:rPr lang="cs-CZ" altLang="cs-CZ" sz="2000"/>
              <a:t>Správní poplatky - celostátní vybírané orgány veřejné správy</a:t>
            </a:r>
          </a:p>
          <a:p>
            <a:pPr eaLnBrk="1" hangingPunct="1">
              <a:lnSpc>
                <a:spcPct val="90000"/>
              </a:lnSpc>
            </a:pPr>
            <a:r>
              <a:rPr lang="cs-CZ" altLang="cs-CZ" sz="2000"/>
              <a:t>Zvláštní dávky poplatkového charakteru stojící mimo katalog správních poplatků (např. poplatky spojené s užíváním dálnic, poplatky na ochranu životního prostředí - ekologické poplatky, poplatky za rozhlasové a televizní přijímače - koncesionářské poplatky apod.)</a:t>
            </a:r>
          </a:p>
          <a:p>
            <a:pPr eaLnBrk="1" hangingPunct="1">
              <a:lnSpc>
                <a:spcPct val="90000"/>
              </a:lnSpc>
            </a:pPr>
            <a:r>
              <a:rPr lang="cs-CZ" altLang="cs-CZ" sz="2000"/>
              <a:t>Soudní poplatky - celostátní vybírané soudy</a:t>
            </a:r>
          </a:p>
          <a:p>
            <a:pPr eaLnBrk="1" hangingPunct="1">
              <a:lnSpc>
                <a:spcPct val="90000"/>
              </a:lnSpc>
            </a:pPr>
            <a:r>
              <a:rPr lang="cs-CZ" altLang="cs-CZ" sz="2000"/>
              <a:t>Místní poplatky</a:t>
            </a:r>
          </a:p>
        </p:txBody>
      </p:sp>
    </p:spTree>
    <p:extLst>
      <p:ext uri="{BB962C8B-B14F-4D97-AF65-F5344CB8AC3E}">
        <p14:creationId xmlns:p14="http://schemas.microsoft.com/office/powerpoint/2010/main" val="175049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13</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a:t>Klasifikace místních poplatků</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p>
          <a:p>
            <a:pPr marL="609600" indent="-609600">
              <a:lnSpc>
                <a:spcPct val="80000"/>
              </a:lnSpc>
              <a:buFont typeface="Arial" panose="020B0604020202020204" pitchFamily="34" charset="0"/>
              <a:buChar char="•"/>
            </a:pPr>
            <a:r>
              <a:rPr lang="cs-CZ" altLang="cs-CZ" sz="1600" dirty="0"/>
              <a:t>poplatek z pobytu</a:t>
            </a:r>
          </a:p>
          <a:p>
            <a:pPr marL="609600" indent="-609600">
              <a:lnSpc>
                <a:spcPct val="80000"/>
              </a:lnSpc>
              <a:buFont typeface="Arial" panose="020B0604020202020204" pitchFamily="34" charset="0"/>
              <a:buChar char="•"/>
            </a:pPr>
            <a:r>
              <a:rPr lang="cs-CZ" altLang="cs-CZ" sz="1600" dirty="0"/>
              <a:t>poplatek za užívání veřejného prostranství,</a:t>
            </a:r>
          </a:p>
          <a:p>
            <a:pPr marL="609600" indent="-609600">
              <a:lnSpc>
                <a:spcPct val="80000"/>
              </a:lnSpc>
              <a:buFont typeface="Arial" panose="020B0604020202020204" pitchFamily="34" charset="0"/>
              <a:buChar char="•"/>
            </a:pPr>
            <a:r>
              <a:rPr lang="cs-CZ" altLang="cs-CZ" sz="1600" dirty="0"/>
              <a:t>poplatek ze vstupného,</a:t>
            </a:r>
          </a:p>
          <a:p>
            <a:pPr marL="609600" indent="-609600">
              <a:lnSpc>
                <a:spcPct val="80000"/>
              </a:lnSpc>
              <a:buFont typeface="Arial" panose="020B0604020202020204" pitchFamily="34" charset="0"/>
              <a:buChar char="•"/>
            </a:pPr>
            <a:r>
              <a:rPr lang="cs-CZ" altLang="cs-CZ" sz="1600" dirty="0"/>
              <a:t>poplatek za povolení k vjezdu s motorovým vozidlem do vybraných míst a částí měst,</a:t>
            </a:r>
          </a:p>
          <a:p>
            <a:pPr marL="609600" indent="-609600">
              <a:lnSpc>
                <a:spcPct val="80000"/>
              </a:lnSpc>
              <a:buFont typeface="Arial" panose="020B0604020202020204" pitchFamily="34" charset="0"/>
              <a:buChar char="•"/>
            </a:pPr>
            <a:r>
              <a:rPr lang="cs-CZ" altLang="cs-CZ" sz="1600" dirty="0"/>
              <a:t>poplatek za obecní systém odpadového hospodářství nebo </a:t>
            </a:r>
          </a:p>
          <a:p>
            <a:pPr marL="609600" indent="-609600">
              <a:lnSpc>
                <a:spcPct val="80000"/>
              </a:lnSpc>
              <a:buFont typeface="Arial" panose="020B0604020202020204" pitchFamily="34" charset="0"/>
              <a:buChar char="•"/>
            </a:pPr>
            <a:r>
              <a:rPr lang="cs-CZ" altLang="cs-CZ" sz="1600" dirty="0"/>
              <a:t>poplatek za odkládání komunálního odpadu z nemovité věci,</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r>
              <a:rPr lang="cs-CZ" altLang="cs-CZ" sz="1600" dirty="0">
                <a:solidFill>
                  <a:srgbClr val="FF0000"/>
                </a:solidFill>
              </a:rPr>
              <a:t>poplatek za provozovaný výherní hrací přístroj nebo jiné technické herní zařízení povolené Ministerstvem financí – od 1.1.2012 ZRUŠEN,</a:t>
            </a:r>
            <a:r>
              <a:rPr lang="cs-CZ" altLang="cs-CZ" sz="1600" dirty="0"/>
              <a:t> </a:t>
            </a:r>
          </a:p>
          <a:p>
            <a:pPr marL="609600" indent="-609600">
              <a:lnSpc>
                <a:spcPct val="80000"/>
              </a:lnSpc>
              <a:buFont typeface="Arial" panose="020B0604020202020204" pitchFamily="34" charset="0"/>
              <a:buChar char="•"/>
            </a:pPr>
            <a:r>
              <a:rPr lang="cs-CZ" altLang="cs-CZ" sz="1600" dirty="0">
                <a:solidFill>
                  <a:srgbClr val="FF0000"/>
                </a:solidFill>
              </a:rPr>
              <a:t>poplatek za lázeňský nebo rekreační pobyt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 ubytovací kapacity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za provoz systému shromažďování, sběru, přepravy, třídění, využívání a odstraňování komunálních odpadů – od 1.1.2021/1.1.2022 ZRUŠEN,</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14</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Teritoriální omezenost poplatku</a:t>
            </a:r>
          </a:p>
          <a:p>
            <a:pPr marL="457200" indent="-457200" eaLnBrk="1" hangingPunct="1">
              <a:buFont typeface="Arial" panose="020B0604020202020204" pitchFamily="34" charset="0"/>
              <a:buChar char="•"/>
            </a:pPr>
            <a:r>
              <a:rPr lang="cs-CZ" altLang="cs-CZ" dirty="0"/>
              <a:t>Zákonný rozsah poplatku</a:t>
            </a:r>
          </a:p>
          <a:p>
            <a:pPr marL="457200" indent="-457200" eaLnBrk="1" hangingPunct="1">
              <a:buFont typeface="Arial" panose="020B0604020202020204" pitchFamily="34" charset="0"/>
              <a:buChar char="•"/>
            </a:pPr>
            <a:r>
              <a:rPr lang="cs-CZ" altLang="cs-CZ" dirty="0"/>
              <a:t>Specifikace obecně závaznou vyhláškou</a:t>
            </a:r>
          </a:p>
          <a:p>
            <a:pPr marL="457200" indent="-457200" eaLnBrk="1" hangingPunct="1">
              <a:buFont typeface="Arial" panose="020B0604020202020204" pitchFamily="34" charset="0"/>
              <a:buChar char="•"/>
            </a:pPr>
            <a:r>
              <a:rPr lang="cs-CZ" altLang="cs-CZ" dirty="0"/>
              <a:t>Judikatura Ústavního soudu</a:t>
            </a:r>
          </a:p>
          <a:p>
            <a:pPr marL="457200" indent="-457200" eaLnBrk="1" hangingPunct="1">
              <a:buFont typeface="Arial" panose="020B0604020202020204" pitchFamily="34" charset="0"/>
              <a:buChar char="•"/>
            </a:pPr>
            <a:r>
              <a:rPr lang="cs-CZ" altLang="cs-CZ" dirty="0"/>
              <a:t>Opakování zákonného textu ve vyhlášce</a:t>
            </a:r>
          </a:p>
          <a:p>
            <a:pPr marL="457200" indent="-457200" eaLnBrk="1" hangingPunct="1">
              <a:buFont typeface="Arial" panose="020B0604020202020204" pitchFamily="34" charset="0"/>
              <a:buChar char="•"/>
            </a:pPr>
            <a:r>
              <a:rPr lang="cs-CZ" altLang="cs-CZ" dirty="0"/>
              <a:t>Novelizace vyhlášek</a:t>
            </a:r>
          </a:p>
          <a:p>
            <a:pPr marL="457200" indent="-457200" eaLnBrk="1" hangingPunct="1">
              <a:buFont typeface="Arial" panose="020B0604020202020204" pitchFamily="34" charset="0"/>
              <a:buChar char="•"/>
            </a:pPr>
            <a:r>
              <a:rPr lang="cs-CZ" altLang="cs-CZ" dirty="0"/>
              <a:t>Spojování více poplatků do jedné vyhlášky</a:t>
            </a:r>
          </a:p>
          <a:p>
            <a:pPr marL="457200" indent="-457200" eaLnBrk="1" hangingPunct="1">
              <a:buFont typeface="Arial" panose="020B0604020202020204" pitchFamily="34" charset="0"/>
              <a:buChar char="•"/>
            </a:pPr>
            <a:r>
              <a:rPr lang="cs-CZ" altLang="cs-CZ" dirty="0"/>
              <a:t>Spojování více zmocnění do jedné vyhlášky</a:t>
            </a:r>
          </a:p>
          <a:p>
            <a:pPr marL="457200" indent="-457200" eaLnBrk="1" hangingPunct="1">
              <a:buFont typeface="Arial" panose="020B0604020202020204" pitchFamily="34" charset="0"/>
              <a:buChar char="•"/>
            </a:pPr>
            <a:r>
              <a:rPr lang="cs-CZ" altLang="cs-CZ" dirty="0"/>
              <a:t>Kontrola MV vs. právo na samosprávu</a:t>
            </a:r>
          </a:p>
        </p:txBody>
      </p:sp>
    </p:spTree>
    <p:extLst>
      <p:ext uri="{BB962C8B-B14F-4D97-AF65-F5344CB8AC3E}">
        <p14:creationId xmlns:p14="http://schemas.microsoft.com/office/powerpoint/2010/main" val="377751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Zavedení poplatku - OZV</a:t>
            </a:r>
          </a:p>
        </p:txBody>
      </p:sp>
      <p:sp>
        <p:nvSpPr>
          <p:cNvPr id="5" name="Zástupný symbol pro obsah 4"/>
          <p:cNvSpPr>
            <a:spLocks noGrp="1"/>
          </p:cNvSpPr>
          <p:nvPr>
            <p:ph idx="1"/>
          </p:nvPr>
        </p:nvSpPr>
        <p:spPr>
          <a:xfrm>
            <a:off x="540094" y="1692002"/>
            <a:ext cx="8066301" cy="4459416"/>
          </a:xfrm>
        </p:spPr>
        <p:txBody>
          <a:bodyPr/>
          <a:lstStyle/>
          <a:p>
            <a:r>
              <a:rPr lang="cs-CZ" dirty="0"/>
              <a:t>Obligatorně</a:t>
            </a:r>
          </a:p>
          <a:p>
            <a:pPr lvl="1"/>
            <a:r>
              <a:rPr lang="cs-CZ" dirty="0"/>
              <a:t>sazba poplatku</a:t>
            </a:r>
          </a:p>
          <a:p>
            <a:pPr lvl="1"/>
            <a:r>
              <a:rPr lang="cs-CZ" dirty="0"/>
              <a:t>lhůta pro podání ohlášení, nevyloučí-li povinnost ohlášení podat</a:t>
            </a:r>
          </a:p>
          <a:p>
            <a:pPr lvl="1"/>
            <a:r>
              <a:rPr lang="cs-CZ" dirty="0"/>
              <a:t>splatnost poplatku</a:t>
            </a:r>
          </a:p>
          <a:p>
            <a:r>
              <a:rPr lang="cs-CZ" dirty="0"/>
              <a:t>Fakultativně</a:t>
            </a:r>
          </a:p>
          <a:p>
            <a:pPr lvl="1"/>
            <a:r>
              <a:rPr lang="cs-CZ" dirty="0"/>
              <a:t>další osvobození od poplatku</a:t>
            </a:r>
          </a:p>
          <a:p>
            <a:pPr lvl="1"/>
            <a:r>
              <a:rPr lang="cs-CZ" dirty="0"/>
              <a:t>úleva na poplatku</a:t>
            </a:r>
          </a:p>
          <a:p>
            <a:pPr lvl="1"/>
            <a:r>
              <a:rPr lang="cs-CZ" dirty="0"/>
              <a:t>vyloučení povinnosti podat ohlášení</a:t>
            </a:r>
          </a:p>
          <a:p>
            <a:pPr lvl="1"/>
            <a:r>
              <a:rPr lang="cs-CZ" dirty="0"/>
              <a:t>paušální částka poplatku a způsob její volby</a:t>
            </a:r>
          </a:p>
          <a:p>
            <a:pPr lvl="1"/>
            <a:r>
              <a:rPr lang="cs-CZ" dirty="0"/>
              <a:t>další způsob placení a jemu odpovídající den platby poplatku, než je způsob placení a den platby podle daňového řádu</a:t>
            </a:r>
          </a:p>
          <a:p>
            <a:pPr lvl="1"/>
            <a:r>
              <a:rPr lang="cs-CZ" dirty="0"/>
              <a:t>delší lhůtu pro oznámení změn v podaném ohlášení</a:t>
            </a:r>
          </a:p>
        </p:txBody>
      </p:sp>
    </p:spTree>
    <p:extLst>
      <p:ext uri="{BB962C8B-B14F-4D97-AF65-F5344CB8AC3E}">
        <p14:creationId xmlns:p14="http://schemas.microsoft.com/office/powerpoint/2010/main" val="377250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16</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Fiskální a regulační funkce (centrum, bytové domy apod.)</a:t>
            </a:r>
          </a:p>
          <a:p>
            <a:pPr marL="457200" indent="-457200" eaLnBrk="1" hangingPunct="1">
              <a:buFont typeface="Arial" panose="020B0604020202020204" pitchFamily="34" charset="0"/>
              <a:buChar char="•"/>
            </a:pPr>
            <a:r>
              <a:rPr lang="cs-CZ" altLang="cs-CZ" dirty="0"/>
              <a:t>Zákon na ochranu zvířat proti týrání – pravidla pro volný pohyb psů </a:t>
            </a:r>
          </a:p>
          <a:p>
            <a:pPr marL="457200" indent="-457200" eaLnBrk="1" hangingPunct="1">
              <a:buFont typeface="Arial" panose="020B0604020202020204" pitchFamily="34" charset="0"/>
              <a:buChar char="•"/>
            </a:pPr>
            <a:r>
              <a:rPr lang="cs-CZ" altLang="cs-CZ" dirty="0"/>
              <a:t>Ohlašovací povinnost – od 3 M nebo od narození psa? – evidence chovatelů psů</a:t>
            </a:r>
          </a:p>
          <a:p>
            <a:pPr marL="457200" indent="-457200" eaLnBrk="1" hangingPunct="1">
              <a:buFont typeface="Arial" panose="020B0604020202020204" pitchFamily="34" charset="0"/>
              <a:buChar char="•"/>
            </a:pPr>
            <a:r>
              <a:rPr lang="cs-CZ" altLang="cs-CZ" dirty="0" err="1"/>
              <a:t>Čipování</a:t>
            </a:r>
            <a:r>
              <a:rPr lang="cs-CZ" altLang="cs-CZ" dirty="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394108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17</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Pes = věc (co je to pes?)</a:t>
            </a:r>
          </a:p>
          <a:p>
            <a:pPr marL="457200" indent="-457200">
              <a:buFont typeface="Arial" panose="020B0604020202020204" pitchFamily="34" charset="0"/>
              <a:buChar char="•"/>
            </a:pPr>
            <a:r>
              <a:rPr lang="cs-CZ" altLang="cs-CZ" dirty="0"/>
              <a:t>vlastník vs. držitel vs. chovatel</a:t>
            </a:r>
          </a:p>
          <a:p>
            <a:pPr marL="457200" indent="-457200">
              <a:buFont typeface="Arial" panose="020B0604020202020204" pitchFamily="34" charset="0"/>
              <a:buChar char="•"/>
            </a:pPr>
            <a:r>
              <a:rPr lang="cs-CZ" altLang="cs-CZ" dirty="0"/>
              <a:t>poplatníkem</a:t>
            </a:r>
            <a:r>
              <a:rPr lang="cs-CZ" altLang="cs-CZ" b="1" dirty="0"/>
              <a:t> </a:t>
            </a:r>
            <a:r>
              <a:rPr lang="cs-CZ" altLang="cs-CZ" dirty="0"/>
              <a:t>držitel psa - fyzická nebo právnická osoba, která je přihlášená nebo má sídlo na území České 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a:t>spoludržitelství</a:t>
            </a:r>
            <a:endParaRPr lang="cs-CZ" altLang="cs-CZ" dirty="0"/>
          </a:p>
        </p:txBody>
      </p:sp>
    </p:spTree>
    <p:extLst>
      <p:ext uri="{BB962C8B-B14F-4D97-AF65-F5344CB8AC3E}">
        <p14:creationId xmlns:p14="http://schemas.microsoft.com/office/powerpoint/2010/main" val="138101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18</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za psy starší tří měsíců (= očkování proti vzteklině)</a:t>
            </a:r>
          </a:p>
          <a:p>
            <a:pPr marL="342900" indent="-342900">
              <a:lnSpc>
                <a:spcPct val="80000"/>
              </a:lnSpc>
              <a:buFont typeface="Arial" panose="020B0604020202020204" pitchFamily="34" charset="0"/>
              <a:buChar char="•"/>
            </a:pPr>
            <a:r>
              <a:rPr lang="cs-CZ" altLang="cs-CZ" sz="2000" dirty="0"/>
              <a:t>osvobození: osoba nevidomá, osoba, která je považována za závislou na pomoci jiné fyzické osoby podle zákona upravujícího sociální služby, osoba, která je držitelem průkazu ZTP nebo ZTP/P, osoba provádějící výcvik psů určených k doprovodu těchto osob, osoba provozující útulek pro zvířata nebo 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a:t>služební 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7143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19</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a:t>základní sazba poplatku až 1 500 Kč za kalendářní rok a jednoho psa,</a:t>
            </a:r>
          </a:p>
          <a:p>
            <a:pPr marL="285750" indent="-285750">
              <a:lnSpc>
                <a:spcPct val="80000"/>
              </a:lnSpc>
              <a:buFont typeface="Arial" panose="020B0604020202020204" pitchFamily="34" charset="0"/>
              <a:buChar char="•"/>
            </a:pPr>
            <a:r>
              <a:rPr lang="cs-CZ" altLang="cs-CZ" sz="1800" dirty="0"/>
              <a:t>nižší sazba max. 200 Kč - V případě trvání držitelem je osoba starší 65 let (bez vazby na důchod),</a:t>
            </a:r>
          </a:p>
          <a:p>
            <a:pPr marL="285750" indent="-285750">
              <a:lnSpc>
                <a:spcPct val="80000"/>
              </a:lnSpc>
              <a:buFont typeface="Arial" panose="020B0604020202020204" pitchFamily="34" charset="0"/>
              <a:buChar char="•"/>
            </a:pPr>
            <a:r>
              <a:rPr lang="cs-CZ" altLang="cs-CZ" sz="1800" dirty="0"/>
              <a:t>u druhého a každého dalšího psa může obec horní hranici sazby zvýšit až o 50 % (horní hranice podle zákona).</a:t>
            </a:r>
          </a:p>
          <a:p>
            <a:pPr marL="285750" indent="-285750">
              <a:lnSpc>
                <a:spcPct val="80000"/>
              </a:lnSpc>
              <a:buFont typeface="Arial" panose="020B0604020202020204" pitchFamily="34" charset="0"/>
              <a:buChar char="•"/>
            </a:pPr>
            <a:r>
              <a:rPr lang="cs-CZ" altLang="cs-CZ" sz="1800" dirty="0"/>
              <a:t>poplatkové povinnosti po dobu kratší než jeden rok se platí poplatek v poměrné výši, která odpovídá počtu i započatých kalendářních měsíců. Platí též pro změnu místa přihlášení nebo 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a:t>přeplatek</a:t>
            </a:r>
          </a:p>
        </p:txBody>
      </p:sp>
    </p:spTree>
    <p:extLst>
      <p:ext uri="{BB962C8B-B14F-4D97-AF65-F5344CB8AC3E}">
        <p14:creationId xmlns:p14="http://schemas.microsoft.com/office/powerpoint/2010/main" val="229655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2</a:t>
            </a:fld>
            <a:endParaRPr lang="cs-CZ" altLang="cs-CZ" sz="1200"/>
          </a:p>
        </p:txBody>
      </p:sp>
      <p:sp>
        <p:nvSpPr>
          <p:cNvPr id="8196" name="Rectangle 2"/>
          <p:cNvSpPr>
            <a:spLocks noGrp="1" noChangeArrowheads="1"/>
          </p:cNvSpPr>
          <p:nvPr>
            <p:ph type="title"/>
          </p:nvPr>
        </p:nvSpPr>
        <p:spPr/>
        <p:txBody>
          <a:bodyPr/>
          <a:lstStyle/>
          <a:p>
            <a:pPr eaLnBrk="1" hangingPunct="1"/>
            <a:r>
              <a:rPr lang="cs-CZ" altLang="cs-CZ"/>
              <a:t>Pojem „daň“</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b="1" dirty="0"/>
              <a:t>Daň</a:t>
            </a:r>
            <a:r>
              <a:rPr lang="cs-CZ" altLang="cs-CZ" dirty="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dirty="0"/>
          </a:p>
          <a:p>
            <a:pPr eaLnBrk="1" hangingPunct="1">
              <a:lnSpc>
                <a:spcPct val="90000"/>
              </a:lnSpc>
              <a:buFont typeface="Wingdings" panose="05000000000000000000" pitchFamily="2" charset="2"/>
              <a:buNone/>
            </a:pPr>
            <a:r>
              <a:rPr lang="cs-CZ" altLang="cs-CZ" dirty="0"/>
              <a:t>	</a:t>
            </a:r>
            <a:r>
              <a:rPr lang="en-US" altLang="cs-CZ" dirty="0">
                <a:latin typeface="Times New Roman" panose="02020603050405020304" pitchFamily="18" charset="0"/>
                <a:cs typeface="Times New Roman" panose="02020603050405020304" pitchFamily="18" charset="0"/>
              </a:rPr>
              <a:t>=&gt;</a:t>
            </a:r>
            <a:r>
              <a:rPr lang="cs-CZ" altLang="cs-CZ" dirty="0">
                <a:latin typeface="Times New Roman" panose="02020603050405020304" pitchFamily="18" charset="0"/>
                <a:cs typeface="Times New Roman" panose="02020603050405020304" pitchFamily="18" charset="0"/>
              </a:rPr>
              <a:t> </a:t>
            </a:r>
            <a:r>
              <a:rPr lang="cs-CZ" altLang="cs-CZ" dirty="0"/>
              <a:t>pojem „daň stricto sensu“</a:t>
            </a:r>
          </a:p>
        </p:txBody>
      </p:sp>
    </p:spTree>
    <p:extLst>
      <p:ext uri="{BB962C8B-B14F-4D97-AF65-F5344CB8AC3E}">
        <p14:creationId xmlns:p14="http://schemas.microsoft.com/office/powerpoint/2010/main" val="1609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89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7F67DDD-6A96-450A-827B-A0EB8BE0870F}" type="slidenum">
              <a:rPr lang="cs-CZ" altLang="cs-CZ" sz="1200"/>
              <a:pPr>
                <a:spcBef>
                  <a:spcPct val="0"/>
                </a:spcBef>
                <a:buClrTx/>
                <a:buFontTx/>
                <a:buNone/>
              </a:pPr>
              <a:t>20</a:t>
            </a:fld>
            <a:endParaRPr lang="cs-CZ" altLang="cs-CZ" sz="1200"/>
          </a:p>
        </p:txBody>
      </p:sp>
      <p:sp>
        <p:nvSpPr>
          <p:cNvPr id="38916" name="Rectangle 2"/>
          <p:cNvSpPr>
            <a:spLocks noGrp="1" noChangeArrowheads="1"/>
          </p:cNvSpPr>
          <p:nvPr>
            <p:ph type="title"/>
          </p:nvPr>
        </p:nvSpPr>
        <p:spPr/>
        <p:txBody>
          <a:bodyPr/>
          <a:lstStyle/>
          <a:p>
            <a:pPr eaLnBrk="1" hangingPunct="1"/>
            <a:r>
              <a:rPr lang="cs-CZ" altLang="cs-CZ" sz="2800" dirty="0"/>
              <a:t>Poplatek z pobytu </a:t>
            </a:r>
          </a:p>
        </p:txBody>
      </p:sp>
      <p:sp>
        <p:nvSpPr>
          <p:cNvPr id="38917"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Nahradil oba předchozí turistické poplatky a vychází z poplatku za lázeňský nebo rekreační pobyt</a:t>
            </a:r>
          </a:p>
          <a:p>
            <a:pPr marL="342900" indent="-342900">
              <a:lnSpc>
                <a:spcPct val="90000"/>
              </a:lnSpc>
              <a:buFont typeface="Arial" panose="020B0604020202020204" pitchFamily="34" charset="0"/>
              <a:buChar char="•"/>
            </a:pPr>
            <a:r>
              <a:rPr lang="cs-CZ" altLang="cs-CZ" sz="2000" dirty="0"/>
              <a:t>Poplatníkem </a:t>
            </a:r>
            <a:r>
              <a:rPr lang="pl-PL" altLang="cs-CZ" sz="2000" dirty="0"/>
              <a:t>je osoba, </a:t>
            </a:r>
            <a:r>
              <a:rPr lang="pl-PL" altLang="cs-CZ" sz="2000" dirty="0" err="1"/>
              <a:t>která</a:t>
            </a:r>
            <a:r>
              <a:rPr lang="pl-PL" altLang="cs-CZ" sz="2000" dirty="0"/>
              <a:t> v </a:t>
            </a:r>
            <a:r>
              <a:rPr lang="pl-PL" altLang="cs-CZ" sz="2000" dirty="0" err="1"/>
              <a:t>obci</a:t>
            </a:r>
            <a:r>
              <a:rPr lang="pl-PL" altLang="cs-CZ" sz="2000" dirty="0"/>
              <a:t> </a:t>
            </a:r>
            <a:r>
              <a:rPr lang="pl-PL" altLang="cs-CZ" sz="2000" dirty="0" err="1"/>
              <a:t>není</a:t>
            </a:r>
            <a:r>
              <a:rPr lang="pl-PL" altLang="cs-CZ" sz="2000" dirty="0"/>
              <a:t> </a:t>
            </a:r>
            <a:r>
              <a:rPr lang="pl-PL" altLang="cs-CZ" sz="2000" dirty="0" err="1"/>
              <a:t>přihlášená</a:t>
            </a:r>
            <a:r>
              <a:rPr lang="pl-PL" altLang="cs-CZ" sz="2000" dirty="0"/>
              <a:t>. </a:t>
            </a:r>
            <a:endParaRPr lang="cs-CZ" altLang="cs-CZ" sz="2000" dirty="0"/>
          </a:p>
          <a:p>
            <a:pPr marL="342900" indent="-342900">
              <a:lnSpc>
                <a:spcPct val="90000"/>
              </a:lnSpc>
              <a:buFont typeface="Arial" panose="020B0604020202020204" pitchFamily="34" charset="0"/>
              <a:buChar char="•"/>
            </a:pPr>
            <a:r>
              <a:rPr lang="cs-CZ" altLang="cs-CZ" sz="2000" dirty="0"/>
              <a:t>Plátcem poplatku je poskytovatel úplatného pobytu. Je povinen vybrat poplatek od poplatníka. </a:t>
            </a:r>
          </a:p>
          <a:p>
            <a:pPr marL="342900" indent="-342900">
              <a:lnSpc>
                <a:spcPct val="90000"/>
              </a:lnSpc>
              <a:buFont typeface="Arial" panose="020B0604020202020204" pitchFamily="34" charset="0"/>
              <a:buChar char="•"/>
            </a:pPr>
            <a:r>
              <a:rPr lang="cs-CZ" altLang="cs-CZ" sz="2000" dirty="0"/>
              <a:t>Označení provozovny</a:t>
            </a:r>
          </a:p>
          <a:p>
            <a:pPr marL="342900" indent="-342900">
              <a:lnSpc>
                <a:spcPct val="90000"/>
              </a:lnSpc>
              <a:buFont typeface="Arial" panose="020B0604020202020204" pitchFamily="34" charset="0"/>
              <a:buChar char="•"/>
            </a:pPr>
            <a:r>
              <a:rPr lang="cs-CZ" altLang="cs-CZ" sz="2000" dirty="0"/>
              <a:t>Předmětem poplatku z pobytu je úplatný pobyt trvající nejvýše 60 po sobě jdoucích kalendářních dnů u jednotlivého poskytovatele pobytu. Předmětem poplatku není pobyt, při kterém je na základě zákona omezována osobní svoboda. </a:t>
            </a:r>
          </a:p>
          <a:p>
            <a:pPr marL="1257300" lvl="2" indent="-342900">
              <a:lnSpc>
                <a:spcPct val="90000"/>
              </a:lnSpc>
              <a:buFont typeface="Arial" panose="020B0604020202020204" pitchFamily="34" charset="0"/>
              <a:buChar char="•"/>
            </a:pPr>
            <a:r>
              <a:rPr lang="cs-CZ" altLang="cs-CZ" sz="1400" dirty="0"/>
              <a:t>Krátkodobý pobyt</a:t>
            </a:r>
          </a:p>
          <a:p>
            <a:pPr marL="1257300" lvl="2" indent="-342900">
              <a:lnSpc>
                <a:spcPct val="90000"/>
              </a:lnSpc>
              <a:buFont typeface="Arial" panose="020B0604020202020204" pitchFamily="34" charset="0"/>
              <a:buChar char="•"/>
            </a:pPr>
            <a:r>
              <a:rPr lang="cs-CZ" altLang="cs-CZ" sz="1400" dirty="0"/>
              <a:t>I jiné místo, ale stejný poskytovatel</a:t>
            </a:r>
          </a:p>
          <a:p>
            <a:pPr marL="1257300" lvl="2" indent="-342900">
              <a:lnSpc>
                <a:spcPct val="90000"/>
              </a:lnSpc>
              <a:buFont typeface="Arial" panose="020B0604020202020204" pitchFamily="34" charset="0"/>
              <a:buChar char="•"/>
            </a:pPr>
            <a:r>
              <a:rPr lang="cs-CZ" altLang="cs-CZ" sz="1400" dirty="0"/>
              <a:t>Zkrácení plánovaného dlouhodobého pobytu</a:t>
            </a:r>
          </a:p>
          <a:p>
            <a:pPr marL="1257300" lvl="2" indent="-342900">
              <a:lnSpc>
                <a:spcPct val="90000"/>
              </a:lnSpc>
              <a:buFont typeface="Arial" panose="020B0604020202020204" pitchFamily="34" charset="0"/>
              <a:buChar char="•"/>
            </a:pPr>
            <a:r>
              <a:rPr lang="cs-CZ" altLang="cs-CZ" sz="1400" dirty="0"/>
              <a:t>Není rozhodující objekt či místo ubytování</a:t>
            </a:r>
          </a:p>
          <a:p>
            <a:pPr marL="1257300" lvl="2" indent="-342900">
              <a:lnSpc>
                <a:spcPct val="90000"/>
              </a:lnSpc>
              <a:buFont typeface="Arial" panose="020B0604020202020204" pitchFamily="34" charset="0"/>
              <a:buChar char="•"/>
            </a:pPr>
            <a:r>
              <a:rPr lang="cs-CZ" altLang="cs-CZ" sz="1400" dirty="0"/>
              <a:t>Není rozhodující charakter obce (např. lázně)</a:t>
            </a:r>
          </a:p>
          <a:p>
            <a:pPr marL="1257300" lvl="2" indent="-342900">
              <a:lnSpc>
                <a:spcPct val="90000"/>
              </a:lnSpc>
              <a:buFont typeface="Arial" panose="020B0604020202020204" pitchFamily="34" charset="0"/>
              <a:buChar char="•"/>
            </a:pPr>
            <a:r>
              <a:rPr lang="cs-CZ" altLang="cs-CZ" sz="1400" dirty="0"/>
              <a:t>Není rozhodující důvod pobytu</a:t>
            </a:r>
          </a:p>
        </p:txBody>
      </p:sp>
      <p:pic>
        <p:nvPicPr>
          <p:cNvPr id="2" name="Obrázek 1"/>
          <p:cNvPicPr>
            <a:picLocks noChangeAspect="1"/>
          </p:cNvPicPr>
          <p:nvPr/>
        </p:nvPicPr>
        <p:blipFill>
          <a:blip r:embed="rId2"/>
          <a:stretch>
            <a:fillRect/>
          </a:stretch>
        </p:blipFill>
        <p:spPr>
          <a:xfrm>
            <a:off x="6855361" y="0"/>
            <a:ext cx="2226633" cy="1872000"/>
          </a:xfrm>
          <a:prstGeom prst="rect">
            <a:avLst/>
          </a:prstGeom>
        </p:spPr>
      </p:pic>
    </p:spTree>
    <p:extLst>
      <p:ext uri="{BB962C8B-B14F-4D97-AF65-F5344CB8AC3E}">
        <p14:creationId xmlns:p14="http://schemas.microsoft.com/office/powerpoint/2010/main" val="168472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99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5D68451-EC73-40E2-84FA-0B30538133EE}" type="slidenum">
              <a:rPr lang="cs-CZ" altLang="cs-CZ" sz="1200"/>
              <a:pPr>
                <a:spcBef>
                  <a:spcPct val="0"/>
                </a:spcBef>
                <a:buClrTx/>
                <a:buFontTx/>
                <a:buNone/>
              </a:pPr>
              <a:t>21</a:t>
            </a:fld>
            <a:endParaRPr lang="cs-CZ" altLang="cs-CZ" sz="1200"/>
          </a:p>
        </p:txBody>
      </p:sp>
      <p:sp>
        <p:nvSpPr>
          <p:cNvPr id="39940" name="Rectangle 2"/>
          <p:cNvSpPr>
            <a:spLocks noGrp="1" noChangeArrowheads="1"/>
          </p:cNvSpPr>
          <p:nvPr>
            <p:ph type="title"/>
          </p:nvPr>
        </p:nvSpPr>
        <p:spPr/>
        <p:txBody>
          <a:bodyPr/>
          <a:lstStyle/>
          <a:p>
            <a:r>
              <a:rPr lang="cs-CZ" altLang="cs-CZ" sz="2800" dirty="0"/>
              <a:t>Poplatek z pobytu </a:t>
            </a:r>
          </a:p>
        </p:txBody>
      </p:sp>
      <p:sp>
        <p:nvSpPr>
          <p:cNvPr id="39941" name="Rectangle 3"/>
          <p:cNvSpPr>
            <a:spLocks noGrp="1" noChangeArrowheads="1"/>
          </p:cNvSpPr>
          <p:nvPr>
            <p:ph type="body" idx="1"/>
          </p:nvPr>
        </p:nvSpPr>
        <p:spPr/>
        <p:txBody>
          <a:bodyPr/>
          <a:lstStyle/>
          <a:p>
            <a:pPr marL="285750" indent="-285750">
              <a:lnSpc>
                <a:spcPct val="80000"/>
              </a:lnSpc>
              <a:buFont typeface="Arial" panose="020B0604020202020204" pitchFamily="34" charset="0"/>
              <a:buChar char="•"/>
            </a:pPr>
            <a:r>
              <a:rPr lang="cs-CZ" altLang="cs-CZ" sz="1800" dirty="0"/>
              <a:t>osvobozena osoba</a:t>
            </a:r>
          </a:p>
          <a:p>
            <a:pPr marL="1200150" lvl="2" indent="-285750">
              <a:lnSpc>
                <a:spcPct val="80000"/>
              </a:lnSpc>
              <a:buFont typeface="Arial" panose="020B0604020202020204" pitchFamily="34" charset="0"/>
              <a:buChar char="•"/>
            </a:pPr>
            <a:r>
              <a:rPr lang="cs-CZ" altLang="cs-CZ" sz="1400" dirty="0"/>
              <a:t>nevidomá, osoba, která je považována za závislou na pomoci jiné fyzické osoby podle zákona upravujícího sociální služby, osoba, která je držitelem průkazu ZTP/P, a její průvodce,</a:t>
            </a:r>
          </a:p>
          <a:p>
            <a:pPr marL="1200150" lvl="2" indent="-285750">
              <a:lnSpc>
                <a:spcPct val="80000"/>
              </a:lnSpc>
              <a:buFont typeface="Arial" panose="020B0604020202020204" pitchFamily="34" charset="0"/>
              <a:buChar char="•"/>
            </a:pPr>
            <a:r>
              <a:rPr lang="cs-CZ" altLang="cs-CZ" sz="1400" dirty="0"/>
              <a:t>mladší 18 let,</a:t>
            </a:r>
          </a:p>
          <a:p>
            <a:pPr marL="1200150" lvl="2" indent="-285750">
              <a:lnSpc>
                <a:spcPct val="80000"/>
              </a:lnSpc>
              <a:buFont typeface="Arial" panose="020B0604020202020204" pitchFamily="34" charset="0"/>
              <a:buChar char="•"/>
            </a:pPr>
            <a:r>
              <a:rPr lang="cs-CZ" altLang="cs-CZ" sz="1400" dirty="0"/>
              <a:t>hospitalizovaná na území obce ve zdravotnickém zařízení poskytovatele lůžkové péče s výjimkou osoby, které je poskytována lázeňská léčebně rehabilitační péče,</a:t>
            </a:r>
          </a:p>
          <a:p>
            <a:pPr marL="1200150" lvl="2" indent="-285750">
              <a:lnSpc>
                <a:spcPct val="80000"/>
              </a:lnSpc>
              <a:buFont typeface="Arial" panose="020B0604020202020204" pitchFamily="34" charset="0"/>
              <a:buChar char="•"/>
            </a:pPr>
            <a:r>
              <a:rPr lang="cs-CZ" altLang="cs-CZ" sz="1400" dirty="0"/>
              <a:t>pečující o děti na zotavovací akci nebo jiné podobné akci pro děti podle zákona upravujícího ochranu veřejného zdraví konaných na území obce, </a:t>
            </a:r>
          </a:p>
          <a:p>
            <a:pPr marL="1200150" lvl="2" indent="-285750">
              <a:lnSpc>
                <a:spcPct val="80000"/>
              </a:lnSpc>
              <a:buFont typeface="Arial" panose="020B0604020202020204" pitchFamily="34" charset="0"/>
              <a:buChar char="•"/>
            </a:pPr>
            <a:r>
              <a:rPr lang="cs-CZ" altLang="cs-CZ" sz="1400" dirty="0"/>
              <a:t>vykonávající na území obce sezónní práci pro právnickou nebo podnikající fyzickou osobu,</a:t>
            </a:r>
          </a:p>
          <a:p>
            <a:pPr marL="1200150" lvl="2" indent="-285750">
              <a:lnSpc>
                <a:spcPct val="80000"/>
              </a:lnSpc>
              <a:buFont typeface="Arial" panose="020B0604020202020204" pitchFamily="34" charset="0"/>
              <a:buChar char="•"/>
            </a:pPr>
            <a:r>
              <a:rPr lang="cs-CZ" altLang="cs-CZ" sz="1400" dirty="0"/>
              <a:t>pobývající na území obce ve školském zařízení pro výkon ústavní nebo ochranné výchovy anebo školském zařízení pro preventivně výchovnou péči anebo v zařízení pro děti vyžadující okamžitou pomoc, v zařízení poskytujícím ubytování podle zákona upravujícího sociální služby, v zařízení sloužícím k pomoci lidem v ohrožení nebo nouzi provozovaném veřejně prospěšným poplatníkem daně z příjmů právnických osob, za účelem výkonu záchranných nebo likvidačních</a:t>
            </a:r>
            <a:endParaRPr lang="cs-CZ" altLang="cs-CZ" sz="1800" dirty="0"/>
          </a:p>
          <a:p>
            <a:pPr marL="285750" indent="-285750">
              <a:lnSpc>
                <a:spcPct val="80000"/>
              </a:lnSpc>
              <a:buFont typeface="Arial" panose="020B0604020202020204" pitchFamily="34" charset="0"/>
              <a:buChar char="•"/>
            </a:pPr>
            <a:r>
              <a:rPr lang="cs-CZ" altLang="cs-CZ" sz="1800" dirty="0"/>
              <a:t>osvobozen je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p:txBody>
      </p:sp>
    </p:spTree>
    <p:extLst>
      <p:ext uri="{BB962C8B-B14F-4D97-AF65-F5344CB8AC3E}">
        <p14:creationId xmlns:p14="http://schemas.microsoft.com/office/powerpoint/2010/main" val="241445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altLang="cs-CZ" sz="2800" dirty="0"/>
              <a:t>Poplatek z pobytu </a:t>
            </a:r>
            <a:endParaRPr lang="cs-CZ" sz="2800" dirty="0"/>
          </a:p>
        </p:txBody>
      </p:sp>
      <p:sp>
        <p:nvSpPr>
          <p:cNvPr id="5" name="Zástupný symbol pro obsah 4"/>
          <p:cNvSpPr>
            <a:spLocks noGrp="1"/>
          </p:cNvSpPr>
          <p:nvPr>
            <p:ph idx="1"/>
          </p:nvPr>
        </p:nvSpPr>
        <p:spPr/>
        <p:txBody>
          <a:bodyPr/>
          <a:lstStyle/>
          <a:p>
            <a:pPr marL="285750" indent="-285750">
              <a:lnSpc>
                <a:spcPct val="80000"/>
              </a:lnSpc>
              <a:buFont typeface="Arial" panose="020B0604020202020204" pitchFamily="34" charset="0"/>
              <a:buChar char="•"/>
            </a:pPr>
            <a:r>
              <a:rPr lang="cs-CZ" altLang="cs-CZ" sz="1800" dirty="0"/>
              <a:t>Sazba poplatku činí až 21/50 Kč za osobu a za každý i započatý den pobytu, s výjimkou dne počátku pobytu. </a:t>
            </a:r>
          </a:p>
          <a:p>
            <a:pPr marL="285750" indent="-285750">
              <a:lnSpc>
                <a:spcPct val="80000"/>
              </a:lnSpc>
              <a:buFont typeface="Arial" panose="020B0604020202020204" pitchFamily="34" charset="0"/>
              <a:buChar char="•"/>
            </a:pPr>
            <a:r>
              <a:rPr lang="cs-CZ" altLang="cs-CZ" sz="1800" dirty="0"/>
              <a:t>Poplatek na část roku, pro část obce? – veřejná podpora a zásada rovnosti</a:t>
            </a:r>
          </a:p>
          <a:p>
            <a:pPr marL="285750" indent="-285750">
              <a:lnSpc>
                <a:spcPct val="80000"/>
              </a:lnSpc>
              <a:buFont typeface="Arial" panose="020B0604020202020204" pitchFamily="34" charset="0"/>
              <a:buChar char="•"/>
            </a:pPr>
            <a:r>
              <a:rPr lang="cs-CZ" altLang="cs-CZ" sz="1800" dirty="0"/>
              <a:t>Evidenční kniha v listinné nebo elektronické podobě za každé zařízení nebo místo, kde poskytuje úplatný pobyt; obsahuje identifikační údaje osob, kterým ubytovatel poskytl poskytuje úplatný pobyt (vč. data narození), dobu pobytu a výši vybraného poplatku, nebo důvod osvobození od poplatku.</a:t>
            </a:r>
          </a:p>
          <a:p>
            <a:pPr marL="285750" indent="-285750">
              <a:lnSpc>
                <a:spcPct val="80000"/>
              </a:lnSpc>
              <a:buFont typeface="Arial" panose="020B0604020202020204" pitchFamily="34" charset="0"/>
              <a:buChar char="•"/>
            </a:pPr>
            <a:r>
              <a:rPr lang="cs-CZ" altLang="cs-CZ" sz="1800" dirty="0"/>
              <a:t>Plátce poplatku je povinen uchovávat evidenční knihu po dobu 6 let ode dne provedení posledního zápisu.</a:t>
            </a:r>
          </a:p>
          <a:p>
            <a:pPr marL="285750" indent="-285750">
              <a:lnSpc>
                <a:spcPct val="80000"/>
              </a:lnSpc>
              <a:buFont typeface="Arial" panose="020B0604020202020204" pitchFamily="34" charset="0"/>
              <a:buChar char="•"/>
            </a:pPr>
            <a:r>
              <a:rPr lang="cs-CZ" altLang="cs-CZ" sz="1800" dirty="0"/>
              <a:t>Evidenční povinnost ve zjednodušeném rozsahu </a:t>
            </a:r>
          </a:p>
          <a:p>
            <a:pPr marL="537750" lvl="1" indent="-285750">
              <a:lnSpc>
                <a:spcPct val="80000"/>
              </a:lnSpc>
              <a:buFont typeface="Arial" panose="020B0604020202020204" pitchFamily="34" charset="0"/>
              <a:buChar char="•"/>
            </a:pPr>
            <a:r>
              <a:rPr lang="cs-CZ" altLang="cs-CZ" sz="1400" dirty="0"/>
              <a:t>pořadatel kulturní nebo sportovní akce</a:t>
            </a:r>
          </a:p>
          <a:p>
            <a:pPr marL="537750" lvl="1" indent="-285750">
              <a:lnSpc>
                <a:spcPct val="80000"/>
              </a:lnSpc>
              <a:buFont typeface="Arial" panose="020B0604020202020204" pitchFamily="34" charset="0"/>
              <a:buChar char="•"/>
            </a:pPr>
            <a:r>
              <a:rPr lang="cs-CZ" altLang="cs-CZ" sz="1400" dirty="0"/>
              <a:t>nejméně 1 000 účastníků </a:t>
            </a:r>
          </a:p>
          <a:p>
            <a:pPr marL="537750" lvl="1" indent="-285750">
              <a:lnSpc>
                <a:spcPct val="80000"/>
              </a:lnSpc>
              <a:buFont typeface="Arial" panose="020B0604020202020204" pitchFamily="34" charset="0"/>
              <a:buChar char="•"/>
            </a:pPr>
            <a:r>
              <a:rPr lang="cs-CZ" altLang="cs-CZ" sz="1400" dirty="0"/>
              <a:t>oznámit záměr nejméně 60 dnů přede dnem zahájení poskytování pobytu správci poplatku</a:t>
            </a:r>
          </a:p>
          <a:p>
            <a:pPr marL="537750" lvl="1" indent="-285750">
              <a:lnSpc>
                <a:spcPct val="80000"/>
              </a:lnSpc>
              <a:buFont typeface="Arial" panose="020B0604020202020204" pitchFamily="34" charset="0"/>
              <a:buChar char="•"/>
            </a:pPr>
            <a:r>
              <a:rPr lang="cs-CZ" altLang="cs-CZ" sz="1400" dirty="0"/>
              <a:t>správce rozhodne do 15 dnů</a:t>
            </a:r>
          </a:p>
          <a:p>
            <a:pPr marL="537750" lvl="1" indent="-285750">
              <a:lnSpc>
                <a:spcPct val="80000"/>
              </a:lnSpc>
              <a:buFont typeface="Arial" panose="020B0604020202020204" pitchFamily="34" charset="0"/>
              <a:buChar char="•"/>
            </a:pPr>
            <a:r>
              <a:rPr lang="cs-CZ" altLang="cs-CZ" sz="1400" dirty="0"/>
              <a:t>není povinnost evidovat doklady totožnosti </a:t>
            </a:r>
          </a:p>
          <a:p>
            <a:pPr marL="285750" indent="-285750">
              <a:lnSpc>
                <a:spcPct val="80000"/>
              </a:lnSpc>
              <a:buFont typeface="Arial" panose="020B0604020202020204" pitchFamily="34" charset="0"/>
              <a:buChar char="•"/>
            </a:pPr>
            <a:endParaRPr lang="cs-CZ" altLang="cs-CZ" sz="1800" dirty="0"/>
          </a:p>
          <a:p>
            <a:endParaRPr lang="cs-CZ" dirty="0"/>
          </a:p>
        </p:txBody>
      </p:sp>
    </p:spTree>
    <p:extLst>
      <p:ext uri="{BB962C8B-B14F-4D97-AF65-F5344CB8AC3E}">
        <p14:creationId xmlns:p14="http://schemas.microsoft.com/office/powerpoint/2010/main" val="256677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23</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a:t>Poplatek 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a:t>Veřejné 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a:t>Vedle místního poplatku je možné pochopitelně vybírat i nájemné.</a:t>
            </a:r>
          </a:p>
        </p:txBody>
      </p:sp>
    </p:spTree>
    <p:extLst>
      <p:ext uri="{BB962C8B-B14F-4D97-AF65-F5344CB8AC3E}">
        <p14:creationId xmlns:p14="http://schemas.microsoft.com/office/powerpoint/2010/main" val="199930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24</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Poplatníkem 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a:t>Od poplatku jsou osvobozeny jen akce, jejichž celý výtěžek je odveden na charitativní a veřejně prospěšné účely. Neplatí se také za parkovací místo pro držitele průkazu ZTP nebo ZTP/P".</a:t>
            </a:r>
          </a:p>
          <a:p>
            <a:pPr marL="285750" indent="-285750" eaLnBrk="1" hangingPunct="1">
              <a:lnSpc>
                <a:spcPct val="80000"/>
              </a:lnSpc>
              <a:buFont typeface="Arial" panose="020B0604020202020204" pitchFamily="34" charset="0"/>
              <a:buChar char="•"/>
            </a:pPr>
            <a:r>
              <a:rPr lang="cs-CZ" altLang="cs-CZ" sz="1800" dirty="0"/>
              <a:t>Sazba 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41938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30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02EB016-A221-4EF4-96C4-FDD367D268F7}" type="slidenum">
              <a:rPr lang="cs-CZ" altLang="cs-CZ" sz="1200"/>
              <a:pPr>
                <a:spcBef>
                  <a:spcPct val="0"/>
                </a:spcBef>
                <a:buClrTx/>
                <a:buFontTx/>
                <a:buNone/>
              </a:pPr>
              <a:t>25</a:t>
            </a:fld>
            <a:endParaRPr lang="cs-CZ" altLang="cs-CZ" sz="1200"/>
          </a:p>
        </p:txBody>
      </p:sp>
      <p:sp>
        <p:nvSpPr>
          <p:cNvPr id="43012" name="Rectangle 2"/>
          <p:cNvSpPr>
            <a:spLocks noGrp="1" noChangeArrowheads="1"/>
          </p:cNvSpPr>
          <p:nvPr>
            <p:ph type="title"/>
          </p:nvPr>
        </p:nvSpPr>
        <p:spPr/>
        <p:txBody>
          <a:bodyPr/>
          <a:lstStyle/>
          <a:p>
            <a:pPr eaLnBrk="1" hangingPunct="1"/>
            <a:r>
              <a:rPr lang="cs-CZ" altLang="cs-CZ"/>
              <a:t>Poplatek ze vstupného</a:t>
            </a:r>
          </a:p>
        </p:txBody>
      </p:sp>
      <p:sp>
        <p:nvSpPr>
          <p:cNvPr id="43013"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Předmětem poplatku je vstupné na kulturní, sportovní, prodejní a reklamní akce. Tento výčet je taxativní. Z akcí, jejichž celý výtěžek je odveden na charitativní a veřejně prospěšné účely, se poplatek neplatí. </a:t>
            </a:r>
          </a:p>
          <a:p>
            <a:pPr marL="285750" indent="-285750" eaLnBrk="1" hangingPunct="1">
              <a:lnSpc>
                <a:spcPct val="80000"/>
              </a:lnSpc>
              <a:buFont typeface="Arial" panose="020B0604020202020204" pitchFamily="34" charset="0"/>
              <a:buChar char="•"/>
            </a:pPr>
            <a:r>
              <a:rPr lang="cs-CZ" altLang="cs-CZ" sz="1800" dirty="0"/>
              <a:t>Definice vstupného.</a:t>
            </a:r>
          </a:p>
          <a:p>
            <a:pPr marL="285750" indent="-285750" eaLnBrk="1" hangingPunct="1">
              <a:lnSpc>
                <a:spcPct val="80000"/>
              </a:lnSpc>
              <a:buFont typeface="Arial" panose="020B0604020202020204" pitchFamily="34" charset="0"/>
              <a:buChar char="•"/>
            </a:pPr>
            <a:r>
              <a:rPr lang="cs-CZ" altLang="cs-CZ" sz="1800" dirty="0"/>
              <a:t>Základem pro stanovení poplatku ze vstupného je vstupné snížené o daň z přidané hodnoty.</a:t>
            </a:r>
          </a:p>
          <a:p>
            <a:pPr marL="285750" indent="-285750" eaLnBrk="1" hangingPunct="1">
              <a:lnSpc>
                <a:spcPct val="80000"/>
              </a:lnSpc>
              <a:buFont typeface="Arial" panose="020B0604020202020204" pitchFamily="34" charset="0"/>
              <a:buChar char="•"/>
            </a:pPr>
            <a:r>
              <a:rPr lang="cs-CZ" altLang="cs-CZ" sz="1800" dirty="0"/>
              <a:t>Vstupné na kulturní památky – judikatura ÚS.</a:t>
            </a:r>
          </a:p>
          <a:p>
            <a:pPr marL="285750" indent="-285750" eaLnBrk="1" hangingPunct="1">
              <a:lnSpc>
                <a:spcPct val="80000"/>
              </a:lnSpc>
              <a:buFont typeface="Arial" panose="020B0604020202020204" pitchFamily="34" charset="0"/>
              <a:buChar char="•"/>
            </a:pPr>
            <a:r>
              <a:rPr lang="cs-CZ" altLang="cs-CZ" sz="1800" dirty="0"/>
              <a:t>Sazba poplatku ze vstupného činí až 20 % z úhrnné částky vybraného vstupného. Obec může po dohodě s poplatníkem poplatek stanovit paušální částkou.</a:t>
            </a:r>
          </a:p>
          <a:p>
            <a:pPr marL="285750" indent="-285750" eaLnBrk="1" hangingPunct="1">
              <a:lnSpc>
                <a:spcPct val="80000"/>
              </a:lnSpc>
              <a:buFont typeface="Arial" panose="020B0604020202020204" pitchFamily="34" charset="0"/>
              <a:buChar char="•"/>
            </a:pPr>
            <a:r>
              <a:rPr lang="cs-CZ" altLang="cs-CZ" sz="1800" dirty="0"/>
              <a:t>Zvláštní záznamní povinnost kvůli evidenci vstupenek.</a:t>
            </a:r>
          </a:p>
        </p:txBody>
      </p:sp>
      <p:pic>
        <p:nvPicPr>
          <p:cNvPr id="2" name="Obrázek 1"/>
          <p:cNvPicPr>
            <a:picLocks noChangeAspect="1"/>
          </p:cNvPicPr>
          <p:nvPr/>
        </p:nvPicPr>
        <p:blipFill>
          <a:blip r:embed="rId2"/>
          <a:stretch>
            <a:fillRect/>
          </a:stretch>
        </p:blipFill>
        <p:spPr>
          <a:xfrm>
            <a:off x="7331825" y="0"/>
            <a:ext cx="1813763" cy="1818931"/>
          </a:xfrm>
          <a:prstGeom prst="rect">
            <a:avLst/>
          </a:prstGeom>
        </p:spPr>
      </p:pic>
    </p:spTree>
    <p:extLst>
      <p:ext uri="{BB962C8B-B14F-4D97-AF65-F5344CB8AC3E}">
        <p14:creationId xmlns:p14="http://schemas.microsoft.com/office/powerpoint/2010/main" val="194339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60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C7BF1B9-D5D5-4E4A-846F-4FAB7F53980D}" type="slidenum">
              <a:rPr lang="cs-CZ" altLang="cs-CZ" sz="1200"/>
              <a:pPr>
                <a:spcBef>
                  <a:spcPct val="0"/>
                </a:spcBef>
                <a:buClrTx/>
                <a:buFontTx/>
                <a:buNone/>
              </a:pPr>
              <a:t>26</a:t>
            </a:fld>
            <a:endParaRPr lang="cs-CZ" altLang="cs-CZ" sz="1200"/>
          </a:p>
        </p:txBody>
      </p:sp>
      <p:sp>
        <p:nvSpPr>
          <p:cNvPr id="46084" name="Rectangle 2"/>
          <p:cNvSpPr>
            <a:spLocks noGrp="1" noChangeArrowheads="1"/>
          </p:cNvSpPr>
          <p:nvPr>
            <p:ph type="title"/>
          </p:nvPr>
        </p:nvSpPr>
        <p:spPr/>
        <p:txBody>
          <a:bodyPr/>
          <a:lstStyle/>
          <a:p>
            <a:pPr eaLnBrk="1" hangingPunct="1">
              <a:lnSpc>
                <a:spcPct val="100000"/>
              </a:lnSpc>
            </a:pPr>
            <a:r>
              <a:rPr lang="cs-CZ" altLang="cs-CZ" sz="2400" dirty="0"/>
              <a:t>Poplatek za povolení k vjezdu s motorovým vozidlem do vybraných míst a částí měst </a:t>
            </a:r>
          </a:p>
        </p:txBody>
      </p:sp>
      <p:sp>
        <p:nvSpPr>
          <p:cNvPr id="4608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cs-CZ" altLang="cs-CZ" sz="1800" dirty="0"/>
          </a:p>
          <a:p>
            <a:pPr marL="285750" indent="-285750" eaLnBrk="1" hangingPunct="1">
              <a:lnSpc>
                <a:spcPct val="80000"/>
              </a:lnSpc>
              <a:buFont typeface="Arial" panose="020B0604020202020204" pitchFamily="34" charset="0"/>
              <a:buChar char="•"/>
            </a:pPr>
            <a:r>
              <a:rPr lang="cs-CZ" altLang="cs-CZ" sz="1800" dirty="0"/>
              <a:t>Poplatníky poplatku jsou fyzické nebo právnické osoby, kterým bylo vydáno povolení k vjezdu s motorovým vozidlem do vybraných míst, do kterých je jinak vjezd zakázán příslušnou dopravní značkou. Poplatek neplatí fyzické osoby mající trvalý pobyt nebo vlastnící nemovitosti ve vybraném místě, osoby jim blízké, manželé těchto osob a jejich děti a dále osoby, které ve vybraném místě užívají nemovitost k podnikání nebo veřejně prospěšné činnosti nebo osoby, které jsou držiteli průkazu ZTP a ZTP/P a jejich průvodci.</a:t>
            </a:r>
          </a:p>
          <a:p>
            <a:pPr marL="285750" indent="-285750" eaLnBrk="1" hangingPunct="1">
              <a:lnSpc>
                <a:spcPct val="80000"/>
              </a:lnSpc>
              <a:buFont typeface="Arial" panose="020B0604020202020204" pitchFamily="34" charset="0"/>
              <a:buChar char="•"/>
            </a:pPr>
            <a:r>
              <a:rPr lang="cs-CZ" altLang="cs-CZ" sz="1800" dirty="0"/>
              <a:t>Sazba poplatku činí až 200 Kč za den. Obec má možnost po dohodě s poplatníkem stanovit poplatek paušální částkou. </a:t>
            </a:r>
          </a:p>
        </p:txBody>
      </p:sp>
      <p:pic>
        <p:nvPicPr>
          <p:cNvPr id="2" name="Obrázek 1"/>
          <p:cNvPicPr>
            <a:picLocks noChangeAspect="1"/>
          </p:cNvPicPr>
          <p:nvPr/>
        </p:nvPicPr>
        <p:blipFill>
          <a:blip r:embed="rId2"/>
          <a:stretch>
            <a:fillRect/>
          </a:stretch>
        </p:blipFill>
        <p:spPr>
          <a:xfrm>
            <a:off x="5686432" y="4090342"/>
            <a:ext cx="2145978" cy="1828959"/>
          </a:xfrm>
          <a:prstGeom prst="rect">
            <a:avLst/>
          </a:prstGeom>
        </p:spPr>
      </p:pic>
    </p:spTree>
    <p:extLst>
      <p:ext uri="{BB962C8B-B14F-4D97-AF65-F5344CB8AC3E}">
        <p14:creationId xmlns:p14="http://schemas.microsoft.com/office/powerpoint/2010/main" val="110902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71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EE60EEF-3EE9-42CD-95AB-1E1CFCA2B4D8}" type="slidenum">
              <a:rPr lang="cs-CZ" altLang="cs-CZ" sz="1200"/>
              <a:pPr>
                <a:spcBef>
                  <a:spcPct val="0"/>
                </a:spcBef>
                <a:buClrTx/>
                <a:buFontTx/>
                <a:buNone/>
              </a:pPr>
              <a:t>27</a:t>
            </a:fld>
            <a:endParaRPr lang="cs-CZ" altLang="cs-CZ" sz="1200"/>
          </a:p>
        </p:txBody>
      </p:sp>
      <p:sp>
        <p:nvSpPr>
          <p:cNvPr id="47108"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47109" name="Rectangle 3"/>
          <p:cNvSpPr>
            <a:spLocks noGrp="1" noChangeArrowheads="1"/>
          </p:cNvSpPr>
          <p:nvPr>
            <p:ph type="body" idx="1"/>
          </p:nvPr>
        </p:nvSpPr>
        <p:spPr>
          <a:xfrm>
            <a:off x="539193" y="1426128"/>
            <a:ext cx="8066301" cy="4405872"/>
          </a:xfrm>
        </p:spPr>
        <p:txBody>
          <a:bodyPr/>
          <a:lstStyle/>
          <a:p>
            <a:pPr eaLnBrk="1" hangingPunct="1">
              <a:lnSpc>
                <a:spcPct val="90000"/>
              </a:lnSpc>
              <a:buFont typeface="Wingdings" panose="05000000000000000000" pitchFamily="2" charset="2"/>
              <a:buNone/>
            </a:pPr>
            <a:r>
              <a:rPr lang="cs-CZ" altLang="cs-CZ" dirty="0"/>
              <a:t>Předpokladem je vydání obecně závazné vyhlášky stanovující systém nakládání s komunálním odpadem.</a:t>
            </a:r>
          </a:p>
          <a:p>
            <a:pPr eaLnBrk="1" hangingPunct="1">
              <a:lnSpc>
                <a:spcPct val="90000"/>
              </a:lnSpc>
              <a:buFont typeface="Wingdings" panose="05000000000000000000" pitchFamily="2" charset="2"/>
              <a:buNone/>
            </a:pPr>
            <a:r>
              <a:rPr lang="cs-CZ" altLang="cs-CZ" sz="2400" dirty="0">
                <a:solidFill>
                  <a:srgbClr val="FF0000"/>
                </a:solidFill>
              </a:rPr>
              <a:t>3 možnosti zpoplatnění odpadu do konce roku 2021:</a:t>
            </a:r>
          </a:p>
          <a:p>
            <a:pPr marL="457200" indent="-457200" eaLnBrk="1" hangingPunct="1">
              <a:lnSpc>
                <a:spcPct val="90000"/>
              </a:lnSpc>
              <a:buFont typeface="Arial" panose="020B0604020202020204" pitchFamily="34" charset="0"/>
              <a:buChar char="•"/>
            </a:pPr>
            <a:r>
              <a:rPr lang="cs-CZ" altLang="cs-CZ" sz="2400" dirty="0">
                <a:solidFill>
                  <a:srgbClr val="FF0000"/>
                </a:solidFill>
              </a:rPr>
              <a:t>smlouva,</a:t>
            </a:r>
          </a:p>
          <a:p>
            <a:pPr marL="457200" indent="-457200" eaLnBrk="1" hangingPunct="1">
              <a:lnSpc>
                <a:spcPct val="90000"/>
              </a:lnSpc>
              <a:buFont typeface="Arial" panose="020B0604020202020204" pitchFamily="34" charset="0"/>
              <a:buChar char="•"/>
            </a:pPr>
            <a:r>
              <a:rPr lang="cs-CZ" altLang="cs-CZ" sz="2400" dirty="0">
                <a:solidFill>
                  <a:srgbClr val="FF0000"/>
                </a:solidFill>
              </a:rPr>
              <a:t>poplatek za komunální odpad dle zákona o odpadech,</a:t>
            </a:r>
          </a:p>
          <a:p>
            <a:pPr marL="457200" indent="-457200">
              <a:lnSpc>
                <a:spcPct val="90000"/>
              </a:lnSpc>
              <a:buFont typeface="Arial" panose="020B0604020202020204" pitchFamily="34" charset="0"/>
              <a:buChar char="•"/>
            </a:pPr>
            <a:r>
              <a:rPr lang="cs-CZ" altLang="cs-CZ" sz="2400" dirty="0">
                <a:solidFill>
                  <a:srgbClr val="FF0000"/>
                </a:solidFill>
              </a:rPr>
              <a:t>místní poplatek dle zákona o místních poplatcích</a:t>
            </a:r>
          </a:p>
          <a:p>
            <a:pPr>
              <a:lnSpc>
                <a:spcPct val="90000"/>
              </a:lnSpc>
            </a:pPr>
            <a:endParaRPr lang="cs-CZ" altLang="cs-CZ" sz="2400" dirty="0"/>
          </a:p>
          <a:p>
            <a:pPr>
              <a:lnSpc>
                <a:spcPct val="90000"/>
              </a:lnSpc>
            </a:pPr>
            <a:r>
              <a:rPr lang="cs-CZ" altLang="cs-CZ" sz="2400" dirty="0"/>
              <a:t>2 možnosti zpoplatnění odpadu dle zákona o místních poplatcích :</a:t>
            </a:r>
          </a:p>
          <a:p>
            <a:pPr marL="457200" indent="-457200">
              <a:lnSpc>
                <a:spcPct val="90000"/>
              </a:lnSpc>
              <a:buFont typeface="Arial" panose="020B0604020202020204" pitchFamily="34" charset="0"/>
              <a:buChar char="•"/>
            </a:pPr>
            <a:r>
              <a:rPr lang="cs-CZ" altLang="cs-CZ" sz="2400" dirty="0"/>
              <a:t>poplatek za obecní systém odpadového hospodářství a</a:t>
            </a:r>
          </a:p>
          <a:p>
            <a:pPr marL="457200" indent="-457200">
              <a:lnSpc>
                <a:spcPct val="90000"/>
              </a:lnSpc>
              <a:buFont typeface="Arial" panose="020B0604020202020204" pitchFamily="34" charset="0"/>
              <a:buChar char="•"/>
            </a:pPr>
            <a:r>
              <a:rPr lang="cs-CZ" altLang="cs-CZ" sz="2400" dirty="0"/>
              <a:t>poplatek za odkládání komunálního odpadu z nemovité věci</a:t>
            </a:r>
          </a:p>
        </p:txBody>
      </p:sp>
      <p:pic>
        <p:nvPicPr>
          <p:cNvPr id="2" name="Obrázek 1"/>
          <p:cNvPicPr>
            <a:picLocks noChangeAspect="1"/>
          </p:cNvPicPr>
          <p:nvPr/>
        </p:nvPicPr>
        <p:blipFill>
          <a:blip r:embed="rId2"/>
          <a:stretch>
            <a:fillRect/>
          </a:stretch>
        </p:blipFill>
        <p:spPr>
          <a:xfrm>
            <a:off x="7566869" y="5506092"/>
            <a:ext cx="1578717" cy="1351907"/>
          </a:xfrm>
          <a:prstGeom prst="rect">
            <a:avLst/>
          </a:prstGeom>
        </p:spPr>
      </p:pic>
    </p:spTree>
    <p:extLst>
      <p:ext uri="{BB962C8B-B14F-4D97-AF65-F5344CB8AC3E}">
        <p14:creationId xmlns:p14="http://schemas.microsoft.com/office/powerpoint/2010/main" val="374673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cs-CZ" sz="3200" dirty="0"/>
              <a:t>Nové odpadové poplatky</a:t>
            </a:r>
          </a:p>
        </p:txBody>
      </p:sp>
      <p:sp>
        <p:nvSpPr>
          <p:cNvPr id="5" name="Zástupný symbol pro obsah 4"/>
          <p:cNvSpPr>
            <a:spLocks noGrp="1"/>
          </p:cNvSpPr>
          <p:nvPr>
            <p:ph idx="1"/>
          </p:nvPr>
        </p:nvSpPr>
        <p:spPr/>
        <p:txBody>
          <a:bodyPr/>
          <a:lstStyle/>
          <a:p>
            <a:pPr marL="72000" lvl="0" indent="0">
              <a:buNone/>
            </a:pPr>
            <a:r>
              <a:rPr lang="cs-CZ" dirty="0"/>
              <a:t>Poplatky za komunální odpad (místní poplatky)</a:t>
            </a:r>
            <a:endParaRPr lang="cs-CZ" sz="3200" dirty="0"/>
          </a:p>
          <a:p>
            <a:pPr lvl="1"/>
            <a:r>
              <a:rPr lang="cs-CZ" sz="2400" dirty="0"/>
              <a:t>poplatek za obecní systém odpadového hospodářství </a:t>
            </a:r>
          </a:p>
          <a:p>
            <a:pPr lvl="1"/>
            <a:r>
              <a:rPr lang="cs-CZ" sz="2400" dirty="0"/>
              <a:t>poplatek za odkládání komunálního odpadu z nemovité věci (PAYT)</a:t>
            </a:r>
          </a:p>
          <a:p>
            <a:endParaRPr lang="cs-CZ" dirty="0"/>
          </a:p>
        </p:txBody>
      </p:sp>
    </p:spTree>
    <p:extLst>
      <p:ext uri="{BB962C8B-B14F-4D97-AF65-F5344CB8AC3E}">
        <p14:creationId xmlns:p14="http://schemas.microsoft.com/office/powerpoint/2010/main" val="1082975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540094" y="720000"/>
            <a:ext cx="8066301" cy="972002"/>
          </a:xfrm>
        </p:spPr>
        <p:txBody>
          <a:bodyPr/>
          <a:lstStyle/>
          <a:p>
            <a:r>
              <a:rPr lang="pl-PL" dirty="0" err="1">
                <a:solidFill>
                  <a:srgbClr val="0000DC"/>
                </a:solidFill>
              </a:rPr>
              <a:t>Poplatek</a:t>
            </a:r>
            <a:r>
              <a:rPr lang="pl-PL" dirty="0">
                <a:solidFill>
                  <a:srgbClr val="0000DC"/>
                </a:solidFill>
              </a:rPr>
              <a:t> za </a:t>
            </a:r>
            <a:r>
              <a:rPr lang="pl-PL" dirty="0" err="1">
                <a:solidFill>
                  <a:srgbClr val="0000DC"/>
                </a:solidFill>
              </a:rPr>
              <a:t>obecní</a:t>
            </a:r>
            <a:r>
              <a:rPr lang="pl-PL" dirty="0">
                <a:solidFill>
                  <a:srgbClr val="0000DC"/>
                </a:solidFill>
              </a:rPr>
              <a:t> </a:t>
            </a:r>
            <a:r>
              <a:rPr lang="pl-PL" dirty="0" err="1">
                <a:solidFill>
                  <a:srgbClr val="0000DC"/>
                </a:solidFill>
              </a:rPr>
              <a:t>systém</a:t>
            </a:r>
            <a:r>
              <a:rPr lang="pl-PL" dirty="0">
                <a:solidFill>
                  <a:srgbClr val="0000DC"/>
                </a:solidFill>
              </a:rPr>
              <a:t> </a:t>
            </a:r>
            <a:r>
              <a:rPr lang="pl-PL" dirty="0" err="1">
                <a:solidFill>
                  <a:srgbClr val="0000DC"/>
                </a:solidFill>
              </a:rPr>
              <a:t>odpadového</a:t>
            </a:r>
            <a:r>
              <a:rPr lang="pl-PL" dirty="0">
                <a:solidFill>
                  <a:srgbClr val="0000DC"/>
                </a:solidFill>
              </a:rPr>
              <a:t> </a:t>
            </a:r>
            <a:r>
              <a:rPr lang="pl-PL" dirty="0" err="1">
                <a:solidFill>
                  <a:srgbClr val="0000DC"/>
                </a:solidFill>
              </a:rPr>
              <a:t>hospodářství</a:t>
            </a:r>
            <a:br>
              <a:rPr lang="cs-CZ" sz="4400" dirty="0">
                <a:solidFill>
                  <a:srgbClr val="0000DC"/>
                </a:solidFill>
              </a:rPr>
            </a:br>
            <a:endParaRPr lang="cs-CZ" dirty="0">
              <a:solidFill>
                <a:srgbClr val="0000DC"/>
              </a:solidFill>
            </a:endParaRPr>
          </a:p>
        </p:txBody>
      </p:sp>
      <p:sp>
        <p:nvSpPr>
          <p:cNvPr id="5" name="Zástupný symbol pro obsah 4"/>
          <p:cNvSpPr>
            <a:spLocks noGrp="1"/>
          </p:cNvSpPr>
          <p:nvPr>
            <p:ph idx="1"/>
          </p:nvPr>
        </p:nvSpPr>
        <p:spPr/>
        <p:txBody>
          <a:bodyPr/>
          <a:lstStyle/>
          <a:p>
            <a:pPr marL="72000" indent="0">
              <a:buNone/>
            </a:pPr>
            <a:r>
              <a:rPr lang="cs-CZ" b="1" dirty="0"/>
              <a:t>Poplatník</a:t>
            </a:r>
            <a:endParaRPr lang="cs-CZ" sz="3200" b="1" dirty="0"/>
          </a:p>
          <a:p>
            <a:pPr lvl="1"/>
            <a:r>
              <a:rPr lang="cs-CZ" dirty="0"/>
              <a:t>fyzická osoba, která je přihlášená v obci</a:t>
            </a:r>
          </a:p>
          <a:p>
            <a:pPr lvl="1"/>
            <a:r>
              <a:rPr lang="cs-CZ" dirty="0"/>
              <a:t>vlastník nemovité věci zahrnující byt, rodinný dům nebo stavbu pro rodinnou rekreaci, ve které není přihlášená žádná fyzická osoba</a:t>
            </a:r>
            <a:endParaRPr lang="cs-CZ" sz="2400" dirty="0"/>
          </a:p>
          <a:p>
            <a:pPr marL="72000" indent="0">
              <a:buNone/>
            </a:pPr>
            <a:r>
              <a:rPr lang="cs-CZ" b="1" dirty="0"/>
              <a:t>Předmět poplatku</a:t>
            </a:r>
            <a:endParaRPr lang="cs-CZ" sz="3200" b="1" dirty="0"/>
          </a:p>
          <a:p>
            <a:pPr lvl="1"/>
            <a:r>
              <a:rPr lang="cs-CZ" dirty="0"/>
              <a:t>možnost využívat obecní systém odpadového hospodářství</a:t>
            </a:r>
            <a:endParaRPr lang="cs-CZ" sz="2400" dirty="0"/>
          </a:p>
        </p:txBody>
      </p:sp>
    </p:spTree>
    <p:extLst>
      <p:ext uri="{BB962C8B-B14F-4D97-AF65-F5344CB8AC3E}">
        <p14:creationId xmlns:p14="http://schemas.microsoft.com/office/powerpoint/2010/main" val="221489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8846E6-CB96-426B-A135-1CD96E2641F7}" type="slidenum">
              <a:rPr lang="cs-CZ" altLang="cs-CZ" sz="1200"/>
              <a:pPr>
                <a:spcBef>
                  <a:spcPct val="0"/>
                </a:spcBef>
                <a:buClrTx/>
                <a:buFontTx/>
                <a:buNone/>
              </a:pPr>
              <a:t>3</a:t>
            </a:fld>
            <a:endParaRPr lang="cs-CZ" altLang="cs-CZ" sz="1200"/>
          </a:p>
        </p:txBody>
      </p:sp>
      <p:sp>
        <p:nvSpPr>
          <p:cNvPr id="9220" name="Rectangle 2"/>
          <p:cNvSpPr>
            <a:spLocks noGrp="1" noChangeArrowheads="1"/>
          </p:cNvSpPr>
          <p:nvPr>
            <p:ph type="title"/>
          </p:nvPr>
        </p:nvSpPr>
        <p:spPr/>
        <p:txBody>
          <a:bodyPr/>
          <a:lstStyle/>
          <a:p>
            <a:pPr eaLnBrk="1" hangingPunct="1"/>
            <a:r>
              <a:rPr lang="cs-CZ" altLang="cs-CZ"/>
              <a:t>Pojem „poplatek“</a:t>
            </a:r>
          </a:p>
        </p:txBody>
      </p:sp>
      <p:sp>
        <p:nvSpPr>
          <p:cNvPr id="922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a:t>Poplatek</a:t>
            </a:r>
            <a:r>
              <a:rPr lang="cs-CZ" altLang="cs-CZ" dirty="0"/>
              <a:t> je peněžitou dávkou stanovenou zákonem, nenávratnou, vybíranou státem nebo jinými veřejnoprávními korporacemi za zákonem stanovené úkony jejich orgánů. </a:t>
            </a:r>
          </a:p>
        </p:txBody>
      </p:sp>
    </p:spTree>
    <p:extLst>
      <p:ext uri="{BB962C8B-B14F-4D97-AF65-F5344CB8AC3E}">
        <p14:creationId xmlns:p14="http://schemas.microsoft.com/office/powerpoint/2010/main" val="202972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540094" y="720000"/>
            <a:ext cx="8066301" cy="529960"/>
          </a:xfrm>
        </p:spPr>
        <p:txBody>
          <a:bodyPr/>
          <a:lstStyle/>
          <a:p>
            <a:r>
              <a:rPr lang="cs-CZ" dirty="0"/>
              <a:t>Osvobození od poplatku</a:t>
            </a:r>
            <a:br>
              <a:rPr lang="cs-CZ" sz="4400" dirty="0"/>
            </a:br>
            <a:endParaRPr lang="cs-CZ" dirty="0"/>
          </a:p>
        </p:txBody>
      </p:sp>
      <p:sp>
        <p:nvSpPr>
          <p:cNvPr id="5" name="Zástupný symbol pro obsah 4"/>
          <p:cNvSpPr>
            <a:spLocks noGrp="1"/>
          </p:cNvSpPr>
          <p:nvPr>
            <p:ph idx="1"/>
          </p:nvPr>
        </p:nvSpPr>
        <p:spPr>
          <a:xfrm>
            <a:off x="540094" y="1409350"/>
            <a:ext cx="8066301" cy="4658940"/>
          </a:xfrm>
        </p:spPr>
        <p:txBody>
          <a:bodyPr/>
          <a:lstStyle/>
          <a:p>
            <a:pPr lvl="1"/>
            <a:r>
              <a:rPr lang="cs-CZ" dirty="0"/>
              <a:t>poplatníkem poplatku za odkládání komunálního odpadu z nemovité věci v jiné obci a má v této jiné obci bydliště</a:t>
            </a:r>
          </a:p>
          <a:p>
            <a:pPr lvl="1"/>
            <a:r>
              <a:rPr lang="cs-CZ" dirty="0"/>
              <a:t>umístěna do dětského domova pro děti do 3 let věku, školského zařízení pro výkon ústavní nebo ochranné výchovy nebo školského zařízení pro preventivně výchovnou péči na základě rozhodnutí soudu nebo smlouvy,</a:t>
            </a:r>
            <a:endParaRPr lang="cs-CZ" sz="2400" dirty="0"/>
          </a:p>
          <a:p>
            <a:pPr lvl="1"/>
            <a:r>
              <a:rPr lang="cs-CZ" dirty="0"/>
              <a:t>umístěna do zařízení pro děti vyžadující okamžitou pomoc na základě rozhodnutí soudu, na žádost obecního úřadu obce s rozšířenou působností, zákonného zástupce dítěte nebo nezletilého</a:t>
            </a:r>
            <a:endParaRPr lang="cs-CZ" sz="2400" dirty="0"/>
          </a:p>
          <a:p>
            <a:pPr lvl="1"/>
            <a:r>
              <a:rPr lang="cs-CZ" dirty="0"/>
              <a:t>umístěna v domově pro osoby se zdravotním postižením, domově pro seniory, domově se zvláštním režimem nebo chráněném bydlení, nebo</a:t>
            </a:r>
            <a:endParaRPr lang="cs-CZ" sz="2400" dirty="0"/>
          </a:p>
          <a:p>
            <a:pPr lvl="1"/>
            <a:r>
              <a:rPr lang="cs-CZ" dirty="0"/>
              <a:t>na základě zákona omezena na osobní svobodě s výjimkou osoby vykonávající trest domácího vězení</a:t>
            </a:r>
            <a:endParaRPr lang="cs-CZ" sz="2400" dirty="0"/>
          </a:p>
        </p:txBody>
      </p:sp>
    </p:spTree>
    <p:extLst>
      <p:ext uri="{BB962C8B-B14F-4D97-AF65-F5344CB8AC3E}">
        <p14:creationId xmlns:p14="http://schemas.microsoft.com/office/powerpoint/2010/main" val="2355852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540094" y="720000"/>
            <a:ext cx="8066301" cy="504793"/>
          </a:xfrm>
        </p:spPr>
        <p:txBody>
          <a:bodyPr/>
          <a:lstStyle/>
          <a:p>
            <a:r>
              <a:rPr lang="cs-CZ" dirty="0"/>
              <a:t>Výše poplatku</a:t>
            </a:r>
            <a:br>
              <a:rPr lang="cs-CZ" sz="4400" dirty="0"/>
            </a:br>
            <a:endParaRPr lang="cs-CZ" dirty="0"/>
          </a:p>
        </p:txBody>
      </p:sp>
      <p:sp>
        <p:nvSpPr>
          <p:cNvPr id="5" name="Zástupný symbol pro obsah 4"/>
          <p:cNvSpPr>
            <a:spLocks noGrp="1"/>
          </p:cNvSpPr>
          <p:nvPr>
            <p:ph idx="1"/>
          </p:nvPr>
        </p:nvSpPr>
        <p:spPr>
          <a:xfrm>
            <a:off x="540094" y="1400960"/>
            <a:ext cx="8066301" cy="4431039"/>
          </a:xfrm>
        </p:spPr>
        <p:txBody>
          <a:bodyPr/>
          <a:lstStyle/>
          <a:p>
            <a:pPr lvl="1"/>
            <a:r>
              <a:rPr lang="cs-CZ" dirty="0"/>
              <a:t>nejvýše 1200 Kč (dílčí výše poplatku, aby nedocházelo k nejasnostem, zda max. 1200 celkem, či za přihlášení i za každou volnou nemovitost)</a:t>
            </a:r>
          </a:p>
          <a:p>
            <a:pPr lvl="1"/>
            <a:r>
              <a:rPr lang="cs-CZ" dirty="0"/>
              <a:t>měsíční snížení zachováno</a:t>
            </a:r>
          </a:p>
          <a:p>
            <a:endParaRPr lang="cs-CZ" dirty="0"/>
          </a:p>
          <a:p>
            <a:endParaRPr lang="cs-CZ" dirty="0"/>
          </a:p>
        </p:txBody>
      </p:sp>
    </p:spTree>
    <p:extLst>
      <p:ext uri="{BB962C8B-B14F-4D97-AF65-F5344CB8AC3E}">
        <p14:creationId xmlns:p14="http://schemas.microsoft.com/office/powerpoint/2010/main" val="100823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540094" y="720000"/>
            <a:ext cx="8066301" cy="972002"/>
          </a:xfrm>
        </p:spPr>
        <p:txBody>
          <a:bodyPr/>
          <a:lstStyle/>
          <a:p>
            <a:r>
              <a:rPr lang="cs-CZ" sz="3600" dirty="0"/>
              <a:t>Poplatek za odkládání komunálního odpadu z nemovité věci</a:t>
            </a:r>
            <a:br>
              <a:rPr lang="cs-CZ" sz="3600" dirty="0"/>
            </a:br>
            <a:endParaRPr lang="cs-CZ" sz="3600" dirty="0"/>
          </a:p>
        </p:txBody>
      </p:sp>
      <p:sp>
        <p:nvSpPr>
          <p:cNvPr id="5" name="Zástupný symbol pro obsah 4"/>
          <p:cNvSpPr>
            <a:spLocks noGrp="1"/>
          </p:cNvSpPr>
          <p:nvPr>
            <p:ph idx="1"/>
          </p:nvPr>
        </p:nvSpPr>
        <p:spPr>
          <a:xfrm>
            <a:off x="540094" y="1692002"/>
            <a:ext cx="8066301" cy="4434478"/>
          </a:xfrm>
        </p:spPr>
        <p:txBody>
          <a:bodyPr/>
          <a:lstStyle/>
          <a:p>
            <a:pPr marL="72000" indent="0">
              <a:buNone/>
            </a:pPr>
            <a:r>
              <a:rPr lang="cs-CZ" b="1" dirty="0"/>
              <a:t>Poplatník</a:t>
            </a:r>
            <a:endParaRPr lang="cs-CZ" sz="3200" b="1" dirty="0"/>
          </a:p>
          <a:p>
            <a:pPr lvl="1"/>
            <a:r>
              <a:rPr lang="cs-CZ" dirty="0"/>
              <a:t>fyzická osoba, která má v nemovité věci bydliště, </a:t>
            </a:r>
            <a:endParaRPr lang="cs-CZ" sz="2400" dirty="0"/>
          </a:p>
          <a:p>
            <a:pPr lvl="1"/>
            <a:r>
              <a:rPr lang="cs-CZ" dirty="0"/>
              <a:t>vlastník nemovité věci v případě, že v ní nemá bydliště žádná fyzická osoba</a:t>
            </a:r>
          </a:p>
          <a:p>
            <a:pPr marL="72000" indent="0">
              <a:buNone/>
            </a:pPr>
            <a:r>
              <a:rPr lang="cs-CZ" b="1" dirty="0"/>
              <a:t>Plátce poplatku</a:t>
            </a:r>
            <a:endParaRPr lang="cs-CZ" sz="3200" b="1" dirty="0"/>
          </a:p>
          <a:p>
            <a:pPr lvl="1"/>
            <a:r>
              <a:rPr lang="cs-CZ" dirty="0"/>
              <a:t>společenství vlastníků jednotek, pokud pro dům vzniklo, nebo</a:t>
            </a:r>
            <a:endParaRPr lang="cs-CZ" sz="2400" dirty="0"/>
          </a:p>
          <a:p>
            <a:pPr lvl="1"/>
            <a:r>
              <a:rPr lang="cs-CZ" dirty="0"/>
              <a:t>vlastník nemovité věci v ostatních případech.</a:t>
            </a:r>
            <a:endParaRPr lang="cs-CZ" sz="2400" dirty="0"/>
          </a:p>
          <a:p>
            <a:pPr marL="72000" indent="0">
              <a:buNone/>
            </a:pPr>
            <a:r>
              <a:rPr lang="cs-CZ" b="1" dirty="0"/>
              <a:t>Předmět poplatku</a:t>
            </a:r>
            <a:endParaRPr lang="cs-CZ" sz="3200" b="1" dirty="0"/>
          </a:p>
          <a:p>
            <a:pPr lvl="1"/>
            <a:r>
              <a:rPr lang="cs-CZ" dirty="0"/>
              <a:t>odkládání směsného komunálního odpadu z jednotlivé nemovité věci zahrnující byt, rodinný dům nebo stavbu pro rodinnou rekreaci, která se nachází na území obce.</a:t>
            </a:r>
            <a:endParaRPr lang="cs-CZ" sz="2400" dirty="0"/>
          </a:p>
        </p:txBody>
      </p:sp>
    </p:spTree>
    <p:extLst>
      <p:ext uri="{BB962C8B-B14F-4D97-AF65-F5344CB8AC3E}">
        <p14:creationId xmlns:p14="http://schemas.microsoft.com/office/powerpoint/2010/main" val="200738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540094" y="719999"/>
            <a:ext cx="8066301" cy="471238"/>
          </a:xfrm>
        </p:spPr>
        <p:txBody>
          <a:bodyPr/>
          <a:lstStyle/>
          <a:p>
            <a:r>
              <a:rPr lang="cs-CZ" dirty="0"/>
              <a:t>Základ poplatku</a:t>
            </a:r>
            <a:br>
              <a:rPr lang="cs-CZ" sz="4400" dirty="0"/>
            </a:br>
            <a:endParaRPr lang="cs-CZ" dirty="0"/>
          </a:p>
        </p:txBody>
      </p:sp>
      <p:sp>
        <p:nvSpPr>
          <p:cNvPr id="5" name="Zástupný symbol pro obsah 4"/>
          <p:cNvSpPr>
            <a:spLocks noGrp="1"/>
          </p:cNvSpPr>
          <p:nvPr>
            <p:ph idx="1"/>
          </p:nvPr>
        </p:nvSpPr>
        <p:spPr>
          <a:xfrm>
            <a:off x="540094" y="1375794"/>
            <a:ext cx="8066301" cy="4456206"/>
          </a:xfrm>
        </p:spPr>
        <p:txBody>
          <a:bodyPr/>
          <a:lstStyle/>
          <a:p>
            <a:pPr lvl="1"/>
            <a:r>
              <a:rPr lang="cs-CZ" dirty="0"/>
              <a:t>hmotnost odpadu odloženého z nemovité věci za toto dílčí období v kilogramech připadajícího na poplatníka,</a:t>
            </a:r>
          </a:p>
          <a:p>
            <a:pPr lvl="1"/>
            <a:r>
              <a:rPr lang="cs-CZ" dirty="0"/>
              <a:t>objem odpadu odloženého z nemovité věci za toto dílčí období v litrech připadajícího na poplatníka, nebo</a:t>
            </a:r>
          </a:p>
          <a:p>
            <a:pPr lvl="1"/>
            <a:r>
              <a:rPr lang="cs-CZ" dirty="0"/>
              <a:t>kapacita soustřeďovacích prostředků pro nemovitou věc na odpad za toto dílčí období v litrech připadající na poplatníka.</a:t>
            </a:r>
          </a:p>
          <a:p>
            <a:pPr marL="324000" lvl="1" indent="0">
              <a:buNone/>
            </a:pPr>
            <a:endParaRPr lang="cs-CZ" dirty="0"/>
          </a:p>
          <a:p>
            <a:pPr marL="324000" lvl="1" indent="0">
              <a:buNone/>
            </a:pPr>
            <a:r>
              <a:rPr lang="cs-CZ" dirty="0"/>
              <a:t>Obec zvolí pro poplatkové období jeden z dílčích základů </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04" y="4131425"/>
            <a:ext cx="3652996" cy="2096575"/>
          </a:xfrm>
          <a:prstGeom prst="rect">
            <a:avLst/>
          </a:prstGeom>
        </p:spPr>
      </p:pic>
    </p:spTree>
    <p:extLst>
      <p:ext uri="{BB962C8B-B14F-4D97-AF65-F5344CB8AC3E}">
        <p14:creationId xmlns:p14="http://schemas.microsoft.com/office/powerpoint/2010/main" val="4280019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51560"/>
            <a:ext cx="8066301" cy="4907280"/>
          </a:xfrm>
        </p:spPr>
        <p:txBody>
          <a:bodyPr/>
          <a:lstStyle/>
          <a:p>
            <a:pPr marL="324000" lvl="1" indent="0">
              <a:buNone/>
            </a:pPr>
            <a:r>
              <a:rPr lang="cs-CZ" dirty="0"/>
              <a:t>Hmotností nebo objemem odpadu odloženého z nemovité věci za dílčí období nebo objednanou kapacitou sběrných prostředků pro nemovitou věc na dílčí období připadající na poplatníka je </a:t>
            </a:r>
            <a:endParaRPr lang="cs-CZ" sz="3200" dirty="0"/>
          </a:p>
          <a:p>
            <a:pPr marL="1200150" lvl="2" indent="-285750">
              <a:buFont typeface="Arial" panose="020B0604020202020204" pitchFamily="34" charset="0"/>
              <a:buChar char="•"/>
            </a:pPr>
            <a:r>
              <a:rPr lang="cs-CZ" dirty="0"/>
              <a:t>podíl hmotnosti nebo objemu odpadu odloženého z této nemovité věci za dílčí období nebo objednané kapacity sběrných prostředků pro tuto nemovitou věc na dílčí období a počtu fyzických osob, které v této nemovité věci mají bydliště na konci dílčího období, nebo</a:t>
            </a:r>
          </a:p>
          <a:p>
            <a:pPr marL="1200150" lvl="2" indent="-285750">
              <a:buFont typeface="Arial" panose="020B0604020202020204" pitchFamily="34" charset="0"/>
              <a:buChar char="•"/>
            </a:pPr>
            <a:r>
              <a:rPr lang="cs-CZ" dirty="0"/>
              <a:t>hmotnost nebo objem odpadu odloženého z této nemovité věci za dílčí období nebo kapacita sběrných prostředků pro tuto nemovitou věc na dílčí období v případě, že v nemovité věci nemá bydliště žádná fyzická osoba.</a:t>
            </a:r>
            <a:endParaRPr lang="cs-CZ" sz="1900" dirty="0"/>
          </a:p>
          <a:p>
            <a:pPr marL="324000" lvl="1" indent="0">
              <a:buNone/>
            </a:pPr>
            <a:r>
              <a:rPr lang="cs-CZ" dirty="0"/>
              <a:t>Obec může určit minimální dílčí základ poplatku, který činí nejvýše</a:t>
            </a:r>
            <a:endParaRPr lang="cs-CZ" sz="2400" dirty="0"/>
          </a:p>
          <a:p>
            <a:pPr marL="1200150" lvl="2" indent="-285750">
              <a:buFont typeface="Arial" panose="020B0604020202020204" pitchFamily="34" charset="0"/>
              <a:buChar char="•"/>
            </a:pPr>
            <a:r>
              <a:rPr lang="cs-CZ" dirty="0"/>
              <a:t> 10 kg v případě hmotnostního dílčího základu,</a:t>
            </a:r>
            <a:endParaRPr lang="cs-CZ" sz="1900" dirty="0"/>
          </a:p>
          <a:p>
            <a:pPr marL="1200150" lvl="2" indent="-285750">
              <a:buFont typeface="Arial" panose="020B0604020202020204" pitchFamily="34" charset="0"/>
              <a:buChar char="•"/>
            </a:pPr>
            <a:r>
              <a:rPr lang="cs-CZ" dirty="0"/>
              <a:t> 60 l v případě objemového nebo kapacitního dílčího základu.</a:t>
            </a:r>
            <a:endParaRPr lang="cs-CZ" sz="1900" dirty="0"/>
          </a:p>
          <a:p>
            <a:pPr marL="72000" indent="0">
              <a:buNone/>
            </a:pPr>
            <a:r>
              <a:rPr lang="cs-CZ" b="1" dirty="0"/>
              <a:t>Sazba poplatku max.</a:t>
            </a:r>
            <a:endParaRPr lang="cs-CZ" sz="3200" b="1" dirty="0"/>
          </a:p>
          <a:p>
            <a:pPr lvl="1"/>
            <a:r>
              <a:rPr lang="cs-CZ" dirty="0"/>
              <a:t>6 Kč za kg v případě hmotnostního dílčího základu,</a:t>
            </a:r>
            <a:endParaRPr lang="cs-CZ" sz="2400" dirty="0"/>
          </a:p>
          <a:p>
            <a:pPr lvl="1"/>
            <a:r>
              <a:rPr lang="cs-CZ" dirty="0"/>
              <a:t>1 Kč za l v případě objemového dílčího základu,</a:t>
            </a:r>
            <a:endParaRPr lang="cs-CZ" sz="2400" dirty="0"/>
          </a:p>
          <a:p>
            <a:pPr lvl="1"/>
            <a:r>
              <a:rPr lang="cs-CZ" dirty="0"/>
              <a:t>1 Kč za l v případě kapacitního dílčího základu.</a:t>
            </a:r>
            <a:endParaRPr lang="cs-CZ" sz="2400" dirty="0"/>
          </a:p>
        </p:txBody>
      </p:sp>
    </p:spTree>
    <p:extLst>
      <p:ext uri="{BB962C8B-B14F-4D97-AF65-F5344CB8AC3E}">
        <p14:creationId xmlns:p14="http://schemas.microsoft.com/office/powerpoint/2010/main" val="3352647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540094" y="720000"/>
            <a:ext cx="8066301" cy="613850"/>
          </a:xfrm>
        </p:spPr>
        <p:txBody>
          <a:bodyPr/>
          <a:lstStyle/>
          <a:p>
            <a:r>
              <a:rPr lang="cs-CZ" dirty="0"/>
              <a:t>Výpočet poplatku</a:t>
            </a:r>
            <a:br>
              <a:rPr lang="cs-CZ" sz="4400" dirty="0"/>
            </a:br>
            <a:endParaRPr lang="cs-CZ" dirty="0"/>
          </a:p>
        </p:txBody>
      </p:sp>
      <p:sp>
        <p:nvSpPr>
          <p:cNvPr id="5" name="Zástupný symbol pro obsah 4"/>
          <p:cNvSpPr>
            <a:spLocks noGrp="1"/>
          </p:cNvSpPr>
          <p:nvPr>
            <p:ph idx="1"/>
          </p:nvPr>
        </p:nvSpPr>
        <p:spPr>
          <a:xfrm>
            <a:off x="540094" y="1333850"/>
            <a:ext cx="8066301" cy="4498150"/>
          </a:xfrm>
        </p:spPr>
        <p:txBody>
          <a:bodyPr/>
          <a:lstStyle/>
          <a:p>
            <a:pPr lvl="1"/>
            <a:r>
              <a:rPr lang="cs-CZ" dirty="0"/>
              <a:t>součet dílčích poplatků za jednotlivá dílčí období (měsíce)</a:t>
            </a:r>
            <a:endParaRPr lang="cs-CZ" sz="2400" dirty="0"/>
          </a:p>
          <a:p>
            <a:pPr lvl="1"/>
            <a:r>
              <a:rPr lang="cs-CZ" dirty="0"/>
              <a:t>dílčí poplatek za dílčí období se vypočte jako součin dílčího základu zaokrouhleného na celé kilogramy nebo litry nahoru a sazby pro tento dílčí základ</a:t>
            </a:r>
            <a:endParaRPr lang="cs-CZ" sz="2400" dirty="0"/>
          </a:p>
          <a:p>
            <a:pPr marL="72000" indent="0">
              <a:buNone/>
            </a:pPr>
            <a:endParaRPr lang="cs-CZ" dirty="0"/>
          </a:p>
        </p:txBody>
      </p:sp>
    </p:spTree>
    <p:extLst>
      <p:ext uri="{BB962C8B-B14F-4D97-AF65-F5344CB8AC3E}">
        <p14:creationId xmlns:p14="http://schemas.microsoft.com/office/powerpoint/2010/main" val="3893379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Stanovení poplatku</a:t>
            </a:r>
          </a:p>
        </p:txBody>
      </p:sp>
      <p:sp>
        <p:nvSpPr>
          <p:cNvPr id="5" name="Zástupný symbol pro obsah 4"/>
          <p:cNvSpPr>
            <a:spLocks noGrp="1"/>
          </p:cNvSpPr>
          <p:nvPr>
            <p:ph idx="1"/>
          </p:nvPr>
        </p:nvSpPr>
        <p:spPr>
          <a:xfrm>
            <a:off x="540094" y="1692002"/>
            <a:ext cx="8066301" cy="4139998"/>
          </a:xfrm>
        </p:spPr>
        <p:txBody>
          <a:bodyPr/>
          <a:lstStyle/>
          <a:p>
            <a:pPr>
              <a:lnSpc>
                <a:spcPct val="100000"/>
              </a:lnSpc>
            </a:pPr>
            <a:r>
              <a:rPr lang="cs-CZ" dirty="0"/>
              <a:t>hmotnostní nebo objemový dílčí základ: platebním výměrem nebo hromadným předpisným seznamem.</a:t>
            </a:r>
          </a:p>
          <a:p>
            <a:pPr>
              <a:lnSpc>
                <a:spcPct val="100000"/>
              </a:lnSpc>
            </a:pPr>
            <a:r>
              <a:rPr lang="cs-CZ" dirty="0"/>
              <a:t>splatný ve lhůtě 30 dnů od doručení platebního výměru nebo hromadného předpisného seznamu</a:t>
            </a:r>
            <a:endParaRPr lang="cs-CZ" sz="3200" dirty="0"/>
          </a:p>
          <a:p>
            <a:endParaRPr lang="cs-CZ" dirty="0"/>
          </a:p>
        </p:txBody>
      </p:sp>
    </p:spTree>
    <p:extLst>
      <p:ext uri="{BB962C8B-B14F-4D97-AF65-F5344CB8AC3E}">
        <p14:creationId xmlns:p14="http://schemas.microsoft.com/office/powerpoint/2010/main" val="3110377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37</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871718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38</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a:t>Sazba 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9610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39</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0459202-B538-4775-BCF2-917624C3672F}" type="slidenum">
              <a:rPr lang="cs-CZ" altLang="cs-CZ" sz="1200"/>
              <a:pPr>
                <a:spcBef>
                  <a:spcPct val="0"/>
                </a:spcBef>
                <a:buClrTx/>
                <a:buFontTx/>
                <a:buNone/>
              </a:pPr>
              <a:t>4</a:t>
            </a:fld>
            <a:endParaRPr lang="cs-CZ" altLang="cs-CZ" sz="1200"/>
          </a:p>
        </p:txBody>
      </p:sp>
      <p:sp>
        <p:nvSpPr>
          <p:cNvPr id="10244" name="Rectangle 2"/>
          <p:cNvSpPr>
            <a:spLocks noGrp="1" noChangeArrowheads="1"/>
          </p:cNvSpPr>
          <p:nvPr>
            <p:ph type="title"/>
          </p:nvPr>
        </p:nvSpPr>
        <p:spPr/>
        <p:txBody>
          <a:bodyPr/>
          <a:lstStyle/>
          <a:p>
            <a:pPr eaLnBrk="1" hangingPunct="1"/>
            <a:r>
              <a:rPr lang="cs-CZ" altLang="cs-CZ"/>
              <a:t>Požadavek zákonné úpravy vybírání daní</a:t>
            </a:r>
          </a:p>
        </p:txBody>
      </p:sp>
      <p:sp>
        <p:nvSpPr>
          <p:cNvPr id="1024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Článek 11 odst. 5 LZPS:</a:t>
            </a:r>
          </a:p>
          <a:p>
            <a:pPr eaLnBrk="1" hangingPunct="1">
              <a:buFont typeface="Wingdings" panose="05000000000000000000" pitchFamily="2" charset="2"/>
              <a:buNone/>
            </a:pPr>
            <a:r>
              <a:rPr lang="cs-CZ" altLang="cs-CZ" b="1" dirty="0"/>
              <a:t>Daně a poplatky je možné ukládat jen na základě zákona.</a:t>
            </a:r>
          </a:p>
        </p:txBody>
      </p:sp>
    </p:spTree>
    <p:extLst>
      <p:ext uri="{BB962C8B-B14F-4D97-AF65-F5344CB8AC3E}">
        <p14:creationId xmlns:p14="http://schemas.microsoft.com/office/powerpoint/2010/main" val="3890948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40</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a:t>Správa poplatků</a:t>
            </a:r>
          </a:p>
        </p:txBody>
      </p:sp>
      <p:sp>
        <p:nvSpPr>
          <p:cNvPr id="55301" name="Rectangle 3"/>
          <p:cNvSpPr>
            <a:spLocks noGrp="1" noChangeArrowheads="1"/>
          </p:cNvSpPr>
          <p:nvPr>
            <p:ph type="body" idx="1"/>
          </p:nvPr>
        </p:nvSpPr>
        <p:spPr/>
        <p:txBody>
          <a:bodyPr/>
          <a:lstStyle/>
          <a:p>
            <a:pPr eaLnBrk="1" hangingPunct="1"/>
            <a:r>
              <a:rPr lang="cs-CZ" altLang="cs-CZ" dirty="0"/>
              <a:t>Subsidiární použití DŘ</a:t>
            </a:r>
          </a:p>
          <a:p>
            <a:pPr eaLnBrk="1" hangingPunct="1"/>
            <a:r>
              <a:rPr lang="cs-CZ" altLang="cs-CZ" dirty="0"/>
              <a:t>Stanovení poplatků: samostatná působnost</a:t>
            </a:r>
          </a:p>
          <a:p>
            <a:pPr eaLnBrk="1" hangingPunct="1"/>
            <a:r>
              <a:rPr lang="cs-CZ" altLang="cs-CZ" dirty="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41</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 nevyloučí-li obec tuto povinnost v obecně závazné vyhlášce.</a:t>
            </a:r>
          </a:p>
          <a:p>
            <a:pPr marL="285750" indent="-285750">
              <a:buFont typeface="Arial" panose="020B0604020202020204" pitchFamily="34" charset="0"/>
              <a:buChar char="•"/>
            </a:pPr>
            <a:r>
              <a:rPr lang="cs-CZ" sz="1600" dirty="0"/>
              <a:t>Změny: 15 dní nebo delší v OZV</a:t>
            </a:r>
          </a:p>
          <a:p>
            <a:pPr marL="285750" indent="-285750">
              <a:buFont typeface="Arial" panose="020B0604020202020204" pitchFamily="34" charset="0"/>
              <a:buChar char="•"/>
            </a:pPr>
            <a:r>
              <a:rPr lang="cs-CZ" altLang="cs-CZ" sz="1600" dirty="0"/>
              <a:t>Náležitosti:</a:t>
            </a:r>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popřípadě 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poplatku.</a:t>
            </a:r>
          </a:p>
          <a:p>
            <a:pPr marL="285750" indent="-285750">
              <a:buFont typeface="Arial" panose="020B0604020202020204" pitchFamily="34" charset="0"/>
              <a:buChar char="•"/>
            </a:pPr>
            <a:r>
              <a:rPr lang="cs-CZ" sz="1600" dirty="0"/>
              <a:t>Povinnost se nevztahuje na údaj, který může správce poplatku automatizovaným způsobem zjistit z rejstříků nebo evidencí, do nichž má zřízen automatizovaný přístup. Okruh těchto údajů zveřejní správce poplatku na své úřední desce.</a:t>
            </a:r>
          </a:p>
          <a:p>
            <a:pPr marL="285750" indent="-285750" eaLnBrk="1" hangingPunct="1">
              <a:buFont typeface="Arial" panose="020B0604020202020204" pitchFamily="34" charset="0"/>
              <a:buChar char="•"/>
            </a:pPr>
            <a:r>
              <a:rPr lang="cs-CZ" altLang="cs-CZ" sz="1600" u="sng" dirty="0"/>
              <a:t>V 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1742787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Sankce</a:t>
            </a:r>
          </a:p>
        </p:txBody>
      </p:sp>
      <p:sp>
        <p:nvSpPr>
          <p:cNvPr id="3" name="Zástupný symbol pro obsah 2"/>
          <p:cNvSpPr>
            <a:spLocks noGrp="1"/>
          </p:cNvSpPr>
          <p:nvPr>
            <p:ph idx="1"/>
          </p:nvPr>
        </p:nvSpPr>
        <p:spPr/>
        <p:txBody>
          <a:bodyPr/>
          <a:lstStyle/>
          <a:p>
            <a:r>
              <a:rPr lang="cs-CZ" altLang="cs-CZ" dirty="0"/>
              <a:t>3násobek 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42</a:t>
            </a:fld>
            <a:endParaRPr lang="cs-CZ" altLang="cs-CZ"/>
          </a:p>
        </p:txBody>
      </p:sp>
    </p:spTree>
    <p:extLst>
      <p:ext uri="{BB962C8B-B14F-4D97-AF65-F5344CB8AC3E}">
        <p14:creationId xmlns:p14="http://schemas.microsoft.com/office/powerpoint/2010/main" val="1853223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a:t>Prominutí poplatku</a:t>
            </a:r>
          </a:p>
        </p:txBody>
      </p:sp>
      <p:sp>
        <p:nvSpPr>
          <p:cNvPr id="119811" name="Zástupný symbol pro obsah 2"/>
          <p:cNvSpPr>
            <a:spLocks noGrp="1"/>
          </p:cNvSpPr>
          <p:nvPr>
            <p:ph idx="1"/>
          </p:nvPr>
        </p:nvSpPr>
        <p:spPr>
          <a:xfrm>
            <a:off x="539193" y="1872000"/>
            <a:ext cx="8066301" cy="4356000"/>
          </a:xfrm>
        </p:spPr>
        <p:txBody>
          <a:bodyPr/>
          <a:lstStyle/>
          <a:p>
            <a:pPr marL="457200" indent="-457200">
              <a:buFont typeface="Arial" panose="020B0604020202020204" pitchFamily="34" charset="0"/>
              <a:buChar char="•"/>
            </a:pPr>
            <a:r>
              <a:rPr lang="cs-CZ" altLang="cs-CZ" dirty="0"/>
              <a:t>na žádost poplatníka z důvodu odstranění tvrdosti právního předpisu zcela nebo částečně prominout </a:t>
            </a:r>
            <a:r>
              <a:rPr lang="cs-CZ" altLang="cs-CZ" u="sng" dirty="0"/>
              <a:t>poplatek za odpad </a:t>
            </a:r>
            <a:r>
              <a:rPr lang="cs-CZ" altLang="cs-CZ" dirty="0"/>
              <a:t>nebo jeho příslušenství, lze-li to s přihlédnutím k okolnostem daného případu ospravedlnit</a:t>
            </a:r>
          </a:p>
          <a:p>
            <a:pPr marL="457200" indent="-457200">
              <a:buFont typeface="Arial" panose="020B0604020202020204" pitchFamily="34" charset="0"/>
              <a:buChar char="•"/>
            </a:pPr>
            <a:r>
              <a:rPr lang="cs-CZ" altLang="cs-CZ" dirty="0"/>
              <a:t>z moci úřední </a:t>
            </a:r>
            <a:r>
              <a:rPr lang="cs-CZ" altLang="cs-CZ" u="sng" dirty="0"/>
              <a:t>jakýkoliv poplatek </a:t>
            </a:r>
            <a:r>
              <a:rPr lang="cs-CZ" altLang="cs-CZ" dirty="0"/>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a:t>Zápatí prezentace</a:t>
            </a:r>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43</a:t>
            </a:fld>
            <a:endParaRPr lang="cs-CZ" altLang="cs-CZ" sz="1200"/>
          </a:p>
        </p:txBody>
      </p:sp>
    </p:spTree>
    <p:extLst>
      <p:ext uri="{BB962C8B-B14F-4D97-AF65-F5344CB8AC3E}">
        <p14:creationId xmlns:p14="http://schemas.microsoft.com/office/powerpoint/2010/main" val="2441032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0A61869-0072-4CBB-98EB-8FDA1B2D1BE6}"/>
              </a:ext>
            </a:extLst>
          </p:cNvPr>
          <p:cNvSpPr>
            <a:spLocks noGrp="1" noChangeArrowheads="1"/>
          </p:cNvSpPr>
          <p:nvPr>
            <p:ph type="title"/>
          </p:nvPr>
        </p:nvSpPr>
        <p:spPr/>
        <p:txBody>
          <a:bodyPr/>
          <a:lstStyle/>
          <a:p>
            <a:pPr eaLnBrk="1" hangingPunct="1">
              <a:defRPr/>
            </a:pPr>
            <a:r>
              <a:rPr lang="cs-CZ"/>
              <a:t>Správní poplatky - účel</a:t>
            </a:r>
          </a:p>
        </p:txBody>
      </p:sp>
      <p:sp>
        <p:nvSpPr>
          <p:cNvPr id="51203" name="Rectangle 3">
            <a:extLst>
              <a:ext uri="{FF2B5EF4-FFF2-40B4-BE49-F238E27FC236}">
                <a16:creationId xmlns:a16="http://schemas.microsoft.com/office/drawing/2014/main" id="{71B51891-7FDB-42F5-A0FC-15EB0E52553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cs-CZ" dirty="0"/>
              <a:t>- žadatel přispívá na činnost orgánu, která se uskutečňuje v jeho zájmu, tzn. náklady na výkon státní správy nenesou všichni občané, ale konkrétní jedinec, jež má o ten který úkon zájem</a:t>
            </a:r>
          </a:p>
          <a:p>
            <a:pPr eaLnBrk="1" hangingPunct="1">
              <a:buFont typeface="Wingdings" panose="05000000000000000000" pitchFamily="2" charset="2"/>
              <a:buNone/>
              <a:defRPr/>
            </a:pPr>
            <a:r>
              <a:rPr lang="cs-CZ" dirty="0"/>
              <a:t>- účelem je též nezatěžovat státní správu zbytečnými podáními, avšak při konstrukci sazeb musí zákonodárce dbát na to, aby bylo řízení z hlediska výše poplatku pro poplatníka dostupné</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3188B20-4B75-4447-92B8-DB1675A28F60}"/>
              </a:ext>
            </a:extLst>
          </p:cNvPr>
          <p:cNvSpPr>
            <a:spLocks noGrp="1" noChangeArrowheads="1"/>
          </p:cNvSpPr>
          <p:nvPr>
            <p:ph type="title"/>
          </p:nvPr>
        </p:nvSpPr>
        <p:spPr/>
        <p:txBody>
          <a:bodyPr/>
          <a:lstStyle/>
          <a:p>
            <a:pPr eaLnBrk="1" hangingPunct="1">
              <a:defRPr/>
            </a:pPr>
            <a:r>
              <a:rPr lang="cs-CZ"/>
              <a:t>Správní poplatky</a:t>
            </a:r>
          </a:p>
        </p:txBody>
      </p:sp>
      <p:sp>
        <p:nvSpPr>
          <p:cNvPr id="52227" name="Rectangle 3">
            <a:extLst>
              <a:ext uri="{FF2B5EF4-FFF2-40B4-BE49-F238E27FC236}">
                <a16:creationId xmlns:a16="http://schemas.microsoft.com/office/drawing/2014/main" id="{B84AD93F-8694-4B0A-910A-9EA934BA779A}"/>
              </a:ext>
            </a:extLst>
          </p:cNvPr>
          <p:cNvSpPr>
            <a:spLocks noGrp="1" noChangeArrowheads="1"/>
          </p:cNvSpPr>
          <p:nvPr>
            <p:ph type="body" idx="1"/>
          </p:nvPr>
        </p:nvSpPr>
        <p:spPr/>
        <p:txBody>
          <a:bodyPr/>
          <a:lstStyle/>
          <a:p>
            <a:pPr eaLnBrk="1" hangingPunct="1">
              <a:defRPr/>
            </a:pPr>
            <a:r>
              <a:rPr lang="cs-CZ"/>
              <a:t>Právní úprava:</a:t>
            </a:r>
          </a:p>
          <a:p>
            <a:pPr eaLnBrk="1" hangingPunct="1">
              <a:buFont typeface="Wingdings" panose="05000000000000000000" pitchFamily="2" charset="2"/>
              <a:buNone/>
              <a:defRPr/>
            </a:pPr>
            <a:r>
              <a:rPr lang="cs-CZ" b="1"/>
              <a:t>	zákon č. 634/2004 Sb., o správních poplatcích</a:t>
            </a:r>
            <a:r>
              <a:rPr lang="cs-CZ"/>
              <a:t>, ve znění pozdějších předpisů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FE07BF3-B9F4-487B-A4D9-60D5515F59AD}"/>
              </a:ext>
            </a:extLst>
          </p:cNvPr>
          <p:cNvSpPr>
            <a:spLocks noGrp="1" noChangeArrowheads="1"/>
          </p:cNvSpPr>
          <p:nvPr>
            <p:ph type="title"/>
          </p:nvPr>
        </p:nvSpPr>
        <p:spPr/>
        <p:txBody>
          <a:bodyPr/>
          <a:lstStyle/>
          <a:p>
            <a:pPr eaLnBrk="1" hangingPunct="1">
              <a:defRPr/>
            </a:pPr>
            <a:r>
              <a:rPr lang="cs-CZ"/>
              <a:t>Správní poplatky – předmět</a:t>
            </a:r>
          </a:p>
        </p:txBody>
      </p:sp>
      <p:sp>
        <p:nvSpPr>
          <p:cNvPr id="53251" name="Rectangle 3">
            <a:extLst>
              <a:ext uri="{FF2B5EF4-FFF2-40B4-BE49-F238E27FC236}">
                <a16:creationId xmlns:a16="http://schemas.microsoft.com/office/drawing/2014/main" id="{BB2C4D03-883E-4839-B306-87A40ED071BF}"/>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cs-CZ" sz="2400" b="1" dirty="0"/>
              <a:t>Předmětem správních poplatků</a:t>
            </a:r>
            <a:r>
              <a:rPr lang="cs-CZ" sz="2400" dirty="0"/>
              <a:t> je správní řízení a další činnost správního úřadu související s výkonem státní správy. </a:t>
            </a:r>
          </a:p>
          <a:p>
            <a:pPr eaLnBrk="1" hangingPunct="1">
              <a:lnSpc>
                <a:spcPct val="90000"/>
              </a:lnSpc>
              <a:buFont typeface="Wingdings" panose="05000000000000000000" pitchFamily="2" charset="2"/>
              <a:buNone/>
              <a:defRPr/>
            </a:pPr>
            <a:r>
              <a:rPr lang="cs-CZ" sz="2400" dirty="0"/>
              <a:t>Jednotlivé úkony podléhající zpoplatnění jsou vymezeny v položkách sazebníku poplatků, který tvoří přílohu k zákonu o správních poplatcích. </a:t>
            </a:r>
          </a:p>
          <a:p>
            <a:pPr eaLnBrk="1" hangingPunct="1">
              <a:lnSpc>
                <a:spcPct val="90000"/>
              </a:lnSpc>
              <a:buFont typeface="Wingdings" panose="05000000000000000000" pitchFamily="2" charset="2"/>
              <a:buNone/>
              <a:defRPr/>
            </a:pPr>
            <a:r>
              <a:rPr lang="cs-CZ" sz="2400" dirty="0"/>
              <a:t>Zákon vymezuje předmět zpoplatnění i negativně, když stanoví, že úkony zahájené správním úřadem z moci úřední, s výjimkou místního šetření, a úkony související s přestupkovým a s trestním řízením nejsou předmětem poplatku.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18F87B7-E556-4E4E-9ACA-0D7095F13542}"/>
              </a:ext>
            </a:extLst>
          </p:cNvPr>
          <p:cNvSpPr>
            <a:spLocks noGrp="1" noChangeArrowheads="1"/>
          </p:cNvSpPr>
          <p:nvPr>
            <p:ph type="title"/>
          </p:nvPr>
        </p:nvSpPr>
        <p:spPr/>
        <p:txBody>
          <a:bodyPr/>
          <a:lstStyle/>
          <a:p>
            <a:pPr eaLnBrk="1" hangingPunct="1">
              <a:defRPr/>
            </a:pPr>
            <a:r>
              <a:rPr lang="cs-CZ"/>
              <a:t>Správní poplatky – poplatník</a:t>
            </a:r>
          </a:p>
        </p:txBody>
      </p:sp>
      <p:sp>
        <p:nvSpPr>
          <p:cNvPr id="54275" name="Rectangle 3">
            <a:extLst>
              <a:ext uri="{FF2B5EF4-FFF2-40B4-BE49-F238E27FC236}">
                <a16:creationId xmlns:a16="http://schemas.microsoft.com/office/drawing/2014/main" id="{717F15D0-A082-49DF-9B76-3186EF87659C}"/>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cs-CZ" b="1" dirty="0"/>
              <a:t>Poplatníkem</a:t>
            </a:r>
            <a:r>
              <a:rPr lang="cs-CZ" dirty="0"/>
              <a:t> </a:t>
            </a:r>
            <a:r>
              <a:rPr lang="cs-CZ" b="1" dirty="0"/>
              <a:t>správního poplatku</a:t>
            </a:r>
            <a:r>
              <a:rPr lang="cs-CZ" dirty="0"/>
              <a:t> je osoba, která podala žádost nebo jiný návrh k provedení úkonu správnímu úřadu, nebo osoba, v jejímž zájmu nebo věci byl úkon proveden. </a:t>
            </a:r>
          </a:p>
          <a:p>
            <a:pPr eaLnBrk="1" hangingPunct="1">
              <a:buFont typeface="Wingdings" panose="05000000000000000000" pitchFamily="2" charset="2"/>
              <a:buNone/>
              <a:defRPr/>
            </a:pPr>
            <a:r>
              <a:rPr lang="cs-CZ" dirty="0"/>
              <a:t>Vznikne-li povinnost zaplatit poplatek za týž úkon více poplatníkům, zaplatí jej společně a nerozdílně.</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89566F7-A5BE-453A-A014-77C0D8E4855D}"/>
              </a:ext>
            </a:extLst>
          </p:cNvPr>
          <p:cNvSpPr>
            <a:spLocks noGrp="1" noChangeArrowheads="1"/>
          </p:cNvSpPr>
          <p:nvPr>
            <p:ph type="title"/>
          </p:nvPr>
        </p:nvSpPr>
        <p:spPr/>
        <p:txBody>
          <a:bodyPr/>
          <a:lstStyle/>
          <a:p>
            <a:pPr eaLnBrk="1" hangingPunct="1">
              <a:defRPr/>
            </a:pPr>
            <a:r>
              <a:rPr lang="cs-CZ"/>
              <a:t>Správní poplatky - sazby</a:t>
            </a:r>
          </a:p>
        </p:txBody>
      </p:sp>
      <p:sp>
        <p:nvSpPr>
          <p:cNvPr id="55299" name="Rectangle 3">
            <a:extLst>
              <a:ext uri="{FF2B5EF4-FFF2-40B4-BE49-F238E27FC236}">
                <a16:creationId xmlns:a16="http://schemas.microsoft.com/office/drawing/2014/main" id="{5A38EEC1-D4F5-4B05-8FA9-172BFFD11FC0}"/>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cs-CZ" b="1" dirty="0"/>
              <a:t>Sazby poplatků</a:t>
            </a:r>
            <a:r>
              <a:rPr lang="cs-CZ" dirty="0"/>
              <a:t> jsou stanoveny v sazebníku:</a:t>
            </a:r>
          </a:p>
          <a:p>
            <a:pPr eaLnBrk="1" hangingPunct="1">
              <a:buFont typeface="Wingdings" panose="05000000000000000000" pitchFamily="2" charset="2"/>
              <a:buNone/>
              <a:defRPr/>
            </a:pPr>
            <a:r>
              <a:rPr lang="cs-CZ" dirty="0"/>
              <a:t> 	- pevnou částkou, nebo </a:t>
            </a:r>
          </a:p>
          <a:p>
            <a:pPr eaLnBrk="1" hangingPunct="1">
              <a:buFont typeface="Wingdings" panose="05000000000000000000" pitchFamily="2" charset="2"/>
              <a:buNone/>
              <a:defRPr/>
            </a:pPr>
            <a:r>
              <a:rPr lang="cs-CZ" dirty="0"/>
              <a:t>	- procentem ze základu poplatku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A49BB0D-CDE3-413E-81E7-2656979D8CB0}"/>
              </a:ext>
            </a:extLst>
          </p:cNvPr>
          <p:cNvSpPr>
            <a:spLocks noGrp="1" noChangeArrowheads="1"/>
          </p:cNvSpPr>
          <p:nvPr>
            <p:ph type="title"/>
          </p:nvPr>
        </p:nvSpPr>
        <p:spPr/>
        <p:txBody>
          <a:bodyPr/>
          <a:lstStyle/>
          <a:p>
            <a:pPr eaLnBrk="1" hangingPunct="1">
              <a:defRPr/>
            </a:pPr>
            <a:r>
              <a:rPr lang="cs-CZ"/>
              <a:t>Správní poplatky – správa</a:t>
            </a:r>
          </a:p>
        </p:txBody>
      </p:sp>
      <p:sp>
        <p:nvSpPr>
          <p:cNvPr id="56323" name="Rectangle 3">
            <a:extLst>
              <a:ext uri="{FF2B5EF4-FFF2-40B4-BE49-F238E27FC236}">
                <a16:creationId xmlns:a16="http://schemas.microsoft.com/office/drawing/2014/main" id="{61373B51-D2EB-427F-898A-D71A94874F28}"/>
              </a:ext>
            </a:extLst>
          </p:cNvPr>
          <p:cNvSpPr>
            <a:spLocks noGrp="1" noChangeArrowheads="1"/>
          </p:cNvSpPr>
          <p:nvPr>
            <p:ph type="body" idx="1"/>
          </p:nvPr>
        </p:nvSpPr>
        <p:spPr>
          <a:xfrm>
            <a:off x="456408" y="1598614"/>
            <a:ext cx="8226425" cy="4999037"/>
          </a:xfrm>
        </p:spPr>
        <p:txBody>
          <a:bodyPr/>
          <a:lstStyle/>
          <a:p>
            <a:pPr marL="342900" indent="-342900" eaLnBrk="1" hangingPunct="1">
              <a:lnSpc>
                <a:spcPct val="80000"/>
              </a:lnSpc>
              <a:buFont typeface="Arial" panose="020B0604020202020204" pitchFamily="34" charset="0"/>
              <a:buChar char="•"/>
              <a:defRPr/>
            </a:pPr>
            <a:r>
              <a:rPr lang="cs-CZ" sz="2400" dirty="0"/>
              <a:t>Poplatky obvykle vyměřuje, vybírá a vymáhá správní úřad příslušný k provedení úkonu. </a:t>
            </a:r>
          </a:p>
          <a:p>
            <a:pPr marL="342900" indent="-342900" eaLnBrk="1" hangingPunct="1">
              <a:lnSpc>
                <a:spcPct val="80000"/>
              </a:lnSpc>
              <a:buFont typeface="Arial" panose="020B0604020202020204" pitchFamily="34" charset="0"/>
              <a:buChar char="•"/>
              <a:defRPr/>
            </a:pPr>
            <a:r>
              <a:rPr lang="cs-CZ" sz="2400" dirty="0"/>
              <a:t>Poplatky stanovené pevnou částkou jsou splatné buď při přijetí podání nebo později, vždy však před provedením úkonu. Naopak procentní poplatky a některé další poplatky vyměřuje správní úřad platebním výměrem a jsou splatné ve lhůtě do patnácti dnů ode dne, který následuje po doručení platebního výměru. </a:t>
            </a:r>
          </a:p>
          <a:p>
            <a:pPr marL="342900" indent="-342900" eaLnBrk="1" hangingPunct="1">
              <a:lnSpc>
                <a:spcPct val="80000"/>
              </a:lnSpc>
              <a:buFont typeface="Arial" panose="020B0604020202020204" pitchFamily="34" charset="0"/>
              <a:buChar char="•"/>
              <a:defRPr/>
            </a:pPr>
            <a:r>
              <a:rPr lang="cs-CZ" sz="2400" dirty="0"/>
              <a:t>Nezaplatí-li poplatník poplatek ve stanovené lhůtě, správní úřad zastaví zahájené řízení nebo úkon neprovede. Je nutno mít na paměti, že správní úřad vydá výsledek provedeného úkonu vždy až po zaplacení poplatku. </a:t>
            </a:r>
          </a:p>
          <a:p>
            <a:pPr marL="342900" indent="-342900" eaLnBrk="1" hangingPunct="1">
              <a:lnSpc>
                <a:spcPct val="80000"/>
              </a:lnSpc>
              <a:buFont typeface="Arial" panose="020B0604020202020204" pitchFamily="34" charset="0"/>
              <a:buChar char="•"/>
              <a:defRPr/>
            </a:pPr>
            <a:r>
              <a:rPr lang="cs-CZ" sz="2400" dirty="0"/>
              <a:t>Při řízení ve věcech poplatků se postupuje podle zákona o správě daní a poplatků. </a:t>
            </a:r>
          </a:p>
          <a:p>
            <a:pPr eaLnBrk="1" hangingPunct="1">
              <a:lnSpc>
                <a:spcPct val="80000"/>
              </a:lnSpc>
              <a:buFont typeface="Wingdings" panose="05000000000000000000" pitchFamily="2" charset="2"/>
              <a:buNone/>
              <a:defRPr/>
            </a:pPr>
            <a:endParaRPr lang="cs-CZ"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F78BDD9-87E4-4CDA-9210-CA7BF1D9DD6B}" type="slidenum">
              <a:rPr lang="cs-CZ" altLang="cs-CZ" sz="1200"/>
              <a:pPr>
                <a:spcBef>
                  <a:spcPct val="0"/>
                </a:spcBef>
                <a:buClrTx/>
                <a:buFontTx/>
                <a:buNone/>
              </a:pPr>
              <a:t>5</a:t>
            </a:fld>
            <a:endParaRPr lang="cs-CZ" altLang="cs-CZ" sz="1200"/>
          </a:p>
        </p:txBody>
      </p:sp>
      <p:sp>
        <p:nvSpPr>
          <p:cNvPr id="11268" name="Rectangle 2"/>
          <p:cNvSpPr>
            <a:spLocks noGrp="1" noChangeArrowheads="1"/>
          </p:cNvSpPr>
          <p:nvPr>
            <p:ph type="title"/>
          </p:nvPr>
        </p:nvSpPr>
        <p:spPr/>
        <p:txBody>
          <a:bodyPr/>
          <a:lstStyle/>
          <a:p>
            <a:pPr eaLnBrk="1" hangingPunct="1"/>
            <a:r>
              <a:rPr lang="cs-CZ" altLang="cs-CZ"/>
              <a:t>Pojem „cena“</a:t>
            </a:r>
          </a:p>
        </p:txBody>
      </p:sp>
      <p:sp>
        <p:nvSpPr>
          <p:cNvPr id="112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Poplatek za soukromoprávní statek</a:t>
            </a:r>
          </a:p>
          <a:p>
            <a:pPr marL="457200" indent="-457200" eaLnBrk="1" hangingPunct="1">
              <a:buFont typeface="Arial" panose="020B0604020202020204" pitchFamily="34" charset="0"/>
              <a:buChar char="•"/>
            </a:pPr>
            <a:r>
              <a:rPr lang="cs-CZ" altLang="cs-CZ" dirty="0"/>
              <a:t>Nemusí být ukládána ve formě zákona</a:t>
            </a:r>
          </a:p>
          <a:p>
            <a:pPr marL="457200" indent="-457200" eaLnBrk="1" hangingPunct="1">
              <a:buFont typeface="Arial" panose="020B0604020202020204" pitchFamily="34" charset="0"/>
              <a:buChar char="•"/>
            </a:pPr>
            <a:r>
              <a:rPr lang="cs-CZ" altLang="cs-CZ" dirty="0"/>
              <a:t>Respektuje skutečnou cenu služby</a:t>
            </a:r>
          </a:p>
          <a:p>
            <a:pPr marL="457200" indent="-457200" eaLnBrk="1" hangingPunct="1">
              <a:buFont typeface="Arial" panose="020B0604020202020204" pitchFamily="34" charset="0"/>
              <a:buChar char="•"/>
            </a:pPr>
            <a:r>
              <a:rPr lang="cs-CZ" altLang="cs-CZ" dirty="0"/>
              <a:t>Je možné stanovit ji dohodou</a:t>
            </a:r>
          </a:p>
        </p:txBody>
      </p:sp>
    </p:spTree>
    <p:extLst>
      <p:ext uri="{BB962C8B-B14F-4D97-AF65-F5344CB8AC3E}">
        <p14:creationId xmlns:p14="http://schemas.microsoft.com/office/powerpoint/2010/main" val="1661056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B1383B0-AC3C-4A0A-9038-AFC636FB8CC4}"/>
              </a:ext>
            </a:extLst>
          </p:cNvPr>
          <p:cNvSpPr>
            <a:spLocks noGrp="1" noChangeArrowheads="1"/>
          </p:cNvSpPr>
          <p:nvPr>
            <p:ph type="title"/>
          </p:nvPr>
        </p:nvSpPr>
        <p:spPr/>
        <p:txBody>
          <a:bodyPr/>
          <a:lstStyle/>
          <a:p>
            <a:pPr eaLnBrk="1" hangingPunct="1">
              <a:defRPr/>
            </a:pPr>
            <a:r>
              <a:rPr lang="cs-CZ"/>
              <a:t>Správní poplatky – role UFO</a:t>
            </a:r>
          </a:p>
        </p:txBody>
      </p:sp>
      <p:sp>
        <p:nvSpPr>
          <p:cNvPr id="57347" name="Rectangle 3">
            <a:extLst>
              <a:ext uri="{FF2B5EF4-FFF2-40B4-BE49-F238E27FC236}">
                <a16:creationId xmlns:a16="http://schemas.microsoft.com/office/drawing/2014/main" id="{CF166140-1D3F-4D6E-A90A-B36ED2A8C9A7}"/>
              </a:ext>
            </a:extLst>
          </p:cNvPr>
          <p:cNvSpPr>
            <a:spLocks noGrp="1" noChangeArrowheads="1"/>
          </p:cNvSpPr>
          <p:nvPr>
            <p:ph type="body" idx="1"/>
          </p:nvPr>
        </p:nvSpPr>
        <p:spPr/>
        <p:txBody>
          <a:bodyPr/>
          <a:lstStyle/>
          <a:p>
            <a:pPr marL="457200" indent="-457200" eaLnBrk="1" hangingPunct="1">
              <a:buFont typeface="Arial" panose="020B0604020202020204" pitchFamily="34" charset="0"/>
              <a:buChar char="•"/>
              <a:defRPr/>
            </a:pPr>
            <a:r>
              <a:rPr lang="cs-CZ" dirty="0"/>
              <a:t>UFO jsou pověřeny </a:t>
            </a:r>
            <a:r>
              <a:rPr lang="cs-CZ" b="1" dirty="0"/>
              <a:t>kontrolou</a:t>
            </a:r>
            <a:r>
              <a:rPr lang="cs-CZ" dirty="0"/>
              <a:t>, zda správní úřady včas a ve správné výši vyměřují a vybírají poplatky, které jsou příjmem státního rozpočtu.</a:t>
            </a:r>
          </a:p>
          <a:p>
            <a:pPr marL="457200" indent="-457200" eaLnBrk="1" hangingPunct="1">
              <a:buFont typeface="Arial" panose="020B0604020202020204" pitchFamily="34" charset="0"/>
              <a:buChar char="•"/>
              <a:defRPr/>
            </a:pPr>
            <a:r>
              <a:rPr lang="cs-CZ" dirty="0"/>
              <a:t>Bylo-li právo vymáhat nedoplatek na poplatku promlčeno, uloží územní finanční orgán správnímu úřadu zaplatit nedoplatek do státního rozpočtu místo poplatníka.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C0FAE9F-64DA-4FDC-84A5-386D490AF41D}"/>
              </a:ext>
            </a:extLst>
          </p:cNvPr>
          <p:cNvSpPr>
            <a:spLocks noGrp="1" noChangeArrowheads="1"/>
          </p:cNvSpPr>
          <p:nvPr>
            <p:ph type="title"/>
          </p:nvPr>
        </p:nvSpPr>
        <p:spPr/>
        <p:txBody>
          <a:bodyPr/>
          <a:lstStyle/>
          <a:p>
            <a:pPr eaLnBrk="1" hangingPunct="1">
              <a:defRPr/>
            </a:pPr>
            <a:r>
              <a:rPr lang="cs-CZ"/>
              <a:t>Soudní poplatky – předmět a právní úprava</a:t>
            </a:r>
          </a:p>
        </p:txBody>
      </p:sp>
      <p:sp>
        <p:nvSpPr>
          <p:cNvPr id="58371" name="Rectangle 3">
            <a:extLst>
              <a:ext uri="{FF2B5EF4-FFF2-40B4-BE49-F238E27FC236}">
                <a16:creationId xmlns:a16="http://schemas.microsoft.com/office/drawing/2014/main" id="{8F9D171A-A863-4085-BBD9-1B7A60A2D470}"/>
              </a:ext>
            </a:extLst>
          </p:cNvPr>
          <p:cNvSpPr>
            <a:spLocks noGrp="1" noChangeArrowheads="1"/>
          </p:cNvSpPr>
          <p:nvPr>
            <p:ph type="body" idx="1"/>
          </p:nvPr>
        </p:nvSpPr>
        <p:spPr>
          <a:xfrm>
            <a:off x="539193" y="1871999"/>
            <a:ext cx="8066301" cy="4436521"/>
          </a:xfrm>
        </p:spPr>
        <p:txBody>
          <a:bodyPr/>
          <a:lstStyle/>
          <a:p>
            <a:pPr marL="457200" indent="-457200" eaLnBrk="1" hangingPunct="1">
              <a:lnSpc>
                <a:spcPct val="90000"/>
              </a:lnSpc>
              <a:buFont typeface="Arial" panose="020B0604020202020204" pitchFamily="34" charset="0"/>
              <a:buChar char="•"/>
              <a:defRPr/>
            </a:pPr>
            <a:r>
              <a:rPr lang="cs-CZ" b="1" dirty="0"/>
              <a:t>Předmětem soudních poplatků</a:t>
            </a:r>
            <a:r>
              <a:rPr lang="cs-CZ" dirty="0"/>
              <a:t> jsou poplatky vybírané za řízení před soudy České republiky, a to z úkonů uvedených v sazebníku poplatků (tzv. </a:t>
            </a:r>
            <a:r>
              <a:rPr lang="cs-CZ" b="1" dirty="0"/>
              <a:t>poplatky za řízení</a:t>
            </a:r>
            <a:r>
              <a:rPr lang="cs-CZ" dirty="0"/>
              <a:t>) a dále za jednotlivé úkony prováděné soudy a správou soudů uvedené v sazebníku poplatků (tzv. </a:t>
            </a:r>
            <a:r>
              <a:rPr lang="cs-CZ" b="1" dirty="0"/>
              <a:t>poplatky za úkony</a:t>
            </a:r>
            <a:r>
              <a:rPr lang="cs-CZ" dirty="0"/>
              <a:t>). </a:t>
            </a:r>
          </a:p>
          <a:p>
            <a:pPr marL="457200" indent="-457200" eaLnBrk="1" hangingPunct="1">
              <a:lnSpc>
                <a:spcPct val="90000"/>
              </a:lnSpc>
              <a:buFont typeface="Arial" panose="020B0604020202020204" pitchFamily="34" charset="0"/>
              <a:buChar char="•"/>
              <a:defRPr/>
            </a:pPr>
            <a:r>
              <a:rPr lang="cs-CZ" dirty="0"/>
              <a:t>Soudní poplatky upravuje </a:t>
            </a:r>
            <a:r>
              <a:rPr lang="cs-CZ" b="1" dirty="0"/>
              <a:t>zákon č. 549/1991 Sb., o soudních poplatcích</a:t>
            </a:r>
            <a:r>
              <a:rPr lang="cs-CZ" dirty="0"/>
              <a:t>, ve znění pozdějších předpisů, jehož součástí je i příloha obsahující sazby poplatků.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6E099D7-942A-4765-8443-F0A673295221}"/>
              </a:ext>
            </a:extLst>
          </p:cNvPr>
          <p:cNvSpPr>
            <a:spLocks noGrp="1" noChangeArrowheads="1"/>
          </p:cNvSpPr>
          <p:nvPr>
            <p:ph type="title"/>
          </p:nvPr>
        </p:nvSpPr>
        <p:spPr/>
        <p:txBody>
          <a:bodyPr/>
          <a:lstStyle/>
          <a:p>
            <a:pPr eaLnBrk="1" hangingPunct="1">
              <a:defRPr/>
            </a:pPr>
            <a:r>
              <a:rPr lang="cs-CZ"/>
              <a:t>Soudní poplatky - poplatník</a:t>
            </a:r>
          </a:p>
        </p:txBody>
      </p:sp>
      <p:sp>
        <p:nvSpPr>
          <p:cNvPr id="59395" name="Rectangle 3">
            <a:extLst>
              <a:ext uri="{FF2B5EF4-FFF2-40B4-BE49-F238E27FC236}">
                <a16:creationId xmlns:a16="http://schemas.microsoft.com/office/drawing/2014/main" id="{F079C5B6-6DDB-46F1-9534-E1E51B763ED8}"/>
              </a:ext>
            </a:extLst>
          </p:cNvPr>
          <p:cNvSpPr>
            <a:spLocks noGrp="1" noChangeArrowheads="1"/>
          </p:cNvSpPr>
          <p:nvPr>
            <p:ph type="body" idx="1"/>
          </p:nvPr>
        </p:nvSpPr>
        <p:spPr/>
        <p:txBody>
          <a:bodyPr/>
          <a:lstStyle/>
          <a:p>
            <a:pPr marL="457200" indent="-457200" eaLnBrk="1" hangingPunct="1">
              <a:buFont typeface="Arial" panose="020B0604020202020204" pitchFamily="34" charset="0"/>
              <a:buChar char="•"/>
              <a:defRPr/>
            </a:pPr>
            <a:r>
              <a:rPr lang="cs-CZ" b="1" dirty="0"/>
              <a:t>Poplatníky soudního poplatku</a:t>
            </a:r>
            <a:r>
              <a:rPr lang="cs-CZ" dirty="0"/>
              <a:t> jsou obvykle navrhovatelé, mohou to být však i účastníci smíru uzavřeného ve smírčím řízení a další osoby, u nichž tak stanoví zákon o soudních poplatcích. </a:t>
            </a:r>
          </a:p>
          <a:p>
            <a:pPr marL="457200" indent="-457200" eaLnBrk="1" hangingPunct="1">
              <a:buFont typeface="Arial" panose="020B0604020202020204" pitchFamily="34" charset="0"/>
              <a:buChar char="•"/>
              <a:defRPr/>
            </a:pPr>
            <a:r>
              <a:rPr lang="cs-CZ" dirty="0"/>
              <a:t>Poplatníkem poplatku za úkon je navrhovatel úkonu. </a:t>
            </a:r>
          </a:p>
          <a:p>
            <a:pPr marL="457200" indent="-457200" eaLnBrk="1" hangingPunct="1">
              <a:buFont typeface="Arial" panose="020B0604020202020204" pitchFamily="34" charset="0"/>
              <a:buChar char="•"/>
              <a:defRPr/>
            </a:pPr>
            <a:r>
              <a:rPr lang="cs-CZ" dirty="0"/>
              <a:t>Vznikne-li více poplatníkům povinnost zaplatit poplatek, platí jej společně a nerozdílně.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06883C1-AC6D-4EA0-9594-DFD091D8E3F7}"/>
              </a:ext>
            </a:extLst>
          </p:cNvPr>
          <p:cNvSpPr>
            <a:spLocks noGrp="1" noChangeArrowheads="1"/>
          </p:cNvSpPr>
          <p:nvPr>
            <p:ph type="title"/>
          </p:nvPr>
        </p:nvSpPr>
        <p:spPr/>
        <p:txBody>
          <a:bodyPr/>
          <a:lstStyle/>
          <a:p>
            <a:pPr eaLnBrk="1" hangingPunct="1">
              <a:defRPr/>
            </a:pPr>
            <a:r>
              <a:rPr lang="cs-CZ"/>
              <a:t>Soudní poplatky – vznik poplatkové povinnosti</a:t>
            </a:r>
          </a:p>
        </p:txBody>
      </p:sp>
      <p:sp>
        <p:nvSpPr>
          <p:cNvPr id="60419" name="Rectangle 3">
            <a:extLst>
              <a:ext uri="{FF2B5EF4-FFF2-40B4-BE49-F238E27FC236}">
                <a16:creationId xmlns:a16="http://schemas.microsoft.com/office/drawing/2014/main" id="{F086D926-DD91-4359-91D7-227F9E43E06E}"/>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cs-CZ" sz="2400" b="1" dirty="0"/>
              <a:t>-</a:t>
            </a:r>
            <a:r>
              <a:rPr lang="cs-CZ" sz="2400" dirty="0"/>
              <a:t> podáním žaloby nebo jiného návrhu na zahájení řízení, </a:t>
            </a:r>
          </a:p>
          <a:p>
            <a:pPr eaLnBrk="1" hangingPunct="1">
              <a:lnSpc>
                <a:spcPct val="90000"/>
              </a:lnSpc>
              <a:buFont typeface="Wingdings" panose="05000000000000000000" pitchFamily="2" charset="2"/>
              <a:buNone/>
              <a:defRPr/>
            </a:pPr>
            <a:r>
              <a:rPr lang="cs-CZ" sz="2400" dirty="0"/>
              <a:t>  - podáním odvolání, dovolání, kasační stížnosti,</a:t>
            </a:r>
          </a:p>
          <a:p>
            <a:pPr eaLnBrk="1" hangingPunct="1">
              <a:lnSpc>
                <a:spcPct val="90000"/>
              </a:lnSpc>
              <a:buFont typeface="Wingdings" panose="05000000000000000000" pitchFamily="2" charset="2"/>
              <a:buNone/>
              <a:defRPr/>
            </a:pPr>
            <a:r>
              <a:rPr lang="cs-CZ" sz="2400" dirty="0"/>
              <a:t>- schválením smíru ve smírčím řízení, </a:t>
            </a:r>
          </a:p>
          <a:p>
            <a:pPr eaLnBrk="1" hangingPunct="1">
              <a:lnSpc>
                <a:spcPct val="90000"/>
              </a:lnSpc>
              <a:buFont typeface="Wingdings" panose="05000000000000000000" pitchFamily="2" charset="2"/>
              <a:buNone/>
              <a:defRPr/>
            </a:pPr>
            <a:r>
              <a:rPr lang="cs-CZ" sz="2400" dirty="0"/>
              <a:t>- uložením povinnosti zaplatit poplatek v souvislosti s rozhodnutím soudu o návrhu na nařízení předběžného opatření, </a:t>
            </a:r>
          </a:p>
          <a:p>
            <a:pPr eaLnBrk="1" hangingPunct="1">
              <a:lnSpc>
                <a:spcPct val="90000"/>
              </a:lnSpc>
              <a:buFont typeface="Wingdings" panose="05000000000000000000" pitchFamily="2" charset="2"/>
              <a:buNone/>
              <a:defRPr/>
            </a:pPr>
            <a:r>
              <a:rPr lang="cs-CZ" sz="2400" dirty="0"/>
              <a:t>- uložením povinnosti zaplatit poplatek v souvislosti s rozhodnutím soudu o věci samé. </a:t>
            </a:r>
          </a:p>
          <a:p>
            <a:pPr eaLnBrk="1" hangingPunct="1">
              <a:lnSpc>
                <a:spcPct val="90000"/>
              </a:lnSpc>
              <a:buFont typeface="Wingdings" panose="05000000000000000000" pitchFamily="2" charset="2"/>
              <a:buNone/>
              <a:defRPr/>
            </a:pPr>
            <a:r>
              <a:rPr lang="cs-CZ" sz="2400" dirty="0"/>
              <a:t>Jde-li o poplatek za úkon, poplatková povinnost vzniká sepsáním podání do protokolu u soudu, v ostatních případech podáním návrhu na provedení úkonu.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B6BD082-655E-4703-B586-DE44354C0D36}"/>
              </a:ext>
            </a:extLst>
          </p:cNvPr>
          <p:cNvSpPr>
            <a:spLocks noGrp="1" noChangeArrowheads="1"/>
          </p:cNvSpPr>
          <p:nvPr>
            <p:ph type="title"/>
          </p:nvPr>
        </p:nvSpPr>
        <p:spPr/>
        <p:txBody>
          <a:bodyPr/>
          <a:lstStyle/>
          <a:p>
            <a:pPr eaLnBrk="1" hangingPunct="1">
              <a:defRPr/>
            </a:pPr>
            <a:r>
              <a:rPr lang="cs-CZ"/>
              <a:t>Soudní poplatky – základ poplatku</a:t>
            </a:r>
          </a:p>
        </p:txBody>
      </p:sp>
      <p:sp>
        <p:nvSpPr>
          <p:cNvPr id="61443" name="Rectangle 3">
            <a:extLst>
              <a:ext uri="{FF2B5EF4-FFF2-40B4-BE49-F238E27FC236}">
                <a16:creationId xmlns:a16="http://schemas.microsoft.com/office/drawing/2014/main" id="{8BCA343B-DC7D-458D-8667-B464387715A5}"/>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cs-CZ" b="1" dirty="0"/>
              <a:t>-</a:t>
            </a:r>
            <a:r>
              <a:rPr lang="cs-CZ" dirty="0"/>
              <a:t> cena předmětu řízení vyjádřená peněžní částkou,</a:t>
            </a:r>
          </a:p>
          <a:p>
            <a:pPr eaLnBrk="1" hangingPunct="1">
              <a:lnSpc>
                <a:spcPct val="80000"/>
              </a:lnSpc>
              <a:buFont typeface="Wingdings" panose="05000000000000000000" pitchFamily="2" charset="2"/>
              <a:buNone/>
              <a:defRPr/>
            </a:pPr>
            <a:r>
              <a:rPr lang="cs-CZ" dirty="0"/>
              <a:t>Jde-li o opětující se peněžité plnění, je základem procentního poplatku cena odpovídající součtu všech opětujících se plnění. </a:t>
            </a:r>
          </a:p>
          <a:p>
            <a:pPr eaLnBrk="1" hangingPunct="1">
              <a:lnSpc>
                <a:spcPct val="80000"/>
              </a:lnSpc>
              <a:buFont typeface="Wingdings" panose="05000000000000000000" pitchFamily="2" charset="2"/>
              <a:buNone/>
              <a:defRPr/>
            </a:pPr>
            <a:r>
              <a:rPr lang="cs-CZ" dirty="0"/>
              <a:t>Jde-li o peněžité plnění na dobu neurčitou, na dobu života nebo na dobu delší než pět let, je základem poplatku pětinásobek ceny ročního plnění. </a:t>
            </a:r>
          </a:p>
          <a:p>
            <a:pPr eaLnBrk="1" hangingPunct="1">
              <a:lnSpc>
                <a:spcPct val="80000"/>
              </a:lnSpc>
              <a:buFont typeface="Wingdings" panose="05000000000000000000" pitchFamily="2" charset="2"/>
              <a:buNone/>
              <a:defRPr/>
            </a:pPr>
            <a:r>
              <a:rPr lang="cs-CZ" dirty="0"/>
              <a:t>Výjimečně, pokud není možné stanovit základ daně podle těchto pravidel, je základem poplatku částka ve výši 15.000 Kč.</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203A32E-9BE3-4A45-8200-2168ECF4A357}"/>
              </a:ext>
            </a:extLst>
          </p:cNvPr>
          <p:cNvSpPr>
            <a:spLocks noGrp="1" noChangeArrowheads="1"/>
          </p:cNvSpPr>
          <p:nvPr>
            <p:ph type="title"/>
          </p:nvPr>
        </p:nvSpPr>
        <p:spPr/>
        <p:txBody>
          <a:bodyPr/>
          <a:lstStyle/>
          <a:p>
            <a:pPr eaLnBrk="1" hangingPunct="1">
              <a:defRPr/>
            </a:pPr>
            <a:r>
              <a:rPr lang="cs-CZ"/>
              <a:t>Soudní poplatky – sazba</a:t>
            </a:r>
          </a:p>
        </p:txBody>
      </p:sp>
      <p:sp>
        <p:nvSpPr>
          <p:cNvPr id="62467" name="Rectangle 3">
            <a:extLst>
              <a:ext uri="{FF2B5EF4-FFF2-40B4-BE49-F238E27FC236}">
                <a16:creationId xmlns:a16="http://schemas.microsoft.com/office/drawing/2014/main" id="{6F2481B4-7D54-482C-ADC0-B245FD385FFD}"/>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cs-CZ" dirty="0"/>
              <a:t>- sazba poplatků za řízení bude většinou procentní. Není však vyloučeno, že sazba poplatku za řízení bude stanovena i částkou pevnou, </a:t>
            </a:r>
          </a:p>
          <a:p>
            <a:pPr eaLnBrk="1" hangingPunct="1">
              <a:lnSpc>
                <a:spcPct val="90000"/>
              </a:lnSpc>
              <a:buFont typeface="Wingdings" panose="05000000000000000000" pitchFamily="2" charset="2"/>
              <a:buNone/>
              <a:defRPr/>
            </a:pPr>
            <a:r>
              <a:rPr lang="cs-CZ" dirty="0"/>
              <a:t>- sazby poplatků za úkony jsou stanoveny pevnou částkou. </a:t>
            </a:r>
          </a:p>
          <a:p>
            <a:pPr eaLnBrk="1" hangingPunct="1">
              <a:lnSpc>
                <a:spcPct val="90000"/>
              </a:lnSpc>
              <a:buFont typeface="Wingdings" panose="05000000000000000000" pitchFamily="2" charset="2"/>
              <a:buNone/>
              <a:defRPr/>
            </a:pPr>
            <a:r>
              <a:rPr lang="cs-CZ" dirty="0"/>
              <a:t>Výše sazeb poplatků je uvedena v sazebníku tvořícím přílohu k zákonu o soudních poplatcích.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03E9484-87F5-4256-8246-FE2BA411EAB2}"/>
              </a:ext>
            </a:extLst>
          </p:cNvPr>
          <p:cNvSpPr>
            <a:spLocks noGrp="1" noChangeArrowheads="1"/>
          </p:cNvSpPr>
          <p:nvPr>
            <p:ph type="title"/>
          </p:nvPr>
        </p:nvSpPr>
        <p:spPr/>
        <p:txBody>
          <a:bodyPr/>
          <a:lstStyle/>
          <a:p>
            <a:pPr eaLnBrk="1" hangingPunct="1">
              <a:defRPr/>
            </a:pPr>
            <a:r>
              <a:rPr lang="cs-CZ"/>
              <a:t>Soudní poplatky – placení a správa</a:t>
            </a:r>
          </a:p>
        </p:txBody>
      </p:sp>
      <p:sp>
        <p:nvSpPr>
          <p:cNvPr id="63491" name="Rectangle 3">
            <a:extLst>
              <a:ext uri="{FF2B5EF4-FFF2-40B4-BE49-F238E27FC236}">
                <a16:creationId xmlns:a16="http://schemas.microsoft.com/office/drawing/2014/main" id="{0B05EBDD-EDDA-4A81-9AC9-BA764C14A1C7}"/>
              </a:ext>
            </a:extLst>
          </p:cNvPr>
          <p:cNvSpPr>
            <a:spLocks noGrp="1" noChangeArrowheads="1"/>
          </p:cNvSpPr>
          <p:nvPr>
            <p:ph type="body" idx="1"/>
          </p:nvPr>
        </p:nvSpPr>
        <p:spPr>
          <a:xfrm>
            <a:off x="456408" y="1904301"/>
            <a:ext cx="8226425" cy="4620324"/>
          </a:xfrm>
        </p:spPr>
        <p:txBody>
          <a:bodyPr/>
          <a:lstStyle/>
          <a:p>
            <a:pPr marL="342900" indent="-342900" eaLnBrk="1" hangingPunct="1">
              <a:lnSpc>
                <a:spcPct val="80000"/>
              </a:lnSpc>
              <a:buFont typeface="Arial" panose="020B0604020202020204" pitchFamily="34" charset="0"/>
              <a:buChar char="•"/>
              <a:defRPr/>
            </a:pPr>
            <a:r>
              <a:rPr lang="cs-CZ" sz="2400" dirty="0"/>
              <a:t>Poplatek je </a:t>
            </a:r>
            <a:r>
              <a:rPr lang="cs-CZ" sz="2400" b="1" dirty="0"/>
              <a:t>splatný</a:t>
            </a:r>
            <a:r>
              <a:rPr lang="cs-CZ" sz="2400" dirty="0"/>
              <a:t> vznikem poplatkové povinnosti. </a:t>
            </a:r>
          </a:p>
          <a:p>
            <a:pPr marL="342900" indent="-342900" eaLnBrk="1" hangingPunct="1">
              <a:lnSpc>
                <a:spcPct val="80000"/>
              </a:lnSpc>
              <a:buFont typeface="Arial" panose="020B0604020202020204" pitchFamily="34" charset="0"/>
              <a:buChar char="•"/>
              <a:defRPr/>
            </a:pPr>
            <a:r>
              <a:rPr lang="cs-CZ" sz="2400" dirty="0"/>
              <a:t>Poplatky, které nejsou vyšší než 5.000 Kč, lze platit kolkovými známkami, ostatní poplatky se platí na účet státního rozpočtu zřízený u České národní banky pro jednotlivé soudy </a:t>
            </a:r>
          </a:p>
          <a:p>
            <a:pPr marL="342900" indent="-342900" eaLnBrk="1" hangingPunct="1">
              <a:lnSpc>
                <a:spcPct val="80000"/>
              </a:lnSpc>
              <a:buFont typeface="Arial" panose="020B0604020202020204" pitchFamily="34" charset="0"/>
              <a:buChar char="•"/>
              <a:defRPr/>
            </a:pPr>
            <a:r>
              <a:rPr lang="cs-CZ" sz="2400" dirty="0"/>
              <a:t>Soudy vedou evidenci poplatkových povinností, jejich úhrad nebo zániků a z toho vyplývajících přeplatků či nedoplatků. </a:t>
            </a:r>
          </a:p>
          <a:p>
            <a:pPr marL="342900" indent="-342900" eaLnBrk="1" hangingPunct="1">
              <a:lnSpc>
                <a:spcPct val="80000"/>
              </a:lnSpc>
              <a:buFont typeface="Arial" panose="020B0604020202020204" pitchFamily="34" charset="0"/>
              <a:buChar char="•"/>
              <a:defRPr/>
            </a:pPr>
            <a:r>
              <a:rPr lang="cs-CZ" sz="2400" dirty="0"/>
              <a:t>V řízení ve věcech poplatků rozhoduje a postupuje soud podle občanského soudního řádu, jestliže zákon o soudních poplatcích, popřípadě zákon o správě daní a poplatků nestanoví jinak. </a:t>
            </a:r>
          </a:p>
          <a:p>
            <a:pPr marL="342900" indent="-342900" eaLnBrk="1" hangingPunct="1">
              <a:lnSpc>
                <a:spcPct val="80000"/>
              </a:lnSpc>
              <a:buFont typeface="Arial" panose="020B0604020202020204" pitchFamily="34" charset="0"/>
              <a:buChar char="•"/>
              <a:defRPr/>
            </a:pPr>
            <a:r>
              <a:rPr lang="cs-CZ" sz="2400" dirty="0"/>
              <a:t>Ministerstvo financí, územní finanční orgány a Ministerstvo spravedlnosti kontrolují u soudů, zda se poplatky vybírají ve správné výši, řádně a včas.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272C7CC-E9A8-4CD7-9E3D-6A5C2A6B2BC5}"/>
              </a:ext>
            </a:extLst>
          </p:cNvPr>
          <p:cNvSpPr>
            <a:spLocks noGrp="1" noChangeArrowheads="1"/>
          </p:cNvSpPr>
          <p:nvPr>
            <p:ph type="title"/>
          </p:nvPr>
        </p:nvSpPr>
        <p:spPr/>
        <p:txBody>
          <a:bodyPr/>
          <a:lstStyle/>
          <a:p>
            <a:pPr eaLnBrk="1" hangingPunct="1">
              <a:defRPr/>
            </a:pPr>
            <a:r>
              <a:rPr lang="cs-CZ"/>
              <a:t>Ekologické poplatky</a:t>
            </a:r>
          </a:p>
        </p:txBody>
      </p:sp>
      <p:sp>
        <p:nvSpPr>
          <p:cNvPr id="64515" name="Rectangle 3">
            <a:extLst>
              <a:ext uri="{FF2B5EF4-FFF2-40B4-BE49-F238E27FC236}">
                <a16:creationId xmlns:a16="http://schemas.microsoft.com/office/drawing/2014/main" id="{00C7A937-A5F7-41B6-B1DF-A3E34E53E3E2}"/>
              </a:ext>
            </a:extLst>
          </p:cNvPr>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defRPr/>
            </a:pPr>
            <a:r>
              <a:rPr lang="cs-CZ" dirty="0"/>
              <a:t>poplatky za vypouštění odpadních vod do vod povrchových,</a:t>
            </a:r>
          </a:p>
          <a:p>
            <a:pPr marL="457200" indent="-457200" eaLnBrk="1" hangingPunct="1">
              <a:lnSpc>
                <a:spcPct val="90000"/>
              </a:lnSpc>
              <a:buFont typeface="Arial" panose="020B0604020202020204" pitchFamily="34" charset="0"/>
              <a:buChar char="•"/>
              <a:defRPr/>
            </a:pPr>
            <a:r>
              <a:rPr lang="cs-CZ" dirty="0"/>
              <a:t>poplatky za povolené vypouštění odpadních vod do vod podzemních,</a:t>
            </a:r>
          </a:p>
          <a:p>
            <a:pPr marL="457200" indent="-457200" eaLnBrk="1" hangingPunct="1">
              <a:lnSpc>
                <a:spcPct val="90000"/>
              </a:lnSpc>
              <a:buFont typeface="Arial" panose="020B0604020202020204" pitchFamily="34" charset="0"/>
              <a:buChar char="•"/>
              <a:defRPr/>
            </a:pPr>
            <a:r>
              <a:rPr lang="cs-CZ" dirty="0"/>
              <a:t>poplatky za vypouštění škodlivých látek do ovzduší,</a:t>
            </a:r>
          </a:p>
          <a:p>
            <a:pPr marL="457200" indent="-457200" eaLnBrk="1" hangingPunct="1">
              <a:lnSpc>
                <a:spcPct val="90000"/>
              </a:lnSpc>
              <a:buFont typeface="Arial" panose="020B0604020202020204" pitchFamily="34" charset="0"/>
              <a:buChar char="•"/>
              <a:defRPr/>
            </a:pPr>
            <a:r>
              <a:rPr lang="cs-CZ" dirty="0"/>
              <a:t>poplatky podle zákona o odpadech,</a:t>
            </a:r>
          </a:p>
          <a:p>
            <a:pPr marL="457200" indent="-457200" eaLnBrk="1" hangingPunct="1">
              <a:lnSpc>
                <a:spcPct val="90000"/>
              </a:lnSpc>
              <a:buFont typeface="Arial" panose="020B0604020202020204" pitchFamily="34" charset="0"/>
              <a:buChar char="•"/>
              <a:defRPr/>
            </a:pPr>
            <a:r>
              <a:rPr lang="cs-CZ" dirty="0"/>
              <a:t>odvody za odnětí půdy ze zemědělského půdního fondu,</a:t>
            </a:r>
          </a:p>
          <a:p>
            <a:pPr marL="457200" indent="-457200" eaLnBrk="1" hangingPunct="1">
              <a:lnSpc>
                <a:spcPct val="90000"/>
              </a:lnSpc>
              <a:buFont typeface="Arial" panose="020B0604020202020204" pitchFamily="34" charset="0"/>
              <a:buChar char="•"/>
              <a:defRPr/>
            </a:pPr>
            <a:r>
              <a:rPr lang="cs-CZ" dirty="0"/>
              <a:t>poplatky za odběr podzemních vod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58</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		Děkuji za pozornost.</a:t>
            </a:r>
          </a:p>
        </p:txBody>
      </p:sp>
    </p:spTree>
    <p:extLst>
      <p:ext uri="{BB962C8B-B14F-4D97-AF65-F5344CB8AC3E}">
        <p14:creationId xmlns:p14="http://schemas.microsoft.com/office/powerpoint/2010/main" val="58453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33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0C6A85B-F159-4411-9944-1E0B8F5E1AA5}" type="slidenum">
              <a:rPr lang="cs-CZ" altLang="cs-CZ" sz="1200"/>
              <a:pPr>
                <a:spcBef>
                  <a:spcPct val="0"/>
                </a:spcBef>
                <a:buClrTx/>
                <a:buFontTx/>
                <a:buNone/>
              </a:pPr>
              <a:t>6</a:t>
            </a:fld>
            <a:endParaRPr lang="cs-CZ" altLang="cs-CZ" sz="1200"/>
          </a:p>
        </p:txBody>
      </p:sp>
      <p:sp>
        <p:nvSpPr>
          <p:cNvPr id="13316" name="Rectangle 2"/>
          <p:cNvSpPr>
            <a:spLocks noGrp="1" noChangeArrowheads="1"/>
          </p:cNvSpPr>
          <p:nvPr>
            <p:ph type="title"/>
          </p:nvPr>
        </p:nvSpPr>
        <p:spPr/>
        <p:txBody>
          <a:bodyPr/>
          <a:lstStyle/>
          <a:p>
            <a:pPr eaLnBrk="1" hangingPunct="1"/>
            <a:r>
              <a:rPr lang="cs-CZ" altLang="cs-CZ"/>
              <a:t>Funkce poplatku</a:t>
            </a:r>
          </a:p>
        </p:txBody>
      </p:sp>
      <p:sp>
        <p:nvSpPr>
          <p:cNvPr id="13317"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Fiskální - je převažující; jejím účelem je zajistit příjmy státu a dalších veřejnoprávních korporací (</a:t>
            </a:r>
            <a:r>
              <a:rPr lang="cs-CZ" altLang="cs-CZ" sz="1800" dirty="0" err="1"/>
              <a:t>Lafferova</a:t>
            </a:r>
            <a:r>
              <a:rPr lang="cs-CZ" altLang="cs-CZ" sz="1800" dirty="0"/>
              <a:t> křivka)</a:t>
            </a:r>
          </a:p>
          <a:p>
            <a:pPr marL="285750" indent="-285750" eaLnBrk="1" hangingPunct="1">
              <a:lnSpc>
                <a:spcPct val="80000"/>
              </a:lnSpc>
              <a:buFont typeface="Arial" panose="020B0604020202020204" pitchFamily="34" charset="0"/>
              <a:buChar char="•"/>
            </a:pPr>
            <a:r>
              <a:rPr lang="cs-CZ" altLang="cs-CZ" sz="1800" dirty="0"/>
              <a:t>Regulační - prostřednictvím daní a prostřednictvím přesouvání peněžních prostředků v odpovídajících proporcích mezi ekonomickými subjekty a veřejným fondem nastává korektura příjmů.; daň může sloužit k ovlivňování ekonomiky jako celku nebo může ovlivňovat hospodářství selektivně  </a:t>
            </a:r>
          </a:p>
          <a:p>
            <a:pPr marL="285750" indent="-285750" eaLnBrk="1" hangingPunct="1">
              <a:lnSpc>
                <a:spcPct val="80000"/>
              </a:lnSpc>
              <a:buFont typeface="Arial" panose="020B0604020202020204" pitchFamily="34" charset="0"/>
              <a:buChar char="•"/>
            </a:pPr>
            <a:r>
              <a:rPr lang="cs-CZ" altLang="cs-CZ" sz="1800" dirty="0"/>
              <a:t>Stimulační - představuje využití daňových nástrojů s cílem ovlivnit činnost ekonomických jednotek a tempo jejich rozvoje</a:t>
            </a:r>
          </a:p>
        </p:txBody>
      </p:sp>
    </p:spTree>
    <p:extLst>
      <p:ext uri="{BB962C8B-B14F-4D97-AF65-F5344CB8AC3E}">
        <p14:creationId xmlns:p14="http://schemas.microsoft.com/office/powerpoint/2010/main" val="410430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dirty="0"/>
              <a:t>Lex </a:t>
            </a:r>
            <a:r>
              <a:rPr lang="cs-CZ" altLang="cs-CZ" dirty="0" err="1"/>
              <a:t>specialis</a:t>
            </a:r>
            <a:r>
              <a:rPr lang="cs-CZ" altLang="cs-CZ" dirty="0"/>
              <a:t> k DŘ ve věci nezletilých</a:t>
            </a:r>
          </a:p>
        </p:txBody>
      </p:sp>
      <p:sp>
        <p:nvSpPr>
          <p:cNvPr id="16387" name="Zástupný symbol pro obsah 2"/>
          <p:cNvSpPr>
            <a:spLocks noGrp="1"/>
          </p:cNvSpPr>
          <p:nvPr>
            <p:ph idx="1"/>
          </p:nvPr>
        </p:nvSpPr>
        <p:spPr/>
        <p:txBody>
          <a:bodyPr/>
          <a:lstStyle/>
          <a:p>
            <a:pPr marL="342900" indent="-342900">
              <a:buFont typeface="Arial" panose="020B0604020202020204" pitchFamily="34" charset="0"/>
              <a:buChar char="•"/>
            </a:pPr>
            <a:r>
              <a:rPr lang="cs-CZ" altLang="cs-CZ" sz="2000" dirty="0"/>
              <a:t>vznikne-li nedoplatek na poplatku poplatníkovi, který je ke dni splatnosti nezletilý a nenabyl plné svéprávnosti nebo který je ke dni splatnosti omezen ve svéprávnosti a byl mu jmenován opatrovník spravující jeho jmění, přechází poplatková povinnost tohoto poplatníka na zákonného zástupce nebo tohoto opatrovníka</a:t>
            </a:r>
          </a:p>
          <a:p>
            <a:pPr marL="342900" indent="-342900">
              <a:buFont typeface="Arial" panose="020B0604020202020204" pitchFamily="34" charset="0"/>
              <a:buChar char="•"/>
            </a:pPr>
            <a:r>
              <a:rPr lang="cs-CZ" altLang="cs-CZ" sz="2000" dirty="0"/>
              <a:t>zákonný zástupce nebo opatrovník má stejné procesní postavení jako poplatník</a:t>
            </a:r>
          </a:p>
          <a:p>
            <a:pPr marL="342900" indent="-342900">
              <a:buFont typeface="Arial" panose="020B0604020202020204" pitchFamily="34" charset="0"/>
              <a:buChar char="•"/>
            </a:pPr>
            <a:r>
              <a:rPr lang="cs-CZ" altLang="cs-CZ" sz="2000" dirty="0"/>
              <a:t>vyměří obecní úřad poplatek zákonnému zástupci nebo opatrovníkovi poplatníka</a:t>
            </a:r>
          </a:p>
          <a:p>
            <a:pPr marL="342900" indent="-342900">
              <a:buFont typeface="Arial" panose="020B0604020202020204" pitchFamily="34" charset="0"/>
              <a:buChar char="•"/>
            </a:pPr>
            <a:r>
              <a:rPr lang="cs-CZ" altLang="cs-CZ" sz="2000" dirty="0"/>
              <a:t>je-li zákonných zástupců nebo opatrovníků více, jsou povinni plnit poplatkovou povinnost společně a nerozdílně</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1638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A6A0E48-F1E6-454C-BA6E-52EA5FCF0334}" type="slidenum">
              <a:rPr lang="cs-CZ" altLang="cs-CZ" sz="1200"/>
              <a:pPr>
                <a:spcBef>
                  <a:spcPct val="0"/>
                </a:spcBef>
                <a:buClrTx/>
                <a:buFontTx/>
                <a:buNone/>
              </a:pPr>
              <a:t>7</a:t>
            </a:fld>
            <a:endParaRPr lang="cs-CZ" altLang="cs-CZ" sz="1200"/>
          </a:p>
        </p:txBody>
      </p:sp>
    </p:spTree>
    <p:extLst>
      <p:ext uri="{BB962C8B-B14F-4D97-AF65-F5344CB8AC3E}">
        <p14:creationId xmlns:p14="http://schemas.microsoft.com/office/powerpoint/2010/main" val="142625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35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0658680-2E43-4DB8-B54F-32BA5462D082}" type="slidenum">
              <a:rPr lang="cs-CZ" altLang="cs-CZ" sz="1200"/>
              <a:pPr>
                <a:spcBef>
                  <a:spcPct val="0"/>
                </a:spcBef>
                <a:buClrTx/>
                <a:buFontTx/>
                <a:buNone/>
              </a:pPr>
              <a:t>8</a:t>
            </a:fld>
            <a:endParaRPr lang="cs-CZ" altLang="cs-CZ" sz="1200"/>
          </a:p>
        </p:txBody>
      </p:sp>
      <p:sp>
        <p:nvSpPr>
          <p:cNvPr id="23556" name="Rectangle 2"/>
          <p:cNvSpPr>
            <a:spLocks noGrp="1" noChangeArrowheads="1"/>
          </p:cNvSpPr>
          <p:nvPr>
            <p:ph type="title"/>
          </p:nvPr>
        </p:nvSpPr>
        <p:spPr/>
        <p:txBody>
          <a:bodyPr/>
          <a:lstStyle/>
          <a:p>
            <a:pPr eaLnBrk="1" hangingPunct="1">
              <a:lnSpc>
                <a:spcPct val="100000"/>
              </a:lnSpc>
            </a:pPr>
            <a:r>
              <a:rPr lang="cs-CZ" altLang="cs-CZ" sz="2800" dirty="0"/>
              <a:t>Ekonomická autonomie obcí ve vztahu k ústavněprávní úpravě</a:t>
            </a:r>
          </a:p>
        </p:txBody>
      </p:sp>
      <p:sp>
        <p:nvSpPr>
          <p:cNvPr id="23557" name="Rectangle 3"/>
          <p:cNvSpPr>
            <a:spLocks noGrp="1" noChangeArrowheads="1"/>
          </p:cNvSpPr>
          <p:nvPr>
            <p:ph type="body" idx="1"/>
          </p:nvPr>
        </p:nvSpPr>
        <p:spPr/>
        <p:txBody>
          <a:bodyPr/>
          <a:lstStyle/>
          <a:p>
            <a:pPr eaLnBrk="1" hangingPunct="1">
              <a:buFont typeface="Wingdings" panose="05000000000000000000" pitchFamily="2" charset="2"/>
              <a:buNone/>
            </a:pPr>
            <a:endParaRPr lang="cs-CZ" altLang="cs-CZ"/>
          </a:p>
          <a:p>
            <a:pPr eaLnBrk="1" hangingPunct="1"/>
            <a:r>
              <a:rPr lang="cs-CZ" altLang="cs-CZ"/>
              <a:t>Čl. 8 Úst: „Zaručuje se samospráva územních samosprávných celků.“</a:t>
            </a:r>
          </a:p>
          <a:p>
            <a:pPr eaLnBrk="1" hangingPunct="1"/>
            <a:r>
              <a:rPr lang="cs-CZ" altLang="cs-CZ"/>
              <a:t>Čl. 101 odst. 3 Úst: „Územní samosprávné celky jsou veřejnoprávními korporacemi, které mohou mít vlastní majetek a hospodaří podle vlastního rozpočtu.“ </a:t>
            </a:r>
          </a:p>
        </p:txBody>
      </p:sp>
    </p:spTree>
    <p:extLst>
      <p:ext uri="{BB962C8B-B14F-4D97-AF65-F5344CB8AC3E}">
        <p14:creationId xmlns:p14="http://schemas.microsoft.com/office/powerpoint/2010/main" val="260578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45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3159545-3DE4-491A-9E00-C49AF327F86B}" type="slidenum">
              <a:rPr lang="cs-CZ" altLang="cs-CZ" sz="1200"/>
              <a:pPr>
                <a:spcBef>
                  <a:spcPct val="0"/>
                </a:spcBef>
                <a:buClrTx/>
                <a:buFontTx/>
                <a:buNone/>
              </a:pPr>
              <a:t>9</a:t>
            </a:fld>
            <a:endParaRPr lang="cs-CZ" altLang="cs-CZ" sz="1200"/>
          </a:p>
        </p:txBody>
      </p:sp>
      <p:sp>
        <p:nvSpPr>
          <p:cNvPr id="24580" name="Rectangle 2"/>
          <p:cNvSpPr>
            <a:spLocks noGrp="1" noChangeArrowheads="1"/>
          </p:cNvSpPr>
          <p:nvPr>
            <p:ph type="title"/>
          </p:nvPr>
        </p:nvSpPr>
        <p:spPr/>
        <p:txBody>
          <a:bodyPr/>
          <a:lstStyle/>
          <a:p>
            <a:pPr eaLnBrk="1" hangingPunct="1"/>
            <a:r>
              <a:rPr lang="cs-CZ" altLang="cs-CZ" sz="2800"/>
              <a:t>Evropská charta územní samosprávy (čl. 9)</a:t>
            </a:r>
          </a:p>
        </p:txBody>
      </p:sp>
      <p:sp>
        <p:nvSpPr>
          <p:cNvPr id="24581" name="Rectangle 3"/>
          <p:cNvSpPr>
            <a:spLocks noGrp="1" noChangeArrowheads="1"/>
          </p:cNvSpPr>
          <p:nvPr>
            <p:ph type="body" idx="1"/>
          </p:nvPr>
        </p:nvSpPr>
        <p:spPr>
          <a:xfrm>
            <a:off x="457994" y="1600200"/>
            <a:ext cx="8229600" cy="4997450"/>
          </a:xfrm>
        </p:spPr>
        <p:txBody>
          <a:bodyPr/>
          <a:lstStyle/>
          <a:p>
            <a:pPr marL="609600" indent="-609600">
              <a:lnSpc>
                <a:spcPct val="80000"/>
              </a:lnSpc>
              <a:buFont typeface="Wingdings" panose="05000000000000000000" pitchFamily="2" charset="2"/>
              <a:buAutoNum type="arabicPeriod"/>
            </a:pPr>
            <a:r>
              <a:rPr lang="cs-CZ" altLang="cs-CZ" sz="1200" i="1">
                <a:solidFill>
                  <a:srgbClr val="FF0000"/>
                </a:solidFill>
              </a:rPr>
              <a:t>Místní společenství mají</a:t>
            </a:r>
            <a:r>
              <a:rPr lang="cs-CZ" altLang="cs-CZ" sz="1200" i="1"/>
              <a:t> v rámci hospodářské politiky státu </a:t>
            </a:r>
            <a:r>
              <a:rPr lang="cs-CZ" altLang="cs-CZ" sz="1200" i="1">
                <a:solidFill>
                  <a:srgbClr val="FF0000"/>
                </a:solidFill>
              </a:rPr>
              <a:t>právo na přiměřené vlastní finanční zdroje</a:t>
            </a:r>
            <a:r>
              <a:rPr lang="cs-CZ" altLang="cs-CZ" sz="1200" i="1"/>
              <a:t>, se kterými mohou v rámci svých pravomocí volně nakládat.</a:t>
            </a:r>
          </a:p>
          <a:p>
            <a:pPr marL="609600" indent="-609600">
              <a:lnSpc>
                <a:spcPct val="80000"/>
              </a:lnSpc>
              <a:buFont typeface="Wingdings" panose="05000000000000000000" pitchFamily="2" charset="2"/>
              <a:buAutoNum type="arabicPeriod"/>
            </a:pPr>
            <a:r>
              <a:rPr lang="cs-CZ" altLang="cs-CZ" sz="1200" i="1"/>
              <a:t>Finanční zdroje místních společenství jsou úměrné odpovědnosti stanovené ústavou a zákonem.</a:t>
            </a:r>
          </a:p>
          <a:p>
            <a:pPr marL="609600" indent="-609600">
              <a:lnSpc>
                <a:spcPct val="80000"/>
              </a:lnSpc>
              <a:buFont typeface="Wingdings" panose="05000000000000000000" pitchFamily="2" charset="2"/>
              <a:buAutoNum type="arabicPeriod"/>
            </a:pPr>
            <a:r>
              <a:rPr lang="cs-CZ" altLang="cs-CZ" sz="1200" i="1"/>
              <a:t>Alespoň </a:t>
            </a:r>
            <a:r>
              <a:rPr lang="cs-CZ" altLang="cs-CZ" sz="1200" i="1">
                <a:solidFill>
                  <a:srgbClr val="FF0000"/>
                </a:solidFill>
              </a:rPr>
              <a:t>část finančních zdrojů místních společenství pochází z místních daní a poplatků, jejichž sazbu mohou místní společenství v mezích zákona stanovit</a:t>
            </a:r>
            <a:r>
              <a:rPr lang="cs-CZ" altLang="cs-CZ" sz="1200" i="1"/>
              <a:t>.</a:t>
            </a:r>
          </a:p>
          <a:p>
            <a:pPr marL="609600" indent="-609600">
              <a:lnSpc>
                <a:spcPct val="80000"/>
              </a:lnSpc>
              <a:buFont typeface="Wingdings" panose="05000000000000000000" pitchFamily="2" charset="2"/>
              <a:buAutoNum type="arabicPeriod"/>
            </a:pPr>
            <a:r>
              <a:rPr lang="cs-CZ" altLang="cs-CZ" sz="1200" i="1"/>
              <a:t>Finanční systémy, na nichž se zakládají zdroje, které jsou místním společenstvím k dispozici, musí být natolik různorodé a pružné, aby umožňovaly, že tyto zdroje budou pokud možno stále odpovídat skutečnému vývoji nákladů na plnění úkolů, které místní společenství mají.</a:t>
            </a:r>
          </a:p>
          <a:p>
            <a:pPr marL="609600" indent="-609600">
              <a:lnSpc>
                <a:spcPct val="80000"/>
              </a:lnSpc>
              <a:buFont typeface="Wingdings" panose="05000000000000000000" pitchFamily="2" charset="2"/>
              <a:buAutoNum type="arabicPeriod"/>
            </a:pPr>
            <a:r>
              <a:rPr lang="cs-CZ" altLang="cs-CZ" sz="1200" i="1"/>
              <a:t>Ochrana finančně slabších místních společenství volá po zavedení postupů finančního vyrovnávání nebo rovnocenných opatření, jež mají korigovat důsledky nerovného rozdělování potenciálních finančních zdrojů a finančního zatížení, které je třeba z nich hradit. Takové postupy nebo taková opatření nesmějí omezovat volné uvážení, které místní společenství mohou v rámci své vlastní odpovědnosti uplatňovat.</a:t>
            </a:r>
          </a:p>
          <a:p>
            <a:pPr marL="609600" indent="-609600">
              <a:lnSpc>
                <a:spcPct val="80000"/>
              </a:lnSpc>
              <a:buFont typeface="Wingdings" panose="05000000000000000000" pitchFamily="2" charset="2"/>
              <a:buAutoNum type="arabicPeriod"/>
            </a:pPr>
            <a:r>
              <a:rPr lang="cs-CZ" altLang="cs-CZ" sz="1200" i="1">
                <a:solidFill>
                  <a:srgbClr val="FF0000"/>
                </a:solidFill>
              </a:rPr>
              <a:t>S místními společenstvími se vhodným způsobem konzultuje, jak se jim přerozdělované zdroje mají přidělovat.</a:t>
            </a:r>
          </a:p>
          <a:p>
            <a:pPr marL="609600" indent="-609600">
              <a:lnSpc>
                <a:spcPct val="80000"/>
              </a:lnSpc>
              <a:buFont typeface="Wingdings" panose="05000000000000000000" pitchFamily="2" charset="2"/>
              <a:buAutoNum type="arabicPeriod"/>
            </a:pPr>
            <a:r>
              <a:rPr lang="cs-CZ" altLang="cs-CZ" sz="1200" i="1"/>
              <a:t>Dotace místním společenstvím se pokud možno předem neváží na financování konkrétních projektů. Poskytování dotací nelikviduje základní svobodu místních společenství uplatňovat v rámci své působnosti volné uvážení.</a:t>
            </a:r>
          </a:p>
          <a:p>
            <a:pPr marL="609600" indent="-609600">
              <a:lnSpc>
                <a:spcPct val="80000"/>
              </a:lnSpc>
              <a:buFont typeface="Wingdings" panose="05000000000000000000" pitchFamily="2" charset="2"/>
              <a:buAutoNum type="arabicPeriod"/>
            </a:pPr>
            <a:r>
              <a:rPr lang="cs-CZ" altLang="cs-CZ" sz="1200" i="1"/>
              <a:t>Za účelem získávání úvěru na kapitálové investice mají místní společenství v mezích zákona přístup na národní kapitálový trh.</a:t>
            </a:r>
          </a:p>
        </p:txBody>
      </p:sp>
    </p:spTree>
    <p:extLst>
      <p:ext uri="{BB962C8B-B14F-4D97-AF65-F5344CB8AC3E}">
        <p14:creationId xmlns:p14="http://schemas.microsoft.com/office/powerpoint/2010/main" val="1193967901"/>
      </p:ext>
    </p:extLst>
  </p:cSld>
  <p:clrMapOvr>
    <a:masterClrMapping/>
  </p:clrMapOvr>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3" ma:contentTypeDescription="Vytvoří nový dokument" ma:contentTypeScope="" ma:versionID="2b1f2175b94e0a9c3bd6863a16cb3262">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a1544cc322998a44e176429283dfa268"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DA8BF-0CA5-439D-A485-D198D9130EC8}">
  <ds:schemaRefs>
    <ds:schemaRef ds:uri="http://purl.org/dc/dcmitype/"/>
    <ds:schemaRef ds:uri="27c1b692-2977-4ea6-b000-57ed6bef5cd5"/>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3425f3a8-868c-4490-8382-87865621be67"/>
    <ds:schemaRef ds:uri="http://schemas.microsoft.com/office/2006/metadata/properties"/>
  </ds:schemaRefs>
</ds:datastoreItem>
</file>

<file path=customXml/itemProps2.xml><?xml version="1.0" encoding="utf-8"?>
<ds:datastoreItem xmlns:ds="http://schemas.openxmlformats.org/officeDocument/2006/customXml" ds:itemID="{88ACE765-DBCD-4ACB-B399-72A672C14B65}">
  <ds:schemaRefs>
    <ds:schemaRef ds:uri="http://schemas.microsoft.com/sharepoint/v3/contenttype/forms"/>
  </ds:schemaRefs>
</ds:datastoreItem>
</file>

<file path=customXml/itemProps3.xml><?xml version="1.0" encoding="utf-8"?>
<ds:datastoreItem xmlns:ds="http://schemas.openxmlformats.org/officeDocument/2006/customXml" ds:itemID="{B489925A-0E06-4A63-B2E2-D1FE44A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Prezentace-LAW-EN-4×3</Template>
  <TotalTime>10</TotalTime>
  <Words>4457</Words>
  <Application>Microsoft Office PowerPoint</Application>
  <PresentationFormat>Vlastní</PresentationFormat>
  <Paragraphs>390</Paragraphs>
  <Slides>58</Slides>
  <Notes>0</Notes>
  <HiddenSlides>0</HiddenSlides>
  <MMClips>0</MMClips>
  <ScaleCrop>false</ScaleCrop>
  <HeadingPairs>
    <vt:vector size="6" baseType="variant">
      <vt:variant>
        <vt:lpstr>Použitá písma</vt:lpstr>
      </vt:variant>
      <vt:variant>
        <vt:i4>7</vt:i4>
      </vt:variant>
      <vt:variant>
        <vt:lpstr>Motiv</vt:lpstr>
      </vt:variant>
      <vt:variant>
        <vt:i4>3</vt:i4>
      </vt:variant>
      <vt:variant>
        <vt:lpstr>Nadpisy snímků</vt:lpstr>
      </vt:variant>
      <vt:variant>
        <vt:i4>58</vt:i4>
      </vt:variant>
    </vt:vector>
  </HeadingPairs>
  <TitlesOfParts>
    <vt:vector size="68" baseType="lpstr">
      <vt:lpstr>Arial</vt:lpstr>
      <vt:lpstr>Comic Sans MS</vt:lpstr>
      <vt:lpstr>News Gothic MT</vt:lpstr>
      <vt:lpstr>Tahoma</vt:lpstr>
      <vt:lpstr>Times New Roman</vt:lpstr>
      <vt:lpstr>Trebuchet MS</vt:lpstr>
      <vt:lpstr>Wingdings</vt:lpstr>
      <vt:lpstr>Prezentace-LAW-EN-4×3</vt:lpstr>
      <vt:lpstr>Blank Presentation</vt:lpstr>
      <vt:lpstr>3558[1]</vt:lpstr>
      <vt:lpstr>Poplatkové právo</vt:lpstr>
      <vt:lpstr>Pojem „daň“</vt:lpstr>
      <vt:lpstr>Pojem „poplatek“</vt:lpstr>
      <vt:lpstr>Požadavek zákonné úpravy vybírání daní</vt:lpstr>
      <vt:lpstr>Pojem „cena“</vt:lpstr>
      <vt:lpstr>Funkce poplatku</vt:lpstr>
      <vt:lpstr>Lex specialis k DŘ ve věci nezletilých</vt:lpstr>
      <vt:lpstr>Ekonomická autonomie obcí ve vztahu k ústavněprávní úpravě</vt:lpstr>
      <vt:lpstr>Evropská charta územní samosprávy (čl. 9)</vt:lpstr>
      <vt:lpstr>Ekonomická autonomie v praxi</vt:lpstr>
      <vt:lpstr>Vlastní příjmy obcí</vt:lpstr>
      <vt:lpstr>Klasifikace poplatků</vt:lpstr>
      <vt:lpstr>Klasifikace místních poplatků</vt:lpstr>
      <vt:lpstr>Místní poplatky</vt:lpstr>
      <vt:lpstr>Zavedení poplatku - OZV</vt:lpstr>
      <vt:lpstr>Poplatek ze psů</vt:lpstr>
      <vt:lpstr>Poplatek ze psů</vt:lpstr>
      <vt:lpstr>Poplatek ze psů</vt:lpstr>
      <vt:lpstr>Poplatek ze psů – sazby</vt:lpstr>
      <vt:lpstr>Poplatek z pobytu </vt:lpstr>
      <vt:lpstr>Poplatek z pobytu </vt:lpstr>
      <vt:lpstr>Poplatek z pobytu </vt:lpstr>
      <vt:lpstr>Poplatek za užívání veřejného prostranství</vt:lpstr>
      <vt:lpstr>Poplatek za užívání veřejného prostranství</vt:lpstr>
      <vt:lpstr>Poplatek ze vstupného</vt:lpstr>
      <vt:lpstr>Poplatek za povolení k vjezdu s motorovým vozidlem do vybraných míst a částí měst </vt:lpstr>
      <vt:lpstr>Poplatek za provoz systému shromažďování, sběru, přepravy, třídění, využívání a odstraňování komunálních odpadů</vt:lpstr>
      <vt:lpstr>Nové odpadové poplatky</vt:lpstr>
      <vt:lpstr>Poplatek za obecní systém odpadového hospodářství </vt:lpstr>
      <vt:lpstr>Osvobození od poplatku </vt:lpstr>
      <vt:lpstr>Výše poplatku </vt:lpstr>
      <vt:lpstr>Poplatek za odkládání komunálního odpadu z nemovité věci </vt:lpstr>
      <vt:lpstr>Základ poplatku </vt:lpstr>
      <vt:lpstr>Prezentace aplikace PowerPoint</vt:lpstr>
      <vt:lpstr>Výpočet poplatku </vt:lpstr>
      <vt:lpstr>Stanovení poplatku</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Ohlašovací povinnost u místních poplatků</vt:lpstr>
      <vt:lpstr>Sankce</vt:lpstr>
      <vt:lpstr>Prominutí poplatku</vt:lpstr>
      <vt:lpstr>Správní poplatky - účel</vt:lpstr>
      <vt:lpstr>Správní poplatky</vt:lpstr>
      <vt:lpstr>Správní poplatky – předmět</vt:lpstr>
      <vt:lpstr>Správní poplatky – poplatník</vt:lpstr>
      <vt:lpstr>Správní poplatky - sazby</vt:lpstr>
      <vt:lpstr>Správní poplatky – správa</vt:lpstr>
      <vt:lpstr>Správní poplatky – role UFO</vt:lpstr>
      <vt:lpstr>Soudní poplatky – předmět a právní úprava</vt:lpstr>
      <vt:lpstr>Soudní poplatky - poplatník</vt:lpstr>
      <vt:lpstr>Soudní poplatky – vznik poplatkové povinnosti</vt:lpstr>
      <vt:lpstr>Soudní poplatky – základ poplatku</vt:lpstr>
      <vt:lpstr>Soudní poplatky – sazba</vt:lpstr>
      <vt:lpstr>Soudní poplatky – placení a správa</vt:lpstr>
      <vt:lpstr>Ekologické poplatky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98</cp:revision>
  <cp:lastPrinted>1601-01-01T00:00:00Z</cp:lastPrinted>
  <dcterms:created xsi:type="dcterms:W3CDTF">2019-04-16T14:16:57Z</dcterms:created>
  <dcterms:modified xsi:type="dcterms:W3CDTF">2023-05-15T17:06:14Z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