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61"/>
  </p:notesMasterIdLst>
  <p:sldIdLst>
    <p:sldId id="256" r:id="rId2"/>
    <p:sldId id="267" r:id="rId3"/>
    <p:sldId id="307" r:id="rId4"/>
    <p:sldId id="266" r:id="rId5"/>
    <p:sldId id="269" r:id="rId6"/>
    <p:sldId id="264" r:id="rId7"/>
    <p:sldId id="272" r:id="rId8"/>
    <p:sldId id="268" r:id="rId9"/>
    <p:sldId id="280" r:id="rId10"/>
    <p:sldId id="311" r:id="rId11"/>
    <p:sldId id="308" r:id="rId12"/>
    <p:sldId id="299" r:id="rId13"/>
    <p:sldId id="300" r:id="rId14"/>
    <p:sldId id="302" r:id="rId15"/>
    <p:sldId id="279" r:id="rId16"/>
    <p:sldId id="285" r:id="rId17"/>
    <p:sldId id="309" r:id="rId18"/>
    <p:sldId id="270" r:id="rId19"/>
    <p:sldId id="310" r:id="rId20"/>
    <p:sldId id="271" r:id="rId21"/>
    <p:sldId id="312" r:id="rId22"/>
    <p:sldId id="301" r:id="rId23"/>
    <p:sldId id="273" r:id="rId24"/>
    <p:sldId id="275" r:id="rId25"/>
    <p:sldId id="276" r:id="rId26"/>
    <p:sldId id="277" r:id="rId27"/>
    <p:sldId id="313" r:id="rId28"/>
    <p:sldId id="274" r:id="rId29"/>
    <p:sldId id="278" r:id="rId30"/>
    <p:sldId id="314" r:id="rId31"/>
    <p:sldId id="316" r:id="rId32"/>
    <p:sldId id="317" r:id="rId33"/>
    <p:sldId id="318" r:id="rId34"/>
    <p:sldId id="319" r:id="rId35"/>
    <p:sldId id="320" r:id="rId36"/>
    <p:sldId id="281" r:id="rId37"/>
    <p:sldId id="282" r:id="rId38"/>
    <p:sldId id="283" r:id="rId39"/>
    <p:sldId id="321" r:id="rId40"/>
    <p:sldId id="284" r:id="rId41"/>
    <p:sldId id="322" r:id="rId42"/>
    <p:sldId id="286" r:id="rId43"/>
    <p:sldId id="306" r:id="rId44"/>
    <p:sldId id="287" r:id="rId45"/>
    <p:sldId id="323" r:id="rId46"/>
    <p:sldId id="324" r:id="rId47"/>
    <p:sldId id="288" r:id="rId48"/>
    <p:sldId id="289" r:id="rId49"/>
    <p:sldId id="296" r:id="rId50"/>
    <p:sldId id="290" r:id="rId51"/>
    <p:sldId id="291" r:id="rId52"/>
    <p:sldId id="292" r:id="rId53"/>
    <p:sldId id="293" r:id="rId54"/>
    <p:sldId id="297" r:id="rId55"/>
    <p:sldId id="298" r:id="rId56"/>
    <p:sldId id="303" r:id="rId57"/>
    <p:sldId id="304" r:id="rId58"/>
    <p:sldId id="305" r:id="rId59"/>
    <p:sldId id="295" r:id="rId6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1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7A57B1-2996-40CF-AA5B-0950E365338D}" type="datetimeFigureOut">
              <a:rPr lang="cs-CZ" smtClean="0"/>
              <a:t>20.04.2023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8C0084-BC02-4CE7-8688-87833E287EC3}" type="slidenum">
              <a:rPr lang="cs-CZ" smtClean="0"/>
              <a:t>‹#›</a:t>
            </a:fld>
            <a:endParaRPr lang="cs-CZ"/>
          </a:p>
        </p:txBody>
      </p:sp>
    </p:spTree>
    <p:extLst>
      <p:ext uri="{BB962C8B-B14F-4D97-AF65-F5344CB8AC3E}">
        <p14:creationId xmlns:p14="http://schemas.microsoft.com/office/powerpoint/2010/main" val="990707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Diskreční oprávnění státního zástupce</a:t>
            </a:r>
          </a:p>
        </p:txBody>
      </p:sp>
      <p:sp>
        <p:nvSpPr>
          <p:cNvPr id="4" name="Zástupný symbol pro číslo snímku 3"/>
          <p:cNvSpPr>
            <a:spLocks noGrp="1"/>
          </p:cNvSpPr>
          <p:nvPr>
            <p:ph type="sldNum" sz="quarter" idx="10"/>
          </p:nvPr>
        </p:nvSpPr>
        <p:spPr/>
        <p:txBody>
          <a:bodyPr/>
          <a:lstStyle/>
          <a:p>
            <a:fld id="{778C0084-BC02-4CE7-8688-87833E287EC3}" type="slidenum">
              <a:rPr lang="cs-CZ" smtClean="0"/>
              <a:t>38</a:t>
            </a:fld>
            <a:endParaRPr lang="cs-CZ"/>
          </a:p>
        </p:txBody>
      </p:sp>
    </p:spTree>
    <p:extLst>
      <p:ext uri="{BB962C8B-B14F-4D97-AF65-F5344CB8AC3E}">
        <p14:creationId xmlns:p14="http://schemas.microsoft.com/office/powerpoint/2010/main" val="2286264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cs-CZ"/>
              <a:t>Kliknutím lze upravit styl.</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29CA8F96-6AE9-4C38-9BFD-5F71060843E4}" type="datetimeFigureOut">
              <a:rPr lang="cs-CZ" smtClean="0"/>
              <a:t>20.04.2023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29CA8F96-6AE9-4C38-9BFD-5F71060843E4}" type="datetimeFigureOut">
              <a:rPr lang="cs-CZ" smtClean="0"/>
              <a:t>20.04.2023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cs-CZ"/>
              <a:t>Kliknutím lze upravit styl.</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29CA8F96-6AE9-4C38-9BFD-5F71060843E4}" type="datetimeFigureOut">
              <a:rPr lang="cs-CZ" smtClean="0"/>
              <a:t>20.04.2023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29CA8F96-6AE9-4C38-9BFD-5F71060843E4}" type="datetimeFigureOut">
              <a:rPr lang="cs-CZ" smtClean="0"/>
              <a:t>20.04.2023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cs-CZ"/>
              <a:t>Kliknutím lze upravit styl.</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29CA8F96-6AE9-4C38-9BFD-5F71060843E4}" type="datetimeFigureOut">
              <a:rPr lang="cs-CZ" smtClean="0"/>
              <a:t>20.04.2023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F13E752-C869-43A6-992B-57E2EC988EF2}" type="slidenum">
              <a:rPr lang="cs-CZ" smtClean="0"/>
              <a:t>‹#›</a:t>
            </a:fld>
            <a:endParaRPr lang="cs-CZ"/>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29CA8F96-6AE9-4C38-9BFD-5F71060843E4}" type="datetimeFigureOut">
              <a:rPr lang="cs-CZ" smtClean="0"/>
              <a:t>20.04.2023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29CA8F96-6AE9-4C38-9BFD-5F71060843E4}" type="datetimeFigureOut">
              <a:rPr lang="cs-CZ" smtClean="0"/>
              <a:t>20.04.2023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F13E752-C869-43A6-992B-57E2EC988EF2}" type="slidenum">
              <a:rPr lang="cs-CZ" smtClean="0"/>
              <a:t>‹#›</a:t>
            </a:fld>
            <a:endParaRPr lang="cs-CZ"/>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29CA8F96-6AE9-4C38-9BFD-5F71060843E4}" type="datetimeFigureOut">
              <a:rPr lang="cs-CZ" smtClean="0"/>
              <a:t>20.04.2023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A8F96-6AE9-4C38-9BFD-5F71060843E4}" type="datetimeFigureOut">
              <a:rPr lang="cs-CZ" smtClean="0"/>
              <a:t>20.04.2023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29CA8F96-6AE9-4C38-9BFD-5F71060843E4}" type="datetimeFigureOut">
              <a:rPr lang="cs-CZ" smtClean="0"/>
              <a:t>20.04.2023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F13E752-C869-43A6-992B-57E2EC988EF2}" type="slidenum">
              <a:rPr lang="cs-CZ" smtClean="0"/>
              <a:t>‹#›</a:t>
            </a:fld>
            <a:endParaRPr lang="cs-CZ"/>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29CA8F96-6AE9-4C38-9BFD-5F71060843E4}" type="datetimeFigureOut">
              <a:rPr lang="cs-CZ" smtClean="0"/>
              <a:t>20.04.2023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F13E752-C869-43A6-992B-57E2EC988EF2}"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9CA8F96-6AE9-4C38-9BFD-5F71060843E4}" type="datetimeFigureOut">
              <a:rPr lang="cs-CZ" smtClean="0"/>
              <a:t>20.04.2023</a:t>
            </a:fld>
            <a:endParaRPr lang="cs-CZ"/>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cs-CZ"/>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F13E752-C869-43A6-992B-57E2EC988EF2}"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mailto:istriz@nsz.brn.justice.cz"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043608" y="620688"/>
            <a:ext cx="7414592" cy="2376263"/>
          </a:xfrm>
        </p:spPr>
        <p:txBody>
          <a:bodyPr>
            <a:normAutofit fontScale="90000"/>
          </a:bodyPr>
          <a:lstStyle/>
          <a:p>
            <a:r>
              <a:rPr lang="cs-CZ" sz="4000" dirty="0">
                <a:latin typeface="Calibri" panose="020F0502020204030204" pitchFamily="34" charset="0"/>
                <a:cs typeface="Arial" panose="020B0604020202020204" pitchFamily="34" charset="0"/>
              </a:rPr>
              <a:t>Trestní právo procesní</a:t>
            </a:r>
            <a:br>
              <a:rPr lang="cs-CZ" sz="4000" dirty="0">
                <a:latin typeface="Calibri" panose="020F0502020204030204" pitchFamily="34" charset="0"/>
                <a:cs typeface="Arial" panose="020B0604020202020204" pitchFamily="34" charset="0"/>
              </a:rPr>
            </a:br>
            <a:br>
              <a:rPr lang="cs-CZ" sz="4000" dirty="0">
                <a:latin typeface="Calibri" panose="020F0502020204030204" pitchFamily="34" charset="0"/>
                <a:cs typeface="Arial" panose="020B0604020202020204" pitchFamily="34" charset="0"/>
              </a:rPr>
            </a:br>
            <a:r>
              <a:rPr lang="cs-CZ" sz="7200" b="1" dirty="0">
                <a:latin typeface="Calibri" panose="020F0502020204030204" pitchFamily="34" charset="0"/>
                <a:cs typeface="Arial" panose="020B0604020202020204" pitchFamily="34" charset="0"/>
              </a:rPr>
              <a:t>Přípravné řízení</a:t>
            </a:r>
          </a:p>
        </p:txBody>
      </p:sp>
      <p:sp>
        <p:nvSpPr>
          <p:cNvPr id="3" name="Podnadpis 2"/>
          <p:cNvSpPr>
            <a:spLocks noGrp="1"/>
          </p:cNvSpPr>
          <p:nvPr>
            <p:ph type="subTitle" idx="1"/>
          </p:nvPr>
        </p:nvSpPr>
        <p:spPr>
          <a:xfrm>
            <a:off x="1371600" y="4509120"/>
            <a:ext cx="7592888" cy="1944216"/>
          </a:xfrm>
        </p:spPr>
        <p:txBody>
          <a:bodyPr>
            <a:normAutofit/>
          </a:bodyPr>
          <a:lstStyle/>
          <a:p>
            <a:r>
              <a:rPr lang="cs-CZ" b="1" dirty="0">
                <a:latin typeface="Arial" panose="020B0604020202020204" pitchFamily="34" charset="0"/>
                <a:cs typeface="Arial" panose="020B0604020202020204" pitchFamily="34" charset="0"/>
              </a:rPr>
              <a:t>                                                    </a:t>
            </a:r>
          </a:p>
          <a:p>
            <a:r>
              <a:rPr lang="cs-CZ" sz="3200" b="1" dirty="0">
                <a:latin typeface="Arial" panose="020B0604020202020204" pitchFamily="34" charset="0"/>
                <a:cs typeface="Arial" panose="020B0604020202020204" pitchFamily="34" charset="0"/>
              </a:rPr>
              <a:t>                                        </a:t>
            </a:r>
            <a:r>
              <a:rPr lang="cs-CZ" sz="3600" b="1" dirty="0">
                <a:cs typeface="Arial" panose="020B0604020202020204" pitchFamily="34" charset="0"/>
              </a:rPr>
              <a:t>Igor Stříž                                           </a:t>
            </a:r>
          </a:p>
          <a:p>
            <a:r>
              <a:rPr lang="cs-CZ" sz="2600" b="1" dirty="0">
                <a:latin typeface="Calibri" panose="020F0502020204030204" pitchFamily="34" charset="0"/>
                <a:cs typeface="Arial" panose="020B0604020202020204" pitchFamily="34" charset="0"/>
              </a:rPr>
              <a:t>                                                 </a:t>
            </a:r>
            <a:r>
              <a:rPr lang="cs-CZ" sz="2600" dirty="0">
                <a:latin typeface="Calibri" panose="020F0502020204030204" pitchFamily="34" charset="0"/>
                <a:cs typeface="Arial" panose="020B0604020202020204" pitchFamily="34" charset="0"/>
              </a:rPr>
              <a:t>           Brno, 13.4.2023</a:t>
            </a:r>
            <a:endParaRPr lang="cs-CZ" sz="2600" b="1"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95790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Provádění neodkladných a neopakovatelných úkonů za účasti soudce (§ 158a </a:t>
            </a:r>
            <a:r>
              <a:rPr lang="cs-CZ" b="1" dirty="0" err="1"/>
              <a:t>tr</a:t>
            </a:r>
            <a:r>
              <a:rPr lang="cs-CZ" b="1" dirty="0"/>
              <a:t>. ř.)</a:t>
            </a:r>
          </a:p>
        </p:txBody>
      </p:sp>
      <p:sp>
        <p:nvSpPr>
          <p:cNvPr id="3" name="Zástupný symbol pro obsah 2"/>
          <p:cNvSpPr>
            <a:spLocks noGrp="1"/>
          </p:cNvSpPr>
          <p:nvPr>
            <p:ph idx="1"/>
          </p:nvPr>
        </p:nvSpPr>
        <p:spPr/>
        <p:txBody>
          <a:bodyPr/>
          <a:lstStyle/>
          <a:p>
            <a:r>
              <a:rPr lang="cs-CZ" b="1" dirty="0"/>
              <a:t>výslech svědka</a:t>
            </a:r>
          </a:p>
          <a:p>
            <a:r>
              <a:rPr lang="cs-CZ" b="1" dirty="0" err="1"/>
              <a:t>rekognice</a:t>
            </a:r>
            <a:endParaRPr lang="cs-CZ" b="1" dirty="0"/>
          </a:p>
          <a:p>
            <a:pPr marL="0" indent="0" algn="just">
              <a:buNone/>
            </a:pPr>
            <a:r>
              <a:rPr lang="cs-CZ" i="1" dirty="0"/>
              <a:t>Soudce (příslušný podle § 26 odst. 1) odpovídá za zákonnost provedení úkonu a může do jeho průběhu zasahovat, ale jen k zajištění jeho zákonnosti. Není oprávněn posuzovat, zda jsou splněny podmínky neodkladnosti a/nebo neopakovatelnosti. Takové přezkoumání zákonnosti přísluší až nalézacímu soudu při provádění dokazování v hlavním líčení. Soudce se nepodílí na výslechu jako vyslýchající a nezasahuje do obsahu výslechu ani do kladení otázek, pokud se nejedná o otázky nepřípustné (sugestivní, </a:t>
            </a:r>
            <a:r>
              <a:rPr lang="cs-CZ" i="1" dirty="0" err="1"/>
              <a:t>kapciózní</a:t>
            </a:r>
            <a:r>
              <a:rPr lang="cs-CZ" i="1" dirty="0"/>
              <a:t>).</a:t>
            </a:r>
            <a:endParaRPr lang="cs-CZ" b="1" i="1" dirty="0"/>
          </a:p>
        </p:txBody>
      </p:sp>
    </p:spTree>
    <p:extLst>
      <p:ext uri="{BB962C8B-B14F-4D97-AF65-F5344CB8AC3E}">
        <p14:creationId xmlns:p14="http://schemas.microsoft.com/office/powerpoint/2010/main" val="4049649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Použití výslechu svědků</a:t>
            </a:r>
          </a:p>
        </p:txBody>
      </p:sp>
      <p:sp>
        <p:nvSpPr>
          <p:cNvPr id="3" name="Zástupný symbol pro obsah 2"/>
          <p:cNvSpPr>
            <a:spLocks noGrp="1"/>
          </p:cNvSpPr>
          <p:nvPr>
            <p:ph idx="1"/>
          </p:nvPr>
        </p:nvSpPr>
        <p:spPr/>
        <p:txBody>
          <a:bodyPr/>
          <a:lstStyle/>
          <a:p>
            <a:pPr marL="0" indent="0" algn="just">
              <a:buNone/>
            </a:pPr>
            <a:r>
              <a:rPr lang="cs-CZ" i="1" dirty="0"/>
              <a:t>Následný výklad k zásadám spravedlivého procesu ukazuje, že ani fixace výpovědi osoby, provedená ve fázi prověřování ve formě výslechu svědka, provedeného jako neodkladný a/nebo neopakovatelný úkon, nezaručuje použití takové výpovědi jako důkazu v pozdějších stadiích trestního řízení, pokud nebyly dodrženy zásady spravedlivého procesu.</a:t>
            </a:r>
          </a:p>
        </p:txBody>
      </p:sp>
    </p:spTree>
    <p:extLst>
      <p:ext uri="{BB962C8B-B14F-4D97-AF65-F5344CB8AC3E}">
        <p14:creationId xmlns:p14="http://schemas.microsoft.com/office/powerpoint/2010/main" val="1335432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764704"/>
            <a:ext cx="8892480" cy="720080"/>
          </a:xfrm>
        </p:spPr>
        <p:txBody>
          <a:bodyPr>
            <a:normAutofit fontScale="90000"/>
          </a:bodyPr>
          <a:lstStyle/>
          <a:p>
            <a:r>
              <a:rPr lang="cs-CZ" b="1" dirty="0"/>
              <a:t>Úmluva o ochraně lidských práv a základních svobod </a:t>
            </a:r>
            <a:r>
              <a:rPr lang="cs-CZ" sz="3600" dirty="0"/>
              <a:t>(č. 209/1992 Sb.)</a:t>
            </a:r>
            <a:br>
              <a:rPr lang="cs-CZ" sz="3600" dirty="0"/>
            </a:br>
            <a:endParaRPr lang="cs-CZ" dirty="0"/>
          </a:p>
        </p:txBody>
      </p:sp>
      <p:sp>
        <p:nvSpPr>
          <p:cNvPr id="3" name="Zástupný symbol pro obsah 2"/>
          <p:cNvSpPr>
            <a:spLocks noGrp="1"/>
          </p:cNvSpPr>
          <p:nvPr>
            <p:ph idx="1"/>
          </p:nvPr>
        </p:nvSpPr>
        <p:spPr>
          <a:xfrm>
            <a:off x="0" y="1412776"/>
            <a:ext cx="9144000" cy="5544616"/>
          </a:xfrm>
        </p:spPr>
        <p:txBody>
          <a:bodyPr>
            <a:normAutofit/>
          </a:bodyPr>
          <a:lstStyle/>
          <a:p>
            <a:pPr marL="0" indent="0">
              <a:buNone/>
            </a:pPr>
            <a:r>
              <a:rPr lang="cs-CZ" sz="3200" b="1" dirty="0"/>
              <a:t>Čl. 6  Právo na spravedlivý proces </a:t>
            </a:r>
          </a:p>
          <a:p>
            <a:pPr marL="0" indent="0" algn="just">
              <a:buNone/>
            </a:pPr>
            <a:r>
              <a:rPr lang="cs-CZ" sz="2600" dirty="0"/>
              <a:t>3. Každý, kdo je obviněn z trestného činu, má tato minimální práva: </a:t>
            </a:r>
          </a:p>
          <a:p>
            <a:pPr marL="0" indent="0" algn="just">
              <a:buNone/>
            </a:pPr>
            <a:r>
              <a:rPr lang="cs-CZ" sz="2600" dirty="0"/>
              <a:t>a) být neprodleně a v jazyce, jemuž rozumí, podrobně seznámen s povahou a důvodem obvinění proti němu; </a:t>
            </a:r>
          </a:p>
          <a:p>
            <a:pPr>
              <a:buNone/>
            </a:pPr>
            <a:r>
              <a:rPr lang="cs-CZ" sz="2600" dirty="0"/>
              <a:t>b) mít přiměřený čas a možnost k přípravě své obhajoby; </a:t>
            </a:r>
          </a:p>
          <a:p>
            <a:pPr marL="0" indent="0" algn="just">
              <a:buNone/>
            </a:pPr>
            <a:r>
              <a:rPr lang="cs-CZ" sz="2600" dirty="0"/>
              <a:t>c) obhajovat se osobně nebo za pomoci obhájce podle vlastního výběru nebo, pokud nemá prostředky na zaplacení obhájce, aby mu byl poskytnut bezplatně, jestliže to zájmy spravedlnosti vyžadují; </a:t>
            </a:r>
          </a:p>
          <a:p>
            <a:pPr marL="0" indent="0" algn="just">
              <a:buNone/>
            </a:pPr>
            <a:r>
              <a:rPr lang="cs-CZ" sz="2600" dirty="0"/>
              <a:t>d) </a:t>
            </a:r>
            <a:r>
              <a:rPr lang="cs-CZ" sz="2600" u="sng" dirty="0"/>
              <a:t>vyslýchat nebo dát vyslýchat svědky proti sobě a dosáhnout předvolání a výslech svědků ve svůj prospěch za stejných podmínek, jako svědků proti sobě; </a:t>
            </a:r>
          </a:p>
          <a:p>
            <a:endParaRPr lang="cs-CZ" dirty="0"/>
          </a:p>
        </p:txBody>
      </p:sp>
    </p:spTree>
    <p:extLst>
      <p:ext uri="{BB962C8B-B14F-4D97-AF65-F5344CB8AC3E}">
        <p14:creationId xmlns:p14="http://schemas.microsoft.com/office/powerpoint/2010/main" val="1116095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936104"/>
          </a:xfrm>
        </p:spPr>
        <p:txBody>
          <a:bodyPr>
            <a:normAutofit fontScale="90000"/>
          </a:bodyPr>
          <a:lstStyle/>
          <a:p>
            <a:r>
              <a:rPr lang="cs-CZ" sz="3400" b="1" dirty="0"/>
              <a:t>Zásady rovnosti zbraní a kontradiktornosti řízení</a:t>
            </a:r>
            <a:br>
              <a:rPr lang="cs-CZ" sz="3400" b="1" dirty="0"/>
            </a:br>
            <a:r>
              <a:rPr lang="cs-CZ" sz="3400" dirty="0"/>
              <a:t>(vyplývající z práva na spravedlivý proces)</a:t>
            </a:r>
          </a:p>
        </p:txBody>
      </p:sp>
      <p:sp>
        <p:nvSpPr>
          <p:cNvPr id="3" name="Zástupný symbol pro obsah 2"/>
          <p:cNvSpPr>
            <a:spLocks noGrp="1"/>
          </p:cNvSpPr>
          <p:nvPr>
            <p:ph idx="1"/>
          </p:nvPr>
        </p:nvSpPr>
        <p:spPr>
          <a:xfrm>
            <a:off x="457200" y="1412776"/>
            <a:ext cx="8229600" cy="5256584"/>
          </a:xfrm>
        </p:spPr>
        <p:txBody>
          <a:bodyPr>
            <a:normAutofit lnSpcReduction="10000"/>
          </a:bodyPr>
          <a:lstStyle/>
          <a:p>
            <a:pPr marL="0" indent="0" algn="just">
              <a:spcBef>
                <a:spcPts val="1800"/>
              </a:spcBef>
              <a:buNone/>
            </a:pPr>
            <a:r>
              <a:rPr lang="cs-CZ" b="1" dirty="0"/>
              <a:t>Zásada rovnosti zbraní </a:t>
            </a:r>
            <a:r>
              <a:rPr lang="cs-CZ" dirty="0"/>
              <a:t>= požadavek, aby každá ze stran řízení mohla obhajovat svou věc za podmínek, které ji, z pohledu řízení jako celku, podstatným způsobem neznevýhodňují vzhledem k protistraně (</a:t>
            </a:r>
            <a:r>
              <a:rPr lang="cs-CZ" i="1" dirty="0"/>
              <a:t>ESLP: např. </a:t>
            </a:r>
            <a:r>
              <a:rPr lang="cs-CZ" i="1" dirty="0" err="1"/>
              <a:t>Nideröst-Huber</a:t>
            </a:r>
            <a:r>
              <a:rPr lang="cs-CZ" i="1" dirty="0"/>
              <a:t> proti Švýcarsku, </a:t>
            </a:r>
            <a:r>
              <a:rPr lang="cs-CZ" i="1" dirty="0" err="1"/>
              <a:t>Foucher</a:t>
            </a:r>
            <a:r>
              <a:rPr lang="cs-CZ" i="1" dirty="0"/>
              <a:t> proti Francii a dále také </a:t>
            </a:r>
            <a:r>
              <a:rPr lang="cs-CZ" i="1" dirty="0" err="1"/>
              <a:t>Pl</a:t>
            </a:r>
            <a:r>
              <a:rPr lang="cs-CZ" i="1" dirty="0"/>
              <a:t>. ÚS 15/01, </a:t>
            </a:r>
            <a:r>
              <a:rPr lang="cs-CZ" i="1" dirty="0" err="1"/>
              <a:t>Pl</a:t>
            </a:r>
            <a:r>
              <a:rPr lang="cs-CZ" i="1" dirty="0"/>
              <a:t>. ÚS 16/09</a:t>
            </a:r>
            <a:r>
              <a:rPr lang="cs-CZ" dirty="0"/>
              <a:t>). V trestním řízení nesmí být postavení obviněného zřetelně nevýhodné v poměru k obžalobě </a:t>
            </a:r>
            <a:r>
              <a:rPr lang="cs-CZ" i="1" dirty="0"/>
              <a:t>(např. </a:t>
            </a:r>
            <a:r>
              <a:rPr lang="cs-CZ" i="1" dirty="0" err="1"/>
              <a:t>Oyston</a:t>
            </a:r>
            <a:r>
              <a:rPr lang="cs-CZ" i="1" dirty="0"/>
              <a:t> proti Spojenému království).</a:t>
            </a:r>
            <a:endParaRPr lang="cs-CZ" dirty="0"/>
          </a:p>
          <a:p>
            <a:pPr marL="0" indent="0" algn="just">
              <a:spcBef>
                <a:spcPts val="1800"/>
              </a:spcBef>
              <a:buNone/>
            </a:pPr>
            <a:r>
              <a:rPr lang="cs-CZ" b="1" dirty="0"/>
              <a:t>Zásada kontradiktornosti </a:t>
            </a:r>
            <a:r>
              <a:rPr lang="cs-CZ" dirty="0"/>
              <a:t>= oběma stranám řízení musí být dána možnost seznámit se se stanovisky a důkazy předloženými soudu s cílem ovlivnit jeho rozhodnutí a vyjádřit se k nim (</a:t>
            </a:r>
            <a:r>
              <a:rPr lang="cs-CZ" i="1" dirty="0"/>
              <a:t>ESLP: např. </a:t>
            </a:r>
            <a:r>
              <a:rPr lang="cs-CZ" i="1" dirty="0" err="1"/>
              <a:t>Brandstetter</a:t>
            </a:r>
            <a:r>
              <a:rPr lang="cs-CZ" i="1" dirty="0"/>
              <a:t> proti Rakousku</a:t>
            </a:r>
            <a:r>
              <a:rPr lang="cs-CZ" dirty="0"/>
              <a:t>).</a:t>
            </a:r>
          </a:p>
          <a:p>
            <a:pPr marL="0" indent="0" algn="just">
              <a:buNone/>
            </a:pPr>
            <a:endParaRPr lang="cs-CZ" dirty="0"/>
          </a:p>
          <a:p>
            <a:pPr marL="0" indent="0">
              <a:buNone/>
            </a:pPr>
            <a:endParaRPr lang="cs-CZ" sz="1600" i="1" dirty="0"/>
          </a:p>
          <a:p>
            <a:pPr marL="0" indent="0">
              <a:buNone/>
            </a:pPr>
            <a:r>
              <a:rPr lang="cs-CZ" sz="1600" i="1" dirty="0" err="1"/>
              <a:t>Kmec</a:t>
            </a:r>
            <a:r>
              <a:rPr lang="cs-CZ" sz="1600" i="1" dirty="0"/>
              <a:t>, J., Kosař, D., Kratochvíl, J., Bobek, M. Evropská úmluva o lidských právech. Komentář. 1. vydání. Praha : C. H. Beck, 2012, s. 737, 740</a:t>
            </a:r>
          </a:p>
          <a:p>
            <a:endParaRPr lang="cs-CZ" dirty="0"/>
          </a:p>
        </p:txBody>
      </p:sp>
    </p:spTree>
    <p:extLst>
      <p:ext uri="{BB962C8B-B14F-4D97-AF65-F5344CB8AC3E}">
        <p14:creationId xmlns:p14="http://schemas.microsoft.com/office/powerpoint/2010/main" val="1551431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0688"/>
            <a:ext cx="8229600" cy="576064"/>
          </a:xfrm>
        </p:spPr>
        <p:txBody>
          <a:bodyPr>
            <a:normAutofit fontScale="90000"/>
          </a:bodyPr>
          <a:lstStyle/>
          <a:p>
            <a:r>
              <a:rPr lang="cs-CZ" b="1" dirty="0"/>
              <a:t>III. ÚS 239/04</a:t>
            </a:r>
            <a:br>
              <a:rPr lang="cs-CZ" dirty="0"/>
            </a:br>
            <a:endParaRPr lang="cs-CZ" dirty="0"/>
          </a:p>
        </p:txBody>
      </p:sp>
      <p:sp>
        <p:nvSpPr>
          <p:cNvPr id="3" name="Zástupný symbol pro obsah 2"/>
          <p:cNvSpPr>
            <a:spLocks noGrp="1"/>
          </p:cNvSpPr>
          <p:nvPr>
            <p:ph idx="1"/>
          </p:nvPr>
        </p:nvSpPr>
        <p:spPr>
          <a:xfrm>
            <a:off x="179512" y="908720"/>
            <a:ext cx="8856984" cy="5760640"/>
          </a:xfrm>
        </p:spPr>
        <p:txBody>
          <a:bodyPr>
            <a:normAutofit/>
          </a:bodyPr>
          <a:lstStyle/>
          <a:p>
            <a:pPr marL="0" indent="0" algn="just">
              <a:buNone/>
            </a:pPr>
            <a:r>
              <a:rPr lang="cs-CZ" b="1" dirty="0"/>
              <a:t>Zásady kontradiktornosti řízení a rovnosti zbraní</a:t>
            </a:r>
            <a:r>
              <a:rPr lang="cs-CZ" dirty="0"/>
              <a:t>, vyplývající z principu spravedlivého procesu, jsou sice významnými, avšak nikoliv jedinými zásadami trestního řízení. Za určitých okolností mohou kolidovat s jinými uznávanými a legitimními zásadami, např. se zásadou vyhledávací, hospodárnosti a rychlosti řízení, a proto mohou být, za dodržení principu proporcionality, v některých stadiích řízení, zejména v přípravném řízení, dočasně omezeny.</a:t>
            </a:r>
          </a:p>
          <a:p>
            <a:pPr marL="0" indent="0" algn="just">
              <a:buNone/>
            </a:pPr>
            <a:r>
              <a:rPr lang="cs-CZ" dirty="0"/>
              <a:t>Tyto zásady platí pro trestní řízení jako celek, avšak neuplatňují se ve všech stadiích trestního řízení a při všech procesních úkonech stejně intenzivně. Nejúplněji se prosazují v hlavním líčení, event. ve veřejném zasedání soudu, v nichž se rozhoduje o nejdůležitějších meritorních otázkách, tj. o vině a o trestu. Naproti tomu </a:t>
            </a:r>
            <a:r>
              <a:rPr lang="cs-CZ" u="sng" dirty="0"/>
              <a:t>při provádění úkonů v přípravném řízení nelze zásady kontradiktornosti řízení a rovnosti zbraní vždy plně uplatnit, pokud by jimi byly popřeny jiné legitimní zájmy, zejména zájem státu na efektivitě trestního stíhání.</a:t>
            </a:r>
          </a:p>
          <a:p>
            <a:endParaRPr lang="cs-CZ" dirty="0"/>
          </a:p>
        </p:txBody>
      </p:sp>
    </p:spTree>
    <p:extLst>
      <p:ext uri="{BB962C8B-B14F-4D97-AF65-F5344CB8AC3E}">
        <p14:creationId xmlns:p14="http://schemas.microsoft.com/office/powerpoint/2010/main" val="4279338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76672"/>
            <a:ext cx="8229600" cy="648072"/>
          </a:xfrm>
        </p:spPr>
        <p:txBody>
          <a:bodyPr>
            <a:noAutofit/>
          </a:bodyPr>
          <a:lstStyle/>
          <a:p>
            <a:pPr>
              <a:spcBef>
                <a:spcPts val="0"/>
              </a:spcBef>
            </a:pPr>
            <a:r>
              <a:rPr lang="cs-CZ" sz="3300" b="1" dirty="0"/>
              <a:t>Použitelnost výslechů svědků z přípravného řízení </a:t>
            </a:r>
            <a:r>
              <a:rPr lang="cs-CZ" sz="2800" dirty="0"/>
              <a:t>(§ 158 odst. 9, 164 odst. 4, 211 </a:t>
            </a:r>
            <a:r>
              <a:rPr lang="cs-CZ" sz="2800" dirty="0" err="1"/>
              <a:t>tr</a:t>
            </a:r>
            <a:r>
              <a:rPr lang="cs-CZ" sz="2800" dirty="0"/>
              <a:t>. ř.); </a:t>
            </a:r>
            <a:r>
              <a:rPr lang="cs-CZ" sz="3200" b="1" dirty="0" err="1"/>
              <a:t>Pl</a:t>
            </a:r>
            <a:r>
              <a:rPr lang="cs-CZ" sz="3200" b="1" dirty="0"/>
              <a:t>. ÚS 25/13: </a:t>
            </a:r>
          </a:p>
        </p:txBody>
      </p:sp>
      <p:sp>
        <p:nvSpPr>
          <p:cNvPr id="3" name="Zástupný symbol pro obsah 2"/>
          <p:cNvSpPr>
            <a:spLocks noGrp="1"/>
          </p:cNvSpPr>
          <p:nvPr>
            <p:ph idx="1"/>
          </p:nvPr>
        </p:nvSpPr>
        <p:spPr>
          <a:xfrm>
            <a:off x="0" y="1412776"/>
            <a:ext cx="9144000" cy="5976664"/>
          </a:xfrm>
        </p:spPr>
        <p:txBody>
          <a:bodyPr>
            <a:normAutofit fontScale="55000" lnSpcReduction="20000"/>
          </a:bodyPr>
          <a:lstStyle/>
          <a:p>
            <a:pPr marL="0" indent="0" algn="just">
              <a:buNone/>
            </a:pPr>
            <a:r>
              <a:rPr lang="cs-CZ" sz="3800" dirty="0"/>
              <a:t>Důkazy v neprospěch obžalovaného musí být provedeny při veřejném přelíčení. Výjimky lze akceptovat pouze s výhradou respektování práv obhajoby; obžalovanému tak musí být dána možnost odpovídajícím a dostatečným způsobem zpochybnit svědectví v jeho neprospěch a vyslechnout ty, kdo svědectví poskytli, a to buď v okamžiku jejich výpovědi, nebo v pozdější fázi řízení. ESLP stanovil tři kritéria pro posuzování námitek týkajících se nepřítomnosti svědka při jednání soudu. </a:t>
            </a:r>
          </a:p>
          <a:p>
            <a:pPr marL="0" indent="0" algn="just">
              <a:spcBef>
                <a:spcPts val="600"/>
              </a:spcBef>
              <a:buNone/>
            </a:pPr>
            <a:r>
              <a:rPr lang="cs-CZ" sz="3800" dirty="0"/>
              <a:t>1. nejprve prověřit, zda je dán </a:t>
            </a:r>
            <a:r>
              <a:rPr lang="cs-CZ" sz="3800" u="sng" dirty="0"/>
              <a:t>závažný důvod pro to, že obhajoba nemá možnost vyslechnout nebo nechat vyslechnout svědka obžaloby,</a:t>
            </a:r>
          </a:p>
          <a:p>
            <a:pPr marL="0" indent="0" algn="just">
              <a:spcBef>
                <a:spcPts val="600"/>
              </a:spcBef>
              <a:buNone/>
            </a:pPr>
            <a:r>
              <a:rPr lang="cs-CZ" sz="3800" dirty="0"/>
              <a:t>2. pokud nedošlo k výslechu svědka ze závažného důvodu, </a:t>
            </a:r>
            <a:r>
              <a:rPr lang="cs-CZ" sz="3800" u="sng" dirty="0"/>
              <a:t>nelze výpověď nepřítomného svědka v zásadě považovat za výlučný nebo rozhodující důkaz viny,</a:t>
            </a:r>
          </a:p>
          <a:p>
            <a:pPr marL="0" indent="0" algn="just">
              <a:spcBef>
                <a:spcPts val="600"/>
              </a:spcBef>
              <a:buNone/>
            </a:pPr>
            <a:r>
              <a:rPr lang="cs-CZ" sz="3800" dirty="0"/>
              <a:t>3. je-li jako důkaz připuštěna výpověď svědka, kterého neměla obhajoba příležitost vyslechnout, a tato </a:t>
            </a:r>
            <a:r>
              <a:rPr lang="cs-CZ" sz="3800" u="sng" dirty="0"/>
              <a:t>výpověď představuje výlučný nebo rozhodující důkaz viny, neznamená to bez dalšího porušení práva na spravedlivý proces</a:t>
            </a:r>
            <a:r>
              <a:rPr lang="cs-CZ" sz="3800" dirty="0"/>
              <a:t>; </a:t>
            </a:r>
            <a:r>
              <a:rPr lang="cs-CZ" sz="3800" u="sng" dirty="0"/>
              <a:t>řízení jako celek lze považovat za spravedlivé, jestliže jsou dány skutečnosti dostatečným způsobem vyvažující nevýhody spojené s připuštěním takového důkazu </a:t>
            </a:r>
            <a:r>
              <a:rPr lang="cs-CZ" sz="3800" dirty="0"/>
              <a:t>a umožňující řádné a spravedlivé posouzení jeho důvěryhodnosti. </a:t>
            </a:r>
          </a:p>
        </p:txBody>
      </p:sp>
    </p:spTree>
    <p:extLst>
      <p:ext uri="{BB962C8B-B14F-4D97-AF65-F5344CB8AC3E}">
        <p14:creationId xmlns:p14="http://schemas.microsoft.com/office/powerpoint/2010/main" val="2319889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700" b="1" dirty="0"/>
              <a:t>Použitelnost výslechů svědků z přípravného řízení </a:t>
            </a:r>
            <a:r>
              <a:rPr lang="cs-CZ" sz="3600" dirty="0"/>
              <a:t>(§ 158 odst. 9, 164 odst. 4, 211 </a:t>
            </a:r>
            <a:r>
              <a:rPr lang="cs-CZ" sz="3600" dirty="0" err="1"/>
              <a:t>tr</a:t>
            </a:r>
            <a:r>
              <a:rPr lang="cs-CZ" sz="3600" dirty="0"/>
              <a:t>. ř.)</a:t>
            </a:r>
          </a:p>
        </p:txBody>
      </p:sp>
      <p:sp>
        <p:nvSpPr>
          <p:cNvPr id="3" name="Zástupný symbol pro obsah 2"/>
          <p:cNvSpPr>
            <a:spLocks noGrp="1"/>
          </p:cNvSpPr>
          <p:nvPr>
            <p:ph idx="1"/>
          </p:nvPr>
        </p:nvSpPr>
        <p:spPr/>
        <p:txBody>
          <a:bodyPr/>
          <a:lstStyle/>
          <a:p>
            <a:r>
              <a:rPr lang="cs-CZ" b="1" dirty="0" err="1"/>
              <a:t>Breukhoven</a:t>
            </a:r>
            <a:r>
              <a:rPr lang="cs-CZ" b="1" dirty="0"/>
              <a:t> proti České republice</a:t>
            </a:r>
            <a:r>
              <a:rPr lang="cs-CZ" dirty="0"/>
              <a:t> (stížnost č. 44438/06)</a:t>
            </a:r>
          </a:p>
          <a:p>
            <a:r>
              <a:rPr lang="cs-CZ" b="1" dirty="0"/>
              <a:t>Al-</a:t>
            </a:r>
            <a:r>
              <a:rPr lang="cs-CZ" b="1" dirty="0" err="1"/>
              <a:t>Khawaja</a:t>
            </a:r>
            <a:r>
              <a:rPr lang="cs-CZ" b="1" dirty="0"/>
              <a:t> a </a:t>
            </a:r>
            <a:r>
              <a:rPr lang="cs-CZ" b="1" dirty="0" err="1"/>
              <a:t>Tahery</a:t>
            </a:r>
            <a:r>
              <a:rPr lang="cs-CZ" b="1" dirty="0"/>
              <a:t> proti Spojenému království </a:t>
            </a:r>
            <a:r>
              <a:rPr lang="cs-CZ" dirty="0"/>
              <a:t>(stížnost č. 26766/05 a č. 22228/06)</a:t>
            </a:r>
          </a:p>
          <a:p>
            <a:r>
              <a:rPr lang="cs-CZ" b="1" dirty="0" err="1"/>
              <a:t>Tseber</a:t>
            </a:r>
            <a:r>
              <a:rPr lang="cs-CZ" b="1" dirty="0"/>
              <a:t> proti České republice </a:t>
            </a:r>
            <a:r>
              <a:rPr lang="cs-CZ" dirty="0"/>
              <a:t>(stížnost č. 46203/08)</a:t>
            </a:r>
          </a:p>
          <a:p>
            <a:r>
              <a:rPr lang="cs-CZ" b="1" dirty="0" err="1"/>
              <a:t>Schatschaschwili</a:t>
            </a:r>
            <a:r>
              <a:rPr lang="cs-CZ" b="1" dirty="0"/>
              <a:t> proti Německu </a:t>
            </a:r>
            <a:r>
              <a:rPr lang="cs-CZ" dirty="0"/>
              <a:t>(stížnost č. 9154/10)</a:t>
            </a:r>
          </a:p>
          <a:p>
            <a:r>
              <a:rPr lang="cs-CZ" b="1" dirty="0"/>
              <a:t>IV. ÚS 569/11, I. ÚS 2852/14, I. ÚS 1860/16</a:t>
            </a:r>
            <a:r>
              <a:rPr lang="cs-CZ" dirty="0"/>
              <a:t>, </a:t>
            </a:r>
            <a:r>
              <a:rPr lang="cs-CZ" b="1" dirty="0"/>
              <a:t>IV. ÚS 2867/16</a:t>
            </a:r>
          </a:p>
          <a:p>
            <a:r>
              <a:rPr lang="cs-CZ" b="1" dirty="0"/>
              <a:t>R 16/2016 Sb. </a:t>
            </a:r>
            <a:r>
              <a:rPr lang="cs-CZ" b="1" dirty="0" err="1"/>
              <a:t>rozh</a:t>
            </a:r>
            <a:r>
              <a:rPr lang="cs-CZ" b="1" dirty="0"/>
              <a:t>. </a:t>
            </a:r>
            <a:r>
              <a:rPr lang="cs-CZ" b="1" dirty="0" err="1"/>
              <a:t>tr</a:t>
            </a:r>
            <a:r>
              <a:rPr lang="cs-CZ" b="1" dirty="0"/>
              <a:t>.</a:t>
            </a:r>
            <a:r>
              <a:rPr lang="cs-CZ" dirty="0"/>
              <a:t> (usnesení Nejvyššího soudu ze dne 17. 3. 2015  </a:t>
            </a:r>
            <a:r>
              <a:rPr lang="cs-CZ" dirty="0" err="1"/>
              <a:t>sp</a:t>
            </a:r>
            <a:r>
              <a:rPr lang="cs-CZ" dirty="0"/>
              <a:t>. zn. 8 </a:t>
            </a:r>
            <a:r>
              <a:rPr lang="cs-CZ" dirty="0" err="1"/>
              <a:t>Tdo</a:t>
            </a:r>
            <a:r>
              <a:rPr lang="cs-CZ" dirty="0"/>
              <a:t> 235/2015)</a:t>
            </a:r>
          </a:p>
          <a:p>
            <a:pPr marL="0" indent="0">
              <a:buNone/>
            </a:pPr>
            <a:r>
              <a:rPr lang="cs-CZ" i="1" dirty="0"/>
              <a:t>naproti tomu (patrný odklon ESLP od výše uvedené judikatury)</a:t>
            </a:r>
          </a:p>
          <a:p>
            <a:r>
              <a:rPr lang="cs-CZ" b="1" dirty="0" err="1"/>
              <a:t>Štulíř</a:t>
            </a:r>
            <a:r>
              <a:rPr lang="cs-CZ" b="1" dirty="0"/>
              <a:t> proti České republice </a:t>
            </a:r>
            <a:r>
              <a:rPr lang="cs-CZ" dirty="0"/>
              <a:t>(stížnost č. 36705/12)</a:t>
            </a:r>
          </a:p>
          <a:p>
            <a:r>
              <a:rPr lang="cs-CZ" b="1" dirty="0" err="1"/>
              <a:t>Bátěk</a:t>
            </a:r>
            <a:r>
              <a:rPr lang="cs-CZ" b="1" dirty="0"/>
              <a:t> a ostatní proti České republice </a:t>
            </a:r>
            <a:r>
              <a:rPr lang="cs-CZ" dirty="0"/>
              <a:t>(stížnost č. 54146/09)</a:t>
            </a:r>
          </a:p>
          <a:p>
            <a:endParaRPr lang="cs-CZ" dirty="0"/>
          </a:p>
        </p:txBody>
      </p:sp>
    </p:spTree>
    <p:extLst>
      <p:ext uri="{BB962C8B-B14F-4D97-AF65-F5344CB8AC3E}">
        <p14:creationId xmlns:p14="http://schemas.microsoft.com/office/powerpoint/2010/main" val="2918525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Použitelnost důkazů (výslechu svědků) z přípravného řízení</a:t>
            </a:r>
          </a:p>
        </p:txBody>
      </p:sp>
      <p:sp>
        <p:nvSpPr>
          <p:cNvPr id="3" name="Zástupný symbol pro obsah 2"/>
          <p:cNvSpPr>
            <a:spLocks noGrp="1"/>
          </p:cNvSpPr>
          <p:nvPr>
            <p:ph idx="1"/>
          </p:nvPr>
        </p:nvSpPr>
        <p:spPr/>
        <p:txBody>
          <a:bodyPr/>
          <a:lstStyle/>
          <a:p>
            <a:pPr marL="0" indent="0" algn="just">
              <a:buNone/>
            </a:pPr>
            <a:r>
              <a:rPr lang="cs-CZ" i="1" dirty="0"/>
              <a:t>Výše uvedený výklad a bohatá judikatura ESLP plasticky vypovídají o nutnosti opatřování a provádění důkazů v rámci zásad spravedlivého procesu. Ve vztahu k výslechům svědků lze poněkud zjednodušeně uvést, že obviněná osoba musí mít v průběhu celého trestního řízení možnost se alespoň jednou seznámit s obsahem výpovědi svědka a klást mu otázky. Pokud není tato možnost z objektivních důvodů proveditelná, musí orgány činné v trestním řízení vynaložit veškeré úsilí, jak tento nedostatek eliminovat a obviněnému kompenzovat zkrácení jeho obhajovacích práv (např. provedením dalších navrhovaných důkazů, prověřením hodnověrnosti vyslechnuté osoby apod.).</a:t>
            </a:r>
          </a:p>
        </p:txBody>
      </p:sp>
    </p:spTree>
    <p:extLst>
      <p:ext uri="{BB962C8B-B14F-4D97-AF65-F5344CB8AC3E}">
        <p14:creationId xmlns:p14="http://schemas.microsoft.com/office/powerpoint/2010/main" val="1945180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Operativně pátrací prostředky</a:t>
            </a:r>
          </a:p>
        </p:txBody>
      </p:sp>
      <p:sp>
        <p:nvSpPr>
          <p:cNvPr id="3" name="Zástupný symbol pro obsah 2"/>
          <p:cNvSpPr>
            <a:spLocks noGrp="1"/>
          </p:cNvSpPr>
          <p:nvPr>
            <p:ph idx="1"/>
          </p:nvPr>
        </p:nvSpPr>
        <p:spPr/>
        <p:txBody>
          <a:bodyPr>
            <a:normAutofit lnSpcReduction="10000"/>
          </a:bodyPr>
          <a:lstStyle/>
          <a:p>
            <a:pPr marL="0" indent="0">
              <a:buNone/>
            </a:pPr>
            <a:r>
              <a:rPr lang="cs-CZ" dirty="0"/>
              <a:t>V řízení o úmyslném trestném činu:</a:t>
            </a:r>
          </a:p>
          <a:p>
            <a:r>
              <a:rPr lang="cs-CZ" b="1" dirty="0"/>
              <a:t>předstíraný převod</a:t>
            </a:r>
            <a:r>
              <a:rPr lang="cs-CZ" dirty="0"/>
              <a:t> (§ 158c </a:t>
            </a:r>
            <a:r>
              <a:rPr lang="cs-CZ" dirty="0" err="1"/>
              <a:t>tr</a:t>
            </a:r>
            <a:r>
              <a:rPr lang="cs-CZ" dirty="0"/>
              <a:t>. ř.)</a:t>
            </a:r>
          </a:p>
          <a:p>
            <a:r>
              <a:rPr lang="cs-CZ" b="1" dirty="0"/>
              <a:t>sledování osob a věcí</a:t>
            </a:r>
            <a:r>
              <a:rPr lang="cs-CZ" dirty="0"/>
              <a:t> (§ 158d </a:t>
            </a:r>
            <a:r>
              <a:rPr lang="cs-CZ" dirty="0" err="1"/>
              <a:t>tr</a:t>
            </a:r>
            <a:r>
              <a:rPr lang="cs-CZ" dirty="0"/>
              <a:t>. ř.)</a:t>
            </a:r>
          </a:p>
          <a:p>
            <a:r>
              <a:rPr lang="cs-CZ" b="1" dirty="0"/>
              <a:t>použití agenta </a:t>
            </a:r>
            <a:r>
              <a:rPr lang="cs-CZ" dirty="0"/>
              <a:t>(§ 158e </a:t>
            </a:r>
            <a:r>
              <a:rPr lang="cs-CZ" dirty="0" err="1"/>
              <a:t>tr</a:t>
            </a:r>
            <a:r>
              <a:rPr lang="cs-CZ" dirty="0"/>
              <a:t>. ř.)</a:t>
            </a:r>
          </a:p>
          <a:p>
            <a:pPr marL="0" indent="0">
              <a:buNone/>
            </a:pPr>
            <a:endParaRPr lang="cs-CZ" dirty="0"/>
          </a:p>
          <a:p>
            <a:pPr marL="0" indent="0">
              <a:buNone/>
            </a:pPr>
            <a:r>
              <a:rPr lang="cs-CZ" dirty="0"/>
              <a:t>+ zásada přiměřenosti a zdrženlivosti (§ 2 odst. 4 </a:t>
            </a:r>
            <a:r>
              <a:rPr lang="cs-CZ" dirty="0" err="1"/>
              <a:t>tr</a:t>
            </a:r>
            <a:r>
              <a:rPr lang="cs-CZ" dirty="0"/>
              <a:t>. ř.)</a:t>
            </a:r>
          </a:p>
          <a:p>
            <a:pPr marL="0" indent="0" algn="just">
              <a:buNone/>
            </a:pPr>
            <a:r>
              <a:rPr lang="cs-CZ" dirty="0"/>
              <a:t>+ používání operativně pátracích prostředků nesmí sledovat jiný zájem než získání skutečností důležitých pro trestní řízení. Tyto prostředky je možné použít jen tehdy, nelze-li sledovaného účelu dosáhnout jinak nebo bylo-li by jinak jeho dosažení podstatně ztížené. Práva a svobody osob lze omezit jen v míře nezbytně nutné (§ 158b odst. 2 </a:t>
            </a:r>
            <a:r>
              <a:rPr lang="cs-CZ" dirty="0" err="1"/>
              <a:t>tr</a:t>
            </a:r>
            <a:r>
              <a:rPr lang="cs-CZ" dirty="0"/>
              <a:t>. ř.). </a:t>
            </a:r>
          </a:p>
        </p:txBody>
      </p:sp>
    </p:spTree>
    <p:extLst>
      <p:ext uri="{BB962C8B-B14F-4D97-AF65-F5344CB8AC3E}">
        <p14:creationId xmlns:p14="http://schemas.microsoft.com/office/powerpoint/2010/main" val="633975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Operativně pátrací prostředky</a:t>
            </a:r>
            <a:endParaRPr lang="cs-CZ" dirty="0"/>
          </a:p>
        </p:txBody>
      </p:sp>
      <p:sp>
        <p:nvSpPr>
          <p:cNvPr id="3" name="Zástupný symbol pro obsah 2"/>
          <p:cNvSpPr>
            <a:spLocks noGrp="1"/>
          </p:cNvSpPr>
          <p:nvPr>
            <p:ph idx="1"/>
          </p:nvPr>
        </p:nvSpPr>
        <p:spPr>
          <a:xfrm>
            <a:off x="457200" y="1412776"/>
            <a:ext cx="8435280" cy="5328592"/>
          </a:xfrm>
        </p:spPr>
        <p:txBody>
          <a:bodyPr>
            <a:normAutofit lnSpcReduction="10000"/>
          </a:bodyPr>
          <a:lstStyle/>
          <a:p>
            <a:pPr marL="0" indent="0">
              <a:buNone/>
            </a:pPr>
            <a:r>
              <a:rPr lang="cs-CZ" i="1" dirty="0"/>
              <a:t>Z povahy těchto úkonů plyne, že v praxi jsou prováděny převážně v přípravném řízení, před zahájením trestního stíhání, a to skrytě</a:t>
            </a:r>
            <a:r>
              <a:rPr lang="cs-CZ" dirty="0"/>
              <a:t>.</a:t>
            </a:r>
          </a:p>
          <a:p>
            <a:pPr marL="0" indent="0" algn="just">
              <a:buNone/>
            </a:pPr>
            <a:r>
              <a:rPr lang="cs-CZ" dirty="0"/>
              <a:t>Operativně pátrací prostředky lze užít </a:t>
            </a:r>
            <a:r>
              <a:rPr lang="cs-CZ" b="1" dirty="0"/>
              <a:t>pouze v řízení o úmyslném trestném činu</a:t>
            </a:r>
            <a:r>
              <a:rPr lang="cs-CZ" dirty="0"/>
              <a:t>, v případě použití agenta (§ 158e </a:t>
            </a:r>
            <a:r>
              <a:rPr lang="cs-CZ" dirty="0" err="1"/>
              <a:t>tr</a:t>
            </a:r>
            <a:r>
              <a:rPr lang="cs-CZ" dirty="0"/>
              <a:t>. ř.) jsou podmínky použití omezeny na řízení o nejzávažnějších a společensky nejvýznamnějších trestných činech.</a:t>
            </a:r>
          </a:p>
          <a:p>
            <a:pPr marL="0" indent="0" algn="just">
              <a:buNone/>
            </a:pPr>
            <a:r>
              <a:rPr lang="cs-CZ" i="1" dirty="0"/>
              <a:t>Účelem použití operativně pátracích prostředků je odhalení trestných činů, jejich pachatelů a opatření informací a důkazů k prověření a prokázání, zda došlo ke spáchání trestného činu.</a:t>
            </a:r>
          </a:p>
          <a:p>
            <a:pPr marL="0" indent="0" algn="just">
              <a:buNone/>
            </a:pPr>
            <a:r>
              <a:rPr lang="cs-CZ" i="1" dirty="0"/>
              <a:t>Operativně pátrací prostředky samy o sobě nejsou důkazem ani důkazním prostředkem. Zákon výslovně uvádí, že důkazem jsou </a:t>
            </a:r>
            <a:r>
              <a:rPr lang="cs-CZ" b="1" i="1" dirty="0"/>
              <a:t>zvukové, obrazové a jiné záznamy získané při použití operativně pátracích prostředků. </a:t>
            </a:r>
            <a:r>
              <a:rPr lang="cs-CZ" i="1" dirty="0"/>
              <a:t>Tyto důkazy se provádí</a:t>
            </a:r>
            <a:r>
              <a:rPr lang="cs-CZ" b="1" i="1" dirty="0"/>
              <a:t> </a:t>
            </a:r>
            <a:r>
              <a:rPr lang="cs-CZ" i="1" dirty="0"/>
              <a:t>faktickým přehráním záznamu na odpovídajícím technickém zařízení.</a:t>
            </a:r>
          </a:p>
          <a:p>
            <a:pPr marL="0" indent="0" algn="just">
              <a:buNone/>
            </a:pPr>
            <a:endParaRPr lang="cs-CZ" i="1" dirty="0"/>
          </a:p>
          <a:p>
            <a:pPr marL="0" indent="0" algn="just">
              <a:buNone/>
            </a:pPr>
            <a:endParaRPr lang="cs-CZ" dirty="0"/>
          </a:p>
          <a:p>
            <a:pPr marL="0" indent="0">
              <a:buNone/>
            </a:pPr>
            <a:endParaRPr lang="cs-CZ" dirty="0"/>
          </a:p>
          <a:p>
            <a:endParaRPr lang="cs-CZ" dirty="0"/>
          </a:p>
        </p:txBody>
      </p:sp>
    </p:spTree>
    <p:extLst>
      <p:ext uri="{BB962C8B-B14F-4D97-AF65-F5344CB8AC3E}">
        <p14:creationId xmlns:p14="http://schemas.microsoft.com/office/powerpoint/2010/main" val="1259547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t>Stadia trestního řízení</a:t>
            </a:r>
          </a:p>
        </p:txBody>
      </p:sp>
      <p:sp>
        <p:nvSpPr>
          <p:cNvPr id="3" name="Zástupný symbol pro obsah 2"/>
          <p:cNvSpPr>
            <a:spLocks noGrp="1"/>
          </p:cNvSpPr>
          <p:nvPr>
            <p:ph idx="1"/>
          </p:nvPr>
        </p:nvSpPr>
        <p:spPr/>
        <p:txBody>
          <a:bodyPr/>
          <a:lstStyle/>
          <a:p>
            <a:r>
              <a:rPr lang="cs-CZ" dirty="0"/>
              <a:t>přípravné řízení</a:t>
            </a:r>
          </a:p>
          <a:p>
            <a:r>
              <a:rPr lang="cs-CZ" dirty="0"/>
              <a:t>předběžné projednání obžaloby</a:t>
            </a:r>
          </a:p>
          <a:p>
            <a:r>
              <a:rPr lang="cs-CZ" dirty="0"/>
              <a:t>hlavní líčení </a:t>
            </a:r>
          </a:p>
          <a:p>
            <a:r>
              <a:rPr lang="cs-CZ" dirty="0"/>
              <a:t>opravné řízení</a:t>
            </a:r>
          </a:p>
          <a:p>
            <a:r>
              <a:rPr lang="cs-CZ" dirty="0"/>
              <a:t>vykonávací řízení</a:t>
            </a:r>
          </a:p>
        </p:txBody>
      </p:sp>
    </p:spTree>
    <p:extLst>
      <p:ext uri="{BB962C8B-B14F-4D97-AF65-F5344CB8AC3E}">
        <p14:creationId xmlns:p14="http://schemas.microsoft.com/office/powerpoint/2010/main" val="10350384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720080"/>
          </a:xfrm>
          <a:noFill/>
        </p:spPr>
        <p:txBody>
          <a:bodyPr/>
          <a:lstStyle/>
          <a:p>
            <a:r>
              <a:rPr lang="cs-CZ" b="1" dirty="0"/>
              <a:t>Skončení prověřování</a:t>
            </a:r>
          </a:p>
        </p:txBody>
      </p:sp>
      <p:sp>
        <p:nvSpPr>
          <p:cNvPr id="3" name="Zástupný symbol pro obsah 2"/>
          <p:cNvSpPr>
            <a:spLocks noGrp="1"/>
          </p:cNvSpPr>
          <p:nvPr>
            <p:ph idx="1"/>
          </p:nvPr>
        </p:nvSpPr>
        <p:spPr>
          <a:xfrm>
            <a:off x="0" y="908720"/>
            <a:ext cx="9252520" cy="6336704"/>
          </a:xfrm>
        </p:spPr>
        <p:txBody>
          <a:bodyPr>
            <a:normAutofit fontScale="25000" lnSpcReduction="20000"/>
          </a:bodyPr>
          <a:lstStyle/>
          <a:p>
            <a:pPr marL="0" indent="0">
              <a:buNone/>
            </a:pPr>
            <a:r>
              <a:rPr lang="cs-CZ" sz="11200" b="1" dirty="0"/>
              <a:t>Odložení nebo jiné vyřízení věci (§ 159a </a:t>
            </a:r>
            <a:r>
              <a:rPr lang="cs-CZ" sz="11200" b="1" dirty="0" err="1"/>
              <a:t>tr</a:t>
            </a:r>
            <a:r>
              <a:rPr lang="cs-CZ" sz="11200" b="1" dirty="0"/>
              <a:t>. ř.)</a:t>
            </a:r>
          </a:p>
          <a:p>
            <a:pPr>
              <a:spcBef>
                <a:spcPts val="600"/>
              </a:spcBef>
            </a:pPr>
            <a:r>
              <a:rPr lang="cs-CZ" sz="8800" b="1" u="sng" dirty="0"/>
              <a:t>Nejde-li ve věci o podezření z trestného činu</a:t>
            </a:r>
            <a:r>
              <a:rPr lang="cs-CZ" sz="8800" dirty="0"/>
              <a:t>, státní zástupce nebo policejní orgán </a:t>
            </a:r>
            <a:r>
              <a:rPr lang="cs-CZ" sz="8800" b="1" u="sng" dirty="0"/>
              <a:t>věc odloží </a:t>
            </a:r>
            <a:r>
              <a:rPr lang="cs-CZ" sz="8000" i="1" u="sng" dirty="0"/>
              <a:t>(usnesením)</a:t>
            </a:r>
            <a:r>
              <a:rPr lang="cs-CZ" sz="8800" dirty="0"/>
              <a:t>, jestliže není na místě vyřídit věc jinak. </a:t>
            </a:r>
          </a:p>
          <a:p>
            <a:pPr marL="0" indent="0">
              <a:spcBef>
                <a:spcPts val="600"/>
              </a:spcBef>
              <a:buNone/>
            </a:pPr>
            <a:r>
              <a:rPr lang="cs-CZ" sz="8800" dirty="0"/>
              <a:t>Takovým vyřízením může být zejména </a:t>
            </a:r>
            <a:r>
              <a:rPr lang="cs-CZ" sz="8800" b="1" u="sng" dirty="0"/>
              <a:t>odevzdání věci </a:t>
            </a:r>
            <a:r>
              <a:rPr lang="cs-CZ" sz="8000" i="1" u="sng" dirty="0"/>
              <a:t>(opatřením)</a:t>
            </a:r>
            <a:endParaRPr lang="cs-CZ" sz="8000" dirty="0"/>
          </a:p>
          <a:p>
            <a:pPr marL="0" indent="0">
              <a:spcBef>
                <a:spcPts val="0"/>
              </a:spcBef>
              <a:buNone/>
            </a:pPr>
            <a:r>
              <a:rPr lang="cs-CZ" sz="8800" dirty="0"/>
              <a:t>a) příslušnému orgánu </a:t>
            </a:r>
            <a:r>
              <a:rPr lang="cs-CZ" sz="8800" u="sng" dirty="0"/>
              <a:t>k projednání přestupku</a:t>
            </a:r>
            <a:r>
              <a:rPr lang="cs-CZ" sz="8800" dirty="0"/>
              <a:t>, nebo </a:t>
            </a:r>
          </a:p>
          <a:p>
            <a:pPr marL="0" indent="0">
              <a:spcBef>
                <a:spcPts val="0"/>
              </a:spcBef>
              <a:buNone/>
            </a:pPr>
            <a:r>
              <a:rPr lang="cs-CZ" sz="8800" dirty="0"/>
              <a:t>b) jinému orgánu </a:t>
            </a:r>
            <a:r>
              <a:rPr lang="cs-CZ" sz="8800" u="sng" dirty="0"/>
              <a:t>ke kázeňskému nebo kárnému projednání</a:t>
            </a:r>
            <a:r>
              <a:rPr lang="cs-CZ" sz="8800" dirty="0"/>
              <a:t>.</a:t>
            </a:r>
          </a:p>
          <a:p>
            <a:pPr>
              <a:spcBef>
                <a:spcPts val="1200"/>
              </a:spcBef>
            </a:pPr>
            <a:r>
              <a:rPr lang="cs-CZ" sz="8800" dirty="0"/>
              <a:t>Státní zástupce nebo policejní orgán </a:t>
            </a:r>
            <a:r>
              <a:rPr lang="cs-CZ" sz="8800" b="1" u="sng" dirty="0"/>
              <a:t>věc odloží</a:t>
            </a:r>
            <a:r>
              <a:rPr lang="cs-CZ" sz="8800" dirty="0"/>
              <a:t>, je-li trestní stíhání </a:t>
            </a:r>
            <a:r>
              <a:rPr lang="cs-CZ" sz="8800" b="1" u="sng" dirty="0"/>
              <a:t>nepřípustné</a:t>
            </a:r>
            <a:r>
              <a:rPr lang="cs-CZ" sz="8800" dirty="0"/>
              <a:t> podle § 11 </a:t>
            </a:r>
            <a:r>
              <a:rPr lang="cs-CZ" sz="8800" dirty="0" err="1"/>
              <a:t>tr</a:t>
            </a:r>
            <a:r>
              <a:rPr lang="cs-CZ" sz="8800" dirty="0"/>
              <a:t>. ř. </a:t>
            </a:r>
          </a:p>
          <a:p>
            <a:pPr>
              <a:spcBef>
                <a:spcPts val="1200"/>
              </a:spcBef>
            </a:pPr>
            <a:r>
              <a:rPr lang="cs-CZ" sz="8800" dirty="0"/>
              <a:t>Státní zástupce nebo policejní orgán </a:t>
            </a:r>
            <a:r>
              <a:rPr lang="cs-CZ" sz="8800" b="1" u="sng" dirty="0"/>
              <a:t>může odložit věc</a:t>
            </a:r>
            <a:r>
              <a:rPr lang="cs-CZ" sz="8800" dirty="0"/>
              <a:t>, je-li trestní stíhání </a:t>
            </a:r>
            <a:r>
              <a:rPr lang="cs-CZ" sz="8800" b="1" u="sng" dirty="0"/>
              <a:t>neúčelné</a:t>
            </a:r>
            <a:r>
              <a:rPr lang="cs-CZ" sz="8800" u="sng" dirty="0"/>
              <a:t> </a:t>
            </a:r>
            <a:r>
              <a:rPr lang="cs-CZ" sz="8800" dirty="0"/>
              <a:t>vzhledem k okolnostem uvedeným v § 172 odst. 2 písm. a) nebo b) </a:t>
            </a:r>
            <a:r>
              <a:rPr lang="cs-CZ" sz="8800" dirty="0" err="1"/>
              <a:t>tr</a:t>
            </a:r>
            <a:r>
              <a:rPr lang="cs-CZ" sz="8800" dirty="0"/>
              <a:t>. ř. (</a:t>
            </a:r>
            <a:r>
              <a:rPr lang="cs-CZ" sz="8800" i="1" dirty="0"/>
              <a:t>fakultativní odložení věci)</a:t>
            </a:r>
            <a:endParaRPr lang="cs-CZ" sz="8800" dirty="0"/>
          </a:p>
          <a:p>
            <a:pPr>
              <a:spcBef>
                <a:spcPts val="1200"/>
              </a:spcBef>
            </a:pPr>
            <a:r>
              <a:rPr lang="cs-CZ" sz="8800" dirty="0"/>
              <a:t> Státní zástupce </a:t>
            </a:r>
            <a:r>
              <a:rPr lang="cs-CZ" sz="8800" b="1" u="sng" dirty="0"/>
              <a:t>může věc odložit</a:t>
            </a:r>
            <a:r>
              <a:rPr lang="cs-CZ" sz="8800" dirty="0"/>
              <a:t>, jestliže nastaly okolnosti uvedené v § 172 odst. 2 písm. c) </a:t>
            </a:r>
            <a:r>
              <a:rPr lang="cs-CZ" sz="8800" dirty="0" err="1"/>
              <a:t>tr</a:t>
            </a:r>
            <a:r>
              <a:rPr lang="cs-CZ" sz="8800" dirty="0"/>
              <a:t>. ř. </a:t>
            </a:r>
            <a:r>
              <a:rPr lang="cs-CZ" sz="8800" i="1" dirty="0"/>
              <a:t>(posílen princip oportunity, tzv. diskreční pravomoc státního zástupce, ve značné míře záleží na jeho úvaze, zda je </a:t>
            </a:r>
            <a:r>
              <a:rPr lang="cs-CZ" sz="8800" i="1" dirty="0" err="1"/>
              <a:t>tr</a:t>
            </a:r>
            <a:r>
              <a:rPr lang="cs-CZ" sz="8800" i="1" dirty="0"/>
              <a:t>. řízení účelné)</a:t>
            </a:r>
          </a:p>
          <a:p>
            <a:pPr>
              <a:spcBef>
                <a:spcPts val="1200"/>
              </a:spcBef>
            </a:pPr>
            <a:r>
              <a:rPr lang="cs-CZ" sz="8800" dirty="0"/>
              <a:t> Státní zástupce nebo policejní orgán </a:t>
            </a:r>
            <a:r>
              <a:rPr lang="cs-CZ" sz="8800" b="1" u="sng" dirty="0"/>
              <a:t>věc odloží </a:t>
            </a:r>
            <a:r>
              <a:rPr lang="cs-CZ" sz="8800" dirty="0"/>
              <a:t>též tehdy, pokud se </a:t>
            </a:r>
            <a:r>
              <a:rPr lang="cs-CZ" sz="8800" u="sng" dirty="0"/>
              <a:t>nepodařilo zjistit skutečnosti opravňující zahájit trestní stíhání</a:t>
            </a:r>
            <a:r>
              <a:rPr lang="cs-CZ" sz="8800" dirty="0"/>
              <a:t>. Pominou-li důvody odložení, trestní stíhání zahájí. </a:t>
            </a:r>
          </a:p>
          <a:p>
            <a:pPr marL="0" indent="0">
              <a:spcBef>
                <a:spcPts val="1200"/>
              </a:spcBef>
              <a:buNone/>
            </a:pPr>
            <a:r>
              <a:rPr lang="cs-CZ" sz="8800" dirty="0"/>
              <a:t> </a:t>
            </a:r>
          </a:p>
          <a:p>
            <a:endParaRPr lang="cs-CZ" sz="4200" dirty="0"/>
          </a:p>
        </p:txBody>
      </p:sp>
    </p:spTree>
    <p:extLst>
      <p:ext uri="{BB962C8B-B14F-4D97-AF65-F5344CB8AC3E}">
        <p14:creationId xmlns:p14="http://schemas.microsoft.com/office/powerpoint/2010/main" val="4279051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Skončení prověřování</a:t>
            </a:r>
            <a:endParaRPr lang="cs-CZ" dirty="0"/>
          </a:p>
        </p:txBody>
      </p:sp>
      <p:sp>
        <p:nvSpPr>
          <p:cNvPr id="3" name="Zástupný symbol pro obsah 2"/>
          <p:cNvSpPr>
            <a:spLocks noGrp="1"/>
          </p:cNvSpPr>
          <p:nvPr>
            <p:ph idx="1"/>
          </p:nvPr>
        </p:nvSpPr>
        <p:spPr/>
        <p:txBody>
          <a:bodyPr/>
          <a:lstStyle/>
          <a:p>
            <a:pPr marL="0" indent="0" algn="just">
              <a:buNone/>
            </a:pPr>
            <a:r>
              <a:rPr lang="cs-CZ" dirty="0"/>
              <a:t>Rozhodnutí o odložení věci nemá povahu res </a:t>
            </a:r>
            <a:r>
              <a:rPr lang="cs-CZ" dirty="0" err="1"/>
              <a:t>iudicatae</a:t>
            </a:r>
            <a:r>
              <a:rPr lang="cs-CZ" dirty="0"/>
              <a:t> a nevytváří tedy překážku věci rozhodnuté. Policejní orgán proto může kdykoliv – ať už na základě podnětu, pokynu státního zástupce nebo z vlastní iniciativy – pokračovat v dalším řízení (prověřování). Po jeho skončení je však třeba vydat další rozhodnutí (opatření) o odložení nebo jiném vyřízení věci.</a:t>
            </a:r>
          </a:p>
        </p:txBody>
      </p:sp>
    </p:spTree>
    <p:extLst>
      <p:ext uri="{BB962C8B-B14F-4D97-AF65-F5344CB8AC3E}">
        <p14:creationId xmlns:p14="http://schemas.microsoft.com/office/powerpoint/2010/main" val="3853938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Skončení prověřování</a:t>
            </a:r>
            <a:endParaRPr lang="cs-CZ"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cs-CZ" sz="2800" b="1" dirty="0"/>
                  <a:t>dočasné odložení trestního stíhání </a:t>
                </a:r>
                <a:r>
                  <a:rPr lang="cs-CZ" sz="2800" dirty="0"/>
                  <a:t>(§ 159b </a:t>
                </a:r>
                <a:r>
                  <a:rPr lang="cs-CZ" sz="2800" dirty="0" err="1"/>
                  <a:t>tr</a:t>
                </a:r>
                <a:r>
                  <a:rPr lang="cs-CZ" sz="2800" dirty="0"/>
                  <a:t>. ř.)</a:t>
                </a:r>
              </a:p>
              <a:p>
                <a:pPr marL="0" indent="0">
                  <a:buNone/>
                </a:pPr>
                <a:r>
                  <a:rPr lang="cs-CZ" sz="2800" dirty="0"/>
                  <a:t>- k objasnění trestné činnosti</a:t>
                </a:r>
              </a:p>
              <a:p>
                <a:pPr marL="0" indent="0">
                  <a:buNone/>
                </a:pPr>
                <a:r>
                  <a:rPr lang="cs-CZ" sz="2800" dirty="0"/>
                  <a:t>- pro vynětí osoby z pravomoci OČTŘ (§ 10 </a:t>
                </a:r>
                <a:r>
                  <a:rPr lang="cs-CZ" sz="2800" dirty="0" err="1"/>
                  <a:t>tr</a:t>
                </a:r>
                <a:r>
                  <a:rPr lang="cs-CZ" sz="2800" dirty="0"/>
                  <a:t>. ř.)</a:t>
                </a:r>
              </a:p>
              <a:p>
                <a:pPr marL="0" indent="0">
                  <a:buNone/>
                </a:pPr>
                <a:r>
                  <a:rPr lang="cs-CZ" sz="2800" dirty="0"/>
                  <a:t>- pravomocné rozhodnutí o přestupku (§ 159b odst. 4 </a:t>
                </a:r>
                <a:r>
                  <a:rPr lang="cs-CZ" sz="2800" dirty="0" err="1"/>
                  <a:t>tr</a:t>
                </a:r>
                <a:r>
                  <a:rPr lang="cs-CZ" sz="2800" dirty="0"/>
                  <a:t>. ř. – promítnutí zásady </a:t>
                </a:r>
                <a:r>
                  <a:rPr lang="cs-CZ" sz="2800" i="1" dirty="0"/>
                  <a:t>ne bis in idem</a:t>
                </a:r>
                <a:r>
                  <a:rPr lang="cs-CZ" sz="2800" dirty="0"/>
                  <a:t>)</a:t>
                </a:r>
                <a:endParaRPr lang="cs-CZ" sz="2800" i="1" dirty="0"/>
              </a:p>
              <a:p>
                <a:pPr>
                  <a:buFontTx/>
                  <a:buChar char="-"/>
                </a:pPr>
                <a:endParaRPr lang="cs-CZ" sz="2800" dirty="0"/>
              </a:p>
              <a:p>
                <a:r>
                  <a:rPr lang="cs-CZ" sz="2800" b="1" dirty="0"/>
                  <a:t>zvláštní ustanovení o dočasném odložení trestního stíhání </a:t>
                </a:r>
                <a:r>
                  <a:rPr lang="cs-CZ" sz="2800" dirty="0"/>
                  <a:t>(§ 159c </a:t>
                </a:r>
                <a:r>
                  <a:rPr lang="cs-CZ" sz="2800" dirty="0" err="1"/>
                  <a:t>tr</a:t>
                </a:r>
                <a:r>
                  <a:rPr lang="cs-CZ" sz="2800" dirty="0"/>
                  <a:t>. ř.) </a:t>
                </a:r>
                <a14:m>
                  <m:oMath xmlns:m="http://schemas.openxmlformats.org/officeDocument/2006/math">
                    <m:r>
                      <a:rPr lang="cs-CZ" sz="2800" b="1" i="1">
                        <a:latin typeface="Cambria Math"/>
                        <a:ea typeface="Cambria Math"/>
                      </a:rPr>
                      <m:t>→</m:t>
                    </m:r>
                  </m:oMath>
                </a14:m>
                <a:r>
                  <a:rPr lang="cs-CZ" sz="2800" b="1" dirty="0">
                    <a:sym typeface="Wingdings"/>
                  </a:rPr>
                  <a:t> </a:t>
                </a:r>
                <a:r>
                  <a:rPr lang="cs-CZ" sz="2800" b="1" dirty="0"/>
                  <a:t>rozhodnutí o nestíhání podezřelého </a:t>
                </a:r>
                <a:r>
                  <a:rPr lang="cs-CZ" sz="2800" dirty="0"/>
                  <a:t>(§ 159d </a:t>
                </a:r>
                <a:r>
                  <a:rPr lang="cs-CZ" sz="2800" dirty="0" err="1"/>
                  <a:t>tr</a:t>
                </a:r>
                <a:r>
                  <a:rPr lang="cs-CZ" sz="2800" dirty="0"/>
                  <a:t>. ř.)</a:t>
                </a:r>
              </a:p>
              <a:p>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a:stretch>
                  <a:fillRect l="-1481" t="-1125"/>
                </a:stretch>
              </a:blipFill>
            </p:spPr>
            <p:txBody>
              <a:bodyPr/>
              <a:lstStyle/>
              <a:p>
                <a:r>
                  <a:rPr lang="cs-CZ">
                    <a:noFill/>
                  </a:rPr>
                  <a:t> </a:t>
                </a:r>
              </a:p>
            </p:txBody>
          </p:sp>
        </mc:Fallback>
      </mc:AlternateContent>
    </p:spTree>
    <p:extLst>
      <p:ext uri="{BB962C8B-B14F-4D97-AF65-F5344CB8AC3E}">
        <p14:creationId xmlns:p14="http://schemas.microsoft.com/office/powerpoint/2010/main" val="62692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792088"/>
          </a:xfrm>
        </p:spPr>
        <p:txBody>
          <a:bodyPr>
            <a:normAutofit fontScale="90000"/>
          </a:bodyPr>
          <a:lstStyle/>
          <a:p>
            <a:r>
              <a:rPr lang="cs-CZ" sz="4200" b="1" dirty="0"/>
              <a:t>Zahájení trestního stíhání </a:t>
            </a:r>
            <a:r>
              <a:rPr lang="cs-CZ" sz="3600" dirty="0"/>
              <a:t>(§ 160 odst. 1 </a:t>
            </a:r>
            <a:r>
              <a:rPr lang="cs-CZ" sz="3600" dirty="0" err="1"/>
              <a:t>tr</a:t>
            </a:r>
            <a:r>
              <a:rPr lang="cs-CZ" sz="3600" dirty="0"/>
              <a:t>. ř.)</a:t>
            </a:r>
          </a:p>
        </p:txBody>
      </p:sp>
      <p:sp>
        <p:nvSpPr>
          <p:cNvPr id="3" name="Zástupný symbol pro obsah 2"/>
          <p:cNvSpPr>
            <a:spLocks noGrp="1"/>
          </p:cNvSpPr>
          <p:nvPr>
            <p:ph idx="1"/>
          </p:nvPr>
        </p:nvSpPr>
        <p:spPr>
          <a:xfrm>
            <a:off x="457200" y="1268760"/>
            <a:ext cx="8229600" cy="5400600"/>
          </a:xfrm>
        </p:spPr>
        <p:txBody>
          <a:bodyPr>
            <a:normAutofit fontScale="92500"/>
          </a:bodyPr>
          <a:lstStyle/>
          <a:p>
            <a:pPr marL="0" indent="0">
              <a:buNone/>
            </a:pPr>
            <a:r>
              <a:rPr lang="cs-CZ" b="1" dirty="0"/>
              <a:t>Usnesení o zahájení trestního stíhání</a:t>
            </a:r>
          </a:p>
          <a:p>
            <a:pPr lvl="0"/>
            <a:r>
              <a:rPr lang="cs-CZ" dirty="0"/>
              <a:t>označení orgánu, o jehož rozhodnutí jde,</a:t>
            </a:r>
          </a:p>
          <a:p>
            <a:pPr lvl="0"/>
            <a:r>
              <a:rPr lang="cs-CZ" dirty="0"/>
              <a:t>den a místo rozhodnutí,</a:t>
            </a:r>
          </a:p>
          <a:p>
            <a:pPr lvl="0"/>
            <a:r>
              <a:rPr lang="cs-CZ" dirty="0"/>
              <a:t>výrok usnesení s uvedením zákonných ustanovení, jichž bylo použito,</a:t>
            </a:r>
          </a:p>
          <a:p>
            <a:pPr lvl="0"/>
            <a:r>
              <a:rPr lang="cs-CZ" dirty="0"/>
              <a:t>odůvodnění, pokud zákon nestanoví něco jiného, a</a:t>
            </a:r>
          </a:p>
          <a:p>
            <a:pPr lvl="0"/>
            <a:r>
              <a:rPr lang="cs-CZ" dirty="0"/>
              <a:t>poučení o opravném prostředku.</a:t>
            </a:r>
          </a:p>
          <a:p>
            <a:pPr lvl="0"/>
            <a:endParaRPr lang="cs-CZ" dirty="0"/>
          </a:p>
          <a:p>
            <a:pPr marL="0" indent="0" algn="just">
              <a:buNone/>
            </a:pPr>
            <a:r>
              <a:rPr lang="cs-CZ" dirty="0"/>
              <a:t>Podle § 160 odst. 1 věta druhá </a:t>
            </a:r>
            <a:r>
              <a:rPr lang="cs-CZ" dirty="0" err="1"/>
              <a:t>tr</a:t>
            </a:r>
            <a:r>
              <a:rPr lang="cs-CZ" dirty="0"/>
              <a:t>. ř. musí výrok usnesení o zahájení trestního stíhání obsahovat popis skutku, ze kterého je tato osoba obviněna, aby nemohl být zaměněn s jiným, zákonné označení trestného činu, který je v tomto skutku spatřován; obviněný musí být v usnesení označen stejnými údaji, jaké musí být uvedeny o osobě obžalovaného v rozsudku (§ 120 odst. 2 </a:t>
            </a:r>
            <a:r>
              <a:rPr lang="cs-CZ" dirty="0" err="1"/>
              <a:t>tr</a:t>
            </a:r>
            <a:r>
              <a:rPr lang="cs-CZ" dirty="0"/>
              <a:t>. ř.). </a:t>
            </a:r>
          </a:p>
        </p:txBody>
      </p:sp>
    </p:spTree>
    <p:extLst>
      <p:ext uri="{BB962C8B-B14F-4D97-AF65-F5344CB8AC3E}">
        <p14:creationId xmlns:p14="http://schemas.microsoft.com/office/powerpoint/2010/main" val="4023982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lstStyle/>
          <a:p>
            <a:r>
              <a:rPr lang="cs-CZ" b="1" dirty="0"/>
              <a:t>Usnesení o zahájení trestního stíhání</a:t>
            </a:r>
          </a:p>
        </p:txBody>
      </p:sp>
      <p:sp>
        <p:nvSpPr>
          <p:cNvPr id="3" name="Zástupný symbol pro obsah 2"/>
          <p:cNvSpPr>
            <a:spLocks noGrp="1"/>
          </p:cNvSpPr>
          <p:nvPr>
            <p:ph idx="1"/>
          </p:nvPr>
        </p:nvSpPr>
        <p:spPr/>
        <p:txBody>
          <a:bodyPr/>
          <a:lstStyle/>
          <a:p>
            <a:pPr marL="0" indent="0">
              <a:buNone/>
            </a:pPr>
            <a:r>
              <a:rPr lang="cs-CZ" sz="3600" b="1" dirty="0"/>
              <a:t>NS ČR – č. 41/2002, 55/2013 Sb. </a:t>
            </a:r>
            <a:r>
              <a:rPr lang="cs-CZ" sz="3600" b="1" dirty="0" err="1"/>
              <a:t>rozh</a:t>
            </a:r>
            <a:r>
              <a:rPr lang="cs-CZ" sz="3600" b="1" dirty="0"/>
              <a:t>. </a:t>
            </a:r>
            <a:r>
              <a:rPr lang="cs-CZ" sz="3600" b="1" dirty="0" err="1"/>
              <a:t>tr</a:t>
            </a:r>
            <a:r>
              <a:rPr lang="cs-CZ" sz="3600" b="1" dirty="0"/>
              <a:t>.</a:t>
            </a:r>
          </a:p>
          <a:p>
            <a:pPr marL="0" indent="0" algn="just">
              <a:buNone/>
            </a:pPr>
            <a:r>
              <a:rPr lang="cs-CZ" sz="2800" dirty="0"/>
              <a:t>Předmětem trestního stíhání je vždy skutek, v němž je spatřován trestný čin, přičemž podstatou skutku je trestněprávně relevantní jednání pachatele a jím zapříčiněný trestněprávně významný následek. Od skutku je nutno odlišovat jeho popis, který musí obsahovat ty skutkové okolnosti, které jsou právně významné z hlediska naplnění jednotlivých znaků skutkové podstaty stíhaného trestného činu. </a:t>
            </a:r>
          </a:p>
          <a:p>
            <a:endParaRPr lang="cs-CZ" dirty="0"/>
          </a:p>
        </p:txBody>
      </p:sp>
    </p:spTree>
    <p:extLst>
      <p:ext uri="{BB962C8B-B14F-4D97-AF65-F5344CB8AC3E}">
        <p14:creationId xmlns:p14="http://schemas.microsoft.com/office/powerpoint/2010/main" val="3360834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76672"/>
            <a:ext cx="8229600" cy="936104"/>
          </a:xfrm>
        </p:spPr>
        <p:txBody>
          <a:bodyPr/>
          <a:lstStyle/>
          <a:p>
            <a:r>
              <a:rPr lang="cs-CZ" b="1" dirty="0"/>
              <a:t>Usnesení o zahájení trestního stíhání</a:t>
            </a:r>
            <a:endParaRPr lang="cs-CZ" dirty="0"/>
          </a:p>
        </p:txBody>
      </p:sp>
      <p:sp>
        <p:nvSpPr>
          <p:cNvPr id="3" name="Zástupný symbol pro obsah 2"/>
          <p:cNvSpPr>
            <a:spLocks noGrp="1"/>
          </p:cNvSpPr>
          <p:nvPr>
            <p:ph idx="1"/>
          </p:nvPr>
        </p:nvSpPr>
        <p:spPr/>
        <p:txBody>
          <a:bodyPr/>
          <a:lstStyle/>
          <a:p>
            <a:pPr marL="0" indent="0" algn="just">
              <a:buNone/>
            </a:pPr>
            <a:r>
              <a:rPr lang="cs-CZ" sz="2800" b="1" dirty="0"/>
              <a:t>I. ÚS 46/1996 </a:t>
            </a:r>
            <a:r>
              <a:rPr lang="cs-CZ" sz="2800" dirty="0"/>
              <a:t>– v usnesení o zahájení trestního stíhání musí být uvedena i subjektivní stránka trestného činu, tedy zavinění, popř. i pohnutka a následek.</a:t>
            </a:r>
          </a:p>
          <a:p>
            <a:pPr marL="0" indent="0" algn="just">
              <a:buNone/>
            </a:pPr>
            <a:endParaRPr lang="cs-CZ" dirty="0"/>
          </a:p>
          <a:p>
            <a:pPr marL="0" indent="0" algn="just">
              <a:buNone/>
            </a:pPr>
            <a:r>
              <a:rPr lang="cs-CZ" sz="2800" b="1" dirty="0"/>
              <a:t>I. ÚS 651/2000 </a:t>
            </a:r>
            <a:r>
              <a:rPr lang="cs-CZ" sz="2800" dirty="0"/>
              <a:t>– zahájení trestního stíhání samo o sobě není způsobilé k tomu, aby bylo podrobeno přezkumu Ústavním soudem (obdobně též III. ÚS 554/03, III. ÚS 511/02).</a:t>
            </a:r>
          </a:p>
          <a:p>
            <a:endParaRPr lang="cs-CZ" dirty="0"/>
          </a:p>
        </p:txBody>
      </p:sp>
    </p:spTree>
    <p:extLst>
      <p:ext uri="{BB962C8B-B14F-4D97-AF65-F5344CB8AC3E}">
        <p14:creationId xmlns:p14="http://schemas.microsoft.com/office/powerpoint/2010/main" val="2199284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lstStyle/>
          <a:p>
            <a:r>
              <a:rPr lang="cs-CZ" b="1" dirty="0"/>
              <a:t>Usnesení o zahájení trestního stíhání</a:t>
            </a:r>
            <a:endParaRPr lang="cs-CZ" dirty="0"/>
          </a:p>
        </p:txBody>
      </p:sp>
      <p:sp>
        <p:nvSpPr>
          <p:cNvPr id="3" name="Zástupný symbol pro obsah 2"/>
          <p:cNvSpPr>
            <a:spLocks noGrp="1"/>
          </p:cNvSpPr>
          <p:nvPr>
            <p:ph idx="1"/>
          </p:nvPr>
        </p:nvSpPr>
        <p:spPr>
          <a:xfrm>
            <a:off x="457200" y="1268760"/>
            <a:ext cx="8229600" cy="5328592"/>
          </a:xfrm>
        </p:spPr>
        <p:txBody>
          <a:bodyPr/>
          <a:lstStyle/>
          <a:p>
            <a:pPr>
              <a:buNone/>
            </a:pPr>
            <a:r>
              <a:rPr lang="cs-CZ" sz="3200" b="1" dirty="0"/>
              <a:t>III. ÚS 356/01</a:t>
            </a:r>
          </a:p>
          <a:p>
            <a:pPr marL="0" indent="0" algn="just">
              <a:buNone/>
            </a:pPr>
            <a:r>
              <a:rPr lang="cs-CZ" sz="2600" dirty="0"/>
              <a:t>Zahájením trestního stíhání je uskutečněna zásada řádného zákonného procesu vyjádřená v čl. 8 odst. 2 Listiny a také v § 2 odst. 1 </a:t>
            </a:r>
            <a:r>
              <a:rPr lang="cs-CZ" sz="2600" dirty="0" err="1"/>
              <a:t>tr</a:t>
            </a:r>
            <a:r>
              <a:rPr lang="cs-CZ" sz="2600" dirty="0"/>
              <a:t>. ř. spočívající v tom, že nikdo nemůže být stíhán jinak než ze zákonných důvodů a způsobem, který stanoví zákon. </a:t>
            </a:r>
            <a:r>
              <a:rPr lang="cs-CZ" sz="2600" b="1" dirty="0"/>
              <a:t>Zahájením trestního stíhání je také určen předmět trestního řízení, neboť obžalobu je možno podat jen pro skutek, pro nějž bylo zahájeno trestní stíhání          (§ 176 odst. 2 </a:t>
            </a:r>
            <a:r>
              <a:rPr lang="cs-CZ" sz="2600" b="1" dirty="0" err="1"/>
              <a:t>tr</a:t>
            </a:r>
            <a:r>
              <a:rPr lang="cs-CZ" sz="2600" b="1" dirty="0"/>
              <a:t>. ř.) a soud může rozhodovat jen o skutku, který je uveden v žalobním návrhu (§ 220 odst. 1 </a:t>
            </a:r>
            <a:r>
              <a:rPr lang="cs-CZ" sz="2600" b="1" dirty="0" err="1"/>
              <a:t>tr</a:t>
            </a:r>
            <a:r>
              <a:rPr lang="cs-CZ" sz="2600" b="1" dirty="0"/>
              <a:t>. ř.).</a:t>
            </a:r>
            <a:r>
              <a:rPr lang="cs-CZ" sz="2600" dirty="0"/>
              <a:t> Zahájení trestního stíhání má také výrazný vliv na výkon oprávnění obhájce (§ 165 </a:t>
            </a:r>
            <a:r>
              <a:rPr lang="cs-CZ" sz="2600" dirty="0" err="1"/>
              <a:t>tr</a:t>
            </a:r>
            <a:r>
              <a:rPr lang="cs-CZ" sz="2600" dirty="0"/>
              <a:t>. ř.). </a:t>
            </a:r>
          </a:p>
          <a:p>
            <a:endParaRPr lang="cs-CZ" dirty="0"/>
          </a:p>
          <a:p>
            <a:endParaRPr lang="cs-CZ" dirty="0"/>
          </a:p>
        </p:txBody>
      </p:sp>
    </p:spTree>
    <p:extLst>
      <p:ext uri="{BB962C8B-B14F-4D97-AF65-F5344CB8AC3E}">
        <p14:creationId xmlns:p14="http://schemas.microsoft.com/office/powerpoint/2010/main" val="2339041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Usnesení o zahájení trestního stíhání</a:t>
            </a:r>
            <a:endParaRPr lang="cs-CZ" dirty="0"/>
          </a:p>
        </p:txBody>
      </p:sp>
      <p:sp>
        <p:nvSpPr>
          <p:cNvPr id="3" name="Zástupný symbol pro obsah 2"/>
          <p:cNvSpPr>
            <a:spLocks noGrp="1"/>
          </p:cNvSpPr>
          <p:nvPr>
            <p:ph idx="1"/>
          </p:nvPr>
        </p:nvSpPr>
        <p:spPr/>
        <p:txBody>
          <a:bodyPr/>
          <a:lstStyle/>
          <a:p>
            <a:pPr marL="0" indent="0" algn="just">
              <a:buNone/>
            </a:pPr>
            <a:r>
              <a:rPr lang="cs-CZ" dirty="0"/>
              <a:t>Oproti záznamu o zahájení úkonů trestního řízení představuje  skutek uvedený v usnesení o zahájení trestního řízení předmět dalšího řízení (</a:t>
            </a:r>
            <a:r>
              <a:rPr lang="cs-CZ" i="1" dirty="0"/>
              <a:t>viz judikatura uvedená výše</a:t>
            </a:r>
            <a:r>
              <a:rPr lang="cs-CZ" dirty="0"/>
              <a:t>), musí obsahovat všechny znaky skutkové podstaty trestného činu, pro který se trestní řízení vede a k jeho případné změně musí dojít pouze za podmínek zachování tzv. </a:t>
            </a:r>
            <a:r>
              <a:rPr lang="cs-CZ" b="1" dirty="0"/>
              <a:t>totožnosti skutku </a:t>
            </a:r>
            <a:r>
              <a:rPr lang="cs-CZ" dirty="0"/>
              <a:t>(musí být – alespoň částečně – zachována totožnost jednání pachatele anebo totožnost následku).</a:t>
            </a:r>
          </a:p>
          <a:p>
            <a:pPr marL="0" indent="0" algn="just">
              <a:buNone/>
            </a:pPr>
            <a:r>
              <a:rPr lang="cs-CZ" dirty="0"/>
              <a:t>Zahájením trestního stíhání nastává další fáze přípravného řízení – </a:t>
            </a:r>
            <a:r>
              <a:rPr lang="cs-CZ" b="1" dirty="0"/>
              <a:t>vyšetřování</a:t>
            </a:r>
            <a:r>
              <a:rPr lang="cs-CZ" dirty="0"/>
              <a:t>.</a:t>
            </a:r>
          </a:p>
        </p:txBody>
      </p:sp>
    </p:spTree>
    <p:extLst>
      <p:ext uri="{BB962C8B-B14F-4D97-AF65-F5344CB8AC3E}">
        <p14:creationId xmlns:p14="http://schemas.microsoft.com/office/powerpoint/2010/main" val="42745720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Vyšetřovací orgány </a:t>
            </a:r>
            <a:r>
              <a:rPr lang="cs-CZ" dirty="0"/>
              <a:t>(§ 161 </a:t>
            </a:r>
            <a:r>
              <a:rPr lang="cs-CZ" dirty="0" err="1"/>
              <a:t>tr</a:t>
            </a:r>
            <a:r>
              <a:rPr lang="cs-CZ" dirty="0"/>
              <a:t>. řádu)</a:t>
            </a:r>
          </a:p>
        </p:txBody>
      </p:sp>
      <p:sp>
        <p:nvSpPr>
          <p:cNvPr id="3" name="Zástupný symbol pro obsah 2"/>
          <p:cNvSpPr>
            <a:spLocks noGrp="1"/>
          </p:cNvSpPr>
          <p:nvPr>
            <p:ph idx="1"/>
          </p:nvPr>
        </p:nvSpPr>
        <p:spPr/>
        <p:txBody>
          <a:bodyPr/>
          <a:lstStyle/>
          <a:p>
            <a:r>
              <a:rPr lang="cs-CZ" dirty="0"/>
              <a:t>Policie ČR</a:t>
            </a:r>
          </a:p>
          <a:p>
            <a:r>
              <a:rPr lang="cs-CZ" dirty="0"/>
              <a:t>Generální inspekce bezpečnostních sborů</a:t>
            </a:r>
          </a:p>
          <a:p>
            <a:r>
              <a:rPr lang="cs-CZ" dirty="0"/>
              <a:t>státní zástupce (krajského </a:t>
            </a:r>
            <a:r>
              <a:rPr lang="cs-CZ"/>
              <a:t>státního zastupitelství)</a:t>
            </a:r>
            <a:endParaRPr lang="cs-CZ" dirty="0"/>
          </a:p>
          <a:p>
            <a:r>
              <a:rPr lang="cs-CZ" dirty="0"/>
              <a:t>Vojenská policie</a:t>
            </a:r>
          </a:p>
          <a:p>
            <a:r>
              <a:rPr lang="cs-CZ" dirty="0"/>
              <a:t>kapitán lodi</a:t>
            </a:r>
          </a:p>
        </p:txBody>
      </p:sp>
    </p:spTree>
    <p:extLst>
      <p:ext uri="{BB962C8B-B14F-4D97-AF65-F5344CB8AC3E}">
        <p14:creationId xmlns:p14="http://schemas.microsoft.com/office/powerpoint/2010/main" val="39621531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p>
        </p:txBody>
      </p:sp>
      <p:sp>
        <p:nvSpPr>
          <p:cNvPr id="3" name="Zástupný symbol pro obsah 2"/>
          <p:cNvSpPr>
            <a:spLocks noGrp="1"/>
          </p:cNvSpPr>
          <p:nvPr>
            <p:ph idx="1"/>
          </p:nvPr>
        </p:nvSpPr>
        <p:spPr/>
        <p:txBody>
          <a:bodyPr>
            <a:normAutofit/>
          </a:bodyPr>
          <a:lstStyle/>
          <a:p>
            <a:r>
              <a:rPr lang="cs-CZ" b="1" dirty="0"/>
              <a:t>Omezení při výslechu svědků </a:t>
            </a:r>
            <a:r>
              <a:rPr lang="cs-CZ" dirty="0"/>
              <a:t>(§ 164 odst. 1 </a:t>
            </a:r>
            <a:r>
              <a:rPr lang="cs-CZ" dirty="0" err="1"/>
              <a:t>tr</a:t>
            </a:r>
            <a:r>
              <a:rPr lang="cs-CZ" dirty="0"/>
              <a:t>. ř.)</a:t>
            </a:r>
          </a:p>
          <a:p>
            <a:pPr marL="0" indent="0" algn="just">
              <a:buNone/>
            </a:pPr>
            <a:r>
              <a:rPr lang="cs-CZ" dirty="0"/>
              <a:t>Výslechy svědků se i ve vyšetřování provádějí v omezeném rozsahu, s výjimkou vyšetřování trestných činů, o nichž koná řízení v prvním stupni krajský soud (§ 168, § 169 odst. 1 věta za středníkem, § 17 </a:t>
            </a:r>
            <a:r>
              <a:rPr lang="cs-CZ" dirty="0" err="1"/>
              <a:t>tr</a:t>
            </a:r>
            <a:r>
              <a:rPr lang="cs-CZ" dirty="0"/>
              <a:t>. ř.). Smyslem této úpravy je přenesení těžiště dokazování do hlavního líčení. Proto ty výslechy svědků, které je možné bez obav ze ztráty důkazní hodnoty provést v hlavním líčení, není nutné provádět v přípravném řízení. To však neplatí, pokud má výslech svědka povahu neodkladného nebo neopakovatelného úkonu (§ 160 odst. 4 </a:t>
            </a:r>
            <a:r>
              <a:rPr lang="cs-CZ" dirty="0" err="1"/>
              <a:t>tr</a:t>
            </a:r>
            <a:r>
              <a:rPr lang="cs-CZ" dirty="0"/>
              <a:t>. ř.).  V takovém případě je vhodné, aby se takového úkonu účastnil obhájce nebo osobně obviněný (§ 165 odst. 1 </a:t>
            </a:r>
            <a:r>
              <a:rPr lang="cs-CZ" dirty="0" err="1"/>
              <a:t>tr</a:t>
            </a:r>
            <a:r>
              <a:rPr lang="cs-CZ" dirty="0"/>
              <a:t>. ř.)</a:t>
            </a:r>
          </a:p>
        </p:txBody>
      </p:sp>
    </p:spTree>
    <p:extLst>
      <p:ext uri="{BB962C8B-B14F-4D97-AF65-F5344CB8AC3E}">
        <p14:creationId xmlns:p14="http://schemas.microsoft.com/office/powerpoint/2010/main" val="1054548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procesní předpisy</a:t>
            </a:r>
          </a:p>
        </p:txBody>
      </p:sp>
      <p:sp>
        <p:nvSpPr>
          <p:cNvPr id="3" name="Zástupný symbol pro obsah 2"/>
          <p:cNvSpPr>
            <a:spLocks noGrp="1"/>
          </p:cNvSpPr>
          <p:nvPr>
            <p:ph idx="1"/>
          </p:nvPr>
        </p:nvSpPr>
        <p:spPr/>
        <p:txBody>
          <a:bodyPr>
            <a:normAutofit fontScale="92500"/>
          </a:bodyPr>
          <a:lstStyle/>
          <a:p>
            <a:pPr>
              <a:spcBef>
                <a:spcPts val="1200"/>
              </a:spcBef>
            </a:pPr>
            <a:r>
              <a:rPr lang="cs-CZ" sz="2600" dirty="0"/>
              <a:t>zákon č. 141/1961 Sb., o trestním řízení soudním (</a:t>
            </a:r>
            <a:r>
              <a:rPr lang="cs-CZ" sz="2600" b="1" dirty="0"/>
              <a:t>trestní řád</a:t>
            </a:r>
            <a:r>
              <a:rPr lang="cs-CZ" sz="2600" dirty="0"/>
              <a:t>)</a:t>
            </a:r>
          </a:p>
          <a:p>
            <a:pPr>
              <a:spcBef>
                <a:spcPts val="1200"/>
              </a:spcBef>
            </a:pPr>
            <a:r>
              <a:rPr lang="cs-CZ" sz="2600" dirty="0"/>
              <a:t>zákon č. 218/2003 Sb., o odpovědnosti mládeže za protiprávní činy a o soudnictví ve věcech mládeže a o změně některých zákonů (</a:t>
            </a:r>
            <a:r>
              <a:rPr lang="cs-CZ" sz="2600" b="1" dirty="0"/>
              <a:t>zákon o soudnictví ve věcech mládeže</a:t>
            </a:r>
            <a:r>
              <a:rPr lang="cs-CZ" sz="2600" dirty="0"/>
              <a:t>)</a:t>
            </a:r>
          </a:p>
          <a:p>
            <a:pPr>
              <a:spcBef>
                <a:spcPts val="1200"/>
              </a:spcBef>
            </a:pPr>
            <a:r>
              <a:rPr lang="cs-CZ" sz="2600" dirty="0"/>
              <a:t>zákon č. 418/2011 Sb., </a:t>
            </a:r>
            <a:r>
              <a:rPr lang="cs-CZ" sz="2600" b="1" dirty="0"/>
              <a:t>o trestní odpovědnosti právnických osob </a:t>
            </a:r>
            <a:r>
              <a:rPr lang="cs-CZ" sz="2600" dirty="0"/>
              <a:t>a řízení proti nim</a:t>
            </a:r>
          </a:p>
          <a:p>
            <a:pPr>
              <a:spcBef>
                <a:spcPts val="1200"/>
              </a:spcBef>
            </a:pPr>
            <a:r>
              <a:rPr lang="cs-CZ" sz="2600" dirty="0"/>
              <a:t>zákon č. 45/2013 Sb., o obětech trestných činů a o změně některých zákonů (</a:t>
            </a:r>
            <a:r>
              <a:rPr lang="cs-CZ" sz="2600" b="1" dirty="0"/>
              <a:t>zákon o obětech trestných činů</a:t>
            </a:r>
            <a:r>
              <a:rPr lang="cs-CZ" sz="2600" dirty="0"/>
              <a:t>)</a:t>
            </a:r>
          </a:p>
          <a:p>
            <a:pPr>
              <a:spcBef>
                <a:spcPts val="1200"/>
              </a:spcBef>
            </a:pPr>
            <a:r>
              <a:rPr lang="cs-CZ" sz="2600" dirty="0"/>
              <a:t>zákon č. 104/2013 Sb., </a:t>
            </a:r>
            <a:r>
              <a:rPr lang="cs-CZ" sz="2800" dirty="0">
                <a:effectLst/>
                <a:ea typeface="Times New Roman" panose="02020603050405020304" pitchFamily="18" charset="0"/>
                <a:cs typeface="Times New Roman" panose="02020603050405020304" pitchFamily="18" charset="0"/>
              </a:rPr>
              <a:t>o mezinárodní justiční spolupráci ve věcech trestních </a:t>
            </a:r>
          </a:p>
          <a:p>
            <a:pPr>
              <a:spcBef>
                <a:spcPts val="1200"/>
              </a:spcBef>
            </a:pPr>
            <a:endParaRPr lang="cs-CZ" sz="2600" dirty="0"/>
          </a:p>
          <a:p>
            <a:pPr>
              <a:spcBef>
                <a:spcPts val="1200"/>
              </a:spcBef>
            </a:pPr>
            <a:endParaRPr lang="cs-CZ" sz="2600" dirty="0"/>
          </a:p>
        </p:txBody>
      </p:sp>
    </p:spTree>
    <p:extLst>
      <p:ext uri="{BB962C8B-B14F-4D97-AF65-F5344CB8AC3E}">
        <p14:creationId xmlns:p14="http://schemas.microsoft.com/office/powerpoint/2010/main" val="25827648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lstStyle/>
          <a:p>
            <a:r>
              <a:rPr lang="cs-CZ" b="1" dirty="0"/>
              <a:t>Účast obviněného a obhájce ve vyšetřování </a:t>
            </a:r>
            <a:r>
              <a:rPr lang="cs-CZ" dirty="0"/>
              <a:t>(§ 165 </a:t>
            </a:r>
            <a:r>
              <a:rPr lang="cs-CZ" dirty="0" err="1"/>
              <a:t>tr</a:t>
            </a:r>
            <a:r>
              <a:rPr lang="cs-CZ" dirty="0"/>
              <a:t>. ř.)</a:t>
            </a:r>
          </a:p>
          <a:p>
            <a:pPr marL="0" indent="0" algn="just">
              <a:buNone/>
            </a:pPr>
            <a:r>
              <a:rPr lang="cs-CZ" i="1" dirty="0"/>
              <a:t>Platí, co už bylo uvedeno výše v souvislosti s uplatněním zásad spravedlivého procesu: jestliže se jedná o výslech svědka, který má právo odepřít výpověď nebo jde o klíčový důkaz, který má navíc podobu neodkladného nebo neopakovatelného úkonu, je třeba umožnit obhájci (a pokud si jej obviněný nezvolil, pak obviněnému osobně) aby byl přítomen u výslechu.</a:t>
            </a:r>
          </a:p>
          <a:p>
            <a:pPr marL="0" indent="0">
              <a:buNone/>
            </a:pPr>
            <a:endParaRPr lang="cs-CZ" dirty="0"/>
          </a:p>
        </p:txBody>
      </p:sp>
    </p:spTree>
    <p:extLst>
      <p:ext uri="{BB962C8B-B14F-4D97-AF65-F5344CB8AC3E}">
        <p14:creationId xmlns:p14="http://schemas.microsoft.com/office/powerpoint/2010/main" val="29231926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lstStyle/>
          <a:p>
            <a:r>
              <a:rPr lang="cs-CZ" b="1" dirty="0"/>
              <a:t>Trestní stíhání se souhlasem poškozeného </a:t>
            </a:r>
            <a:r>
              <a:rPr lang="cs-CZ" dirty="0"/>
              <a:t>(§ 163, 163a </a:t>
            </a:r>
            <a:r>
              <a:rPr lang="cs-CZ" dirty="0" err="1"/>
              <a:t>tr</a:t>
            </a:r>
            <a:r>
              <a:rPr lang="cs-CZ" dirty="0"/>
              <a:t>. ř.)</a:t>
            </a:r>
          </a:p>
          <a:p>
            <a:pPr marL="0" indent="0" algn="just">
              <a:buNone/>
            </a:pPr>
            <a:r>
              <a:rPr lang="cs-CZ" i="1" dirty="0"/>
              <a:t>U taxativně vyjmenovaných trestných činů je ke stíhání pachatele zapotřebí </a:t>
            </a:r>
            <a:r>
              <a:rPr lang="cs-CZ" b="1" i="1" dirty="0"/>
              <a:t>souhlasu poškozeného</a:t>
            </a:r>
            <a:r>
              <a:rPr lang="cs-CZ" i="1" dirty="0"/>
              <a:t>, pokud je ve zvláštním blízkém vztahu k pachateli. Výjimky obsahuje ustanovení § 163a </a:t>
            </a:r>
            <a:r>
              <a:rPr lang="cs-CZ" i="1" dirty="0" err="1"/>
              <a:t>tr</a:t>
            </a:r>
            <a:r>
              <a:rPr lang="cs-CZ" i="1" dirty="0"/>
              <a:t>. ř. Úprava představuje </a:t>
            </a:r>
            <a:r>
              <a:rPr lang="cs-CZ" b="1" i="1" dirty="0"/>
              <a:t>průlom do zásad legality a oficiality</a:t>
            </a:r>
            <a:r>
              <a:rPr lang="cs-CZ" i="1" dirty="0"/>
              <a:t> ve prospěch poškozeného. Jejím smyslem je ponechat dispoziční právo k trestnímu postihu pachatele poškozenému a citlivě tak řešit situace, kdy by postih pachatele měl negativní dopady i pro samotného poškozeného. Zákon zde upřednostňuje citové a jiné vazby poškozeného k pachateli před potřebou jeho postihu.</a:t>
            </a:r>
          </a:p>
          <a:p>
            <a:pPr marL="0" indent="0" algn="just">
              <a:buNone/>
            </a:pPr>
            <a:endParaRPr lang="cs-CZ" i="1" dirty="0"/>
          </a:p>
          <a:p>
            <a:pPr marL="0" indent="0">
              <a:buNone/>
            </a:pPr>
            <a:endParaRPr lang="cs-CZ" dirty="0"/>
          </a:p>
        </p:txBody>
      </p:sp>
    </p:spTree>
    <p:extLst>
      <p:ext uri="{BB962C8B-B14F-4D97-AF65-F5344CB8AC3E}">
        <p14:creationId xmlns:p14="http://schemas.microsoft.com/office/powerpoint/2010/main" val="5415747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 - </a:t>
            </a:r>
            <a:r>
              <a:rPr lang="cs-CZ" b="1" i="1" dirty="0"/>
              <a:t>příklad</a:t>
            </a:r>
            <a:endParaRPr lang="cs-CZ" i="1" dirty="0"/>
          </a:p>
        </p:txBody>
      </p:sp>
      <p:sp>
        <p:nvSpPr>
          <p:cNvPr id="3" name="Zástupný symbol pro obsah 2"/>
          <p:cNvSpPr>
            <a:spLocks noGrp="1"/>
          </p:cNvSpPr>
          <p:nvPr>
            <p:ph idx="1"/>
          </p:nvPr>
        </p:nvSpPr>
        <p:spPr>
          <a:xfrm>
            <a:off x="467544" y="1556792"/>
            <a:ext cx="8229600" cy="5136232"/>
          </a:xfrm>
        </p:spPr>
        <p:txBody>
          <a:bodyPr>
            <a:normAutofit fontScale="92500"/>
          </a:bodyPr>
          <a:lstStyle/>
          <a:p>
            <a:r>
              <a:rPr lang="cs-CZ" b="1" dirty="0"/>
              <a:t>Trestní stíhání se souhlasem poškozeného</a:t>
            </a:r>
          </a:p>
          <a:p>
            <a:pPr marL="0" indent="0" algn="just">
              <a:buNone/>
            </a:pPr>
            <a:r>
              <a:rPr lang="cs-CZ" i="1" dirty="0"/>
              <a:t>Typické je využití ustanovení § 163 odst. 1 </a:t>
            </a:r>
            <a:r>
              <a:rPr lang="cs-CZ" i="1" dirty="0" err="1"/>
              <a:t>tr</a:t>
            </a:r>
            <a:r>
              <a:rPr lang="cs-CZ" i="1" dirty="0"/>
              <a:t>. ř. o předchozím souhlasu poškozeného u trestných činů spojených s domácím násilím. Celá řada trestných činů spáchaných v rámci partnerského konfliktu je podmíněna souhlasem poškozené oběti – zpravidla ženy, která utrpěla škodlivý následek např. v podobě újmy na zdraví. Pokud se jedná o jednorázový atak ze strany pachatele a prostou újmu na zdraví, která se dá např. podřadit pod skutkovou podstatu přečinu ublížení na zdraví podle § 146 odst. 1 </a:t>
            </a:r>
            <a:r>
              <a:rPr lang="cs-CZ" i="1" dirty="0" err="1"/>
              <a:t>tr</a:t>
            </a:r>
            <a:r>
              <a:rPr lang="cs-CZ" i="1" dirty="0"/>
              <a:t>. zák., je nutný ke stíhání pachatele jako obviněného předchozí souhlas poškozené. Půjde-li však o jiný trestný čin, např. pokus těžkého ublížení na zdraví podle § 21 odst. 1, § 145 odst. 1 </a:t>
            </a:r>
            <a:r>
              <a:rPr lang="cs-CZ" i="1" dirty="0" err="1"/>
              <a:t>tr</a:t>
            </a:r>
            <a:r>
              <a:rPr lang="cs-CZ" i="1" dirty="0"/>
              <a:t>. zák. nebo o přečin týrání osoby žijící ve společném obydlí podle § 199 odst. 1 </a:t>
            </a:r>
            <a:r>
              <a:rPr lang="cs-CZ" i="1" dirty="0" err="1"/>
              <a:t>tr</a:t>
            </a:r>
            <a:r>
              <a:rPr lang="cs-CZ" i="1" dirty="0"/>
              <a:t>. zák., předchozí souhlas poškozené není nutný, neboť uvedené trestné činy nejsou vyjmenovány v § 163 odst. 1 </a:t>
            </a:r>
            <a:r>
              <a:rPr lang="cs-CZ" i="1" dirty="0" err="1"/>
              <a:t>tr</a:t>
            </a:r>
            <a:r>
              <a:rPr lang="cs-CZ" i="1" dirty="0"/>
              <a:t>. zák.</a:t>
            </a:r>
          </a:p>
        </p:txBody>
      </p:sp>
    </p:spTree>
    <p:extLst>
      <p:ext uri="{BB962C8B-B14F-4D97-AF65-F5344CB8AC3E}">
        <p14:creationId xmlns:p14="http://schemas.microsoft.com/office/powerpoint/2010/main" val="20739173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lstStyle/>
          <a:p>
            <a:r>
              <a:rPr lang="cs-CZ" b="1" dirty="0"/>
              <a:t>Lhůty pro skončení vyšetřování </a:t>
            </a:r>
            <a:r>
              <a:rPr lang="cs-CZ" dirty="0"/>
              <a:t>(§ 167, 170 </a:t>
            </a:r>
            <a:r>
              <a:rPr lang="cs-CZ" dirty="0" err="1"/>
              <a:t>tr</a:t>
            </a:r>
            <a:r>
              <a:rPr lang="cs-CZ" dirty="0"/>
              <a:t>. ř.)</a:t>
            </a:r>
          </a:p>
          <a:p>
            <a:pPr marL="0" indent="0" algn="just">
              <a:buNone/>
            </a:pPr>
            <a:r>
              <a:rPr lang="cs-CZ" i="1" dirty="0"/>
              <a:t>V rámci zásady rychlosti vyšetřování zákon stanoví </a:t>
            </a:r>
            <a:r>
              <a:rPr lang="cs-CZ" b="1" i="1" dirty="0"/>
              <a:t>pořádkové lhůty </a:t>
            </a:r>
            <a:r>
              <a:rPr lang="cs-CZ" i="1" dirty="0"/>
              <a:t>pro skončení vyšetřování. Jejich počátek se odvíjí od okamžiku vydání usnesení o zahájení trestního stíhání.</a:t>
            </a:r>
          </a:p>
          <a:p>
            <a:pPr marL="0" indent="0" algn="just">
              <a:buNone/>
            </a:pPr>
            <a:r>
              <a:rPr lang="cs-CZ" i="1" dirty="0"/>
              <a:t>Pro vyšetřování závažnějších trestných činů (v působnosti krajského soudu podle § 17 </a:t>
            </a:r>
            <a:r>
              <a:rPr lang="cs-CZ" i="1" dirty="0" err="1"/>
              <a:t>tr</a:t>
            </a:r>
            <a:r>
              <a:rPr lang="cs-CZ" i="1" dirty="0"/>
              <a:t>. ř.) jsou lhůty pro skončení vyšetřování uvedeny v § 170 odst. 1 </a:t>
            </a:r>
            <a:r>
              <a:rPr lang="cs-CZ" i="1" dirty="0" err="1"/>
              <a:t>tr</a:t>
            </a:r>
            <a:r>
              <a:rPr lang="cs-CZ" i="1" dirty="0"/>
              <a:t>. ř.</a:t>
            </a:r>
          </a:p>
        </p:txBody>
      </p:sp>
    </p:spTree>
    <p:extLst>
      <p:ext uri="{BB962C8B-B14F-4D97-AF65-F5344CB8AC3E}">
        <p14:creationId xmlns:p14="http://schemas.microsoft.com/office/powerpoint/2010/main" val="39225345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lstStyle/>
          <a:p>
            <a:r>
              <a:rPr lang="cs-CZ" b="1" dirty="0"/>
              <a:t>Skončení vyšetřování, seznámení se spisem </a:t>
            </a:r>
            <a:r>
              <a:rPr lang="cs-CZ" dirty="0"/>
              <a:t>(§ 166 </a:t>
            </a:r>
            <a:r>
              <a:rPr lang="cs-CZ" dirty="0" err="1"/>
              <a:t>tr</a:t>
            </a:r>
            <a:r>
              <a:rPr lang="cs-CZ" dirty="0"/>
              <a:t>. ř.)</a:t>
            </a:r>
          </a:p>
          <a:p>
            <a:pPr marL="0" indent="0" algn="just">
              <a:buNone/>
            </a:pPr>
            <a:r>
              <a:rPr lang="cs-CZ" i="1" dirty="0"/>
              <a:t>Možnost prostudovat spisy je </a:t>
            </a:r>
            <a:r>
              <a:rPr lang="cs-CZ" b="1" i="1" dirty="0"/>
              <a:t>právem</a:t>
            </a:r>
            <a:r>
              <a:rPr lang="cs-CZ" i="1" dirty="0"/>
              <a:t>, nikoli povinností </a:t>
            </a:r>
            <a:r>
              <a:rPr lang="cs-CZ" b="1" i="1" dirty="0"/>
              <a:t>obviněného a obhájce</a:t>
            </a:r>
            <a:r>
              <a:rPr lang="cs-CZ" i="1" dirty="0"/>
              <a:t>. Jde o realizaci práva na obhajobu, aby se obviněný mohl seznámit s výsledky vyšetřování, zvolit obhajobu pro řízení před soudem a aby mohl uplatnit návrhy na doplnění vyšetřování. Tyto návrhy nemusí policejní orgán akceptovat. V takovém případě je neformálním opatřením odmítne a učiní o tom záznam ve spise. O odmítnutí návrhu vyrozumí obviněného nebo jeho obhájce, a poškozeného.</a:t>
            </a:r>
          </a:p>
          <a:p>
            <a:endParaRPr lang="cs-CZ" dirty="0"/>
          </a:p>
        </p:txBody>
      </p:sp>
    </p:spTree>
    <p:extLst>
      <p:ext uri="{BB962C8B-B14F-4D97-AF65-F5344CB8AC3E}">
        <p14:creationId xmlns:p14="http://schemas.microsoft.com/office/powerpoint/2010/main" val="39362541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Postup při vyšetřování</a:t>
            </a:r>
            <a:endParaRPr lang="cs-CZ" dirty="0"/>
          </a:p>
        </p:txBody>
      </p:sp>
      <p:sp>
        <p:nvSpPr>
          <p:cNvPr id="3" name="Zástupný symbol pro obsah 2"/>
          <p:cNvSpPr>
            <a:spLocks noGrp="1"/>
          </p:cNvSpPr>
          <p:nvPr>
            <p:ph idx="1"/>
          </p:nvPr>
        </p:nvSpPr>
        <p:spPr/>
        <p:txBody>
          <a:bodyPr>
            <a:normAutofit/>
          </a:bodyPr>
          <a:lstStyle/>
          <a:p>
            <a:r>
              <a:rPr lang="cs-CZ" b="1" dirty="0"/>
              <a:t>Zvláštní ustanovení o vyšetřování některých trestných činů       </a:t>
            </a:r>
            <a:r>
              <a:rPr lang="cs-CZ" dirty="0"/>
              <a:t>(§ 168 – 170, § 17 </a:t>
            </a:r>
            <a:r>
              <a:rPr lang="cs-CZ" dirty="0" err="1"/>
              <a:t>tr</a:t>
            </a:r>
            <a:r>
              <a:rPr lang="cs-CZ" dirty="0"/>
              <a:t>. ř.)</a:t>
            </a:r>
          </a:p>
          <a:p>
            <a:pPr marL="0" indent="0" algn="just">
              <a:buNone/>
            </a:pPr>
            <a:r>
              <a:rPr lang="cs-CZ" i="1" dirty="0"/>
              <a:t>Ohledně nejzávažnějších trestných činů (srov. § 17 </a:t>
            </a:r>
            <a:r>
              <a:rPr lang="cs-CZ" i="1" dirty="0" err="1"/>
              <a:t>tr</a:t>
            </a:r>
            <a:r>
              <a:rPr lang="cs-CZ" i="1" dirty="0"/>
              <a:t>. ř.) je předpoklad širšího rozsahu opatřování i provádění důkazů již v přípravném řízení. V těchto případech je žádoucí, aby nejdůležitější důkazy mohly být použitelné i v řízení před soudem, neboť vzhledem k závažnosti těchto trestných činů lze očekávat delší dobu vyšetřování.</a:t>
            </a:r>
          </a:p>
          <a:p>
            <a:pPr marL="0" indent="0" algn="just">
              <a:buNone/>
            </a:pPr>
            <a:r>
              <a:rPr lang="cs-CZ" i="1" dirty="0"/>
              <a:t>Policejní orgán není limitován podmínkami uvedenými v § 164 odst. 1 </a:t>
            </a:r>
            <a:r>
              <a:rPr lang="cs-CZ" i="1" dirty="0" err="1"/>
              <a:t>tr</a:t>
            </a:r>
            <a:r>
              <a:rPr lang="cs-CZ" i="1" dirty="0"/>
              <a:t>. ř. a může provádět výslechy svědků bez většího omezení.</a:t>
            </a:r>
          </a:p>
          <a:p>
            <a:pPr marL="0" indent="0">
              <a:buNone/>
            </a:pPr>
            <a:endParaRPr lang="cs-CZ" dirty="0"/>
          </a:p>
          <a:p>
            <a:endParaRPr lang="cs-CZ" dirty="0"/>
          </a:p>
        </p:txBody>
      </p:sp>
    </p:spTree>
    <p:extLst>
      <p:ext uri="{BB962C8B-B14F-4D97-AF65-F5344CB8AC3E}">
        <p14:creationId xmlns:p14="http://schemas.microsoft.com/office/powerpoint/2010/main" val="7920817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Rozhodnutí v přípravném řízení</a:t>
            </a:r>
          </a:p>
        </p:txBody>
      </p:sp>
      <p:sp>
        <p:nvSpPr>
          <p:cNvPr id="3" name="Zástupný symbol pro obsah 2"/>
          <p:cNvSpPr>
            <a:spLocks noGrp="1"/>
          </p:cNvSpPr>
          <p:nvPr>
            <p:ph idx="1"/>
          </p:nvPr>
        </p:nvSpPr>
        <p:spPr/>
        <p:txBody>
          <a:bodyPr>
            <a:normAutofit/>
          </a:bodyPr>
          <a:lstStyle/>
          <a:p>
            <a:pPr marL="0" indent="0">
              <a:buNone/>
            </a:pPr>
            <a:r>
              <a:rPr lang="cs-CZ" sz="2800" b="1" dirty="0"/>
              <a:t>Postoupení věci jinému orgánu </a:t>
            </a:r>
            <a:r>
              <a:rPr lang="cs-CZ" sz="2800" dirty="0"/>
              <a:t>(§ 171 odst. 1 </a:t>
            </a:r>
            <a:r>
              <a:rPr lang="cs-CZ" sz="2800" dirty="0" err="1"/>
              <a:t>tr</a:t>
            </a:r>
            <a:r>
              <a:rPr lang="cs-CZ" sz="2800" dirty="0"/>
              <a:t>. ř.)</a:t>
            </a:r>
          </a:p>
          <a:p>
            <a:pPr marL="0" indent="0" algn="just">
              <a:buNone/>
            </a:pPr>
            <a:r>
              <a:rPr lang="cs-CZ" i="1" dirty="0"/>
              <a:t>Jestliže je vyšetřováním jednoznačně vyloučeno, že obviněný mohl spáchat trestný čin, ale skutek pro který je stíhán by mohl být posouzen jako přestupek nebo kárné provinění, státní zástupce věc postoupí příslušnému orgánu. O tom, zda se jedná skutečně o přestupek nebo kárné provinění rozhodne tento příslušný orgán. Státnímu zástupci ani policejnímu orgánu nepřísluší posuzovat, zda a o jaký přestupek jde.</a:t>
            </a:r>
          </a:p>
          <a:p>
            <a:pPr marL="0" indent="0">
              <a:buNone/>
            </a:pPr>
            <a:endParaRPr lang="cs-CZ" dirty="0"/>
          </a:p>
        </p:txBody>
      </p:sp>
    </p:spTree>
    <p:extLst>
      <p:ext uri="{BB962C8B-B14F-4D97-AF65-F5344CB8AC3E}">
        <p14:creationId xmlns:p14="http://schemas.microsoft.com/office/powerpoint/2010/main" val="15035722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864096"/>
          </a:xfrm>
        </p:spPr>
        <p:txBody>
          <a:bodyPr/>
          <a:lstStyle/>
          <a:p>
            <a:r>
              <a:rPr lang="cs-CZ" b="1" dirty="0"/>
              <a:t>Rozhodnutí v přípravném řízení</a:t>
            </a:r>
            <a:endParaRPr lang="cs-CZ" dirty="0"/>
          </a:p>
        </p:txBody>
      </p:sp>
      <p:sp>
        <p:nvSpPr>
          <p:cNvPr id="3" name="Zástupný symbol pro obsah 2"/>
          <p:cNvSpPr>
            <a:spLocks noGrp="1"/>
          </p:cNvSpPr>
          <p:nvPr>
            <p:ph idx="1"/>
          </p:nvPr>
        </p:nvSpPr>
        <p:spPr>
          <a:xfrm>
            <a:off x="0" y="1124744"/>
            <a:ext cx="9144000" cy="5733256"/>
          </a:xfrm>
        </p:spPr>
        <p:txBody>
          <a:bodyPr>
            <a:normAutofit/>
          </a:bodyPr>
          <a:lstStyle/>
          <a:p>
            <a:pPr marL="0" indent="0">
              <a:buNone/>
            </a:pPr>
            <a:r>
              <a:rPr lang="cs-CZ" sz="3000" b="1" dirty="0"/>
              <a:t>Zastavení trestního stíhání podle § 172 odst. 1 </a:t>
            </a:r>
            <a:r>
              <a:rPr lang="cs-CZ" sz="3000" b="1" dirty="0" err="1"/>
              <a:t>tr</a:t>
            </a:r>
            <a:r>
              <a:rPr lang="cs-CZ" sz="3000" b="1" dirty="0"/>
              <a:t>. ř.</a:t>
            </a:r>
          </a:p>
          <a:p>
            <a:pPr marL="0" indent="0">
              <a:buNone/>
            </a:pPr>
            <a:r>
              <a:rPr lang="cs-CZ" dirty="0"/>
              <a:t>a) je-li nepochybné, že se nestal skutek, pro který se trestní stíhání vede,</a:t>
            </a:r>
          </a:p>
          <a:p>
            <a:pPr marL="0" indent="0">
              <a:buNone/>
            </a:pPr>
            <a:r>
              <a:rPr lang="cs-CZ" dirty="0"/>
              <a:t>b) není-li tento skutek trestným činem a není důvod k postoupení věci,</a:t>
            </a:r>
          </a:p>
          <a:p>
            <a:pPr marL="0" indent="0">
              <a:buNone/>
            </a:pPr>
            <a:r>
              <a:rPr lang="cs-CZ" dirty="0"/>
              <a:t>c) není-li prokázáno, že skutek spáchal obviněný,</a:t>
            </a:r>
          </a:p>
          <a:p>
            <a:pPr marL="0" indent="0">
              <a:buNone/>
            </a:pPr>
            <a:r>
              <a:rPr lang="cs-CZ" dirty="0"/>
              <a:t>d) je-li trestní stíhání nepřípustné (§ 11, 11a </a:t>
            </a:r>
            <a:r>
              <a:rPr lang="cs-CZ" dirty="0" err="1"/>
              <a:t>tr</a:t>
            </a:r>
            <a:r>
              <a:rPr lang="cs-CZ" dirty="0"/>
              <a:t>. ř.),</a:t>
            </a:r>
          </a:p>
          <a:p>
            <a:pPr marL="0" indent="0">
              <a:buNone/>
            </a:pPr>
            <a:r>
              <a:rPr lang="cs-CZ" dirty="0"/>
              <a:t>e) nebyl-li obviněný v době činu pro nepříčetnost trestně odpovědný      </a:t>
            </a:r>
          </a:p>
          <a:p>
            <a:pPr marL="0" indent="0">
              <a:buNone/>
            </a:pPr>
            <a:r>
              <a:rPr lang="cs-CZ" i="1" dirty="0"/>
              <a:t>    (§ 26 </a:t>
            </a:r>
            <a:r>
              <a:rPr lang="cs-CZ" i="1" dirty="0" err="1"/>
              <a:t>tr</a:t>
            </a:r>
            <a:r>
              <a:rPr lang="cs-CZ" i="1" dirty="0"/>
              <a:t>. zák.)</a:t>
            </a:r>
            <a:r>
              <a:rPr lang="cs-CZ" dirty="0"/>
              <a:t>, nebo</a:t>
            </a:r>
          </a:p>
          <a:p>
            <a:pPr marL="0" indent="0">
              <a:buNone/>
            </a:pPr>
            <a:r>
              <a:rPr lang="cs-CZ" dirty="0"/>
              <a:t>f) zanikla-li trestnost činu (</a:t>
            </a:r>
            <a:r>
              <a:rPr lang="cs-CZ" i="1" dirty="0"/>
              <a:t>zpravidla z důvodu účinné lítosti</a:t>
            </a:r>
            <a:r>
              <a:rPr lang="cs-CZ" dirty="0"/>
              <a:t>).</a:t>
            </a:r>
          </a:p>
          <a:p>
            <a:pPr marL="0" indent="0">
              <a:buNone/>
            </a:pPr>
            <a:endParaRPr lang="cs-CZ" dirty="0"/>
          </a:p>
          <a:p>
            <a:pPr marL="0" indent="0">
              <a:buNone/>
            </a:pPr>
            <a:r>
              <a:rPr lang="cs-CZ" i="1" dirty="0"/>
              <a:t>Jedná se o </a:t>
            </a:r>
            <a:r>
              <a:rPr lang="cs-CZ" b="1" i="1" dirty="0"/>
              <a:t>taxativně </a:t>
            </a:r>
            <a:r>
              <a:rPr lang="cs-CZ" i="1" dirty="0"/>
              <a:t>uvedené důvody, které jsou </a:t>
            </a:r>
            <a:r>
              <a:rPr lang="cs-CZ" b="1" i="1" dirty="0"/>
              <a:t>obligatorní</a:t>
            </a:r>
            <a:r>
              <a:rPr lang="cs-CZ" i="1" dirty="0"/>
              <a:t>, tedy pokud nastanou zákonné předpoklady, státní zástupce </a:t>
            </a:r>
            <a:r>
              <a:rPr lang="cs-CZ" b="1" i="1" dirty="0"/>
              <a:t>musí</a:t>
            </a:r>
            <a:r>
              <a:rPr lang="cs-CZ" i="1" dirty="0"/>
              <a:t> trestní stíhání zastavit.</a:t>
            </a:r>
          </a:p>
          <a:p>
            <a:pPr marL="0" indent="0">
              <a:buNone/>
            </a:pPr>
            <a:endParaRPr lang="cs-CZ" dirty="0"/>
          </a:p>
        </p:txBody>
      </p:sp>
    </p:spTree>
    <p:extLst>
      <p:ext uri="{BB962C8B-B14F-4D97-AF65-F5344CB8AC3E}">
        <p14:creationId xmlns:p14="http://schemas.microsoft.com/office/powerpoint/2010/main" val="7226436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720080"/>
          </a:xfrm>
        </p:spPr>
        <p:txBody>
          <a:bodyPr/>
          <a:lstStyle/>
          <a:p>
            <a:r>
              <a:rPr lang="cs-CZ" b="1" dirty="0"/>
              <a:t>Rozhodnutí v přípravném řízení</a:t>
            </a:r>
            <a:endParaRPr lang="cs-CZ" dirty="0"/>
          </a:p>
        </p:txBody>
      </p:sp>
      <p:sp>
        <p:nvSpPr>
          <p:cNvPr id="3" name="Zástupný symbol pro obsah 2"/>
          <p:cNvSpPr>
            <a:spLocks noGrp="1"/>
          </p:cNvSpPr>
          <p:nvPr>
            <p:ph idx="1"/>
          </p:nvPr>
        </p:nvSpPr>
        <p:spPr>
          <a:xfrm>
            <a:off x="0" y="980728"/>
            <a:ext cx="9144000" cy="5877272"/>
          </a:xfrm>
        </p:spPr>
        <p:txBody>
          <a:bodyPr>
            <a:normAutofit fontScale="92500" lnSpcReduction="10000"/>
          </a:bodyPr>
          <a:lstStyle/>
          <a:p>
            <a:pPr marL="0" indent="0">
              <a:buNone/>
            </a:pPr>
            <a:r>
              <a:rPr lang="cs-CZ" sz="3000" b="1" dirty="0"/>
              <a:t>Zastavení trestního stíhání podle § 172 odst. 2 </a:t>
            </a:r>
            <a:r>
              <a:rPr lang="cs-CZ" sz="3000" b="1" dirty="0" err="1"/>
              <a:t>tr</a:t>
            </a:r>
            <a:r>
              <a:rPr lang="cs-CZ" sz="3000" b="1" dirty="0"/>
              <a:t>. ř.</a:t>
            </a:r>
          </a:p>
          <a:p>
            <a:pPr marL="0" indent="0" algn="just">
              <a:buNone/>
            </a:pPr>
            <a:r>
              <a:rPr lang="cs-CZ" dirty="0"/>
              <a:t>a) je-li trest, k němuž může trestní stíhání vést, zcela bez významu vedle trestu, který pro jiný čin byl obviněnému již uložen nebo který ho podle očekávání postihne </a:t>
            </a:r>
            <a:r>
              <a:rPr lang="cs-CZ" sz="2200" b="1" i="1" dirty="0"/>
              <a:t>(pozn. zastavení z důvodu neúčelnosti)</a:t>
            </a:r>
            <a:r>
              <a:rPr lang="cs-CZ" sz="2200" b="1" dirty="0"/>
              <a:t>,</a:t>
            </a:r>
          </a:p>
          <a:p>
            <a:pPr marL="0" indent="0" algn="just">
              <a:spcBef>
                <a:spcPts val="800"/>
              </a:spcBef>
              <a:buNone/>
            </a:pPr>
            <a:r>
              <a:rPr lang="cs-CZ" dirty="0"/>
              <a:t>b) bylo-li o </a:t>
            </a:r>
            <a:r>
              <a:rPr lang="cs-CZ" sz="2200" b="1" i="1" dirty="0"/>
              <a:t>(pozn. totožném)</a:t>
            </a:r>
            <a:r>
              <a:rPr lang="cs-CZ" dirty="0"/>
              <a:t> skutku obviněného již rozhodnuto jiným orgánem, kázeňsky, kárně anebo cizozemským soudem nebo úřadem anebo mezinárodním trestním soudem, mezinárodním trestním tribunálem, popřípadě obdobným mezinárodním soudním orgánem s působností v trestních věcech, i když nesplňují některou z podmínek uvedených v § 145 odst. 1 písm. a) zákona o mezinárodní justiční spolupráci ve věcech trestních, a toto rozhodnutí lze považovat za postačující, nebo</a:t>
            </a:r>
          </a:p>
          <a:p>
            <a:pPr marL="0" indent="0" algn="just">
              <a:spcBef>
                <a:spcPts val="800"/>
              </a:spcBef>
              <a:buNone/>
            </a:pPr>
            <a:r>
              <a:rPr lang="cs-CZ" dirty="0"/>
              <a:t>c) jestliže vzhledem k významu a míře porušení nebo ohrožení chráněného zájmu, který byl dotčen, způsobu provedení činu a jeho následku, nebo okolnostem, za nichž byl čin spáchán, a vzhledem k chování obviněného po spáchání činu, zejména k jeho snaze nahradit škodu nebo odstranit jiné škodlivé následky činu, je zřejmé, že účelu trestního řízení bylo dosaženo </a:t>
            </a:r>
            <a:r>
              <a:rPr lang="cs-CZ" sz="2200" b="1" i="1" dirty="0"/>
              <a:t>(pozn. průlom do zásady legality, posílení oportunity, diskreční pravomoc státního zástupce).</a:t>
            </a:r>
          </a:p>
          <a:p>
            <a:endParaRPr lang="cs-CZ" dirty="0"/>
          </a:p>
        </p:txBody>
      </p:sp>
    </p:spTree>
    <p:extLst>
      <p:ext uri="{BB962C8B-B14F-4D97-AF65-F5344CB8AC3E}">
        <p14:creationId xmlns:p14="http://schemas.microsoft.com/office/powerpoint/2010/main" val="9076575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Rozhodnutí v přípravném řízení</a:t>
            </a:r>
            <a:endParaRPr lang="cs-CZ" dirty="0"/>
          </a:p>
        </p:txBody>
      </p:sp>
      <p:sp>
        <p:nvSpPr>
          <p:cNvPr id="3" name="Zástupný symbol pro obsah 2"/>
          <p:cNvSpPr>
            <a:spLocks noGrp="1"/>
          </p:cNvSpPr>
          <p:nvPr>
            <p:ph idx="1"/>
          </p:nvPr>
        </p:nvSpPr>
        <p:spPr/>
        <p:txBody>
          <a:bodyPr/>
          <a:lstStyle/>
          <a:p>
            <a:pPr marL="0" indent="0">
              <a:buNone/>
            </a:pPr>
            <a:r>
              <a:rPr lang="cs-CZ" sz="2800" b="1" dirty="0"/>
              <a:t>Zastavení trestního stíhání podle § 172 odst. 2 </a:t>
            </a:r>
            <a:r>
              <a:rPr lang="cs-CZ" sz="2800" b="1" dirty="0" err="1"/>
              <a:t>tr</a:t>
            </a:r>
            <a:r>
              <a:rPr lang="cs-CZ" sz="2800" b="1" dirty="0"/>
              <a:t>. ř.</a:t>
            </a:r>
          </a:p>
          <a:p>
            <a:pPr marL="0" indent="0" algn="just">
              <a:buNone/>
            </a:pPr>
            <a:r>
              <a:rPr lang="cs-CZ" i="1" dirty="0"/>
              <a:t>Jedná se o </a:t>
            </a:r>
            <a:r>
              <a:rPr lang="cs-CZ" b="1" i="1" dirty="0"/>
              <a:t>taxativně </a:t>
            </a:r>
            <a:r>
              <a:rPr lang="cs-CZ" i="1" dirty="0"/>
              <a:t>uvedené důvody, které jsou </a:t>
            </a:r>
            <a:r>
              <a:rPr lang="cs-CZ" b="1" i="1" dirty="0"/>
              <a:t>fakultativní</a:t>
            </a:r>
            <a:r>
              <a:rPr lang="cs-CZ" i="1" dirty="0"/>
              <a:t>, je tedy na posouzení státního zástupce, zda s ohledem na okolnosti případu a osobu obviněného považuje zastavení trestního stíhání za dostatečně odůvodněné a odpovídající účelu trestního řízení. Pokud by zde však existoval důvod pro zastavení trestního stíhání podle § 172 odst. 1 </a:t>
            </a:r>
            <a:r>
              <a:rPr lang="cs-CZ" i="1" dirty="0" err="1"/>
              <a:t>tr</a:t>
            </a:r>
            <a:r>
              <a:rPr lang="cs-CZ" i="1" dirty="0"/>
              <a:t>. ř. (obligatorní), státní zástupce je povinen postupovat podle odstavce 1.</a:t>
            </a:r>
          </a:p>
        </p:txBody>
      </p:sp>
    </p:spTree>
    <p:extLst>
      <p:ext uri="{BB962C8B-B14F-4D97-AF65-F5344CB8AC3E}">
        <p14:creationId xmlns:p14="http://schemas.microsoft.com/office/powerpoint/2010/main" val="1009449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274638"/>
            <a:ext cx="8640960" cy="1143000"/>
          </a:xfrm>
        </p:spPr>
        <p:txBody>
          <a:bodyPr>
            <a:normAutofit/>
          </a:bodyPr>
          <a:lstStyle/>
          <a:p>
            <a:r>
              <a:rPr lang="cs-CZ" sz="3800" b="1" dirty="0"/>
              <a:t>Přípravné řízení </a:t>
            </a:r>
            <a:r>
              <a:rPr lang="cs-CZ" sz="3200" dirty="0"/>
              <a:t>(část druhá, § 12 odst. 10 </a:t>
            </a:r>
            <a:r>
              <a:rPr lang="cs-CZ" sz="3200" dirty="0" err="1"/>
              <a:t>tr</a:t>
            </a:r>
            <a:r>
              <a:rPr lang="cs-CZ" sz="3200" dirty="0"/>
              <a:t>. ř.)</a:t>
            </a:r>
          </a:p>
        </p:txBody>
      </p:sp>
      <p:sp>
        <p:nvSpPr>
          <p:cNvPr id="3" name="Zástupný symbol pro obsah 2"/>
          <p:cNvSpPr>
            <a:spLocks noGrp="1"/>
          </p:cNvSpPr>
          <p:nvPr>
            <p:ph idx="1"/>
          </p:nvPr>
        </p:nvSpPr>
        <p:spPr>
          <a:xfrm>
            <a:off x="323528" y="1340768"/>
            <a:ext cx="8640960" cy="5256584"/>
          </a:xfrm>
        </p:spPr>
        <p:txBody>
          <a:bodyPr>
            <a:normAutofit/>
          </a:bodyPr>
          <a:lstStyle/>
          <a:p>
            <a:pPr marL="0" indent="0" algn="just">
              <a:buNone/>
            </a:pPr>
            <a:r>
              <a:rPr lang="cs-CZ" sz="2600" b="1" dirty="0"/>
              <a:t>Přípravným řízením </a:t>
            </a:r>
            <a:r>
              <a:rPr lang="cs-CZ" sz="2600" dirty="0"/>
              <a:t>se rozumí</a:t>
            </a:r>
            <a:r>
              <a:rPr lang="cs-CZ" sz="2600" b="1" dirty="0"/>
              <a:t> </a:t>
            </a:r>
            <a:r>
              <a:rPr lang="cs-CZ" sz="2600" dirty="0"/>
              <a:t>úsek řízení </a:t>
            </a:r>
            <a:r>
              <a:rPr lang="cs-CZ" sz="2600" u="sng" dirty="0"/>
              <a:t>od sepsání záznamu o zahájení úkonů trestního řízení </a:t>
            </a:r>
            <a:r>
              <a:rPr lang="cs-CZ" sz="2600" dirty="0"/>
              <a:t>nebo provedení neodkladných a neopakovatelných úkonů, které mu bezprostředně předcházejí, a nebyly-li tyto úkony provedeny, od zahájení trestního stíhání </a:t>
            </a:r>
            <a:r>
              <a:rPr lang="cs-CZ" sz="2600" u="sng" dirty="0"/>
              <a:t>do podání obžaloby</a:t>
            </a:r>
            <a:r>
              <a:rPr lang="cs-CZ" sz="2600" dirty="0"/>
              <a:t>, návrhu na schválení dohody o vině a trestu, postoupení věci jinému orgánu, zastavení trestního stíhání, nebo do rozhodnutí či vzniku jiné skutečnosti, jež mají účinky zastavení trestního stíhání před podáním obžaloby, anebo do jiného rozhodnutí ukončujícího přípravné řízení, zahrnující objasňování a prověřování skutečností nasvědčujících tomu, že byl spáchán trestný čin, a vyšetřování. </a:t>
            </a:r>
          </a:p>
          <a:p>
            <a:endParaRPr lang="cs-CZ" dirty="0"/>
          </a:p>
        </p:txBody>
      </p:sp>
    </p:spTree>
    <p:extLst>
      <p:ext uri="{BB962C8B-B14F-4D97-AF65-F5344CB8AC3E}">
        <p14:creationId xmlns:p14="http://schemas.microsoft.com/office/powerpoint/2010/main" val="23031649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936104"/>
          </a:xfrm>
        </p:spPr>
        <p:txBody>
          <a:bodyPr/>
          <a:lstStyle/>
          <a:p>
            <a:r>
              <a:rPr lang="cs-CZ" b="1" dirty="0"/>
              <a:t>Rozhodnutí v přípravném řízení</a:t>
            </a:r>
            <a:endParaRPr lang="cs-CZ" dirty="0"/>
          </a:p>
        </p:txBody>
      </p:sp>
      <p:sp>
        <p:nvSpPr>
          <p:cNvPr id="3" name="Zástupný symbol pro obsah 2"/>
          <p:cNvSpPr>
            <a:spLocks noGrp="1"/>
          </p:cNvSpPr>
          <p:nvPr>
            <p:ph idx="1"/>
          </p:nvPr>
        </p:nvSpPr>
        <p:spPr>
          <a:xfrm>
            <a:off x="457200" y="1124744"/>
            <a:ext cx="8229600" cy="5544616"/>
          </a:xfrm>
        </p:spPr>
        <p:txBody>
          <a:bodyPr>
            <a:normAutofit lnSpcReduction="10000"/>
          </a:bodyPr>
          <a:lstStyle/>
          <a:p>
            <a:pPr marL="0" indent="0" algn="just">
              <a:buNone/>
            </a:pPr>
            <a:r>
              <a:rPr lang="cs-CZ" sz="2800" b="1" dirty="0"/>
              <a:t>Přerušení trestního stíhání podle § 173 odst. 1 </a:t>
            </a:r>
            <a:r>
              <a:rPr lang="cs-CZ" sz="2800" b="1" dirty="0" err="1"/>
              <a:t>tr</a:t>
            </a:r>
            <a:r>
              <a:rPr lang="cs-CZ" sz="2800" b="1" dirty="0"/>
              <a:t>. ř.</a:t>
            </a:r>
          </a:p>
          <a:p>
            <a:pPr marL="0" indent="0" algn="just">
              <a:buNone/>
            </a:pPr>
            <a:r>
              <a:rPr lang="cs-CZ" dirty="0"/>
              <a:t>a) nelze-li pro nepřítomnost obviněného věc náležitě objasnit,</a:t>
            </a:r>
          </a:p>
          <a:p>
            <a:pPr marL="0" indent="0" algn="just">
              <a:spcBef>
                <a:spcPts val="1200"/>
              </a:spcBef>
              <a:buNone/>
            </a:pPr>
            <a:r>
              <a:rPr lang="cs-CZ" dirty="0"/>
              <a:t>b) nelze-li obviněného pro těžkou chorobu postavit před soud,</a:t>
            </a:r>
          </a:p>
          <a:p>
            <a:pPr marL="0" indent="0" algn="just">
              <a:spcBef>
                <a:spcPts val="1200"/>
              </a:spcBef>
              <a:buNone/>
            </a:pPr>
            <a:r>
              <a:rPr lang="cs-CZ" dirty="0"/>
              <a:t>c) není-li obviněný pro duševní chorobu, která nastala až po spáchání činu, schopen chápat smysl trestního stíhání,</a:t>
            </a:r>
          </a:p>
          <a:p>
            <a:pPr marL="0" indent="0" algn="just">
              <a:spcBef>
                <a:spcPts val="1200"/>
              </a:spcBef>
              <a:buNone/>
            </a:pPr>
            <a:r>
              <a:rPr lang="cs-CZ" dirty="0"/>
              <a:t>d) je-li obviněný dočasně vyňat z pravomoci orgánů činných v trestním řízení (§ 10) nebo je-li jeho trestní stíhání pro nedostatek souhlasu oprávněného orgánu dočasně nepřípustné,</a:t>
            </a:r>
          </a:p>
          <a:p>
            <a:pPr marL="0" indent="0" algn="just">
              <a:spcBef>
                <a:spcPts val="1800"/>
              </a:spcBef>
              <a:buNone/>
            </a:pPr>
            <a:r>
              <a:rPr lang="cs-CZ" dirty="0"/>
              <a:t>e) jestliže dřívější řízení pro týž skutek proti téže osobě skončilo pravomocným rozhodnutím o přestupku a dosud neuplynula lhůta pro zahájení přezkumného řízení podle jiného právního předpisu, ve kterém může být rozhodnutí o přestupku zrušeno, </a:t>
            </a:r>
          </a:p>
          <a:p>
            <a:pPr marL="0" indent="0" algn="just">
              <a:spcBef>
                <a:spcPts val="1200"/>
              </a:spcBef>
              <a:buNone/>
            </a:pPr>
            <a:r>
              <a:rPr lang="cs-CZ" dirty="0"/>
              <a:t>f) byl-li obviněný vydán do ciziny nebo vyhoštěn.</a:t>
            </a:r>
          </a:p>
          <a:p>
            <a:pPr marL="0" indent="0" algn="just">
              <a:buNone/>
            </a:pPr>
            <a:endParaRPr lang="cs-CZ" dirty="0"/>
          </a:p>
        </p:txBody>
      </p:sp>
    </p:spTree>
    <p:extLst>
      <p:ext uri="{BB962C8B-B14F-4D97-AF65-F5344CB8AC3E}">
        <p14:creationId xmlns:p14="http://schemas.microsoft.com/office/powerpoint/2010/main" val="14087654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Rozhodnutí v přípravném řízení</a:t>
            </a:r>
            <a:endParaRPr lang="cs-CZ" dirty="0"/>
          </a:p>
        </p:txBody>
      </p:sp>
      <p:sp>
        <p:nvSpPr>
          <p:cNvPr id="3" name="Zástupný symbol pro obsah 2"/>
          <p:cNvSpPr>
            <a:spLocks noGrp="1"/>
          </p:cNvSpPr>
          <p:nvPr>
            <p:ph idx="1"/>
          </p:nvPr>
        </p:nvSpPr>
        <p:spPr/>
        <p:txBody>
          <a:bodyPr/>
          <a:lstStyle/>
          <a:p>
            <a:pPr marL="0" indent="0">
              <a:buNone/>
            </a:pPr>
            <a:r>
              <a:rPr lang="cs-CZ" sz="2800" b="1" dirty="0"/>
              <a:t>Přerušení trestního stíhání podle § 173 odst. 1 </a:t>
            </a:r>
            <a:r>
              <a:rPr lang="cs-CZ" sz="2800" b="1" dirty="0" err="1"/>
              <a:t>tr</a:t>
            </a:r>
            <a:r>
              <a:rPr lang="cs-CZ" sz="2800" b="1" dirty="0"/>
              <a:t>. ř.</a:t>
            </a:r>
          </a:p>
          <a:p>
            <a:pPr marL="0" indent="0" algn="just">
              <a:buNone/>
            </a:pPr>
            <a:r>
              <a:rPr lang="cs-CZ" i="1" dirty="0"/>
              <a:t>Jde o rozhodnutí, které má mezitímní charakter, po odpadnutí důvodů se předpokládá pokračování v trestním stíhání. Důvody pro přerušení trestního stíhání jsou vyjmenovány taxativně a jsou obligatorní (pokud tedy nastanou, o přerušení musí být rozhodnuto).</a:t>
            </a:r>
          </a:p>
          <a:p>
            <a:pPr marL="0" indent="0" algn="just">
              <a:buNone/>
            </a:pPr>
            <a:endParaRPr lang="cs-CZ" i="1" dirty="0"/>
          </a:p>
          <a:p>
            <a:pPr marL="0" indent="0" algn="just">
              <a:buNone/>
            </a:pPr>
            <a:r>
              <a:rPr lang="cs-CZ" i="1" dirty="0"/>
              <a:t>Pomine-li důvod přerušení, státní zástupce rozhodne, že se v trestním stíhání pokračuje (§ 173 odst. 2 věta třetí </a:t>
            </a:r>
            <a:r>
              <a:rPr lang="cs-CZ" i="1" dirty="0" err="1"/>
              <a:t>tr</a:t>
            </a:r>
            <a:r>
              <a:rPr lang="cs-CZ" i="1" dirty="0"/>
              <a:t>. ř.).</a:t>
            </a:r>
          </a:p>
          <a:p>
            <a:endParaRPr lang="cs-CZ" dirty="0"/>
          </a:p>
        </p:txBody>
      </p:sp>
    </p:spTree>
    <p:extLst>
      <p:ext uri="{BB962C8B-B14F-4D97-AF65-F5344CB8AC3E}">
        <p14:creationId xmlns:p14="http://schemas.microsoft.com/office/powerpoint/2010/main" val="16772422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Mimořádné kasační oprávnění nejvyššího státního zástupce</a:t>
            </a:r>
          </a:p>
        </p:txBody>
      </p:sp>
      <p:sp>
        <p:nvSpPr>
          <p:cNvPr id="3" name="Zástupný symbol pro obsah 2"/>
          <p:cNvSpPr>
            <a:spLocks noGrp="1"/>
          </p:cNvSpPr>
          <p:nvPr>
            <p:ph idx="1"/>
          </p:nvPr>
        </p:nvSpPr>
        <p:spPr/>
        <p:txBody>
          <a:bodyPr/>
          <a:lstStyle/>
          <a:p>
            <a:pPr marL="0" indent="0" algn="just">
              <a:buNone/>
            </a:pPr>
            <a:r>
              <a:rPr lang="cs-CZ" dirty="0"/>
              <a:t>Podle </a:t>
            </a:r>
            <a:r>
              <a:rPr lang="cs-CZ" b="1" dirty="0"/>
              <a:t>§ 174a odst. 1 </a:t>
            </a:r>
            <a:r>
              <a:rPr lang="cs-CZ" b="1" dirty="0" err="1"/>
              <a:t>tr</a:t>
            </a:r>
            <a:r>
              <a:rPr lang="cs-CZ" b="1" dirty="0"/>
              <a:t>. ř. </a:t>
            </a:r>
            <a:r>
              <a:rPr lang="cs-CZ" dirty="0"/>
              <a:t>může nejvyšší státní zástupce </a:t>
            </a:r>
            <a:r>
              <a:rPr lang="cs-CZ" u="sng" dirty="0"/>
              <a:t>do tří měsíců</a:t>
            </a:r>
            <a:r>
              <a:rPr lang="cs-CZ" dirty="0"/>
              <a:t> od právní moci </a:t>
            </a:r>
            <a:r>
              <a:rPr lang="cs-CZ" u="sng" dirty="0"/>
              <a:t>rušit nezákonná usnesení nižších státních zástupců</a:t>
            </a:r>
            <a:r>
              <a:rPr lang="cs-CZ" dirty="0"/>
              <a:t> </a:t>
            </a:r>
            <a:r>
              <a:rPr lang="cs-CZ" u="sng" dirty="0"/>
              <a:t>o nestíhání podezřelého </a:t>
            </a:r>
            <a:r>
              <a:rPr lang="cs-CZ" dirty="0"/>
              <a:t>podle § 159d odst. 1 </a:t>
            </a:r>
            <a:r>
              <a:rPr lang="cs-CZ" dirty="0" err="1"/>
              <a:t>tr</a:t>
            </a:r>
            <a:r>
              <a:rPr lang="cs-CZ" dirty="0"/>
              <a:t>. ř., </a:t>
            </a:r>
            <a:r>
              <a:rPr lang="cs-CZ" u="sng" dirty="0"/>
              <a:t>o zastavení trestního stíhání </a:t>
            </a:r>
            <a:r>
              <a:rPr lang="cs-CZ" dirty="0"/>
              <a:t>nebo </a:t>
            </a:r>
            <a:r>
              <a:rPr lang="cs-CZ" u="sng" dirty="0"/>
              <a:t>o postoupení věci. </a:t>
            </a:r>
          </a:p>
          <a:p>
            <a:pPr marL="0" indent="0" algn="just">
              <a:buNone/>
            </a:pPr>
            <a:endParaRPr lang="cs-CZ" dirty="0"/>
          </a:p>
          <a:p>
            <a:pPr marL="0" indent="0" algn="just">
              <a:buNone/>
            </a:pPr>
            <a:r>
              <a:rPr lang="cs-CZ" dirty="0"/>
              <a:t>Zruší-li nejvyšší státní zástupce usnesení o zastavení trestního stíhání nebo o postoupení věci, pokračuje v řízení státní zástupce, který ve věci rozhodoval v prvním stupni. Přitom je vázán právním názorem, který vyslovil ve svém rozhodnutí nejvyšší státní zástupce, a je povinen provést úkony a doplnění, jejichž provedení nejvyšší státní zástupce nařídil (§ 174a odst. 3 </a:t>
            </a:r>
            <a:r>
              <a:rPr lang="cs-CZ" dirty="0" err="1"/>
              <a:t>tr</a:t>
            </a:r>
            <a:r>
              <a:rPr lang="cs-CZ" dirty="0"/>
              <a:t>. ř.). </a:t>
            </a:r>
          </a:p>
          <a:p>
            <a:pPr marL="0" indent="0" algn="just">
              <a:buNone/>
            </a:pPr>
            <a:endParaRPr lang="cs-CZ" dirty="0"/>
          </a:p>
          <a:p>
            <a:endParaRPr lang="cs-CZ" dirty="0"/>
          </a:p>
        </p:txBody>
      </p:sp>
    </p:spTree>
    <p:extLst>
      <p:ext uri="{BB962C8B-B14F-4D97-AF65-F5344CB8AC3E}">
        <p14:creationId xmlns:p14="http://schemas.microsoft.com/office/powerpoint/2010/main" val="10416331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887488"/>
          </a:xfrm>
        </p:spPr>
        <p:txBody>
          <a:bodyPr>
            <a:normAutofit/>
          </a:bodyPr>
          <a:lstStyle/>
          <a:p>
            <a:r>
              <a:rPr lang="cs-CZ" b="1" dirty="0"/>
              <a:t>Dohoda o vině a trestu</a:t>
            </a:r>
            <a:br>
              <a:rPr lang="cs-CZ" sz="4400" b="1" dirty="0"/>
            </a:br>
            <a:r>
              <a:rPr lang="cs-CZ" sz="3200" dirty="0"/>
              <a:t>(§ 175a , § 175b, 179b odst. 5, § 314o a násl. </a:t>
            </a:r>
            <a:r>
              <a:rPr lang="cs-CZ" sz="3200" dirty="0" err="1"/>
              <a:t>tr</a:t>
            </a:r>
            <a:r>
              <a:rPr lang="cs-CZ" sz="3200" dirty="0"/>
              <a:t>. ř.)</a:t>
            </a:r>
            <a:endParaRPr lang="cs-CZ" sz="3200" b="1" dirty="0"/>
          </a:p>
        </p:txBody>
      </p:sp>
      <p:sp>
        <p:nvSpPr>
          <p:cNvPr id="3" name="Zástupný symbol pro obsah 2"/>
          <p:cNvSpPr>
            <a:spLocks noGrp="1"/>
          </p:cNvSpPr>
          <p:nvPr>
            <p:ph idx="1"/>
          </p:nvPr>
        </p:nvSpPr>
        <p:spPr>
          <a:xfrm>
            <a:off x="457200" y="2204864"/>
            <a:ext cx="8229600" cy="4272136"/>
          </a:xfrm>
        </p:spPr>
        <p:txBody>
          <a:bodyPr>
            <a:normAutofit/>
          </a:bodyPr>
          <a:lstStyle/>
          <a:p>
            <a:r>
              <a:rPr lang="cs-CZ" dirty="0"/>
              <a:t>prohlášení obviněného, že spáchal skutek, pro který je stíhán</a:t>
            </a:r>
          </a:p>
          <a:p>
            <a:r>
              <a:rPr lang="cs-CZ" dirty="0"/>
              <a:t>sjednává státní zástupce s obviněným (v případech nutné obhajoby za přítomnosti obhájce)</a:t>
            </a:r>
          </a:p>
          <a:p>
            <a:r>
              <a:rPr lang="cs-CZ" dirty="0"/>
              <a:t>státní zástupce dbá také na zájmy poškozeného</a:t>
            </a:r>
          </a:p>
          <a:p>
            <a:r>
              <a:rPr lang="cs-CZ" dirty="0"/>
              <a:t>poškozený může být sjednávání dohody přítomen </a:t>
            </a:r>
            <a:r>
              <a:rPr lang="cs-CZ" i="1" dirty="0"/>
              <a:t>(vyjádří se k náhradě škody nebo nemajetkové újmy nebo vydání bezdůvodného obohacení)</a:t>
            </a:r>
          </a:p>
          <a:p>
            <a:r>
              <a:rPr lang="cs-CZ" dirty="0"/>
              <a:t>nelze sjednat v řízení proti uprchlému</a:t>
            </a:r>
          </a:p>
          <a:p>
            <a:r>
              <a:rPr lang="cs-CZ" dirty="0"/>
              <a:t>státní zástupce podá soudu návrh na schválení dohody o vině a trestu</a:t>
            </a:r>
          </a:p>
        </p:txBody>
      </p:sp>
    </p:spTree>
    <p:extLst>
      <p:ext uri="{BB962C8B-B14F-4D97-AF65-F5344CB8AC3E}">
        <p14:creationId xmlns:p14="http://schemas.microsoft.com/office/powerpoint/2010/main" val="2859845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663352"/>
          </a:xfrm>
        </p:spPr>
        <p:txBody>
          <a:bodyPr>
            <a:normAutofit fontScale="90000"/>
          </a:bodyPr>
          <a:lstStyle/>
          <a:p>
            <a:r>
              <a:rPr lang="cs-CZ" dirty="0"/>
              <a:t>  </a:t>
            </a:r>
            <a:r>
              <a:rPr lang="cs-CZ" b="1" dirty="0"/>
              <a:t>Odklony</a:t>
            </a:r>
          </a:p>
        </p:txBody>
      </p:sp>
      <p:sp>
        <p:nvSpPr>
          <p:cNvPr id="3" name="Zástupný symbol pro obsah 2"/>
          <p:cNvSpPr>
            <a:spLocks noGrp="1"/>
          </p:cNvSpPr>
          <p:nvPr>
            <p:ph idx="1"/>
          </p:nvPr>
        </p:nvSpPr>
        <p:spPr>
          <a:xfrm>
            <a:off x="107504" y="1268760"/>
            <a:ext cx="8928992" cy="5472608"/>
          </a:xfrm>
        </p:spPr>
        <p:txBody>
          <a:bodyPr>
            <a:normAutofit fontScale="70000" lnSpcReduction="20000"/>
          </a:bodyPr>
          <a:lstStyle/>
          <a:p>
            <a:pPr marL="0" indent="0">
              <a:lnSpc>
                <a:spcPct val="110000"/>
              </a:lnSpc>
              <a:spcBef>
                <a:spcPts val="0"/>
              </a:spcBef>
              <a:buNone/>
            </a:pPr>
            <a:r>
              <a:rPr lang="cs-CZ" sz="4000" b="1" dirty="0"/>
              <a:t>Podmíněné zastavení trestního stíhání </a:t>
            </a:r>
            <a:r>
              <a:rPr lang="cs-CZ" sz="4000" dirty="0"/>
              <a:t>(§ 307, § 308 </a:t>
            </a:r>
            <a:r>
              <a:rPr lang="cs-CZ" sz="4000" dirty="0" err="1"/>
              <a:t>tr</a:t>
            </a:r>
            <a:r>
              <a:rPr lang="cs-CZ" sz="4000" dirty="0"/>
              <a:t>. ř.)</a:t>
            </a:r>
          </a:p>
          <a:p>
            <a:pPr marL="0" indent="0">
              <a:lnSpc>
                <a:spcPct val="110000"/>
              </a:lnSpc>
              <a:spcBef>
                <a:spcPts val="0"/>
              </a:spcBef>
              <a:buNone/>
            </a:pPr>
            <a:endParaRPr lang="cs-CZ" sz="3200" dirty="0"/>
          </a:p>
          <a:p>
            <a:pPr>
              <a:lnSpc>
                <a:spcPct val="110000"/>
              </a:lnSpc>
              <a:spcBef>
                <a:spcPts val="0"/>
              </a:spcBef>
            </a:pPr>
            <a:r>
              <a:rPr lang="cs-CZ" sz="3200" dirty="0"/>
              <a:t>v řízení o přečinu</a:t>
            </a:r>
          </a:p>
          <a:p>
            <a:pPr>
              <a:lnSpc>
                <a:spcPct val="110000"/>
              </a:lnSpc>
              <a:spcBef>
                <a:spcPts val="0"/>
              </a:spcBef>
            </a:pPr>
            <a:r>
              <a:rPr lang="cs-CZ" sz="3200" dirty="0"/>
              <a:t>obviněný se k činu doznal</a:t>
            </a:r>
          </a:p>
          <a:p>
            <a:pPr>
              <a:lnSpc>
                <a:spcPct val="110000"/>
              </a:lnSpc>
              <a:spcBef>
                <a:spcPts val="0"/>
              </a:spcBef>
            </a:pPr>
            <a:r>
              <a:rPr lang="cs-CZ" sz="3200" dirty="0"/>
              <a:t>nahradil způsobenou škodu nebo uzavřel dohodu s poškozeným nebo učinil jiná opatření k náhradě </a:t>
            </a:r>
            <a:r>
              <a:rPr lang="cs-CZ" sz="3200" i="1" dirty="0"/>
              <a:t>(např. učinil oznámení pojišťovně)</a:t>
            </a:r>
          </a:p>
          <a:p>
            <a:pPr>
              <a:lnSpc>
                <a:spcPct val="110000"/>
              </a:lnSpc>
              <a:spcBef>
                <a:spcPts val="0"/>
              </a:spcBef>
            </a:pPr>
            <a:r>
              <a:rPr lang="cs-CZ" sz="3200" dirty="0"/>
              <a:t>vydal bezdůvodné obohacení</a:t>
            </a:r>
          </a:p>
          <a:p>
            <a:pPr>
              <a:lnSpc>
                <a:spcPct val="110000"/>
              </a:lnSpc>
              <a:spcBef>
                <a:spcPts val="0"/>
              </a:spcBef>
            </a:pPr>
            <a:r>
              <a:rPr lang="cs-CZ" sz="3200" dirty="0"/>
              <a:t>podle povahy, závažnosti a dalších okolností se obviněný dále může zavázat ke zdržení se určité činnosti v průběhu zkušební doby </a:t>
            </a:r>
            <a:r>
              <a:rPr lang="cs-CZ" sz="3200" i="1" dirty="0"/>
              <a:t>(typicky řízení motorových vozidel) </a:t>
            </a:r>
            <a:r>
              <a:rPr lang="cs-CZ" sz="3200" dirty="0"/>
              <a:t>nebo složí na účet státního zastupitelství peněžitou částku určenou státu na peněžitou pomoc obětem trestné činnosti</a:t>
            </a:r>
          </a:p>
          <a:p>
            <a:pPr>
              <a:lnSpc>
                <a:spcPct val="110000"/>
              </a:lnSpc>
              <a:spcBef>
                <a:spcPts val="0"/>
              </a:spcBef>
            </a:pPr>
            <a:r>
              <a:rPr lang="cs-CZ" sz="3200" dirty="0"/>
              <a:t>zkušební doba na 6 </a:t>
            </a:r>
            <a:r>
              <a:rPr lang="cs-CZ" sz="3200" dirty="0" err="1"/>
              <a:t>měs</a:t>
            </a:r>
            <a:r>
              <a:rPr lang="cs-CZ" sz="3200" dirty="0"/>
              <a:t>. – 2 r., resp. 5 let</a:t>
            </a:r>
          </a:p>
          <a:p>
            <a:pPr marL="0" indent="0">
              <a:lnSpc>
                <a:spcPct val="110000"/>
              </a:lnSpc>
              <a:spcBef>
                <a:spcPts val="0"/>
              </a:spcBef>
              <a:buNone/>
            </a:pPr>
            <a:endParaRPr lang="cs-CZ" sz="3200" dirty="0"/>
          </a:p>
          <a:p>
            <a:pPr>
              <a:lnSpc>
                <a:spcPct val="110000"/>
              </a:lnSpc>
              <a:spcBef>
                <a:spcPts val="0"/>
              </a:spcBef>
            </a:pPr>
            <a:r>
              <a:rPr lang="cs-CZ" sz="3200" dirty="0"/>
              <a:t>po uplynutí zkušební doby rozhodne státní zástupce, že se obviněný osvědčil (§ 308 odst. 1 </a:t>
            </a:r>
            <a:r>
              <a:rPr lang="cs-CZ" sz="3200" dirty="0" err="1"/>
              <a:t>tr</a:t>
            </a:r>
            <a:r>
              <a:rPr lang="cs-CZ" sz="3200" dirty="0"/>
              <a:t>. ř.)</a:t>
            </a:r>
          </a:p>
          <a:p>
            <a:pPr>
              <a:lnSpc>
                <a:spcPct val="110000"/>
              </a:lnSpc>
              <a:spcBef>
                <a:spcPts val="0"/>
              </a:spcBef>
            </a:pPr>
            <a:endParaRPr lang="cs-CZ" sz="3200" dirty="0"/>
          </a:p>
          <a:p>
            <a:pPr>
              <a:lnSpc>
                <a:spcPct val="110000"/>
              </a:lnSpc>
              <a:spcBef>
                <a:spcPts val="0"/>
              </a:spcBef>
            </a:pPr>
            <a:endParaRPr lang="cs-CZ" sz="3200" dirty="0"/>
          </a:p>
          <a:p>
            <a:pPr>
              <a:lnSpc>
                <a:spcPct val="110000"/>
              </a:lnSpc>
              <a:spcBef>
                <a:spcPts val="0"/>
              </a:spcBef>
            </a:pPr>
            <a:endParaRPr lang="cs-CZ" sz="3200" dirty="0"/>
          </a:p>
          <a:p>
            <a:endParaRPr lang="cs-CZ" dirty="0"/>
          </a:p>
        </p:txBody>
      </p:sp>
    </p:spTree>
    <p:extLst>
      <p:ext uri="{BB962C8B-B14F-4D97-AF65-F5344CB8AC3E}">
        <p14:creationId xmlns:p14="http://schemas.microsoft.com/office/powerpoint/2010/main" val="3317781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Odklony</a:t>
            </a:r>
            <a:endParaRPr lang="cs-CZ" dirty="0"/>
          </a:p>
        </p:txBody>
      </p:sp>
      <p:sp>
        <p:nvSpPr>
          <p:cNvPr id="3" name="Zástupný symbol pro obsah 2"/>
          <p:cNvSpPr>
            <a:spLocks noGrp="1"/>
          </p:cNvSpPr>
          <p:nvPr>
            <p:ph idx="1"/>
          </p:nvPr>
        </p:nvSpPr>
        <p:spPr/>
        <p:txBody>
          <a:bodyPr/>
          <a:lstStyle/>
          <a:p>
            <a:pPr marL="0" indent="0">
              <a:lnSpc>
                <a:spcPct val="110000"/>
              </a:lnSpc>
              <a:spcBef>
                <a:spcPts val="0"/>
              </a:spcBef>
              <a:buNone/>
            </a:pPr>
            <a:r>
              <a:rPr lang="cs-CZ" sz="2800" b="1" dirty="0"/>
              <a:t>Narovnání</a:t>
            </a:r>
            <a:r>
              <a:rPr lang="cs-CZ" sz="2800" dirty="0"/>
              <a:t> (§ 309 až 314 </a:t>
            </a:r>
            <a:r>
              <a:rPr lang="cs-CZ" sz="2800" dirty="0" err="1"/>
              <a:t>tr</a:t>
            </a:r>
            <a:r>
              <a:rPr lang="cs-CZ" sz="2800" dirty="0"/>
              <a:t>. ř.)</a:t>
            </a:r>
          </a:p>
          <a:p>
            <a:pPr>
              <a:lnSpc>
                <a:spcPct val="110000"/>
              </a:lnSpc>
              <a:spcBef>
                <a:spcPts val="0"/>
              </a:spcBef>
            </a:pPr>
            <a:r>
              <a:rPr lang="cs-CZ" dirty="0"/>
              <a:t>v řízení o přečinu</a:t>
            </a:r>
          </a:p>
          <a:p>
            <a:pPr>
              <a:lnSpc>
                <a:spcPct val="110000"/>
              </a:lnSpc>
              <a:spcBef>
                <a:spcPts val="0"/>
              </a:spcBef>
            </a:pPr>
            <a:r>
              <a:rPr lang="cs-CZ" dirty="0"/>
              <a:t>obviněný prohlásí, že spáchal skutek, pro který je stíhán</a:t>
            </a:r>
          </a:p>
          <a:p>
            <a:pPr>
              <a:lnSpc>
                <a:spcPct val="110000"/>
              </a:lnSpc>
              <a:spcBef>
                <a:spcPts val="0"/>
              </a:spcBef>
            </a:pPr>
            <a:r>
              <a:rPr lang="cs-CZ" dirty="0"/>
              <a:t>uhradí poškozenému škodu nebo učiní potřebné úkony k úhradě, popř. jinak odčiní újmu</a:t>
            </a:r>
          </a:p>
          <a:p>
            <a:pPr>
              <a:lnSpc>
                <a:spcPct val="110000"/>
              </a:lnSpc>
              <a:spcBef>
                <a:spcPts val="0"/>
              </a:spcBef>
            </a:pPr>
            <a:r>
              <a:rPr lang="cs-CZ" dirty="0"/>
              <a:t>vydá bezdůvodné obohacení</a:t>
            </a:r>
          </a:p>
          <a:p>
            <a:pPr>
              <a:lnSpc>
                <a:spcPct val="110000"/>
              </a:lnSpc>
              <a:spcBef>
                <a:spcPts val="0"/>
              </a:spcBef>
            </a:pPr>
            <a:r>
              <a:rPr lang="cs-CZ" dirty="0"/>
              <a:t>složí na účet státního zastupitelství peněžitou částku určenou státu na peněžitou pomoc obětem trestné činnosti</a:t>
            </a:r>
          </a:p>
          <a:p>
            <a:pPr>
              <a:lnSpc>
                <a:spcPct val="110000"/>
              </a:lnSpc>
              <a:spcBef>
                <a:spcPts val="0"/>
              </a:spcBef>
            </a:pPr>
            <a:endParaRPr lang="cs-CZ" dirty="0"/>
          </a:p>
          <a:p>
            <a:pPr>
              <a:lnSpc>
                <a:spcPct val="110000"/>
              </a:lnSpc>
              <a:spcBef>
                <a:spcPts val="0"/>
              </a:spcBef>
            </a:pPr>
            <a:endParaRPr lang="cs-CZ" dirty="0"/>
          </a:p>
          <a:p>
            <a:endParaRPr lang="cs-CZ" dirty="0"/>
          </a:p>
        </p:txBody>
      </p:sp>
    </p:spTree>
    <p:extLst>
      <p:ext uri="{BB962C8B-B14F-4D97-AF65-F5344CB8AC3E}">
        <p14:creationId xmlns:p14="http://schemas.microsoft.com/office/powerpoint/2010/main" val="21802016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Odklony</a:t>
            </a:r>
            <a:endParaRPr lang="cs-CZ" dirty="0"/>
          </a:p>
        </p:txBody>
      </p:sp>
      <p:sp>
        <p:nvSpPr>
          <p:cNvPr id="3" name="Zástupný symbol pro obsah 2"/>
          <p:cNvSpPr>
            <a:spLocks noGrp="1"/>
          </p:cNvSpPr>
          <p:nvPr>
            <p:ph idx="1"/>
          </p:nvPr>
        </p:nvSpPr>
        <p:spPr/>
        <p:txBody>
          <a:bodyPr/>
          <a:lstStyle/>
          <a:p>
            <a:pPr marL="0" indent="0">
              <a:buNone/>
            </a:pPr>
            <a:r>
              <a:rPr lang="cs-CZ" sz="2800" b="1" dirty="0"/>
              <a:t>Podmíněné odložení podání návrhu na potrestání      </a:t>
            </a:r>
            <a:r>
              <a:rPr lang="cs-CZ" sz="2800" dirty="0"/>
              <a:t>(§ 179g, § 179h </a:t>
            </a:r>
            <a:r>
              <a:rPr lang="cs-CZ" sz="2800" dirty="0" err="1"/>
              <a:t>tr</a:t>
            </a:r>
            <a:r>
              <a:rPr lang="cs-CZ" sz="2800" dirty="0"/>
              <a:t>. ř.)</a:t>
            </a:r>
          </a:p>
          <a:p>
            <a:endParaRPr lang="cs-CZ" dirty="0"/>
          </a:p>
          <a:p>
            <a:pPr marL="0" indent="0" algn="just">
              <a:buNone/>
            </a:pPr>
            <a:r>
              <a:rPr lang="cs-CZ" i="1" dirty="0"/>
              <a:t>Předpoklady a podmínky pro uplatnění tohoto institutu ve zkráceném přípravném řízení jsou prakticky totožné s podmíněným zastavením trestního stíhání podle § 307 </a:t>
            </a:r>
            <a:r>
              <a:rPr lang="cs-CZ" i="1" dirty="0" err="1"/>
              <a:t>tr</a:t>
            </a:r>
            <a:r>
              <a:rPr lang="cs-CZ" i="1" dirty="0"/>
              <a:t>. ř.</a:t>
            </a:r>
          </a:p>
          <a:p>
            <a:endParaRPr lang="cs-CZ" dirty="0"/>
          </a:p>
        </p:txBody>
      </p:sp>
    </p:spTree>
    <p:extLst>
      <p:ext uri="{BB962C8B-B14F-4D97-AF65-F5344CB8AC3E}">
        <p14:creationId xmlns:p14="http://schemas.microsoft.com/office/powerpoint/2010/main" val="16409507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Zkrácené přípravné řízení </a:t>
            </a:r>
            <a:br>
              <a:rPr lang="cs-CZ" b="1" dirty="0"/>
            </a:br>
            <a:r>
              <a:rPr lang="cs-CZ" sz="3600" dirty="0"/>
              <a:t>(§ 179a až 179h </a:t>
            </a:r>
            <a:r>
              <a:rPr lang="cs-CZ" sz="3600" dirty="0" err="1"/>
              <a:t>tr</a:t>
            </a:r>
            <a:r>
              <a:rPr lang="cs-CZ" sz="3600" dirty="0"/>
              <a:t>. ř.)</a:t>
            </a:r>
          </a:p>
        </p:txBody>
      </p:sp>
      <p:sp>
        <p:nvSpPr>
          <p:cNvPr id="3" name="Zástupný symbol pro obsah 2"/>
          <p:cNvSpPr>
            <a:spLocks noGrp="1"/>
          </p:cNvSpPr>
          <p:nvPr>
            <p:ph idx="1"/>
          </p:nvPr>
        </p:nvSpPr>
        <p:spPr/>
        <p:txBody>
          <a:bodyPr/>
          <a:lstStyle/>
          <a:p>
            <a:pPr marL="0" indent="0" algn="just">
              <a:buNone/>
            </a:pPr>
            <a:r>
              <a:rPr lang="cs-CZ" dirty="0"/>
              <a:t>o trestných činech, o nichž přísluší konat řízení v prvním stupni </a:t>
            </a:r>
            <a:r>
              <a:rPr lang="cs-CZ" u="sng" dirty="0"/>
              <a:t>okresnímu soudu </a:t>
            </a:r>
            <a:r>
              <a:rPr lang="cs-CZ" dirty="0"/>
              <a:t>a na které zákon stanoví trest odnětí svobody, jehož </a:t>
            </a:r>
            <a:r>
              <a:rPr lang="cs-CZ" u="sng" dirty="0"/>
              <a:t>horní hranice nepřevyšuje pět let</a:t>
            </a:r>
            <a:r>
              <a:rPr lang="cs-CZ" dirty="0"/>
              <a:t>, jestliže </a:t>
            </a:r>
          </a:p>
          <a:p>
            <a:pPr marL="0" indent="0" algn="just">
              <a:buNone/>
            </a:pPr>
            <a:endParaRPr lang="cs-CZ" dirty="0"/>
          </a:p>
          <a:p>
            <a:pPr marL="0" indent="0" algn="just">
              <a:buNone/>
            </a:pPr>
            <a:r>
              <a:rPr lang="cs-CZ" dirty="0"/>
              <a:t>a) podezřelý byl přistižen při činu nebo bezprostředně poté, nebo </a:t>
            </a:r>
          </a:p>
          <a:p>
            <a:pPr marL="0" indent="0" algn="just">
              <a:buNone/>
            </a:pPr>
            <a:endParaRPr lang="cs-CZ" dirty="0"/>
          </a:p>
          <a:p>
            <a:pPr marL="0" indent="0" algn="just">
              <a:buNone/>
            </a:pPr>
            <a:r>
              <a:rPr lang="cs-CZ" dirty="0"/>
              <a:t>b) v průběhu prověřování trestního oznámení nebo jiného podnětu k trestnímu stíhání byly zjištěny skutečnosti, jinak odůvodňující zahájení trestního stíhání a lze očekávat, že podezřelého bude možné ve lhůtě uvedené v § 179b odst. 4 </a:t>
            </a:r>
            <a:r>
              <a:rPr lang="cs-CZ" dirty="0" err="1"/>
              <a:t>tr</a:t>
            </a:r>
            <a:r>
              <a:rPr lang="cs-CZ" dirty="0"/>
              <a:t>. ř. (</a:t>
            </a:r>
            <a:r>
              <a:rPr lang="cs-CZ" i="1" dirty="0"/>
              <a:t>do dvou týdnů od sdělení podezření</a:t>
            </a:r>
            <a:r>
              <a:rPr lang="cs-CZ" dirty="0"/>
              <a:t>) postavit před soud. </a:t>
            </a:r>
          </a:p>
          <a:p>
            <a:pPr algn="just"/>
            <a:endParaRPr lang="cs-CZ" dirty="0"/>
          </a:p>
        </p:txBody>
      </p:sp>
    </p:spTree>
    <p:extLst>
      <p:ext uri="{BB962C8B-B14F-4D97-AF65-F5344CB8AC3E}">
        <p14:creationId xmlns:p14="http://schemas.microsoft.com/office/powerpoint/2010/main" val="16018232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2696"/>
            <a:ext cx="8229600" cy="576064"/>
          </a:xfrm>
        </p:spPr>
        <p:txBody>
          <a:bodyPr>
            <a:normAutofit fontScale="90000"/>
          </a:bodyPr>
          <a:lstStyle/>
          <a:p>
            <a:r>
              <a:rPr lang="cs-CZ" b="1" dirty="0"/>
              <a:t>Zkrácené přípravné řízení </a:t>
            </a:r>
            <a:br>
              <a:rPr lang="cs-CZ" b="1" dirty="0"/>
            </a:br>
            <a:endParaRPr lang="cs-CZ" dirty="0"/>
          </a:p>
        </p:txBody>
      </p:sp>
      <p:sp>
        <p:nvSpPr>
          <p:cNvPr id="3" name="Zástupný symbol pro obsah 2"/>
          <p:cNvSpPr>
            <a:spLocks noGrp="1"/>
          </p:cNvSpPr>
          <p:nvPr>
            <p:ph idx="1"/>
          </p:nvPr>
        </p:nvSpPr>
        <p:spPr>
          <a:xfrm>
            <a:off x="457200" y="1268760"/>
            <a:ext cx="8229600" cy="5208240"/>
          </a:xfrm>
        </p:spPr>
        <p:txBody>
          <a:bodyPr>
            <a:normAutofit lnSpcReduction="10000"/>
          </a:bodyPr>
          <a:lstStyle/>
          <a:p>
            <a:pPr marL="0" indent="0" algn="just">
              <a:buNone/>
            </a:pPr>
            <a:r>
              <a:rPr lang="cs-CZ" dirty="0"/>
              <a:t>Podezřelého ze spáchání trestného činu je třeba </a:t>
            </a:r>
            <a:r>
              <a:rPr lang="cs-CZ" u="sng" dirty="0"/>
              <a:t>vyslechnout</a:t>
            </a:r>
            <a:r>
              <a:rPr lang="cs-CZ" dirty="0"/>
              <a:t> a </a:t>
            </a:r>
            <a:r>
              <a:rPr lang="cs-CZ" u="sng" dirty="0"/>
              <a:t>nejpozději na počátku výslechu mu sdělit, ze spáchání jakého skutku je podezřelý a jaký trestný čin je v tomto skutku spatřován.</a:t>
            </a:r>
            <a:r>
              <a:rPr lang="cs-CZ" dirty="0"/>
              <a:t> O tomto úkonu orgán konající zkrácené přípravné řízení učiní záznam do protokolu. Opis záznamu doručí podezřelému a jeho obhájci; policejní orgán zašle opis záznamu do 48 hodin též státnímu zástupci (§179b odst. 3 </a:t>
            </a:r>
            <a:r>
              <a:rPr lang="cs-CZ" dirty="0" err="1"/>
              <a:t>tr</a:t>
            </a:r>
            <a:r>
              <a:rPr lang="cs-CZ" dirty="0"/>
              <a:t>. ř.).</a:t>
            </a:r>
          </a:p>
          <a:p>
            <a:pPr marL="0" indent="0">
              <a:buNone/>
            </a:pPr>
            <a:endParaRPr lang="cs-CZ" dirty="0"/>
          </a:p>
          <a:p>
            <a:pPr marL="0" indent="0" algn="just">
              <a:buNone/>
            </a:pPr>
            <a:r>
              <a:rPr lang="cs-CZ" dirty="0"/>
              <a:t>Zkrácené přípravné řízení musí být skončeno </a:t>
            </a:r>
            <a:r>
              <a:rPr lang="cs-CZ" u="sng" dirty="0"/>
              <a:t>nejpozději do dvou týdnů</a:t>
            </a:r>
            <a:r>
              <a:rPr lang="cs-CZ" dirty="0"/>
              <a:t> ode dne, kdy policejní orgán sdělil podezřelému, ze spáchání jakého skutku je podezřelý a jaký trestný čin je v tomto skutku spatřován. Lhůtu je možno prodloužit rozhodnutím státního zástupce, nejvýše o 10 dnů (v případě sjednávání DVT o 30 dnů).</a:t>
            </a:r>
          </a:p>
          <a:p>
            <a:endParaRPr lang="cs-CZ" dirty="0"/>
          </a:p>
        </p:txBody>
      </p:sp>
    </p:spTree>
    <p:extLst>
      <p:ext uri="{BB962C8B-B14F-4D97-AF65-F5344CB8AC3E}">
        <p14:creationId xmlns:p14="http://schemas.microsoft.com/office/powerpoint/2010/main" val="40893942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Zkrácené přípravné řízení </a:t>
            </a:r>
            <a:br>
              <a:rPr lang="cs-CZ" b="1" dirty="0"/>
            </a:br>
            <a:endParaRPr lang="cs-CZ" dirty="0"/>
          </a:p>
        </p:txBody>
      </p:sp>
      <p:sp>
        <p:nvSpPr>
          <p:cNvPr id="3" name="Zástupný symbol pro obsah 2"/>
          <p:cNvSpPr>
            <a:spLocks noGrp="1"/>
          </p:cNvSpPr>
          <p:nvPr>
            <p:ph idx="1"/>
          </p:nvPr>
        </p:nvSpPr>
        <p:spPr>
          <a:xfrm>
            <a:off x="457200" y="1268760"/>
            <a:ext cx="8229600" cy="5208240"/>
          </a:xfrm>
        </p:spPr>
        <p:txBody>
          <a:bodyPr>
            <a:normAutofit/>
          </a:bodyPr>
          <a:lstStyle/>
          <a:p>
            <a:pPr marL="0" indent="0" algn="just">
              <a:spcBef>
                <a:spcPts val="1800"/>
              </a:spcBef>
              <a:buNone/>
            </a:pPr>
            <a:r>
              <a:rPr lang="cs-CZ" sz="3200" b="1" dirty="0"/>
              <a:t>Stanovisko trestního kolegia NS z 25.9.2014   </a:t>
            </a:r>
            <a:r>
              <a:rPr lang="cs-CZ" sz="3200" b="1" dirty="0" err="1"/>
              <a:t>sp</a:t>
            </a:r>
            <a:r>
              <a:rPr lang="cs-CZ" sz="3200" b="1" dirty="0"/>
              <a:t>. zn. </a:t>
            </a:r>
            <a:r>
              <a:rPr lang="cs-CZ" sz="3200" b="1" dirty="0" err="1"/>
              <a:t>Tpjn</a:t>
            </a:r>
            <a:r>
              <a:rPr lang="cs-CZ" sz="3200" b="1" dirty="0"/>
              <a:t> 303/2014; č. 52/2014 Sb. </a:t>
            </a:r>
            <a:r>
              <a:rPr lang="cs-CZ" sz="3200" b="1" dirty="0" err="1"/>
              <a:t>rozh</a:t>
            </a:r>
            <a:r>
              <a:rPr lang="cs-CZ" sz="3200" b="1" dirty="0"/>
              <a:t>. </a:t>
            </a:r>
            <a:r>
              <a:rPr lang="cs-CZ" sz="3200" b="1" dirty="0" err="1"/>
              <a:t>tr</a:t>
            </a:r>
            <a:r>
              <a:rPr lang="cs-CZ" sz="3200" b="1" dirty="0"/>
              <a:t>.</a:t>
            </a:r>
          </a:p>
          <a:p>
            <a:pPr marL="0" indent="0" algn="just">
              <a:spcBef>
                <a:spcPts val="1800"/>
              </a:spcBef>
              <a:buNone/>
            </a:pPr>
            <a:r>
              <a:rPr lang="cs-CZ" dirty="0"/>
              <a:t>Zkrácené přípravné řízení se koná ve skutkově, právně a důkazně jednoduchých věcech. Tomu by měla odpovídat i délka prověřování předcházejícího zkrácenému přípravnému řízení. Podmínky uvedené v § 179a odst. 1 písm. b) </a:t>
            </a:r>
            <a:r>
              <a:rPr lang="cs-CZ" dirty="0" err="1"/>
              <a:t>tr</a:t>
            </a:r>
            <a:r>
              <a:rPr lang="cs-CZ" dirty="0"/>
              <a:t>. ř., zpravidla nebudou splněny, uplynula-li od počátku prověřování do sdělení podezření podle § 179b odst. 3 </a:t>
            </a:r>
            <a:r>
              <a:rPr lang="cs-CZ" dirty="0" err="1"/>
              <a:t>tr</a:t>
            </a:r>
            <a:r>
              <a:rPr lang="cs-CZ" dirty="0"/>
              <a:t>. ř. doba podstatně převyšující dva týdny. V takovém případě samosoudce podle § 314c odst. 1 písm. c) </a:t>
            </a:r>
            <a:r>
              <a:rPr lang="cs-CZ" dirty="0" err="1"/>
              <a:t>tr</a:t>
            </a:r>
            <a:r>
              <a:rPr lang="cs-CZ" dirty="0"/>
              <a:t>. ř. návrh na potrestání odmítne. </a:t>
            </a:r>
          </a:p>
          <a:p>
            <a:pPr marL="0" indent="0">
              <a:spcBef>
                <a:spcPts val="1800"/>
              </a:spcBef>
            </a:pPr>
            <a:endParaRPr lang="cs-CZ" dirty="0"/>
          </a:p>
        </p:txBody>
      </p:sp>
    </p:spTree>
    <p:extLst>
      <p:ext uri="{BB962C8B-B14F-4D97-AF65-F5344CB8AC3E}">
        <p14:creationId xmlns:p14="http://schemas.microsoft.com/office/powerpoint/2010/main" val="459420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Význam přípravného řízení</a:t>
            </a:r>
          </a:p>
        </p:txBody>
      </p:sp>
      <p:sp>
        <p:nvSpPr>
          <p:cNvPr id="3" name="Zástupný symbol pro obsah 2"/>
          <p:cNvSpPr>
            <a:spLocks noGrp="1"/>
          </p:cNvSpPr>
          <p:nvPr>
            <p:ph idx="1"/>
          </p:nvPr>
        </p:nvSpPr>
        <p:spPr/>
        <p:txBody>
          <a:bodyPr>
            <a:normAutofit/>
          </a:bodyPr>
          <a:lstStyle/>
          <a:p>
            <a:pPr>
              <a:spcBef>
                <a:spcPts val="1200"/>
              </a:spcBef>
            </a:pPr>
            <a:r>
              <a:rPr lang="cs-CZ" dirty="0"/>
              <a:t>prověření podezření ze spáchání trestného činu</a:t>
            </a:r>
          </a:p>
          <a:p>
            <a:pPr>
              <a:spcBef>
                <a:spcPts val="1200"/>
              </a:spcBef>
            </a:pPr>
            <a:r>
              <a:rPr lang="cs-CZ" dirty="0"/>
              <a:t>obstarání důkazů, svědčících o vině pachatele trestného činu či podezření vyvracejících</a:t>
            </a:r>
          </a:p>
          <a:p>
            <a:pPr>
              <a:spcBef>
                <a:spcPts val="1200"/>
              </a:spcBef>
            </a:pPr>
            <a:r>
              <a:rPr lang="cs-CZ" dirty="0"/>
              <a:t>směřuje k podání obžaloby nebo jinému meritornímu skončení věci </a:t>
            </a:r>
            <a:r>
              <a:rPr lang="cs-CZ" i="1" dirty="0"/>
              <a:t>(odložení, zastavení trestního stíhání, postoupení věci, atd.)</a:t>
            </a:r>
          </a:p>
          <a:p>
            <a:pPr>
              <a:spcBef>
                <a:spcPts val="1200"/>
              </a:spcBef>
            </a:pPr>
            <a:r>
              <a:rPr lang="cs-CZ" dirty="0"/>
              <a:t>neveřejné </a:t>
            </a:r>
            <a:r>
              <a:rPr lang="cs-CZ" i="1" dirty="0"/>
              <a:t>(probíhá bez účasti veřejnosti, informace jsou podávány jen v omezeném rozsahu, do spisu mohou nahlížet jen určené osoby, je možné jim nahlédnutí odepřít)</a:t>
            </a:r>
          </a:p>
          <a:p>
            <a:pPr>
              <a:spcBef>
                <a:spcPts val="1200"/>
              </a:spcBef>
            </a:pPr>
            <a:r>
              <a:rPr lang="cs-CZ" dirty="0"/>
              <a:t>písemné </a:t>
            </a:r>
            <a:r>
              <a:rPr lang="cs-CZ" i="1" dirty="0"/>
              <a:t>(důkazní prostředky se pořizují zpravidla v písemné podobě)</a:t>
            </a:r>
          </a:p>
        </p:txBody>
      </p:sp>
    </p:spTree>
    <p:extLst>
      <p:ext uri="{BB962C8B-B14F-4D97-AF65-F5344CB8AC3E}">
        <p14:creationId xmlns:p14="http://schemas.microsoft.com/office/powerpoint/2010/main" val="3171642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720080"/>
          </a:xfrm>
        </p:spPr>
        <p:txBody>
          <a:bodyPr>
            <a:normAutofit fontScale="90000"/>
          </a:bodyPr>
          <a:lstStyle/>
          <a:p>
            <a:r>
              <a:rPr lang="cs-CZ" b="1" dirty="0"/>
              <a:t>Rozhodnutí ve zkráceném přípravném řízení</a:t>
            </a:r>
          </a:p>
        </p:txBody>
      </p:sp>
      <p:sp>
        <p:nvSpPr>
          <p:cNvPr id="3" name="Zástupný symbol pro obsah 2"/>
          <p:cNvSpPr>
            <a:spLocks noGrp="1"/>
          </p:cNvSpPr>
          <p:nvPr>
            <p:ph idx="1"/>
          </p:nvPr>
        </p:nvSpPr>
        <p:spPr>
          <a:xfrm>
            <a:off x="457200" y="980728"/>
            <a:ext cx="8229600" cy="5877272"/>
          </a:xfrm>
        </p:spPr>
        <p:txBody>
          <a:bodyPr>
            <a:normAutofit fontScale="92500" lnSpcReduction="10000"/>
          </a:bodyPr>
          <a:lstStyle/>
          <a:p>
            <a:pPr marL="0" indent="0">
              <a:buNone/>
            </a:pPr>
            <a:r>
              <a:rPr lang="cs-CZ" b="1" dirty="0"/>
              <a:t>Policejní orgán: </a:t>
            </a:r>
          </a:p>
          <a:p>
            <a:r>
              <a:rPr lang="cs-CZ" dirty="0"/>
              <a:t>odloží věc z důvodu § 159a odst. 1 až 3 nebo 5 </a:t>
            </a:r>
            <a:r>
              <a:rPr lang="cs-CZ" dirty="0" err="1"/>
              <a:t>tr</a:t>
            </a:r>
            <a:r>
              <a:rPr lang="cs-CZ" dirty="0"/>
              <a:t>. ř.</a:t>
            </a:r>
          </a:p>
          <a:p>
            <a:r>
              <a:rPr lang="cs-CZ" dirty="0"/>
              <a:t>předloží zprávu o výsledku řízení státnímu zástupci</a:t>
            </a:r>
          </a:p>
          <a:p>
            <a:pPr marL="0" indent="0">
              <a:buNone/>
            </a:pPr>
            <a:r>
              <a:rPr lang="cs-CZ" b="1" dirty="0"/>
              <a:t>Státní zástupce:</a:t>
            </a:r>
          </a:p>
          <a:p>
            <a:r>
              <a:rPr lang="cs-CZ" dirty="0"/>
              <a:t> podá soudu návrh na potrestání </a:t>
            </a:r>
          </a:p>
          <a:p>
            <a:r>
              <a:rPr lang="cs-CZ" dirty="0"/>
              <a:t> podá soudu návrh na schválení dohody o vině a trestu</a:t>
            </a:r>
          </a:p>
          <a:p>
            <a:r>
              <a:rPr lang="cs-CZ" dirty="0"/>
              <a:t> věc odloží, nejde-li ve věci o podezření z trestného činu </a:t>
            </a:r>
          </a:p>
          <a:p>
            <a:r>
              <a:rPr lang="cs-CZ" dirty="0"/>
              <a:t> odevzdá věc příslušnému orgánu k projednání přestupku, ke    kázeňskému nebo kárnému projednání </a:t>
            </a:r>
          </a:p>
          <a:p>
            <a:r>
              <a:rPr lang="cs-CZ" dirty="0"/>
              <a:t> věc odloží, jestliže je trestní stíhání nepřípustné podle §11 nebo rozhodl-li o schválení  narovnání  </a:t>
            </a:r>
          </a:p>
          <a:p>
            <a:r>
              <a:rPr lang="cs-CZ" dirty="0"/>
              <a:t>věc podmíněně odloží podle § 179g </a:t>
            </a:r>
            <a:r>
              <a:rPr lang="cs-CZ" dirty="0" err="1"/>
              <a:t>tr</a:t>
            </a:r>
            <a:r>
              <a:rPr lang="cs-CZ" dirty="0"/>
              <a:t>. ř. </a:t>
            </a:r>
          </a:p>
          <a:p>
            <a:r>
              <a:rPr lang="cs-CZ" dirty="0"/>
              <a:t>věc může odložit též, jestliže je trestní stíhání neúčelné vzhledem k okolnostem uvedeným v § 172 odst. 2 </a:t>
            </a:r>
            <a:r>
              <a:rPr lang="cs-CZ" dirty="0" err="1"/>
              <a:t>tr</a:t>
            </a:r>
            <a:r>
              <a:rPr lang="cs-CZ" dirty="0"/>
              <a:t>. ř. </a:t>
            </a:r>
          </a:p>
          <a:p>
            <a:r>
              <a:rPr lang="cs-CZ" dirty="0"/>
              <a:t> opatřením vrátí věc policejnímu orgánu, je-li v rámci zkráceného přípravného řízení třeba provést další úkon </a:t>
            </a:r>
          </a:p>
          <a:p>
            <a:endParaRPr lang="cs-CZ" dirty="0"/>
          </a:p>
          <a:p>
            <a:endParaRPr lang="cs-CZ" dirty="0"/>
          </a:p>
        </p:txBody>
      </p:sp>
    </p:spTree>
    <p:extLst>
      <p:ext uri="{BB962C8B-B14F-4D97-AF65-F5344CB8AC3E}">
        <p14:creationId xmlns:p14="http://schemas.microsoft.com/office/powerpoint/2010/main" val="68253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11" end="11"/>
                                            </p:txEl>
                                          </p:spTgt>
                                        </p:tgtEl>
                                        <p:attrNameLst>
                                          <p:attrName>style.visibility</p:attrName>
                                        </p:attrNameLst>
                                      </p:cBhvr>
                                      <p:to>
                                        <p:strVal val="visible"/>
                                      </p:to>
                                    </p:set>
                                    <p:anim calcmode="lin" valueType="num">
                                      <p:cBhvr additive="base">
                                        <p:cTn id="5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792088"/>
          </a:xfrm>
        </p:spPr>
        <p:txBody>
          <a:bodyPr/>
          <a:lstStyle/>
          <a:p>
            <a:r>
              <a:rPr lang="cs-CZ" b="1" dirty="0"/>
              <a:t>Obžaloba </a:t>
            </a:r>
            <a:r>
              <a:rPr lang="cs-CZ" sz="3200" dirty="0"/>
              <a:t>(§ 176 až 178 </a:t>
            </a:r>
            <a:r>
              <a:rPr lang="cs-CZ" sz="3200" dirty="0" err="1"/>
              <a:t>tr</a:t>
            </a:r>
            <a:r>
              <a:rPr lang="cs-CZ" sz="3200" dirty="0"/>
              <a:t>. ř.)</a:t>
            </a:r>
            <a:endParaRPr lang="cs-CZ" sz="3200" b="1" dirty="0"/>
          </a:p>
        </p:txBody>
      </p:sp>
      <p:sp>
        <p:nvSpPr>
          <p:cNvPr id="3" name="Zástupný symbol pro obsah 2"/>
          <p:cNvSpPr>
            <a:spLocks noGrp="1"/>
          </p:cNvSpPr>
          <p:nvPr>
            <p:ph idx="1"/>
          </p:nvPr>
        </p:nvSpPr>
        <p:spPr>
          <a:xfrm>
            <a:off x="179512" y="1124744"/>
            <a:ext cx="8784976" cy="5733256"/>
          </a:xfrm>
        </p:spPr>
        <p:txBody>
          <a:bodyPr>
            <a:normAutofit/>
          </a:bodyPr>
          <a:lstStyle/>
          <a:p>
            <a:pPr marL="0" indent="0">
              <a:buNone/>
            </a:pPr>
            <a:r>
              <a:rPr lang="cs-CZ" b="1" dirty="0"/>
              <a:t>Náležitosti (§ 177 </a:t>
            </a:r>
            <a:r>
              <a:rPr lang="cs-CZ" b="1" dirty="0" err="1"/>
              <a:t>tr</a:t>
            </a:r>
            <a:r>
              <a:rPr lang="cs-CZ" b="1" dirty="0"/>
              <a:t>. ř.):</a:t>
            </a:r>
          </a:p>
          <a:p>
            <a:pPr algn="just">
              <a:spcBef>
                <a:spcPts val="600"/>
              </a:spcBef>
            </a:pPr>
            <a:r>
              <a:rPr lang="cs-CZ" dirty="0"/>
              <a:t>označení státního zástupce, den sepsání obžaloby </a:t>
            </a:r>
          </a:p>
          <a:p>
            <a:pPr algn="just">
              <a:spcBef>
                <a:spcPts val="600"/>
              </a:spcBef>
            </a:pPr>
            <a:r>
              <a:rPr lang="cs-CZ" dirty="0"/>
              <a:t>jméno a příjmení obviněného, osobní údaje</a:t>
            </a:r>
          </a:p>
          <a:p>
            <a:pPr algn="just">
              <a:spcBef>
                <a:spcPts val="600"/>
              </a:spcBef>
            </a:pPr>
            <a:r>
              <a:rPr lang="cs-CZ" dirty="0"/>
              <a:t>žalobní návrh - označení skutku, pro který je obviněný stíhán, s uvedením místa, času a způsobu jeho spáchání, pojmenování trestného činu, vč. příslušného ustanovení a zákonných znaků</a:t>
            </a:r>
          </a:p>
          <a:p>
            <a:pPr algn="just">
              <a:spcBef>
                <a:spcPts val="600"/>
              </a:spcBef>
            </a:pPr>
            <a:r>
              <a:rPr lang="cs-CZ" dirty="0"/>
              <a:t>návrh na uložení trestu</a:t>
            </a:r>
          </a:p>
          <a:p>
            <a:pPr algn="just">
              <a:spcBef>
                <a:spcPts val="600"/>
              </a:spcBef>
            </a:pPr>
            <a:r>
              <a:rPr lang="cs-CZ" dirty="0"/>
              <a:t>odůvodnění žalovaného skutku s uvedením důkazů, o které se toto odůvodnění opírá, a seznam důkazů, jejichž provedení se v hlavním líčení navrhuje, jakož i právní úvahy, kterými se státní zástupce řídil při posuzování skutečností podle příslušných ustanovení zákona</a:t>
            </a:r>
          </a:p>
          <a:p>
            <a:pPr algn="just">
              <a:spcBef>
                <a:spcPts val="600"/>
              </a:spcBef>
            </a:pPr>
            <a:r>
              <a:rPr lang="cs-CZ" dirty="0"/>
              <a:t>návrh na uložení ochranného opatření (§ 178 odst. 1 </a:t>
            </a:r>
            <a:r>
              <a:rPr lang="cs-CZ" dirty="0" err="1"/>
              <a:t>tr</a:t>
            </a:r>
            <a:r>
              <a:rPr lang="cs-CZ" dirty="0"/>
              <a:t>. ř.) </a:t>
            </a:r>
          </a:p>
          <a:p>
            <a:endParaRPr lang="cs-CZ" dirty="0"/>
          </a:p>
          <a:p>
            <a:endParaRPr lang="cs-CZ" b="1" dirty="0"/>
          </a:p>
          <a:p>
            <a:endParaRPr lang="cs-CZ" dirty="0"/>
          </a:p>
        </p:txBody>
      </p:sp>
    </p:spTree>
    <p:extLst>
      <p:ext uri="{BB962C8B-B14F-4D97-AF65-F5344CB8AC3E}">
        <p14:creationId xmlns:p14="http://schemas.microsoft.com/office/powerpoint/2010/main" val="3011423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Dozor státního zástupce </a:t>
            </a:r>
          </a:p>
        </p:txBody>
      </p:sp>
      <p:sp>
        <p:nvSpPr>
          <p:cNvPr id="3" name="Zástupný symbol pro obsah 2"/>
          <p:cNvSpPr>
            <a:spLocks noGrp="1"/>
          </p:cNvSpPr>
          <p:nvPr>
            <p:ph idx="1"/>
          </p:nvPr>
        </p:nvSpPr>
        <p:spPr>
          <a:xfrm>
            <a:off x="457200" y="1340768"/>
            <a:ext cx="8229600" cy="5328592"/>
          </a:xfrm>
        </p:spPr>
        <p:txBody>
          <a:bodyPr>
            <a:normAutofit/>
          </a:bodyPr>
          <a:lstStyle/>
          <a:p>
            <a:pPr marL="0" indent="0" algn="just">
              <a:buNone/>
            </a:pPr>
            <a:r>
              <a:rPr lang="cs-CZ" b="1" dirty="0"/>
              <a:t>Podle § 157 odst. 2 </a:t>
            </a:r>
            <a:r>
              <a:rPr lang="cs-CZ" b="1" dirty="0" err="1"/>
              <a:t>tr</a:t>
            </a:r>
            <a:r>
              <a:rPr lang="cs-CZ" b="1" dirty="0"/>
              <a:t>. ř. </a:t>
            </a:r>
            <a:r>
              <a:rPr lang="cs-CZ" dirty="0"/>
              <a:t>státní zástupce může uložit policejnímu orgánu provedení takových úkonů, které je tento orgán oprávněn provést a jichž je třeba k objasnění věci nebo ke zjištění pachatele. K prověření skutečností nasvědčujících tomu, že byl spáchán trestný čin, je státní zástupce dále oprávněn: </a:t>
            </a:r>
          </a:p>
          <a:p>
            <a:pPr algn="just"/>
            <a:r>
              <a:rPr lang="cs-CZ" dirty="0"/>
              <a:t>a) vyžadovat od policejního orgánu spisy, včetně spisů, v nichž nebylo zahájeno trestní řízení, dokumenty, materiály a zprávy o postupu při prověřování oznámení, </a:t>
            </a:r>
          </a:p>
          <a:p>
            <a:pPr algn="just"/>
            <a:r>
              <a:rPr lang="cs-CZ" dirty="0"/>
              <a:t>b) odejmout kteroukoliv věc policejnímu orgánu a učinit opatření, aby věc byla přikázána jinému policejnímu orgánu, </a:t>
            </a:r>
          </a:p>
          <a:p>
            <a:pPr algn="just"/>
            <a:r>
              <a:rPr lang="cs-CZ" dirty="0"/>
              <a:t>c) dočasně odložit zahájení trestního stíhání.</a:t>
            </a:r>
          </a:p>
          <a:p>
            <a:pPr marL="0" indent="0" algn="just">
              <a:buNone/>
            </a:pPr>
            <a:r>
              <a:rPr lang="cs-CZ" dirty="0"/>
              <a:t> </a:t>
            </a:r>
          </a:p>
          <a:p>
            <a:pPr marL="0" indent="0" algn="just">
              <a:buNone/>
            </a:pPr>
            <a:r>
              <a:rPr lang="cs-CZ" dirty="0"/>
              <a:t>+ žádost o přezkoumání postupu pol. orgánu (§ 157a odst. 1 </a:t>
            </a:r>
            <a:r>
              <a:rPr lang="cs-CZ" dirty="0" err="1"/>
              <a:t>tr</a:t>
            </a:r>
            <a:r>
              <a:rPr lang="cs-CZ" dirty="0"/>
              <a:t>. ř.)</a:t>
            </a:r>
          </a:p>
          <a:p>
            <a:pPr marL="0" indent="0">
              <a:buNone/>
            </a:pPr>
            <a:endParaRPr lang="cs-CZ" dirty="0"/>
          </a:p>
        </p:txBody>
      </p:sp>
    </p:spTree>
    <p:extLst>
      <p:ext uri="{BB962C8B-B14F-4D97-AF65-F5344CB8AC3E}">
        <p14:creationId xmlns:p14="http://schemas.microsoft.com/office/powerpoint/2010/main" val="378544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864096"/>
          </a:xfrm>
        </p:spPr>
        <p:txBody>
          <a:bodyPr/>
          <a:lstStyle/>
          <a:p>
            <a:r>
              <a:rPr lang="cs-CZ" b="1" dirty="0"/>
              <a:t>Dozor státního zástupce </a:t>
            </a:r>
            <a:endParaRPr lang="cs-CZ" dirty="0"/>
          </a:p>
        </p:txBody>
      </p:sp>
      <p:sp>
        <p:nvSpPr>
          <p:cNvPr id="3" name="Zástupný symbol pro obsah 2"/>
          <p:cNvSpPr>
            <a:spLocks noGrp="1"/>
          </p:cNvSpPr>
          <p:nvPr>
            <p:ph idx="1"/>
          </p:nvPr>
        </p:nvSpPr>
        <p:spPr>
          <a:xfrm>
            <a:off x="457200" y="1052736"/>
            <a:ext cx="8229600" cy="5616624"/>
          </a:xfrm>
        </p:spPr>
        <p:txBody>
          <a:bodyPr>
            <a:normAutofit fontScale="85000" lnSpcReduction="10000"/>
          </a:bodyPr>
          <a:lstStyle/>
          <a:p>
            <a:pPr marL="0" indent="0">
              <a:buNone/>
            </a:pPr>
            <a:r>
              <a:rPr lang="cs-CZ" sz="2900" b="1" dirty="0"/>
              <a:t>Podle § 174 odst. 2 </a:t>
            </a:r>
            <a:r>
              <a:rPr lang="cs-CZ" sz="2900" b="1" dirty="0" err="1"/>
              <a:t>tr</a:t>
            </a:r>
            <a:r>
              <a:rPr lang="cs-CZ" sz="2900" b="1" dirty="0"/>
              <a:t>. ř. </a:t>
            </a:r>
            <a:r>
              <a:rPr lang="cs-CZ" sz="2900" dirty="0"/>
              <a:t>je státní zástupce oprávněn:</a:t>
            </a:r>
          </a:p>
          <a:p>
            <a:pPr marL="0" indent="0">
              <a:buNone/>
            </a:pPr>
            <a:r>
              <a:rPr lang="cs-CZ" sz="2900" dirty="0"/>
              <a:t>a) dávat závazné pokyny k vyšetřování trestných činů, </a:t>
            </a:r>
          </a:p>
          <a:p>
            <a:pPr marL="0" indent="0">
              <a:buNone/>
            </a:pPr>
            <a:r>
              <a:rPr lang="cs-CZ" sz="2900" dirty="0"/>
              <a:t>b) vyžadovat od policejního orgánu spisy, dokumenty, materiály a zprávy za účelem prověrky, </a:t>
            </a:r>
          </a:p>
          <a:p>
            <a:pPr marL="0" indent="0">
              <a:buNone/>
            </a:pPr>
            <a:r>
              <a:rPr lang="cs-CZ" sz="2900" dirty="0"/>
              <a:t>c) zúčastnit se provádění úkonů policejního orgánu, osobně provést jednotlivý úkon nebo i celé vyšetřování a vydat rozhodnutí v kterékoliv věci, </a:t>
            </a:r>
          </a:p>
          <a:p>
            <a:pPr marL="0" indent="0">
              <a:buNone/>
            </a:pPr>
            <a:r>
              <a:rPr lang="cs-CZ" sz="2900" dirty="0"/>
              <a:t>d) vracet věc policejnímu orgánu se svými pokyny k doplnění, </a:t>
            </a:r>
          </a:p>
          <a:p>
            <a:pPr marL="0" indent="0">
              <a:buNone/>
            </a:pPr>
            <a:r>
              <a:rPr lang="cs-CZ" sz="2900" dirty="0"/>
              <a:t>e) rušit nezákonná nebo neodůvodněná rozhodnutí a opatření policejního orgánu, která může nahrazovat vlastními, </a:t>
            </a:r>
          </a:p>
          <a:p>
            <a:pPr marL="0" indent="0">
              <a:buNone/>
            </a:pPr>
            <a:r>
              <a:rPr lang="cs-CZ" sz="2900" dirty="0"/>
              <a:t>f) přikázat, aby úkony ve věci prováděla jiná osoba služebně činná v policejním orgánu. </a:t>
            </a:r>
          </a:p>
          <a:p>
            <a:pPr marL="0" indent="0">
              <a:buNone/>
            </a:pPr>
            <a:r>
              <a:rPr lang="cs-CZ" dirty="0"/>
              <a:t> </a:t>
            </a:r>
          </a:p>
          <a:p>
            <a:pPr marL="0" indent="0">
              <a:buNone/>
            </a:pPr>
            <a:r>
              <a:rPr lang="cs-CZ" sz="2800" dirty="0"/>
              <a:t>+ </a:t>
            </a:r>
            <a:r>
              <a:rPr lang="cs-CZ" sz="2800" b="1" dirty="0"/>
              <a:t>výlučná oprávnění státního zástupce </a:t>
            </a:r>
            <a:r>
              <a:rPr lang="cs-CZ" sz="2800" dirty="0"/>
              <a:t>(§ 175 odst. 1 </a:t>
            </a:r>
            <a:r>
              <a:rPr lang="cs-CZ" sz="2800" dirty="0" err="1"/>
              <a:t>tr</a:t>
            </a:r>
            <a:r>
              <a:rPr lang="cs-CZ" sz="2800" dirty="0"/>
              <a:t>. ř.)</a:t>
            </a:r>
          </a:p>
          <a:p>
            <a:pPr marL="0" indent="0">
              <a:buNone/>
            </a:pPr>
            <a:endParaRPr lang="cs-CZ" dirty="0"/>
          </a:p>
        </p:txBody>
      </p:sp>
    </p:spTree>
    <p:extLst>
      <p:ext uri="{BB962C8B-B14F-4D97-AF65-F5344CB8AC3E}">
        <p14:creationId xmlns:p14="http://schemas.microsoft.com/office/powerpoint/2010/main" val="3585578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Dohled v soustavě státního zastupitelství</a:t>
            </a:r>
            <a:endParaRPr lang="cs-CZ" dirty="0"/>
          </a:p>
        </p:txBody>
      </p:sp>
      <p:sp>
        <p:nvSpPr>
          <p:cNvPr id="3" name="Zástupný symbol pro obsah 2"/>
          <p:cNvSpPr>
            <a:spLocks noGrp="1"/>
          </p:cNvSpPr>
          <p:nvPr>
            <p:ph idx="1"/>
          </p:nvPr>
        </p:nvSpPr>
        <p:spPr/>
        <p:txBody>
          <a:bodyPr/>
          <a:lstStyle/>
          <a:p>
            <a:pPr marL="0" indent="0">
              <a:buNone/>
            </a:pPr>
            <a:r>
              <a:rPr lang="cs-CZ" sz="2800" b="1" dirty="0"/>
              <a:t>§ 12c zákona č. 283/1993 Sb</a:t>
            </a:r>
            <a:r>
              <a:rPr lang="cs-CZ" sz="2800" dirty="0"/>
              <a:t>., </a:t>
            </a:r>
            <a:r>
              <a:rPr lang="cs-CZ" sz="2800" b="1" dirty="0"/>
              <a:t>o státním zastupitelství</a:t>
            </a:r>
            <a:r>
              <a:rPr lang="cs-CZ" sz="2800" dirty="0"/>
              <a:t>, ve znění pozdějších předpisů</a:t>
            </a:r>
          </a:p>
          <a:p>
            <a:pPr marL="0" indent="0">
              <a:buNone/>
            </a:pPr>
            <a:endParaRPr lang="cs-CZ" dirty="0"/>
          </a:p>
          <a:p>
            <a:pPr marL="0" indent="0" algn="just">
              <a:buNone/>
            </a:pPr>
            <a:r>
              <a:rPr lang="cs-CZ" dirty="0"/>
              <a:t>Dohled je výkonem oprávnění stanovených tímto zákonem k zajištění řídících a kontrolních vztahů mezi různými stupni státních zastupitelství a uvnitř jednotlivých státních zastupitelství při výkonu působnosti státního zastupitelství. </a:t>
            </a:r>
          </a:p>
          <a:p>
            <a:pPr marL="0" indent="0">
              <a:buNone/>
            </a:pPr>
            <a:r>
              <a:rPr lang="cs-CZ" dirty="0"/>
              <a:t> </a:t>
            </a:r>
          </a:p>
          <a:p>
            <a:endParaRPr lang="cs-CZ" dirty="0"/>
          </a:p>
        </p:txBody>
      </p:sp>
    </p:spTree>
    <p:extLst>
      <p:ext uri="{BB962C8B-B14F-4D97-AF65-F5344CB8AC3E}">
        <p14:creationId xmlns:p14="http://schemas.microsoft.com/office/powerpoint/2010/main" val="30696095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Dohled jako účinný opravný prostředek</a:t>
            </a:r>
            <a:endParaRPr lang="cs-CZ" dirty="0"/>
          </a:p>
        </p:txBody>
      </p:sp>
      <p:sp>
        <p:nvSpPr>
          <p:cNvPr id="3" name="Zástupný symbol pro obsah 2"/>
          <p:cNvSpPr>
            <a:spLocks noGrp="1"/>
          </p:cNvSpPr>
          <p:nvPr>
            <p:ph idx="1"/>
          </p:nvPr>
        </p:nvSpPr>
        <p:spPr/>
        <p:txBody>
          <a:bodyPr/>
          <a:lstStyle/>
          <a:p>
            <a:pPr marL="0" indent="0">
              <a:buNone/>
            </a:pPr>
            <a:r>
              <a:rPr lang="cs-CZ" sz="2800" b="1" dirty="0"/>
              <a:t>I. ÚS 1565/2014, I. ÚS 860/2015</a:t>
            </a:r>
          </a:p>
          <a:p>
            <a:pPr marL="0" indent="0">
              <a:buNone/>
            </a:pPr>
            <a:endParaRPr lang="cs-CZ" b="1" dirty="0"/>
          </a:p>
          <a:p>
            <a:pPr marL="0" indent="0" algn="just">
              <a:buNone/>
            </a:pPr>
            <a:r>
              <a:rPr lang="cs-CZ" dirty="0"/>
              <a:t>Žádost o výkon dohledu nejbližšího vyššího státního zastupitelství podle § 12d odst. 1 zákona o státním zastupitelství (č. 283/1993 Sb.) </a:t>
            </a:r>
            <a:r>
              <a:rPr lang="cs-CZ" u="sng" dirty="0"/>
              <a:t>je obecně účinným opravným prostředkem</a:t>
            </a:r>
            <a:r>
              <a:rPr lang="cs-CZ" dirty="0"/>
              <a:t> pro osobu, která namítá závadný postup v šetření k odhalení skutečností nasvědčujících tomu, že byla obětí spáchaného trestného činu a </a:t>
            </a:r>
            <a:r>
              <a:rPr lang="cs-CZ" u="sng" dirty="0"/>
              <a:t>jako takovou je ji nutno propříště vyčerpat před podáním ústavní stížnosti </a:t>
            </a:r>
            <a:r>
              <a:rPr lang="cs-CZ" dirty="0"/>
              <a:t>v souladu s § 75 odst. 1 zákona o Ústavním soudu.  </a:t>
            </a:r>
          </a:p>
          <a:p>
            <a:endParaRPr lang="cs-CZ" dirty="0"/>
          </a:p>
        </p:txBody>
      </p:sp>
    </p:spTree>
    <p:extLst>
      <p:ext uri="{BB962C8B-B14F-4D97-AF65-F5344CB8AC3E}">
        <p14:creationId xmlns:p14="http://schemas.microsoft.com/office/powerpoint/2010/main" val="5358233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Úkony soudu v přípravném řízení</a:t>
            </a:r>
          </a:p>
        </p:txBody>
      </p:sp>
      <p:sp>
        <p:nvSpPr>
          <p:cNvPr id="3" name="Zástupný symbol pro obsah 2"/>
          <p:cNvSpPr>
            <a:spLocks noGrp="1"/>
          </p:cNvSpPr>
          <p:nvPr>
            <p:ph idx="1"/>
          </p:nvPr>
        </p:nvSpPr>
        <p:spPr>
          <a:xfrm>
            <a:off x="251520" y="1340768"/>
            <a:ext cx="8784976" cy="5544616"/>
          </a:xfrm>
        </p:spPr>
        <p:txBody>
          <a:bodyPr>
            <a:normAutofit lnSpcReduction="10000"/>
          </a:bodyPr>
          <a:lstStyle/>
          <a:p>
            <a:pPr marL="0" indent="0" algn="just">
              <a:spcBef>
                <a:spcPts val="1200"/>
              </a:spcBef>
              <a:buNone/>
            </a:pPr>
            <a:r>
              <a:rPr lang="cs-CZ" dirty="0"/>
              <a:t>K provádění úkonů v přípravném řízení je příslušný okresní soud, v jehož obvodě je činný státní zástupce, který podal příslušný návrh      (</a:t>
            </a:r>
            <a:r>
              <a:rPr lang="cs-CZ" b="1" dirty="0"/>
              <a:t>§ 26 odst. 1 </a:t>
            </a:r>
            <a:r>
              <a:rPr lang="cs-CZ" b="1" dirty="0" err="1"/>
              <a:t>tr</a:t>
            </a:r>
            <a:r>
              <a:rPr lang="cs-CZ" b="1" dirty="0"/>
              <a:t>. ř.</a:t>
            </a:r>
            <a:r>
              <a:rPr lang="cs-CZ" dirty="0"/>
              <a:t>).</a:t>
            </a:r>
          </a:p>
          <a:p>
            <a:pPr marL="0" indent="0" algn="just">
              <a:spcBef>
                <a:spcPts val="1200"/>
              </a:spcBef>
              <a:buNone/>
            </a:pPr>
            <a:r>
              <a:rPr lang="cs-CZ" dirty="0"/>
              <a:t>Soud, u něhož státní zástupce podal návrh, se stává příslušným k provádění všech úkonů soudu po celé přípravné řízení, pokud nedojde k postoupení věci z důvodu příslušnosti jiného státního zástupce činného mimo obvod tohoto soudu (</a:t>
            </a:r>
            <a:r>
              <a:rPr lang="cs-CZ" b="1" dirty="0"/>
              <a:t>§</a:t>
            </a:r>
            <a:r>
              <a:rPr lang="cs-CZ" dirty="0"/>
              <a:t> </a:t>
            </a:r>
            <a:r>
              <a:rPr lang="cs-CZ" b="1" dirty="0"/>
              <a:t>26 odst. 2 </a:t>
            </a:r>
            <a:r>
              <a:rPr lang="cs-CZ" b="1" dirty="0" err="1"/>
              <a:t>tr</a:t>
            </a:r>
            <a:r>
              <a:rPr lang="cs-CZ" b="1" dirty="0"/>
              <a:t>. ř.</a:t>
            </a:r>
            <a:r>
              <a:rPr lang="cs-CZ" dirty="0"/>
              <a:t>).</a:t>
            </a:r>
          </a:p>
          <a:p>
            <a:pPr marL="0" indent="0" algn="just">
              <a:spcBef>
                <a:spcPts val="1200"/>
              </a:spcBef>
              <a:buNone/>
            </a:pPr>
            <a:r>
              <a:rPr lang="cs-CZ" b="1" dirty="0" err="1"/>
              <a:t>Pl</a:t>
            </a:r>
            <a:r>
              <a:rPr lang="cs-CZ" b="1" dirty="0"/>
              <a:t>. ÚS 4/2014 z 19.4.2016</a:t>
            </a:r>
            <a:r>
              <a:rPr lang="cs-CZ" dirty="0"/>
              <a:t>: pokud příslušný návrh podává státní zástupce krajského nebo vrchního státního zastupitelství, je třeba aplikovat obecnou úpravu místní příslušnosti soudů v trestním řádu a místní příslušnost okresního soudu určit podle kritérií stanovených v § 18 </a:t>
            </a:r>
            <a:r>
              <a:rPr lang="cs-CZ" dirty="0" err="1"/>
              <a:t>tr</a:t>
            </a:r>
            <a:r>
              <a:rPr lang="cs-CZ" dirty="0"/>
              <a:t>. ř., tj. z množiny okresních soudů, v jejichž obvodech krajské nebo vrchní státní zastupitelství působí, zvolit ten, jehož místní příslušnost těmto kritériím odpovídá. </a:t>
            </a:r>
          </a:p>
          <a:p>
            <a:pPr marL="0" indent="0">
              <a:buNone/>
            </a:pPr>
            <a:r>
              <a:rPr lang="cs-CZ" dirty="0"/>
              <a:t> </a:t>
            </a:r>
          </a:p>
          <a:p>
            <a:endParaRPr lang="cs-CZ" dirty="0"/>
          </a:p>
        </p:txBody>
      </p:sp>
    </p:spTree>
    <p:extLst>
      <p:ext uri="{BB962C8B-B14F-4D97-AF65-F5344CB8AC3E}">
        <p14:creationId xmlns:p14="http://schemas.microsoft.com/office/powerpoint/2010/main" val="22503752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332656"/>
            <a:ext cx="8928992" cy="864096"/>
          </a:xfrm>
        </p:spPr>
        <p:txBody>
          <a:bodyPr>
            <a:normAutofit/>
          </a:bodyPr>
          <a:lstStyle/>
          <a:p>
            <a:r>
              <a:rPr lang="cs-CZ" b="1" dirty="0"/>
              <a:t>Příklady úkonů soudu v přípravném řízení</a:t>
            </a:r>
          </a:p>
        </p:txBody>
      </p:sp>
      <p:sp>
        <p:nvSpPr>
          <p:cNvPr id="3" name="Zástupný symbol pro obsah 2"/>
          <p:cNvSpPr>
            <a:spLocks noGrp="1"/>
          </p:cNvSpPr>
          <p:nvPr>
            <p:ph idx="1"/>
          </p:nvPr>
        </p:nvSpPr>
        <p:spPr>
          <a:xfrm>
            <a:off x="107504" y="1124744"/>
            <a:ext cx="8928992" cy="5352256"/>
          </a:xfrm>
        </p:spPr>
        <p:txBody>
          <a:bodyPr>
            <a:noAutofit/>
          </a:bodyPr>
          <a:lstStyle/>
          <a:p>
            <a:pPr algn="just">
              <a:lnSpc>
                <a:spcPct val="115000"/>
              </a:lnSpc>
              <a:spcAft>
                <a:spcPts val="0"/>
              </a:spcAft>
            </a:pPr>
            <a:r>
              <a:rPr lang="cs-CZ" dirty="0">
                <a:latin typeface="+mj-lt"/>
                <a:ea typeface="Times New Roman"/>
                <a:cs typeface="Times New Roman"/>
              </a:rPr>
              <a:t>ustanovení obhájce obviněnému (§ 39 odst. 1)  </a:t>
            </a:r>
          </a:p>
          <a:p>
            <a:pPr algn="just">
              <a:lnSpc>
                <a:spcPct val="115000"/>
              </a:lnSpc>
              <a:spcAft>
                <a:spcPts val="0"/>
              </a:spcAft>
            </a:pPr>
            <a:r>
              <a:rPr lang="cs-CZ" dirty="0">
                <a:latin typeface="+mj-lt"/>
                <a:ea typeface="Times New Roman"/>
                <a:cs typeface="Times New Roman"/>
              </a:rPr>
              <a:t>rozhodování o vzetí obviněného do vazby (§ 68 a 73b odst. 1) </a:t>
            </a:r>
          </a:p>
          <a:p>
            <a:pPr algn="just">
              <a:lnSpc>
                <a:spcPct val="115000"/>
              </a:lnSpc>
              <a:spcAft>
                <a:spcPts val="0"/>
              </a:spcAft>
            </a:pPr>
            <a:r>
              <a:rPr lang="cs-CZ" dirty="0">
                <a:latin typeface="+mj-lt"/>
                <a:ea typeface="Times New Roman"/>
                <a:cs typeface="Times New Roman"/>
              </a:rPr>
              <a:t>vydání příkazu k zatčení obviněného (§ 69 odst. 1) </a:t>
            </a:r>
          </a:p>
          <a:p>
            <a:pPr algn="just">
              <a:lnSpc>
                <a:spcPct val="115000"/>
              </a:lnSpc>
              <a:spcAft>
                <a:spcPts val="0"/>
              </a:spcAft>
            </a:pPr>
            <a:r>
              <a:rPr lang="cs-CZ" dirty="0">
                <a:latin typeface="+mj-lt"/>
                <a:ea typeface="Times New Roman"/>
                <a:cs typeface="Times New Roman"/>
              </a:rPr>
              <a:t>vydání příkazu k zadržení podezřelého (§ 76a odst. 1) </a:t>
            </a:r>
          </a:p>
          <a:p>
            <a:pPr algn="just">
              <a:lnSpc>
                <a:spcPct val="115000"/>
              </a:lnSpc>
              <a:spcAft>
                <a:spcPts val="0"/>
              </a:spcAft>
            </a:pPr>
            <a:r>
              <a:rPr lang="cs-CZ" dirty="0">
                <a:latin typeface="+mj-lt"/>
                <a:ea typeface="Times New Roman"/>
                <a:cs typeface="Times New Roman"/>
              </a:rPr>
              <a:t>vydání příkazu k domovní prohlídce (§ 83 odst. 1) </a:t>
            </a:r>
          </a:p>
          <a:p>
            <a:pPr algn="just">
              <a:lnSpc>
                <a:spcPct val="115000"/>
              </a:lnSpc>
              <a:spcAft>
                <a:spcPts val="0"/>
              </a:spcAft>
            </a:pPr>
            <a:r>
              <a:rPr lang="cs-CZ" dirty="0">
                <a:latin typeface="+mj-lt"/>
                <a:ea typeface="Times New Roman"/>
                <a:cs typeface="Times New Roman"/>
              </a:rPr>
              <a:t>vydání příkazu k prohlídce jiných prostor a pozemků (§ 83a odst. 1) </a:t>
            </a:r>
          </a:p>
          <a:p>
            <a:pPr algn="just">
              <a:lnSpc>
                <a:spcPct val="115000"/>
              </a:lnSpc>
              <a:spcAft>
                <a:spcPts val="0"/>
              </a:spcAft>
            </a:pPr>
            <a:r>
              <a:rPr lang="cs-CZ" dirty="0">
                <a:latin typeface="+mj-lt"/>
                <a:ea typeface="Times New Roman"/>
                <a:cs typeface="Times New Roman"/>
              </a:rPr>
              <a:t>nařízení odposlechu a záznamu telekomunikačního provozu (§ 88 odst. 1, 2), </a:t>
            </a:r>
          </a:p>
          <a:p>
            <a:pPr>
              <a:lnSpc>
                <a:spcPct val="115000"/>
              </a:lnSpc>
              <a:spcAft>
                <a:spcPts val="0"/>
              </a:spcAft>
            </a:pPr>
            <a:r>
              <a:rPr lang="cs-CZ" dirty="0">
                <a:latin typeface="+mj-lt"/>
                <a:ea typeface="Times New Roman"/>
                <a:cs typeface="Times New Roman"/>
              </a:rPr>
              <a:t>nařízení vydání údajů o telekomunikačním provozu (§ 88a odst. 1)  </a:t>
            </a:r>
          </a:p>
          <a:p>
            <a:pPr algn="just">
              <a:lnSpc>
                <a:spcPct val="115000"/>
              </a:lnSpc>
              <a:spcAft>
                <a:spcPts val="0"/>
              </a:spcAft>
            </a:pPr>
            <a:r>
              <a:rPr lang="cs-CZ" dirty="0">
                <a:latin typeface="+mj-lt"/>
                <a:ea typeface="Times New Roman"/>
                <a:cs typeface="Times New Roman"/>
              </a:rPr>
              <a:t>rozhodování o uložení předběžného opatření (§ 88m odst. 3)</a:t>
            </a:r>
          </a:p>
          <a:p>
            <a:pPr algn="just">
              <a:lnSpc>
                <a:spcPct val="115000"/>
              </a:lnSpc>
              <a:spcAft>
                <a:spcPts val="0"/>
              </a:spcAft>
            </a:pPr>
            <a:r>
              <a:rPr lang="cs-CZ" dirty="0">
                <a:latin typeface="+mj-lt"/>
                <a:ea typeface="Times New Roman"/>
                <a:cs typeface="Times New Roman"/>
              </a:rPr>
              <a:t>účast při provedení neodkladného nebo neopakovatelného úkonu spočívajícího ve výslechu svědka nebo v </a:t>
            </a:r>
            <a:r>
              <a:rPr lang="cs-CZ" dirty="0" err="1">
                <a:latin typeface="+mj-lt"/>
                <a:ea typeface="Times New Roman"/>
                <a:cs typeface="Times New Roman"/>
              </a:rPr>
              <a:t>rekognici</a:t>
            </a:r>
            <a:r>
              <a:rPr lang="cs-CZ" dirty="0">
                <a:latin typeface="+mj-lt"/>
                <a:ea typeface="Times New Roman"/>
                <a:cs typeface="Times New Roman"/>
              </a:rPr>
              <a:t> (§ 158a)</a:t>
            </a:r>
            <a:endParaRPr lang="cs-CZ" dirty="0">
              <a:latin typeface="+mj-lt"/>
            </a:endParaRPr>
          </a:p>
        </p:txBody>
      </p:sp>
    </p:spTree>
    <p:extLst>
      <p:ext uri="{BB962C8B-B14F-4D97-AF65-F5344CB8AC3E}">
        <p14:creationId xmlns:p14="http://schemas.microsoft.com/office/powerpoint/2010/main" val="14779007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Vazební zasedání </a:t>
            </a:r>
            <a:r>
              <a:rPr lang="cs-CZ" dirty="0"/>
              <a:t>(73d a násl. </a:t>
            </a:r>
            <a:r>
              <a:rPr lang="cs-CZ" dirty="0" err="1"/>
              <a:t>tr</a:t>
            </a:r>
            <a:r>
              <a:rPr lang="cs-CZ" dirty="0"/>
              <a:t>. ř.)</a:t>
            </a:r>
          </a:p>
        </p:txBody>
      </p:sp>
      <p:sp>
        <p:nvSpPr>
          <p:cNvPr id="3" name="Zástupný symbol pro obsah 2"/>
          <p:cNvSpPr>
            <a:spLocks noGrp="1"/>
          </p:cNvSpPr>
          <p:nvPr>
            <p:ph idx="1"/>
          </p:nvPr>
        </p:nvSpPr>
        <p:spPr>
          <a:xfrm>
            <a:off x="251520" y="1484784"/>
            <a:ext cx="8784976" cy="4992216"/>
          </a:xfrm>
        </p:spPr>
        <p:txBody>
          <a:bodyPr>
            <a:normAutofit/>
          </a:bodyPr>
          <a:lstStyle/>
          <a:p>
            <a:pPr marL="0" indent="0" algn="just">
              <a:buNone/>
            </a:pPr>
            <a:r>
              <a:rPr lang="cs-CZ" sz="2800" dirty="0"/>
              <a:t>Rozhoduje-li soud o vzetí obviněného do vazby mimo hlavní líčení nebo veřejné zasedání, nebo rozhoduje-li soudce o vzetí do vazby v přípravném řízení, rozhoduje vždy ve vazebním zasedání. Jinak jen tehdy, jestliže o to obviněný výslovně požádá nebo soud (soudce) považuje za potřebné osobní slyšení obviněného.</a:t>
            </a:r>
          </a:p>
          <a:p>
            <a:pPr marL="0" indent="0" algn="just">
              <a:buNone/>
            </a:pPr>
            <a:r>
              <a:rPr lang="cs-CZ" sz="2800" dirty="0"/>
              <a:t>Vazebního zasedání se vždy účastní obviněný. Účast státního zástupce a obhájce není nutná. </a:t>
            </a:r>
          </a:p>
          <a:p>
            <a:pPr marL="0" indent="0" algn="just">
              <a:buNone/>
            </a:pPr>
            <a:endParaRPr lang="cs-CZ" sz="2800" dirty="0"/>
          </a:p>
        </p:txBody>
      </p:sp>
    </p:spTree>
    <p:extLst>
      <p:ext uri="{BB962C8B-B14F-4D97-AF65-F5344CB8AC3E}">
        <p14:creationId xmlns:p14="http://schemas.microsoft.com/office/powerpoint/2010/main" val="6645291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4479776"/>
          </a:xfrm>
        </p:spPr>
        <p:txBody>
          <a:bodyPr>
            <a:normAutofit/>
          </a:bodyPr>
          <a:lstStyle/>
          <a:p>
            <a:br>
              <a:rPr lang="cs-CZ" dirty="0"/>
            </a:br>
            <a:br>
              <a:rPr lang="cs-CZ" dirty="0"/>
            </a:br>
            <a:br>
              <a:rPr lang="cs-CZ" dirty="0"/>
            </a:br>
            <a:br>
              <a:rPr lang="cs-CZ" dirty="0"/>
            </a:br>
            <a:br>
              <a:rPr lang="cs-CZ" dirty="0"/>
            </a:br>
            <a:endParaRPr lang="cs-CZ" dirty="0"/>
          </a:p>
        </p:txBody>
      </p:sp>
      <p:sp>
        <p:nvSpPr>
          <p:cNvPr id="3" name="Zástupný symbol pro obsah 2"/>
          <p:cNvSpPr>
            <a:spLocks noGrp="1"/>
          </p:cNvSpPr>
          <p:nvPr>
            <p:ph idx="1"/>
          </p:nvPr>
        </p:nvSpPr>
        <p:spPr>
          <a:xfrm>
            <a:off x="457200" y="692696"/>
            <a:ext cx="8229600" cy="5112568"/>
          </a:xfrm>
        </p:spPr>
        <p:txBody>
          <a:bodyPr>
            <a:normAutofit fontScale="92500" lnSpcReduction="10000"/>
          </a:bodyPr>
          <a:lstStyle/>
          <a:p>
            <a:pPr marL="0" indent="0">
              <a:buNone/>
            </a:pPr>
            <a:r>
              <a:rPr lang="cs-CZ" sz="4400" b="1" dirty="0"/>
              <a:t>  </a:t>
            </a:r>
            <a:r>
              <a:rPr lang="cs-CZ" sz="4400" b="1" dirty="0">
                <a:solidFill>
                  <a:schemeClr val="tx2"/>
                </a:solidFill>
              </a:rPr>
              <a:t>Děkuji za pozornost!</a:t>
            </a:r>
          </a:p>
          <a:p>
            <a:pPr marL="0" indent="0">
              <a:buNone/>
            </a:pPr>
            <a:endParaRPr lang="cs-CZ" sz="4400" b="1" dirty="0">
              <a:solidFill>
                <a:schemeClr val="tx2"/>
              </a:solidFill>
            </a:endParaRPr>
          </a:p>
          <a:p>
            <a:pPr marL="0" indent="0">
              <a:buNone/>
            </a:pPr>
            <a:endParaRPr lang="cs-CZ" sz="4400" b="1" dirty="0">
              <a:solidFill>
                <a:schemeClr val="tx2"/>
              </a:solidFill>
            </a:endParaRPr>
          </a:p>
          <a:p>
            <a:pPr marL="0" indent="0">
              <a:buNone/>
            </a:pPr>
            <a:r>
              <a:rPr lang="cs-CZ" sz="4400" dirty="0"/>
              <a:t>                       </a:t>
            </a:r>
            <a:r>
              <a:rPr lang="cs-CZ" sz="4000" dirty="0">
                <a:solidFill>
                  <a:schemeClr val="tx2"/>
                </a:solidFill>
                <a:hlinkClick r:id="rId2"/>
              </a:rPr>
              <a:t>istriz@nsz.brn.justice.cz</a:t>
            </a:r>
            <a:endParaRPr lang="cs-CZ" sz="4000" dirty="0">
              <a:solidFill>
                <a:schemeClr val="tx2"/>
              </a:solidFill>
            </a:endParaRPr>
          </a:p>
          <a:p>
            <a:pPr marL="0" indent="0">
              <a:buNone/>
            </a:pPr>
            <a:endParaRPr lang="cs-CZ" sz="4000" dirty="0">
              <a:solidFill>
                <a:schemeClr val="tx2"/>
              </a:solidFill>
            </a:endParaRPr>
          </a:p>
          <a:p>
            <a:pPr marL="0" indent="0">
              <a:buNone/>
            </a:pPr>
            <a:endParaRPr lang="cs-CZ" sz="4000" dirty="0">
              <a:solidFill>
                <a:schemeClr val="tx2"/>
              </a:solidFill>
            </a:endParaRPr>
          </a:p>
          <a:p>
            <a:pPr marL="0" indent="0">
              <a:lnSpc>
                <a:spcPct val="110000"/>
              </a:lnSpc>
              <a:spcBef>
                <a:spcPts val="0"/>
              </a:spcBef>
              <a:buNone/>
            </a:pPr>
            <a:r>
              <a:rPr lang="cs-CZ" sz="2600" dirty="0">
                <a:solidFill>
                  <a:schemeClr val="tx2"/>
                </a:solidFill>
              </a:rPr>
              <a:t>Literatura: </a:t>
            </a:r>
            <a:r>
              <a:rPr lang="cs-CZ" sz="2600" dirty="0"/>
              <a:t>Draštík, A.; Fenyk, J. a kol. Trestní řád. Komentář. I. díl.</a:t>
            </a:r>
          </a:p>
          <a:p>
            <a:pPr marL="0" indent="0">
              <a:lnSpc>
                <a:spcPct val="110000"/>
              </a:lnSpc>
              <a:spcBef>
                <a:spcPts val="0"/>
              </a:spcBef>
              <a:buNone/>
            </a:pPr>
            <a:r>
              <a:rPr lang="cs-CZ" sz="2600" dirty="0"/>
              <a:t>                    Praha: </a:t>
            </a:r>
            <a:r>
              <a:rPr lang="cs-CZ" sz="2600" dirty="0" err="1"/>
              <a:t>Wolters</a:t>
            </a:r>
            <a:r>
              <a:rPr lang="cs-CZ" sz="2600" dirty="0"/>
              <a:t> </a:t>
            </a:r>
            <a:r>
              <a:rPr lang="cs-CZ" sz="2600" dirty="0" err="1"/>
              <a:t>Kluwer</a:t>
            </a:r>
            <a:r>
              <a:rPr lang="cs-CZ" sz="2600" dirty="0"/>
              <a:t> ČR, a. s., 2017</a:t>
            </a:r>
            <a:endParaRPr lang="cs-CZ" sz="2600" dirty="0">
              <a:solidFill>
                <a:schemeClr val="tx2"/>
              </a:solidFill>
            </a:endParaRPr>
          </a:p>
          <a:p>
            <a:pPr marL="0" indent="0">
              <a:buNone/>
            </a:pPr>
            <a:endParaRPr lang="cs-CZ" sz="4000" dirty="0">
              <a:solidFill>
                <a:schemeClr val="tx2"/>
              </a:solidFill>
            </a:endParaRPr>
          </a:p>
          <a:p>
            <a:pPr marL="0" indent="0">
              <a:buNone/>
            </a:pPr>
            <a:endParaRPr lang="cs-CZ" sz="4000" dirty="0">
              <a:solidFill>
                <a:schemeClr val="tx2"/>
              </a:solidFill>
            </a:endParaRPr>
          </a:p>
        </p:txBody>
      </p:sp>
    </p:spTree>
    <p:extLst>
      <p:ext uri="{BB962C8B-B14F-4D97-AF65-F5344CB8AC3E}">
        <p14:creationId xmlns:p14="http://schemas.microsoft.com/office/powerpoint/2010/main" val="4049213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32656"/>
            <a:ext cx="8229600" cy="1152128"/>
          </a:xfrm>
        </p:spPr>
        <p:txBody>
          <a:bodyPr>
            <a:noAutofit/>
          </a:bodyPr>
          <a:lstStyle/>
          <a:p>
            <a:r>
              <a:rPr lang="cs-CZ" sz="3800" b="1" dirty="0"/>
              <a:t>Postup před zahájením trestního stíhání – prověřování </a:t>
            </a:r>
            <a:r>
              <a:rPr lang="cs-CZ" sz="3200" dirty="0"/>
              <a:t>(§ 158 – 159d </a:t>
            </a:r>
            <a:r>
              <a:rPr lang="cs-CZ" sz="3200" dirty="0" err="1"/>
              <a:t>tr</a:t>
            </a:r>
            <a:r>
              <a:rPr lang="cs-CZ" sz="3200" dirty="0"/>
              <a:t>. ř.)</a:t>
            </a:r>
            <a:endParaRPr lang="cs-CZ" sz="3200" b="1" dirty="0"/>
          </a:p>
        </p:txBody>
      </p:sp>
      <p:sp>
        <p:nvSpPr>
          <p:cNvPr id="3" name="Zástupný symbol pro obsah 2"/>
          <p:cNvSpPr>
            <a:spLocks noGrp="1"/>
          </p:cNvSpPr>
          <p:nvPr>
            <p:ph idx="1"/>
          </p:nvPr>
        </p:nvSpPr>
        <p:spPr>
          <a:xfrm>
            <a:off x="0" y="1412776"/>
            <a:ext cx="9144000" cy="5328592"/>
          </a:xfrm>
        </p:spPr>
        <p:txBody>
          <a:bodyPr>
            <a:normAutofit/>
          </a:bodyPr>
          <a:lstStyle/>
          <a:p>
            <a:pPr marL="0" indent="0">
              <a:buNone/>
            </a:pPr>
            <a:endParaRPr lang="cs-CZ" b="1" dirty="0"/>
          </a:p>
          <a:p>
            <a:pPr marL="0" indent="0">
              <a:buNone/>
            </a:pPr>
            <a:r>
              <a:rPr lang="cs-CZ" b="1" dirty="0"/>
              <a:t>Způsoby zahájení trestního řízení</a:t>
            </a:r>
            <a:endParaRPr lang="cs-CZ" dirty="0"/>
          </a:p>
          <a:p>
            <a:r>
              <a:rPr lang="cs-CZ" dirty="0"/>
              <a:t>záznam o zahájení úkonů trestního řízení (§ 158 odst. 3 věta první </a:t>
            </a:r>
            <a:r>
              <a:rPr lang="cs-CZ" dirty="0" err="1"/>
              <a:t>tr</a:t>
            </a:r>
            <a:r>
              <a:rPr lang="cs-CZ" dirty="0"/>
              <a:t>. ř.)</a:t>
            </a:r>
          </a:p>
          <a:p>
            <a:r>
              <a:rPr lang="cs-CZ" dirty="0"/>
              <a:t>provedení neodkladných a neopakovatelných úkonů</a:t>
            </a:r>
          </a:p>
          <a:p>
            <a:r>
              <a:rPr lang="cs-CZ" dirty="0"/>
              <a:t>zahájení trestního stíhání (§ 160 odst. 1 </a:t>
            </a:r>
            <a:r>
              <a:rPr lang="cs-CZ" dirty="0" err="1"/>
              <a:t>tr</a:t>
            </a:r>
            <a:r>
              <a:rPr lang="cs-CZ" dirty="0"/>
              <a:t>. ř.) proti konkrétní osobě</a:t>
            </a:r>
          </a:p>
          <a:p>
            <a:endParaRPr lang="cs-CZ" dirty="0"/>
          </a:p>
          <a:p>
            <a:pPr marL="0" indent="0">
              <a:buNone/>
            </a:pPr>
            <a:r>
              <a:rPr lang="cs-CZ" b="1" dirty="0"/>
              <a:t>Prověřování se vede</a:t>
            </a:r>
          </a:p>
          <a:p>
            <a:r>
              <a:rPr lang="cs-CZ" dirty="0"/>
              <a:t>na základě trestního oznámení (</a:t>
            </a:r>
            <a:r>
              <a:rPr lang="cs-CZ" i="1" dirty="0"/>
              <a:t>může podat kdokoliv</a:t>
            </a:r>
            <a:r>
              <a:rPr lang="cs-CZ" dirty="0"/>
              <a:t>)</a:t>
            </a:r>
          </a:p>
          <a:p>
            <a:r>
              <a:rPr lang="cs-CZ" dirty="0"/>
              <a:t>z vlastní iniciativy policie (</a:t>
            </a:r>
            <a:r>
              <a:rPr lang="cs-CZ" i="1" dirty="0"/>
              <a:t>z úřední povinnosti, po operativním rozpracování, na základě veřejných zdrojů</a:t>
            </a:r>
            <a:r>
              <a:rPr lang="cs-CZ" dirty="0"/>
              <a:t>)</a:t>
            </a:r>
          </a:p>
        </p:txBody>
      </p:sp>
    </p:spTree>
    <p:extLst>
      <p:ext uri="{BB962C8B-B14F-4D97-AF65-F5344CB8AC3E}">
        <p14:creationId xmlns:p14="http://schemas.microsoft.com/office/powerpoint/2010/main" val="87844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1080120"/>
          </a:xfrm>
        </p:spPr>
        <p:txBody>
          <a:bodyPr>
            <a:normAutofit fontScale="90000"/>
          </a:bodyPr>
          <a:lstStyle/>
          <a:p>
            <a:r>
              <a:rPr lang="cs-CZ" sz="4200" b="1" dirty="0"/>
              <a:t>Neodkladné a neopakovatelné úkony </a:t>
            </a:r>
            <a:br>
              <a:rPr lang="cs-CZ" sz="4200" b="1" dirty="0"/>
            </a:br>
            <a:r>
              <a:rPr lang="cs-CZ" sz="3600" dirty="0"/>
              <a:t>(§ 160 odst. 4 </a:t>
            </a:r>
            <a:r>
              <a:rPr lang="cs-CZ" sz="3600" dirty="0" err="1"/>
              <a:t>tr</a:t>
            </a:r>
            <a:r>
              <a:rPr lang="cs-CZ" sz="3600" dirty="0"/>
              <a:t>. ř.)</a:t>
            </a:r>
          </a:p>
        </p:txBody>
      </p:sp>
      <p:sp>
        <p:nvSpPr>
          <p:cNvPr id="3" name="Zástupný symbol pro obsah 2"/>
          <p:cNvSpPr>
            <a:spLocks noGrp="1"/>
          </p:cNvSpPr>
          <p:nvPr>
            <p:ph idx="1"/>
          </p:nvPr>
        </p:nvSpPr>
        <p:spPr>
          <a:xfrm>
            <a:off x="179512" y="1412776"/>
            <a:ext cx="8784976" cy="5445224"/>
          </a:xfrm>
        </p:spPr>
        <p:txBody>
          <a:bodyPr>
            <a:normAutofit fontScale="85000" lnSpcReduction="10000"/>
          </a:bodyPr>
          <a:lstStyle/>
          <a:p>
            <a:pPr marL="0" indent="0" algn="just">
              <a:spcBef>
                <a:spcPts val="2400"/>
              </a:spcBef>
              <a:buNone/>
            </a:pPr>
            <a:r>
              <a:rPr lang="cs-CZ" sz="2800" b="1" dirty="0"/>
              <a:t>Neodkladným úkonem </a:t>
            </a:r>
            <a:r>
              <a:rPr lang="cs-CZ" sz="2800" dirty="0"/>
              <a:t>je takový úkon, který vzhledem k nebezpečí jeho zmaření, zničení nebo ztráty důkazu nesnese z hlediska účelu trestního řízení odkladu na dobu, než bude zahájeno trestní stíhání </a:t>
            </a:r>
            <a:r>
              <a:rPr lang="cs-CZ" sz="2800" i="1" dirty="0"/>
              <a:t>(neodkladnost se tedy vztahuje k okamžiku zahájení trestního stíhání).</a:t>
            </a:r>
          </a:p>
          <a:p>
            <a:pPr marL="0" indent="0" algn="just">
              <a:spcBef>
                <a:spcPts val="2400"/>
              </a:spcBef>
              <a:buNone/>
            </a:pPr>
            <a:r>
              <a:rPr lang="cs-CZ" i="1" dirty="0"/>
              <a:t>Příklady: odposlech, domovní prohlídka, zajištění peněžních prostředků na účtu, vydání a odnětí věci, operativně pátrací prostředky, atd.</a:t>
            </a:r>
            <a:r>
              <a:rPr lang="cs-CZ" dirty="0"/>
              <a:t> </a:t>
            </a:r>
          </a:p>
          <a:p>
            <a:pPr marL="0" indent="0" algn="just">
              <a:spcBef>
                <a:spcPts val="2400"/>
              </a:spcBef>
              <a:buNone/>
            </a:pPr>
            <a:r>
              <a:rPr lang="cs-CZ" sz="2800" b="1" dirty="0"/>
              <a:t>Neopakovatelným úkonem </a:t>
            </a:r>
            <a:r>
              <a:rPr lang="cs-CZ" sz="2800" dirty="0"/>
              <a:t>je takový úkon, který nebude možno před soudem provést. </a:t>
            </a:r>
          </a:p>
          <a:p>
            <a:pPr marL="0" indent="0" algn="just">
              <a:spcBef>
                <a:spcPts val="2400"/>
              </a:spcBef>
              <a:buNone/>
            </a:pPr>
            <a:r>
              <a:rPr lang="cs-CZ" sz="2300" i="1" dirty="0"/>
              <a:t>Příklady: výslech osoby, která umírá, odjíždí na dlouhodobý pobyt do zahraničí, je vysokého věku, atd.</a:t>
            </a:r>
          </a:p>
          <a:p>
            <a:pPr marL="0" indent="0" algn="just">
              <a:spcBef>
                <a:spcPts val="2400"/>
              </a:spcBef>
              <a:buNone/>
            </a:pPr>
            <a:r>
              <a:rPr lang="cs-CZ" sz="2800" dirty="0"/>
              <a:t>V protokolu o provedení neodkladného nebo neopakovatelného úkonu je třeba vždy uvést, na základě jakých skutečností byl úkon za neodkladný nebo neopakovatelný považován. </a:t>
            </a:r>
          </a:p>
        </p:txBody>
      </p:sp>
    </p:spTree>
    <p:extLst>
      <p:ext uri="{BB962C8B-B14F-4D97-AF65-F5344CB8AC3E}">
        <p14:creationId xmlns:p14="http://schemas.microsoft.com/office/powerpoint/2010/main" val="2951622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normAutofit fontScale="90000"/>
          </a:bodyPr>
          <a:lstStyle/>
          <a:p>
            <a:br>
              <a:rPr lang="cs-CZ" b="1" dirty="0">
                <a:cs typeface="Arial" panose="020B0604020202020204" pitchFamily="34" charset="0"/>
              </a:rPr>
            </a:br>
            <a:r>
              <a:rPr lang="cs-CZ" b="1" dirty="0">
                <a:cs typeface="Arial" panose="020B0604020202020204" pitchFamily="34" charset="0"/>
              </a:rPr>
              <a:t>Provádění úkonů v prověřování</a:t>
            </a:r>
            <a:r>
              <a:rPr lang="cs-CZ" dirty="0">
                <a:cs typeface="Arial" panose="020B0604020202020204" pitchFamily="34" charset="0"/>
              </a:rPr>
              <a:t> [§ 158 odst. 3 písm. a) až j) </a:t>
            </a:r>
            <a:r>
              <a:rPr lang="cs-CZ" dirty="0" err="1">
                <a:cs typeface="Arial" panose="020B0604020202020204" pitchFamily="34" charset="0"/>
              </a:rPr>
              <a:t>tr</a:t>
            </a:r>
            <a:r>
              <a:rPr lang="cs-CZ" dirty="0">
                <a:cs typeface="Arial" panose="020B0604020202020204" pitchFamily="34" charset="0"/>
              </a:rPr>
              <a:t>. ř.]; </a:t>
            </a:r>
            <a:r>
              <a:rPr lang="cs-CZ" b="1" dirty="0">
                <a:cs typeface="Arial" panose="020B0604020202020204" pitchFamily="34" charset="0"/>
              </a:rPr>
              <a:t>výpovědi osob</a:t>
            </a:r>
            <a:br>
              <a:rPr lang="cs-CZ" b="1" dirty="0">
                <a:cs typeface="Arial" panose="020B0604020202020204" pitchFamily="34" charset="0"/>
              </a:rPr>
            </a:br>
            <a:endParaRPr lang="cs-CZ" b="1" dirty="0">
              <a:cs typeface="Arial" panose="020B0604020202020204" pitchFamily="34" charset="0"/>
            </a:endParaRPr>
          </a:p>
        </p:txBody>
      </p:sp>
      <p:sp>
        <p:nvSpPr>
          <p:cNvPr id="3" name="Zástupný symbol pro obsah 2"/>
          <p:cNvSpPr>
            <a:spLocks noGrp="1"/>
          </p:cNvSpPr>
          <p:nvPr>
            <p:ph idx="1"/>
          </p:nvPr>
        </p:nvSpPr>
        <p:spPr>
          <a:xfrm>
            <a:off x="457200" y="1340768"/>
            <a:ext cx="7467600" cy="5328592"/>
          </a:xfrm>
        </p:spPr>
        <p:txBody>
          <a:bodyPr>
            <a:normAutofit lnSpcReduction="10000"/>
          </a:bodyPr>
          <a:lstStyle/>
          <a:p>
            <a:pPr marL="0" indent="0">
              <a:buNone/>
            </a:pPr>
            <a:endParaRPr lang="cs-CZ" dirty="0"/>
          </a:p>
          <a:p>
            <a:pPr marL="0" indent="0" algn="just">
              <a:buNone/>
            </a:pPr>
            <a:r>
              <a:rPr lang="cs-CZ" b="1" dirty="0"/>
              <a:t>Podání vysvětlení </a:t>
            </a:r>
            <a:r>
              <a:rPr lang="cs-CZ" dirty="0"/>
              <a:t>podle § 158 odst. 3 písm. a) </a:t>
            </a:r>
            <a:r>
              <a:rPr lang="cs-CZ" dirty="0" err="1"/>
              <a:t>tr</a:t>
            </a:r>
            <a:r>
              <a:rPr lang="cs-CZ" dirty="0"/>
              <a:t>. ř. = záznam o podání vysvětlení (§ 158 odst. 6 </a:t>
            </a:r>
            <a:r>
              <a:rPr lang="cs-CZ" dirty="0" err="1"/>
              <a:t>tr</a:t>
            </a:r>
            <a:r>
              <a:rPr lang="cs-CZ" dirty="0"/>
              <a:t>. ř.)</a:t>
            </a:r>
          </a:p>
          <a:p>
            <a:pPr marL="0" indent="0" algn="just">
              <a:buNone/>
            </a:pPr>
            <a:endParaRPr lang="cs-CZ" dirty="0"/>
          </a:p>
          <a:p>
            <a:pPr marL="0" indent="0" algn="just">
              <a:buNone/>
            </a:pPr>
            <a:r>
              <a:rPr lang="cs-CZ" b="1" dirty="0"/>
              <a:t>Úřední záznam </a:t>
            </a:r>
            <a:r>
              <a:rPr lang="cs-CZ" dirty="0"/>
              <a:t>lze v řízení před soudem užít </a:t>
            </a:r>
            <a:r>
              <a:rPr lang="cs-CZ" b="1" dirty="0"/>
              <a:t>jako důkaz </a:t>
            </a:r>
            <a:r>
              <a:rPr lang="cs-CZ" dirty="0"/>
              <a:t>pouze za podmínek stanovených trestním řádem: </a:t>
            </a:r>
          </a:p>
          <a:p>
            <a:pPr algn="just"/>
            <a:r>
              <a:rPr lang="cs-CZ" u="sng" dirty="0"/>
              <a:t>v hlavním líčení po provedeném zkráceném přípravném řízení</a:t>
            </a:r>
            <a:r>
              <a:rPr lang="cs-CZ" dirty="0"/>
              <a:t> (§ 314d odst. 2 </a:t>
            </a:r>
            <a:r>
              <a:rPr lang="cs-CZ" dirty="0" err="1"/>
              <a:t>posl</a:t>
            </a:r>
            <a:r>
              <a:rPr lang="cs-CZ" dirty="0"/>
              <a:t>. věta </a:t>
            </a:r>
            <a:r>
              <a:rPr lang="cs-CZ" dirty="0" err="1"/>
              <a:t>tr</a:t>
            </a:r>
            <a:r>
              <a:rPr lang="cs-CZ" dirty="0"/>
              <a:t>. ř.), </a:t>
            </a:r>
          </a:p>
          <a:p>
            <a:pPr algn="just"/>
            <a:r>
              <a:rPr lang="cs-CZ" u="sng" dirty="0"/>
              <a:t>přečtením úředního záznamu v hlavním líčení </a:t>
            </a:r>
            <a:r>
              <a:rPr lang="cs-CZ" dirty="0"/>
              <a:t>se   souhlasem SZ a obžalovaného (§ 211 odst. 6 </a:t>
            </a:r>
            <a:r>
              <a:rPr lang="cs-CZ" dirty="0" err="1"/>
              <a:t>tr</a:t>
            </a:r>
            <a:r>
              <a:rPr lang="cs-CZ" dirty="0"/>
              <a:t>. ř.). </a:t>
            </a:r>
          </a:p>
          <a:p>
            <a:pPr marL="0" indent="0" algn="just">
              <a:buNone/>
            </a:pPr>
            <a:r>
              <a:rPr lang="cs-CZ" dirty="0"/>
              <a:t>Je-li však ten, kdo podal vysvětlení, později vyslýchán jako svědek nebo jako obviněný, nemůže mu být záznam přečten nebo jinak konstatován jeho obsah (§ 158 odst. 6 poslední věta </a:t>
            </a:r>
            <a:r>
              <a:rPr lang="cs-CZ" dirty="0" err="1"/>
              <a:t>tr</a:t>
            </a:r>
            <a:r>
              <a:rPr lang="cs-CZ" dirty="0"/>
              <a:t>. ř.). </a:t>
            </a:r>
          </a:p>
        </p:txBody>
      </p:sp>
    </p:spTree>
    <p:extLst>
      <p:ext uri="{BB962C8B-B14F-4D97-AF65-F5344CB8AC3E}">
        <p14:creationId xmlns:p14="http://schemas.microsoft.com/office/powerpoint/2010/main" val="3364485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864096"/>
          </a:xfrm>
        </p:spPr>
        <p:txBody>
          <a:bodyPr/>
          <a:lstStyle/>
          <a:p>
            <a:r>
              <a:rPr lang="cs-CZ" b="1" dirty="0"/>
              <a:t>Výpovědi osob</a:t>
            </a:r>
          </a:p>
        </p:txBody>
      </p:sp>
      <p:sp>
        <p:nvSpPr>
          <p:cNvPr id="3" name="Zástupný symbol pro obsah 2"/>
          <p:cNvSpPr>
            <a:spLocks noGrp="1"/>
          </p:cNvSpPr>
          <p:nvPr>
            <p:ph idx="1"/>
          </p:nvPr>
        </p:nvSpPr>
        <p:spPr>
          <a:xfrm>
            <a:off x="457200" y="1196752"/>
            <a:ext cx="8229600" cy="5400600"/>
          </a:xfrm>
        </p:spPr>
        <p:txBody>
          <a:bodyPr>
            <a:normAutofit fontScale="92500"/>
          </a:bodyPr>
          <a:lstStyle/>
          <a:p>
            <a:pPr marL="0" indent="0">
              <a:spcBef>
                <a:spcPts val="1200"/>
              </a:spcBef>
              <a:buNone/>
            </a:pPr>
            <a:r>
              <a:rPr lang="cs-CZ" b="1" dirty="0"/>
              <a:t>Za podmínek § 158 odst. 9 </a:t>
            </a:r>
            <a:r>
              <a:rPr lang="cs-CZ" b="1" dirty="0" err="1"/>
              <a:t>tr</a:t>
            </a:r>
            <a:r>
              <a:rPr lang="cs-CZ" b="1" dirty="0"/>
              <a:t>. ř. policejní orgán </a:t>
            </a:r>
            <a:r>
              <a:rPr lang="cs-CZ" b="1" u="sng" dirty="0"/>
              <a:t>vyslechne jako svědka </a:t>
            </a:r>
            <a:endParaRPr lang="cs-CZ" u="sng" dirty="0"/>
          </a:p>
          <a:p>
            <a:pPr algn="just">
              <a:spcBef>
                <a:spcPts val="1200"/>
              </a:spcBef>
            </a:pPr>
            <a:r>
              <a:rPr lang="cs-CZ" b="1" dirty="0"/>
              <a:t>osobu, jejíž výpověď má povahu neodkladného nebo neopakovatelného úkonu </a:t>
            </a:r>
            <a:r>
              <a:rPr lang="cs-CZ" dirty="0"/>
              <a:t>(§ 158a </a:t>
            </a:r>
            <a:r>
              <a:rPr lang="cs-CZ" dirty="0" err="1"/>
              <a:t>tr</a:t>
            </a:r>
            <a:r>
              <a:rPr lang="cs-CZ" dirty="0"/>
              <a:t>. ř.)</a:t>
            </a:r>
            <a:r>
              <a:rPr lang="cs-CZ" b="1" dirty="0"/>
              <a:t>;</a:t>
            </a:r>
          </a:p>
          <a:p>
            <a:pPr algn="just">
              <a:spcBef>
                <a:spcPts val="1200"/>
              </a:spcBef>
            </a:pPr>
            <a:r>
              <a:rPr lang="cs-CZ" b="1" dirty="0"/>
              <a:t>osobu mladší osmnácti let;</a:t>
            </a:r>
          </a:p>
          <a:p>
            <a:pPr algn="just">
              <a:spcBef>
                <a:spcPts val="1200"/>
              </a:spcBef>
            </a:pPr>
            <a:r>
              <a:rPr lang="cs-CZ" b="1" dirty="0"/>
              <a:t>osobu, o jejíž schopnosti správně a úplně vnímat, zapamatovat si nebo reprodukovat </a:t>
            </a:r>
            <a:r>
              <a:rPr lang="cs-CZ" dirty="0"/>
              <a:t>jsou s ohledem na její psychický</a:t>
            </a:r>
            <a:r>
              <a:rPr lang="cs-CZ" b="1" dirty="0"/>
              <a:t> stav pochybnosti;</a:t>
            </a:r>
          </a:p>
          <a:p>
            <a:pPr algn="just">
              <a:spcBef>
                <a:spcPts val="1200"/>
              </a:spcBef>
            </a:pPr>
            <a:r>
              <a:rPr lang="cs-CZ" b="1" dirty="0"/>
              <a:t>osobu, jejíž výpověď má </a:t>
            </a:r>
            <a:r>
              <a:rPr lang="cs-CZ" dirty="0"/>
              <a:t>podle odůvodněného předpokladu</a:t>
            </a:r>
            <a:r>
              <a:rPr lang="cs-CZ" b="1" dirty="0"/>
              <a:t> rozhodující význam pro zahájení trestního stíhání, </a:t>
            </a:r>
            <a:r>
              <a:rPr lang="cs-CZ" dirty="0"/>
              <a:t>nasvědčují-li zjištěné skutečnosti tomu, že by mohl být na takovou osobu pro její výpověď vyvíjen nátlak, anebo hrozí-li z jiného důvodu, že bude ovlivněna její výpověď,</a:t>
            </a:r>
            <a:r>
              <a:rPr lang="cs-CZ" b="1" dirty="0"/>
              <a:t> a současně</a:t>
            </a:r>
            <a:r>
              <a:rPr lang="cs-CZ" dirty="0"/>
              <a:t> lze předpokládat, že další prověřování trestního oznámení nebo jiného podnětu k trestnímu stíhání bude trvat delší dobu.</a:t>
            </a:r>
          </a:p>
          <a:p>
            <a:endParaRPr lang="cs-CZ" dirty="0"/>
          </a:p>
        </p:txBody>
      </p:sp>
    </p:spTree>
    <p:extLst>
      <p:ext uri="{BB962C8B-B14F-4D97-AF65-F5344CB8AC3E}">
        <p14:creationId xmlns:p14="http://schemas.microsoft.com/office/powerpoint/2010/main" val="11597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řehlednost">
  <a:themeElements>
    <a:clrScheme name="Špendlík">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řehlednos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6460</Words>
  <Application>Microsoft Office PowerPoint</Application>
  <PresentationFormat>Předvádění na obrazovce (4:3)</PresentationFormat>
  <Paragraphs>341</Paragraphs>
  <Slides>59</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59</vt:i4>
      </vt:variant>
    </vt:vector>
  </HeadingPairs>
  <TitlesOfParts>
    <vt:vector size="63" baseType="lpstr">
      <vt:lpstr>Arial</vt:lpstr>
      <vt:lpstr>Calibri</vt:lpstr>
      <vt:lpstr>Cambria Math</vt:lpstr>
      <vt:lpstr>Přehlednost</vt:lpstr>
      <vt:lpstr>Trestní právo procesní  Přípravné řízení</vt:lpstr>
      <vt:lpstr>Stadia trestního řízení</vt:lpstr>
      <vt:lpstr>Základní procesní předpisy</vt:lpstr>
      <vt:lpstr>Přípravné řízení (část druhá, § 12 odst. 10 tr. ř.)</vt:lpstr>
      <vt:lpstr>Význam přípravného řízení</vt:lpstr>
      <vt:lpstr>Postup před zahájením trestního stíhání – prověřování (§ 158 – 159d tr. ř.)</vt:lpstr>
      <vt:lpstr>Neodkladné a neopakovatelné úkony  (§ 160 odst. 4 tr. ř.)</vt:lpstr>
      <vt:lpstr> Provádění úkonů v prověřování [§ 158 odst. 3 písm. a) až j) tr. ř.]; výpovědi osob </vt:lpstr>
      <vt:lpstr>Výpovědi osob</vt:lpstr>
      <vt:lpstr>Provádění neodkladných a neopakovatelných úkonů za účasti soudce (§ 158a tr. ř.)</vt:lpstr>
      <vt:lpstr>Použití výslechu svědků</vt:lpstr>
      <vt:lpstr>Úmluva o ochraně lidských práv a základních svobod (č. 209/1992 Sb.) </vt:lpstr>
      <vt:lpstr>Zásady rovnosti zbraní a kontradiktornosti řízení (vyplývající z práva na spravedlivý proces)</vt:lpstr>
      <vt:lpstr>III. ÚS 239/04 </vt:lpstr>
      <vt:lpstr>Použitelnost výslechů svědků z přípravného řízení (§ 158 odst. 9, 164 odst. 4, 211 tr. ř.); Pl. ÚS 25/13: </vt:lpstr>
      <vt:lpstr>Použitelnost výslechů svědků z přípravného řízení (§ 158 odst. 9, 164 odst. 4, 211 tr. ř.)</vt:lpstr>
      <vt:lpstr>Použitelnost důkazů (výslechu svědků) z přípravného řízení</vt:lpstr>
      <vt:lpstr>Operativně pátrací prostředky</vt:lpstr>
      <vt:lpstr>Operativně pátrací prostředky</vt:lpstr>
      <vt:lpstr>Skončení prověřování</vt:lpstr>
      <vt:lpstr>Skončení prověřování</vt:lpstr>
      <vt:lpstr>Skončení prověřování</vt:lpstr>
      <vt:lpstr>Zahájení trestního stíhání (§ 160 odst. 1 tr. ř.)</vt:lpstr>
      <vt:lpstr>Usnesení o zahájení trestního stíhání</vt:lpstr>
      <vt:lpstr>Usnesení o zahájení trestního stíhání</vt:lpstr>
      <vt:lpstr>Usnesení o zahájení trestního stíhání</vt:lpstr>
      <vt:lpstr>Usnesení o zahájení trestního stíhání</vt:lpstr>
      <vt:lpstr>Vyšetřovací orgány (§ 161 tr. řádu)</vt:lpstr>
      <vt:lpstr>Postup při vyšetřování</vt:lpstr>
      <vt:lpstr>Postup při vyšetřování</vt:lpstr>
      <vt:lpstr>Postup při vyšetřování</vt:lpstr>
      <vt:lpstr>Postup při vyšetřování - příklad</vt:lpstr>
      <vt:lpstr>Postup při vyšetřování</vt:lpstr>
      <vt:lpstr>Postup při vyšetřování</vt:lpstr>
      <vt:lpstr>Postup při vyšetřování</vt:lpstr>
      <vt:lpstr>Rozhodnutí v přípravném řízení</vt:lpstr>
      <vt:lpstr>Rozhodnutí v přípravném řízení</vt:lpstr>
      <vt:lpstr>Rozhodnutí v přípravném řízení</vt:lpstr>
      <vt:lpstr>Rozhodnutí v přípravném řízení</vt:lpstr>
      <vt:lpstr>Rozhodnutí v přípravném řízení</vt:lpstr>
      <vt:lpstr>Rozhodnutí v přípravném řízení</vt:lpstr>
      <vt:lpstr>Mimořádné kasační oprávnění nejvyššího státního zástupce</vt:lpstr>
      <vt:lpstr>Dohoda o vině a trestu (§ 175a , § 175b, 179b odst. 5, § 314o a násl. tr. ř.)</vt:lpstr>
      <vt:lpstr>  Odklony</vt:lpstr>
      <vt:lpstr>Odklony</vt:lpstr>
      <vt:lpstr>Odklony</vt:lpstr>
      <vt:lpstr>Zkrácené přípravné řízení  (§ 179a až 179h tr. ř.)</vt:lpstr>
      <vt:lpstr>Zkrácené přípravné řízení  </vt:lpstr>
      <vt:lpstr>Zkrácené přípravné řízení  </vt:lpstr>
      <vt:lpstr>Rozhodnutí ve zkráceném přípravném řízení</vt:lpstr>
      <vt:lpstr>Obžaloba (§ 176 až 178 tr. ř.)</vt:lpstr>
      <vt:lpstr>Dozor státního zástupce </vt:lpstr>
      <vt:lpstr>Dozor státního zástupce </vt:lpstr>
      <vt:lpstr>Dohled v soustavě státního zastupitelství</vt:lpstr>
      <vt:lpstr>Dohled jako účinný opravný prostředek</vt:lpstr>
      <vt:lpstr>Úkony soudu v přípravném řízení</vt:lpstr>
      <vt:lpstr>Příklady úkonů soudu v přípravném řízení</vt:lpstr>
      <vt:lpstr>Vazební zasedání (73d a násl. tr. ř.)</vt:lpstr>
      <vt:lpstr>     </vt:lpstr>
    </vt:vector>
  </TitlesOfParts>
  <Company>NSZ Brno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Trestní právo procesní  Přípravné řízení</dc:title>
  <dc:creator>Igor Stříž</dc:creator>
  <cp:lastModifiedBy>Jaroslav Fenyk</cp:lastModifiedBy>
  <cp:revision>202</cp:revision>
  <dcterms:created xsi:type="dcterms:W3CDTF">2018-02-15T11:30:19Z</dcterms:created>
  <dcterms:modified xsi:type="dcterms:W3CDTF">2023-04-20T09:55:23Z</dcterms:modified>
</cp:coreProperties>
</file>