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3379B8CD-738B-4CFB-9389-AC92E43A2426}"/>
              </a:ext>
            </a:extLst>
          </p:cNvPr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7E02C466-5C78-459B-BB55-582DE685A36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01F4393A-E925-4822-954A-68401727796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049B29EF-A9FE-476F-9272-1A473E3C9CD6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4E9705B5-F0FE-40E8-9D78-3CE3ED4D3C2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0E8603E6-8963-424D-8A4D-695C72C51E6F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91F5B225-41F4-4AE7-A5C8-C00E8FB378D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7B02D5CB-A8E2-4623-9349-1CB626D85C67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47355A8C-B721-4C51-A1D7-0ADCE71A5B3D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F388AFD-75FB-441A-811F-C4FB14D97061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1A38722-86EC-4225-B952-C7B3E7D8E73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E99C85BD-DDE2-4110-885D-983DDC8C599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0A09ADC-26C3-4079-9733-348F009BB31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1A35623C-FAB5-47D1-91C3-E4B930EC170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FD1C9FA-955A-47B3-8DBB-AC497FC53BF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FFA5D6EC-4AE1-4BBC-B39B-BBAB2F3F9B5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EB8BE9B3-7CD1-4C52-A358-4C789C6E9879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8953E97E-782B-4A19-9474-C5B6CA82D20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E1177636-7AF5-4E02-A85A-B6348EB4934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95B10376-5937-4DF4-A536-A8B525217B7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F33BC016-F42C-44E2-A4E1-68F498A9C6E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3AD303BE-402F-410A-81BC-CF4CCBF9422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79A2E8AA-DC39-4286-92A9-7B538E4AA73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69A1555-A6BD-45FD-8990-0EB22670BD7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AC8A5B10-C722-4D6F-B468-5F212C3AB37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29" name="Oval 27">
              <a:extLst>
                <a:ext uri="{FF2B5EF4-FFF2-40B4-BE49-F238E27FC236}">
                  <a16:creationId xmlns:a16="http://schemas.microsoft.com/office/drawing/2014/main" id="{C63C3BCC-2068-4B47-AFDA-C676E0D4858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30" name="Oval 28">
              <a:extLst>
                <a:ext uri="{FF2B5EF4-FFF2-40B4-BE49-F238E27FC236}">
                  <a16:creationId xmlns:a16="http://schemas.microsoft.com/office/drawing/2014/main" id="{16BF72B3-F3CE-4328-81A9-AF5305282A9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31" name="Oval 29">
              <a:extLst>
                <a:ext uri="{FF2B5EF4-FFF2-40B4-BE49-F238E27FC236}">
                  <a16:creationId xmlns:a16="http://schemas.microsoft.com/office/drawing/2014/main" id="{174AC4AA-B566-432D-8337-4FDA86FFF8C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ECBF4250-9E46-4FF8-B216-822AA45C2A2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24FB1280-6DA8-46E7-989B-07645389C5B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850EE88C-9DBF-4EAC-A0CA-E792963D8D9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112A37DD-8FBB-4FDE-9597-FDA6B2D293F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36" name="AutoShape 34">
              <a:extLst>
                <a:ext uri="{FF2B5EF4-FFF2-40B4-BE49-F238E27FC236}">
                  <a16:creationId xmlns:a16="http://schemas.microsoft.com/office/drawing/2014/main" id="{5137A0F1-E8F6-4714-9CAE-E262854845A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53837B7B-6967-417D-B5D7-D4AB696FE47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E59BE4BD-A6FF-4D4B-BBEF-050988DFAAD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914400" y="1768476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CEE48B5F-EF53-4C99-BC9A-D8B0E7F7FD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" name="Rectangle 38">
            <a:extLst>
              <a:ext uri="{FF2B5EF4-FFF2-40B4-BE49-F238E27FC236}">
                <a16:creationId xmlns:a16="http://schemas.microsoft.com/office/drawing/2014/main" id="{6782FB8F-4495-4ECD-AE58-1F52C8FD05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3444A9EB-2AF4-475D-B3CF-CB23D81311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B5E89-C219-4AC9-9924-3902114C3E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871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C872B68C-D487-43D6-BD82-19EBDDC8A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8EF6C9B4-F30C-4E5C-BBFA-7A75EC6C54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03529F0E-3735-40DB-9089-1E92FF93A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41B61-DC43-4DF5-A165-B03384C986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944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C77BF2A5-C3E0-4559-A355-F9B62ADB2F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EB7E17FB-1A09-4818-A398-0AC150B8E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4CB9F3ED-8E85-409B-8E1D-81D400DD16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EC568-3403-4792-8E04-35942AE88B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400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736AB64E-083C-4A75-B8CA-AB457C2035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74D28429-DDDA-4F99-86A6-8ECDBFA05D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4776A60F-04C2-45AD-9574-E105241FED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6BDDB7-377E-4DCC-A95F-B30913EE3F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964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42B7C6E7-1E19-4804-BB8C-0415ED6F4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F88C5773-9ED6-4505-81AC-DFB789FBB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B20CDEF1-F79C-4898-B644-812D809A73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A03D05-5025-45A1-A9EB-873E5AAD98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827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9B571B18-A5C7-40D6-A44D-BDD3BA52B6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4F28F7C5-9B03-4238-AEFE-0C46BCF48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CF91AF42-3F47-470A-B5E0-FC81D86CAA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AA9E9-7DFD-4AF8-ACDE-B6EAFEA0D7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414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F397B0C7-735C-4C60-8D9F-13F5A9A43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C345A4E4-6467-4CD2-B001-BF6CAE7F84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34340268-EA35-49BD-94CD-91750BB4F9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04484-3AF9-491A-91A9-CCAD94C3E0F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859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0B444615-34E4-4641-8C23-F64D43382E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B7DC0A37-C2E8-4871-B41D-7260F86D4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B0C8FCF7-FED3-4ADF-A9F3-289B279769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7318E-3726-4170-B298-2D964DE059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874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>
                <a16:creationId xmlns:a16="http://schemas.microsoft.com/office/drawing/2014/main" id="{8A94B16E-9C0E-4606-88AF-B1683D92EE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35FB7D91-3F2C-4F59-B784-12DC6AF4B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E2C391D8-F3AA-431D-B2F1-41B4ACA2D3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5F25E-93E1-4CBA-9246-44721D3997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512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38DA05DA-D0FE-4AF4-864B-62C843E437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BEA914E2-352A-4C89-8457-601BB1CFDE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8C8EB5A9-BF89-4967-BF07-F6F919FF98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B6B7-1905-40DC-B32C-DAF130E7AF0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89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1F8A658-3C2F-4B3D-98EF-956B306978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6B9DC4C0-57A8-4029-BCB3-61B0778713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F4AB4980-93D2-4646-A879-53AC17D90D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25FC1-C701-4EA6-9161-2FF56EAF8B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247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A20EFBE-4DA7-4C82-BEB8-38317D43E678}"/>
              </a:ext>
            </a:extLst>
          </p:cNvPr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4099" name="Rectangle 3">
              <a:extLst>
                <a:ext uri="{FF2B5EF4-FFF2-40B4-BE49-F238E27FC236}">
                  <a16:creationId xmlns:a16="http://schemas.microsoft.com/office/drawing/2014/main" id="{01A80CFC-196D-4CB1-A8A3-D64203B203B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00" name="Oval 4">
              <a:extLst>
                <a:ext uri="{FF2B5EF4-FFF2-40B4-BE49-F238E27FC236}">
                  <a16:creationId xmlns:a16="http://schemas.microsoft.com/office/drawing/2014/main" id="{C647235A-6D57-4D68-A6BD-C5419D96625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01" name="Rectangle 5">
              <a:extLst>
                <a:ext uri="{FF2B5EF4-FFF2-40B4-BE49-F238E27FC236}">
                  <a16:creationId xmlns:a16="http://schemas.microsoft.com/office/drawing/2014/main" id="{92F8E686-F035-4D61-B7B9-E6062478775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02" name="Freeform 6">
              <a:extLst>
                <a:ext uri="{FF2B5EF4-FFF2-40B4-BE49-F238E27FC236}">
                  <a16:creationId xmlns:a16="http://schemas.microsoft.com/office/drawing/2014/main" id="{1FB72479-88F9-4410-BBDD-F9875A7DA13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03" name="Rectangle 7">
              <a:extLst>
                <a:ext uri="{FF2B5EF4-FFF2-40B4-BE49-F238E27FC236}">
                  <a16:creationId xmlns:a16="http://schemas.microsoft.com/office/drawing/2014/main" id="{B7ABFD60-3E0F-4AB8-830A-26F2F503BA7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E4535EA8-2956-4907-AB8C-B6213F8EE84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05" name="Rectangle 9">
              <a:extLst>
                <a:ext uri="{FF2B5EF4-FFF2-40B4-BE49-F238E27FC236}">
                  <a16:creationId xmlns:a16="http://schemas.microsoft.com/office/drawing/2014/main" id="{A2FF5724-2AA2-4FFC-8801-F10D7570914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06" name="Rectangle 10">
              <a:extLst>
                <a:ext uri="{FF2B5EF4-FFF2-40B4-BE49-F238E27FC236}">
                  <a16:creationId xmlns:a16="http://schemas.microsoft.com/office/drawing/2014/main" id="{9308AA51-1728-4DC3-83EC-E61A88D6518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07" name="Rectangle 11">
              <a:extLst>
                <a:ext uri="{FF2B5EF4-FFF2-40B4-BE49-F238E27FC236}">
                  <a16:creationId xmlns:a16="http://schemas.microsoft.com/office/drawing/2014/main" id="{1685B2AF-2768-4952-85AA-FAACA1B5FD2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08" name="Freeform 12">
              <a:extLst>
                <a:ext uri="{FF2B5EF4-FFF2-40B4-BE49-F238E27FC236}">
                  <a16:creationId xmlns:a16="http://schemas.microsoft.com/office/drawing/2014/main" id="{B88DF476-6A15-4608-BC43-06B712C458A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09" name="Freeform 13">
              <a:extLst>
                <a:ext uri="{FF2B5EF4-FFF2-40B4-BE49-F238E27FC236}">
                  <a16:creationId xmlns:a16="http://schemas.microsoft.com/office/drawing/2014/main" id="{D34325EC-215E-4197-B305-6D48A835B47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10" name="Freeform 14">
              <a:extLst>
                <a:ext uri="{FF2B5EF4-FFF2-40B4-BE49-F238E27FC236}">
                  <a16:creationId xmlns:a16="http://schemas.microsoft.com/office/drawing/2014/main" id="{F1479FDF-0EFE-4E22-8DF3-1DD589A1742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11" name="Freeform 15">
              <a:extLst>
                <a:ext uri="{FF2B5EF4-FFF2-40B4-BE49-F238E27FC236}">
                  <a16:creationId xmlns:a16="http://schemas.microsoft.com/office/drawing/2014/main" id="{5345C05F-18D8-4493-A783-8D9965B0067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12" name="Freeform 16">
              <a:extLst>
                <a:ext uri="{FF2B5EF4-FFF2-40B4-BE49-F238E27FC236}">
                  <a16:creationId xmlns:a16="http://schemas.microsoft.com/office/drawing/2014/main" id="{CE78DDA4-3488-49E7-993F-07DAFEDC0EC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13" name="Freeform 17">
              <a:extLst>
                <a:ext uri="{FF2B5EF4-FFF2-40B4-BE49-F238E27FC236}">
                  <a16:creationId xmlns:a16="http://schemas.microsoft.com/office/drawing/2014/main" id="{ED9C967A-BE72-4E73-BE94-9B569068E73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14" name="Freeform 18">
              <a:extLst>
                <a:ext uri="{FF2B5EF4-FFF2-40B4-BE49-F238E27FC236}">
                  <a16:creationId xmlns:a16="http://schemas.microsoft.com/office/drawing/2014/main" id="{32EE9E23-298B-4CA2-A40E-ED5DFEE4F2C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15" name="Freeform 19">
              <a:extLst>
                <a:ext uri="{FF2B5EF4-FFF2-40B4-BE49-F238E27FC236}">
                  <a16:creationId xmlns:a16="http://schemas.microsoft.com/office/drawing/2014/main" id="{096791E1-7366-4870-82C2-B16E5C5B29F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16" name="Freeform 20">
              <a:extLst>
                <a:ext uri="{FF2B5EF4-FFF2-40B4-BE49-F238E27FC236}">
                  <a16:creationId xmlns:a16="http://schemas.microsoft.com/office/drawing/2014/main" id="{A1FC9893-4BE9-4E90-ACA7-CE2199E7E06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17" name="Freeform 21">
              <a:extLst>
                <a:ext uri="{FF2B5EF4-FFF2-40B4-BE49-F238E27FC236}">
                  <a16:creationId xmlns:a16="http://schemas.microsoft.com/office/drawing/2014/main" id="{A77C07D1-C2F1-4C55-BA8A-A9D9ED950B8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18" name="Freeform 22">
              <a:extLst>
                <a:ext uri="{FF2B5EF4-FFF2-40B4-BE49-F238E27FC236}">
                  <a16:creationId xmlns:a16="http://schemas.microsoft.com/office/drawing/2014/main" id="{14B0FB09-7170-4930-8CE6-75A7FD6EF00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19" name="Freeform 23">
              <a:extLst>
                <a:ext uri="{FF2B5EF4-FFF2-40B4-BE49-F238E27FC236}">
                  <a16:creationId xmlns:a16="http://schemas.microsoft.com/office/drawing/2014/main" id="{393B5264-0682-409E-9410-A5D2EE387DA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20" name="Freeform 24">
              <a:extLst>
                <a:ext uri="{FF2B5EF4-FFF2-40B4-BE49-F238E27FC236}">
                  <a16:creationId xmlns:a16="http://schemas.microsoft.com/office/drawing/2014/main" id="{A50D7AC3-FCB6-4CC8-8920-367CF2A3788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21" name="Freeform 25">
              <a:extLst>
                <a:ext uri="{FF2B5EF4-FFF2-40B4-BE49-F238E27FC236}">
                  <a16:creationId xmlns:a16="http://schemas.microsoft.com/office/drawing/2014/main" id="{EFFFDBC3-FA58-491F-900C-245EA950CCA9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22" name="Freeform 26">
              <a:extLst>
                <a:ext uri="{FF2B5EF4-FFF2-40B4-BE49-F238E27FC236}">
                  <a16:creationId xmlns:a16="http://schemas.microsoft.com/office/drawing/2014/main" id="{14973F73-4617-41A0-890B-2022A693A8F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23" name="Oval 27">
              <a:extLst>
                <a:ext uri="{FF2B5EF4-FFF2-40B4-BE49-F238E27FC236}">
                  <a16:creationId xmlns:a16="http://schemas.microsoft.com/office/drawing/2014/main" id="{96826E66-E46C-4F31-A069-85027529E39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24" name="Oval 28">
              <a:extLst>
                <a:ext uri="{FF2B5EF4-FFF2-40B4-BE49-F238E27FC236}">
                  <a16:creationId xmlns:a16="http://schemas.microsoft.com/office/drawing/2014/main" id="{2A3DDED1-3497-4ABC-AA0B-7B1B536EDF7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25" name="Oval 29">
              <a:extLst>
                <a:ext uri="{FF2B5EF4-FFF2-40B4-BE49-F238E27FC236}">
                  <a16:creationId xmlns:a16="http://schemas.microsoft.com/office/drawing/2014/main" id="{7F3BE776-327B-471C-BD2E-B5ADD3417DC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26" name="Freeform 30">
              <a:extLst>
                <a:ext uri="{FF2B5EF4-FFF2-40B4-BE49-F238E27FC236}">
                  <a16:creationId xmlns:a16="http://schemas.microsoft.com/office/drawing/2014/main" id="{795A8E53-E994-4E11-B63E-B9A0E995E1F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27" name="Freeform 31">
              <a:extLst>
                <a:ext uri="{FF2B5EF4-FFF2-40B4-BE49-F238E27FC236}">
                  <a16:creationId xmlns:a16="http://schemas.microsoft.com/office/drawing/2014/main" id="{2C643C66-5381-42AC-A740-09DF229C6AD4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28" name="Rectangle 32">
              <a:extLst>
                <a:ext uri="{FF2B5EF4-FFF2-40B4-BE49-F238E27FC236}">
                  <a16:creationId xmlns:a16="http://schemas.microsoft.com/office/drawing/2014/main" id="{2F2C33E9-6752-4D1D-8684-2DF70C7600E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29" name="Rectangle 33">
              <a:extLst>
                <a:ext uri="{FF2B5EF4-FFF2-40B4-BE49-F238E27FC236}">
                  <a16:creationId xmlns:a16="http://schemas.microsoft.com/office/drawing/2014/main" id="{4A58AA5C-FAAC-41EA-A04F-C0871299A74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30" name="AutoShape 34">
              <a:extLst>
                <a:ext uri="{FF2B5EF4-FFF2-40B4-BE49-F238E27FC236}">
                  <a16:creationId xmlns:a16="http://schemas.microsoft.com/office/drawing/2014/main" id="{AA6245C7-9110-4D8A-B598-A2A6D2D6911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31" name="Freeform 35">
              <a:extLst>
                <a:ext uri="{FF2B5EF4-FFF2-40B4-BE49-F238E27FC236}">
                  <a16:creationId xmlns:a16="http://schemas.microsoft.com/office/drawing/2014/main" id="{A358373C-7EFE-465E-B248-E70204B6A2E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  <p:sp>
          <p:nvSpPr>
            <p:cNvPr id="4132" name="Freeform 36">
              <a:extLst>
                <a:ext uri="{FF2B5EF4-FFF2-40B4-BE49-F238E27FC236}">
                  <a16:creationId xmlns:a16="http://schemas.microsoft.com/office/drawing/2014/main" id="{6979753F-E054-4C42-863A-EF7246751A8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1800"/>
            </a:p>
          </p:txBody>
        </p:sp>
      </p:grpSp>
      <p:sp>
        <p:nvSpPr>
          <p:cNvPr id="4133" name="Rectangle 37">
            <a:extLst>
              <a:ext uri="{FF2B5EF4-FFF2-40B4-BE49-F238E27FC236}">
                <a16:creationId xmlns:a16="http://schemas.microsoft.com/office/drawing/2014/main" id="{2F30946B-1953-47FE-A0C2-069C3B5B8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34" name="Rectangle 38">
            <a:extLst>
              <a:ext uri="{FF2B5EF4-FFF2-40B4-BE49-F238E27FC236}">
                <a16:creationId xmlns:a16="http://schemas.microsoft.com/office/drawing/2014/main" id="{65C1A51E-88FC-4ED5-93D6-32A3E34F1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135" name="Rectangle 39">
            <a:extLst>
              <a:ext uri="{FF2B5EF4-FFF2-40B4-BE49-F238E27FC236}">
                <a16:creationId xmlns:a16="http://schemas.microsoft.com/office/drawing/2014/main" id="{E4708E7B-8B7B-40C3-BE61-F41E50610E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78563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36" name="Rectangle 40">
            <a:extLst>
              <a:ext uri="{FF2B5EF4-FFF2-40B4-BE49-F238E27FC236}">
                <a16:creationId xmlns:a16="http://schemas.microsoft.com/office/drawing/2014/main" id="{AF6C7415-9194-479F-A045-860BBB9908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78563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37" name="Rectangle 41">
            <a:extLst>
              <a:ext uri="{FF2B5EF4-FFF2-40B4-BE49-F238E27FC236}">
                <a16:creationId xmlns:a16="http://schemas.microsoft.com/office/drawing/2014/main" id="{715FA74E-B84F-4FAD-B647-BAB845C6AB7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78563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AA8D15E-9071-4D42-AA31-AAAC7AF30A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697711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F257ECB-73C9-472B-8799-24F18BF6F0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Neurčité právní pojmy v teorii i praxi</a:t>
            </a:r>
            <a:endParaRPr lang="cs-CZ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E0B88F-8213-4C2A-9662-18D2F5D7C3C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Lukáš Hlouch</a:t>
            </a:r>
            <a:endParaRPr lang="cs-CZ" sz="2800" dirty="0"/>
          </a:p>
          <a:p>
            <a:pPr eaLnBrk="1" hangingPunct="1">
              <a:defRPr/>
            </a:pPr>
            <a:endParaRPr lang="cs-CZ" sz="2800" dirty="0"/>
          </a:p>
          <a:p>
            <a:pPr eaLnBrk="1" hangingPunct="1">
              <a:defRPr/>
            </a:pPr>
            <a:r>
              <a:rPr lang="cs-CZ" sz="2800" dirty="0" smtClean="0"/>
              <a:t>Krajský soud v Brně</a:t>
            </a:r>
          </a:p>
          <a:p>
            <a:pPr eaLnBrk="1" hangingPunct="1">
              <a:defRPr/>
            </a:pPr>
            <a:r>
              <a:rPr lang="cs-CZ" sz="2800" dirty="0" smtClean="0"/>
              <a:t>Katedra </a:t>
            </a:r>
            <a:r>
              <a:rPr lang="cs-CZ" sz="2800" dirty="0"/>
              <a:t>právní teorie </a:t>
            </a:r>
            <a:r>
              <a:rPr lang="cs-CZ" sz="2800" dirty="0" err="1"/>
              <a:t>PrF</a:t>
            </a:r>
            <a:r>
              <a:rPr lang="cs-CZ" sz="2800" dirty="0"/>
              <a:t> MU v Brně</a:t>
            </a:r>
          </a:p>
        </p:txBody>
      </p:sp>
    </p:spTree>
    <p:extLst>
      <p:ext uri="{BB962C8B-B14F-4D97-AF65-F5344CB8AC3E}">
        <p14:creationId xmlns:p14="http://schemas.microsoft.com/office/powerpoint/2010/main" val="2181559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Dotváření kvantitativních neurčitých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Bažil (s. 47):</a:t>
            </a:r>
          </a:p>
          <a:p>
            <a:pPr lvl="1"/>
            <a:r>
              <a:rPr lang="cs-CZ" dirty="0" smtClean="0"/>
              <a:t>Tyto neurčité pojmy potřebují další objasnění pomocí numerického vyjádření</a:t>
            </a:r>
          </a:p>
          <a:p>
            <a:pPr lvl="2"/>
            <a:r>
              <a:rPr lang="cs-CZ" dirty="0" smtClean="0"/>
              <a:t>Pohled objektivní výkladové teorie x subjektivní teorie výkladu – intencí zákonodárce nebylo sdělit právnímu společenství přesnější numerické vyjádření</a:t>
            </a:r>
          </a:p>
          <a:p>
            <a:r>
              <a:rPr lang="cs-CZ" dirty="0" smtClean="0"/>
              <a:t>Jakým způsobem má být kvantitativní pojem dotvořen?</a:t>
            </a:r>
          </a:p>
          <a:p>
            <a:pPr lvl="1"/>
            <a:r>
              <a:rPr lang="cs-CZ" dirty="0" smtClean="0"/>
              <a:t>Individuálně vzhledem ke konkrétní kauze (realizace práva, aplikace práva)</a:t>
            </a:r>
          </a:p>
          <a:p>
            <a:pPr lvl="1"/>
            <a:r>
              <a:rPr lang="cs-CZ" dirty="0" smtClean="0"/>
              <a:t>Způsobem obecným a normativním (podzákonný předpis/judikatura)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103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Dotváření kvantitativních neurčitých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Trestněprávní kontext – </a:t>
            </a:r>
          </a:p>
          <a:p>
            <a:pPr lvl="1"/>
            <a:r>
              <a:rPr lang="cs-CZ" dirty="0" smtClean="0"/>
              <a:t>pojem „větší počet zvířat“ – usnesení NS </a:t>
            </a:r>
            <a:r>
              <a:rPr lang="pl-PL" dirty="0"/>
              <a:t>ze dne 15. 6. 2011, sp. zn. 8 Tdo 657/2011</a:t>
            </a:r>
            <a:endParaRPr lang="cs-CZ" dirty="0" smtClean="0"/>
          </a:p>
          <a:p>
            <a:pPr lvl="1"/>
            <a:r>
              <a:rPr lang="cs-CZ" i="1" dirty="0"/>
              <a:t>K naplnění okolnosti podmiňující použití vyšší trestní sazby u trestného činu týrání zvířat podle § 302 odst. 3 </a:t>
            </a:r>
            <a:r>
              <a:rPr lang="cs-CZ" i="1" dirty="0" err="1"/>
              <a:t>tr</a:t>
            </a:r>
            <a:r>
              <a:rPr lang="cs-CZ" i="1" dirty="0"/>
              <a:t>. zákoníku spočívající v tom, že pachatel spáchal tento trestný čin na „větším počtu zvířat“, je třeba, aby se tak stalo nejméně na sedmi zvířatech. </a:t>
            </a:r>
          </a:p>
          <a:p>
            <a:pPr lvl="2"/>
            <a:r>
              <a:rPr lang="cs-CZ" dirty="0" smtClean="0"/>
              <a:t>okolnost </a:t>
            </a:r>
            <a:r>
              <a:rPr lang="cs-CZ" dirty="0"/>
              <a:t>podmiňující použití vyšší trestní sazby podle § 302 odst. 3 </a:t>
            </a:r>
            <a:r>
              <a:rPr lang="cs-CZ" dirty="0" err="1"/>
              <a:t>tr</a:t>
            </a:r>
            <a:r>
              <a:rPr lang="cs-CZ" dirty="0"/>
              <a:t>. zákoníku, u níž trestní zákoník nepodává k výkladu tohoto pojmu žádné vodítko pro stanovení jeho kvantitativního vyjádření. </a:t>
            </a:r>
            <a:endParaRPr lang="cs-CZ" dirty="0" smtClean="0"/>
          </a:p>
          <a:p>
            <a:pPr lvl="2"/>
            <a:endParaRPr lang="cs-CZ" i="1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14117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Dotváření kvantitativních neurčitých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47619"/>
            <a:ext cx="10972800" cy="4530725"/>
          </a:xfrm>
        </p:spPr>
        <p:txBody>
          <a:bodyPr/>
          <a:lstStyle/>
          <a:p>
            <a:pPr lvl="2"/>
            <a:r>
              <a:rPr lang="cs-CZ" dirty="0"/>
              <a:t>Z toho je patrné, že musí jít o takový počet zvířat, který toto vystupňované zpřísnění dostatečně vyjádří.</a:t>
            </a:r>
          </a:p>
          <a:p>
            <a:pPr lvl="2"/>
            <a:r>
              <a:rPr lang="cs-CZ" dirty="0"/>
              <a:t>METODY: systematická, teleologická </a:t>
            </a:r>
          </a:p>
          <a:p>
            <a:pPr lvl="2"/>
            <a:r>
              <a:rPr lang="cs-CZ" dirty="0" smtClean="0"/>
              <a:t>DZ (</a:t>
            </a:r>
            <a:r>
              <a:rPr lang="cs-CZ" dirty="0" err="1" smtClean="0"/>
              <a:t>hist</a:t>
            </a:r>
            <a:r>
              <a:rPr lang="cs-CZ" dirty="0" smtClean="0"/>
              <a:t>. výklad) - </a:t>
            </a:r>
            <a:r>
              <a:rPr lang="cs-CZ" i="1" dirty="0" smtClean="0"/>
              <a:t>náležitý </a:t>
            </a:r>
            <a:r>
              <a:rPr lang="cs-CZ" i="1" dirty="0"/>
              <a:t>postih takového chování ve vztahu k většímu počtu zvířat. Současně se však zachovávají i relace k trestným činům proti životu a zdraví lidí</a:t>
            </a:r>
            <a:r>
              <a:rPr lang="cs-CZ" i="1" dirty="0" smtClean="0"/>
              <a:t>“</a:t>
            </a:r>
          </a:p>
          <a:p>
            <a:pPr lvl="2"/>
            <a:r>
              <a:rPr lang="cs-CZ" i="1" dirty="0"/>
              <a:t>zde míní především chovy hospodářských zvířat, chovné stanice, útulky zvířat, jakož i hromadné přepravy zvířat</a:t>
            </a:r>
          </a:p>
          <a:p>
            <a:pPr lvl="1"/>
            <a:r>
              <a:rPr lang="cs-CZ" b="1" dirty="0" smtClean="0"/>
              <a:t>Z</a:t>
            </a:r>
            <a:r>
              <a:rPr lang="cs-CZ" sz="2400" b="1" dirty="0"/>
              <a:t>:</a:t>
            </a:r>
            <a:r>
              <a:rPr lang="cs-CZ" sz="2400" i="1" dirty="0"/>
              <a:t> Nejvyšší soud s ohledem na všechny výše rozvedené úvahy dospěl k závěru, že </a:t>
            </a:r>
            <a:r>
              <a:rPr lang="cs-CZ" sz="2400" i="1" u="sng" dirty="0"/>
              <a:t>minimálním počtem zvířat, který lze považovat za větší počet, je sedm zvířat </a:t>
            </a:r>
            <a:r>
              <a:rPr lang="cs-CZ" sz="2400" i="1" dirty="0"/>
              <a:t>(k tomu přiměřeně srov. rozhodnutí č. 39/1982 Sb. </a:t>
            </a:r>
            <a:r>
              <a:rPr lang="cs-CZ" sz="2400" i="1" dirty="0" err="1"/>
              <a:t>rozh</a:t>
            </a:r>
            <a:r>
              <a:rPr lang="cs-CZ" sz="2400" i="1" dirty="0"/>
              <a:t>. </a:t>
            </a:r>
            <a:r>
              <a:rPr lang="cs-CZ" sz="2400" i="1" dirty="0" err="1"/>
              <a:t>tr</a:t>
            </a:r>
            <a:r>
              <a:rPr lang="cs-CZ" sz="2400" i="1" dirty="0"/>
              <a:t>., podle něhož se u trestného činu obecného ohrožení podle § 272 </a:t>
            </a:r>
            <a:r>
              <a:rPr lang="cs-CZ" sz="2400" i="1" dirty="0" err="1"/>
              <a:t>tr</a:t>
            </a:r>
            <a:r>
              <a:rPr lang="cs-CZ" sz="2400" i="1" dirty="0"/>
              <a:t>. zákoníku pojmem „vydání lidí“ ve smyslu většího počtu rozumí nejméně sedm osob</a:t>
            </a:r>
            <a:r>
              <a:rPr lang="cs-CZ" sz="2400" i="1" dirty="0" smtClean="0"/>
              <a:t>).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59088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Dotváření kvantitativních neurčitých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</a:t>
            </a:r>
            <a:r>
              <a:rPr lang="cs-CZ" dirty="0"/>
              <a:t>) Civilní </a:t>
            </a:r>
            <a:r>
              <a:rPr lang="cs-CZ" dirty="0" smtClean="0"/>
              <a:t>kontext </a:t>
            </a:r>
            <a:endParaRPr lang="cs-CZ" dirty="0"/>
          </a:p>
          <a:p>
            <a:pPr lvl="1"/>
            <a:r>
              <a:rPr lang="cs-CZ" dirty="0"/>
              <a:t>Pojem „hrubý nepoměr“ – </a:t>
            </a:r>
            <a:r>
              <a:rPr lang="cs-CZ" dirty="0" err="1"/>
              <a:t>laesio</a:t>
            </a:r>
            <a:r>
              <a:rPr lang="cs-CZ" dirty="0"/>
              <a:t> </a:t>
            </a:r>
            <a:r>
              <a:rPr lang="cs-CZ" dirty="0" err="1" smtClean="0"/>
              <a:t>enormis</a:t>
            </a:r>
            <a:endParaRPr lang="cs-CZ" dirty="0" smtClean="0"/>
          </a:p>
          <a:p>
            <a:pPr lvl="1"/>
            <a:r>
              <a:rPr lang="cs-CZ" dirty="0"/>
              <a:t>Rozsudek Nejvyššího soudu České republiky č.j. 33 </a:t>
            </a:r>
            <a:r>
              <a:rPr lang="cs-CZ" dirty="0" err="1"/>
              <a:t>Cdo</a:t>
            </a:r>
            <a:r>
              <a:rPr lang="cs-CZ" dirty="0"/>
              <a:t> 42/2021-443 ze dne 25.1.2022</a:t>
            </a:r>
            <a:endParaRPr lang="cs-CZ" dirty="0" smtClean="0"/>
          </a:p>
          <a:p>
            <a:pPr lvl="1"/>
            <a:r>
              <a:rPr lang="cs-CZ" dirty="0" smtClean="0"/>
              <a:t>PV: </a:t>
            </a:r>
            <a:r>
              <a:rPr lang="cs-CZ" i="1" dirty="0"/>
              <a:t>poměrech současné právní úpravy, která žádnou konkrétní hranici představující neúměrné zkrácení nestanoví, lze za výchozí pravidlo považovat zákaz zkrácení přes polovic. Jinak řečeno hrubým nepoměrem vzájemných plnění bude hranice </a:t>
            </a:r>
            <a:r>
              <a:rPr lang="cs-CZ" b="1" i="1" dirty="0"/>
              <a:t>zhruba do poloviny vzájemných plnění </a:t>
            </a:r>
            <a:r>
              <a:rPr lang="cs-CZ" i="1" dirty="0"/>
              <a:t>(rozpětí 45 až 55 %), od níž se soud odchýlí pouze, budou-li pro to zvláštní </a:t>
            </a:r>
            <a:r>
              <a:rPr lang="cs-CZ" i="1" dirty="0" smtClean="0"/>
              <a:t>důvody.</a:t>
            </a:r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025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Dotváření kvantitativních neurčitých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Důvody:</a:t>
            </a:r>
          </a:p>
          <a:p>
            <a:pPr lvl="1"/>
            <a:r>
              <a:rPr lang="cs-CZ" dirty="0" err="1" smtClean="0">
                <a:effectLst/>
              </a:rPr>
              <a:t>Hist</a:t>
            </a:r>
            <a:r>
              <a:rPr lang="cs-CZ" dirty="0" smtClean="0">
                <a:effectLst/>
              </a:rPr>
              <a:t>. výklad: cena </a:t>
            </a:r>
            <a:r>
              <a:rPr lang="cs-CZ" dirty="0">
                <a:effectLst/>
              </a:rPr>
              <a:t>spravedlivá – „</a:t>
            </a:r>
            <a:r>
              <a:rPr lang="cs-CZ" dirty="0" err="1">
                <a:effectLst/>
              </a:rPr>
              <a:t>pretium</a:t>
            </a:r>
            <a:r>
              <a:rPr lang="cs-CZ" dirty="0">
                <a:effectLst/>
              </a:rPr>
              <a:t> debet </a:t>
            </a:r>
            <a:r>
              <a:rPr lang="cs-CZ" dirty="0" err="1">
                <a:effectLst/>
              </a:rPr>
              <a:t>esse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iustum</a:t>
            </a:r>
            <a:r>
              <a:rPr lang="cs-CZ" dirty="0" smtClean="0">
                <a:effectLst/>
              </a:rPr>
              <a:t>“</a:t>
            </a:r>
            <a:endParaRPr lang="cs-CZ" dirty="0">
              <a:effectLst/>
            </a:endParaRPr>
          </a:p>
          <a:p>
            <a:pPr lvl="2"/>
            <a:r>
              <a:rPr lang="cs-CZ" dirty="0" smtClean="0">
                <a:effectLst/>
              </a:rPr>
              <a:t>Římské právo + § 934 ABGB</a:t>
            </a:r>
          </a:p>
          <a:p>
            <a:pPr lvl="1"/>
            <a:r>
              <a:rPr lang="cs-CZ" dirty="0" smtClean="0">
                <a:effectLst/>
              </a:rPr>
              <a:t>Výklad NOZ</a:t>
            </a:r>
          </a:p>
          <a:p>
            <a:pPr lvl="1"/>
            <a:r>
              <a:rPr lang="cs-CZ" dirty="0" smtClean="0">
                <a:effectLst/>
              </a:rPr>
              <a:t>Zásady soukromého práva – ekvivalence plnění</a:t>
            </a:r>
          </a:p>
          <a:p>
            <a:pPr lvl="1"/>
            <a:r>
              <a:rPr lang="cs-CZ" dirty="0" smtClean="0">
                <a:effectLst/>
              </a:rPr>
              <a:t>Teleologický výklad – podstata neúměrného zkrácení</a:t>
            </a:r>
          </a:p>
          <a:p>
            <a:pPr lvl="1"/>
            <a:r>
              <a:rPr lang="cs-CZ" dirty="0">
                <a:effectLst/>
              </a:rPr>
              <a:t>Co se míní hrubým nepoměrem (mezi plněním a protiplněním) právní úprava </a:t>
            </a:r>
            <a:r>
              <a:rPr lang="cs-CZ" dirty="0" smtClean="0">
                <a:effectLst/>
              </a:rPr>
              <a:t>nestanoví – mezera intra legem</a:t>
            </a:r>
          </a:p>
          <a:p>
            <a:pPr marL="457200" lvl="1" indent="0">
              <a:buNone/>
            </a:pPr>
            <a:endParaRPr lang="cs-CZ" dirty="0"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700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Dotváření kvantitativních neurčitých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Z: spíše individuální, ale zobecnitelné řešení</a:t>
            </a:r>
          </a:p>
          <a:p>
            <a:pPr lvl="1"/>
            <a:r>
              <a:rPr lang="cs-CZ" sz="2400" b="1" i="1" dirty="0" smtClean="0">
                <a:effectLst/>
              </a:rPr>
              <a:t>Není </a:t>
            </a:r>
            <a:r>
              <a:rPr lang="cs-CZ" sz="2400" b="1" i="1" dirty="0">
                <a:effectLst/>
              </a:rPr>
              <a:t>totiž vyloučeno, aby v konkrétním případě soud hrubý nepoměr shledal i tam, kde poměr vzájemných plnění bude uvedené rozpětí přesahovat, půjde však o výjimečné situace, kdy by odmítnutí nároku zkráceného znamenalo přílišnou tvrdost nebo pokud i poměr přesahující polovinu vzájemných plnění (resp. uvedené rozpětí) bude v konkrétním případě shledán odporujícím zásadám spravedlnosti</a:t>
            </a:r>
            <a:r>
              <a:rPr lang="cs-CZ" sz="2400" i="1" dirty="0">
                <a:effectLst/>
              </a:rPr>
              <a:t>. Nemá-li dojít k nepřípustnému ohrožení právní jistoty stran smlouvy, mělo by být dotyčné ustanovení vykládáno r</a:t>
            </a:r>
            <a:r>
              <a:rPr lang="cs-CZ" sz="2400" b="1" i="1" dirty="0">
                <a:effectLst/>
              </a:rPr>
              <a:t>estriktivně </a:t>
            </a:r>
            <a:r>
              <a:rPr lang="cs-CZ" sz="2400" i="1" dirty="0">
                <a:effectLst/>
              </a:rPr>
              <a:t>s důsledkem, že v pochybnostech by se měl soud přiklonit k závěru, že o neúměrné zkrácení nejde.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023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 z judikatury dokumentují nejen výklad, ale dotváření práva cestou </a:t>
            </a:r>
            <a:r>
              <a:rPr lang="cs-CZ" dirty="0" err="1" smtClean="0"/>
              <a:t>judikatorní</a:t>
            </a:r>
            <a:endParaRPr lang="cs-CZ" dirty="0" smtClean="0"/>
          </a:p>
          <a:p>
            <a:r>
              <a:rPr lang="cs-CZ" dirty="0" smtClean="0"/>
              <a:t>Soudy se snaží poskytnout návody k výkladu NP, u kvantitativních NP se snaží je precizovat numericky</a:t>
            </a:r>
          </a:p>
          <a:p>
            <a:r>
              <a:rPr lang="cs-CZ" dirty="0" smtClean="0"/>
              <a:t>Otázka použití subjektivní x objektivní výkladové teorie</a:t>
            </a:r>
          </a:p>
          <a:p>
            <a:r>
              <a:rPr lang="cs-CZ" dirty="0" smtClean="0"/>
              <a:t>Soudy by spíše neměly mít snahu o obecné normativní „zakrytí“ neurčitého pojmu jiným kvantem</a:t>
            </a:r>
          </a:p>
          <a:p>
            <a:r>
              <a:rPr lang="cs-CZ" dirty="0" smtClean="0"/>
              <a:t>Výklad intenze kvantitativních neurčitých pojmů nepřináší klíč k řešení kvalifikačního problému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072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5A2E3AE-E6CA-4D3E-B4C3-4B4D849E0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Obsah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BA6C5C0-1797-4B0E-8096-D4FE477A5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1" y="1600200"/>
            <a:ext cx="10298544" cy="3989388"/>
          </a:xfrm>
        </p:spPr>
        <p:txBody>
          <a:bodyPr/>
          <a:lstStyle/>
          <a:p>
            <a:pPr marL="812800" indent="-812800" eaLnBrk="1" hangingPunct="1">
              <a:buNone/>
              <a:defRPr/>
            </a:pPr>
            <a:r>
              <a:rPr lang="cs-CZ" dirty="0" smtClean="0"/>
              <a:t>I. 	Neurčité právní pojmy – teoretická východiska</a:t>
            </a:r>
          </a:p>
          <a:p>
            <a:pPr marL="812800" indent="-812800" eaLnBrk="1" hangingPunct="1">
              <a:buNone/>
              <a:defRPr/>
            </a:pPr>
            <a:r>
              <a:rPr lang="cs-CZ" dirty="0" smtClean="0"/>
              <a:t>II.	Neurčité právní pojmy – mezera v zákoně?</a:t>
            </a:r>
            <a:endParaRPr lang="cs-CZ" dirty="0"/>
          </a:p>
          <a:p>
            <a:pPr marL="812800" indent="-812800" eaLnBrk="1" hangingPunct="1">
              <a:buNone/>
              <a:defRPr/>
            </a:pPr>
            <a:r>
              <a:rPr lang="cs-CZ" dirty="0" smtClean="0"/>
              <a:t>III</a:t>
            </a:r>
            <a:r>
              <a:rPr lang="cs-CZ" dirty="0"/>
              <a:t>. 	</a:t>
            </a:r>
            <a:r>
              <a:rPr lang="cs-CZ" dirty="0" smtClean="0"/>
              <a:t>Kvantitativní neurčité pojmy a jejich dotváření v právní praxi</a:t>
            </a:r>
            <a:endParaRPr lang="cs-CZ" dirty="0"/>
          </a:p>
          <a:p>
            <a:pPr marL="812800" indent="-812800" eaLnBrk="1" hangingPunct="1">
              <a:buNone/>
              <a:defRPr/>
            </a:pPr>
            <a:r>
              <a:rPr lang="cs-CZ" dirty="0" smtClean="0"/>
              <a:t>IV. </a:t>
            </a:r>
            <a:r>
              <a:rPr lang="cs-CZ" dirty="0"/>
              <a:t>	</a:t>
            </a:r>
            <a:r>
              <a:rPr lang="cs-CZ" dirty="0" smtClean="0"/>
              <a:t>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1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C70D88F-E8E7-46D5-99FB-DCAB8B2A4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Neurčité právní pojmy – teoretická východiska</a:t>
            </a:r>
            <a:endParaRPr lang="cs-CZ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02A45E6-DE2A-4933-AC76-052DC3B0A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8691" y="1450108"/>
            <a:ext cx="11526982" cy="521897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Teoretické koncepce pojmu (filosofie, logika, hermeneutika, metodologie…)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Různé představy o výstavbě pojmového aparátu práva (pojmová jurisprudence, sociologické školy, analytická filosofie…)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Pojem jako: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Myšlenkové schéma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Významová mapa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Věta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Třída určitých entit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Analogie pojmového řádu práva jako vesmíru – „kosmos pojmů“ (J. Binder)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Neurčité právní pojmy – černé/červí díry právního kosmu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Vzdor „malému“ jádru jde o jádro obrovsky hmotné – obrovská gravitační síla (extenze)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2000" dirty="0" err="1" smtClean="0"/>
              <a:t>ffff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9761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Neurčité právní pojmy – teoretická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Neurčitý pojem</a:t>
            </a:r>
          </a:p>
          <a:p>
            <a:pPr lvl="1"/>
            <a:r>
              <a:rPr lang="cs-CZ" dirty="0" smtClean="0"/>
              <a:t>Výrazová složka ---- A) sémantické pojetí</a:t>
            </a:r>
          </a:p>
          <a:p>
            <a:pPr lvl="2"/>
            <a:r>
              <a:rPr lang="cs-CZ" dirty="0" smtClean="0"/>
              <a:t>Zakládá primární představu ve vědomí interpreta</a:t>
            </a:r>
          </a:p>
          <a:p>
            <a:pPr lvl="1"/>
            <a:r>
              <a:rPr lang="cs-CZ" dirty="0" smtClean="0"/>
              <a:t>Obsahová složka --- B) funkcionální (pragmatické) pojetí</a:t>
            </a:r>
          </a:p>
          <a:p>
            <a:pPr lvl="2"/>
            <a:r>
              <a:rPr lang="cs-CZ" dirty="0" smtClean="0"/>
              <a:t>Rekurz k podstatě, povaze, a funkci kvalifikovaného prvku (objektu)</a:t>
            </a:r>
          </a:p>
          <a:p>
            <a:pPr lvl="1"/>
            <a:r>
              <a:rPr lang="cs-CZ" dirty="0" smtClean="0"/>
              <a:t>Příklad: </a:t>
            </a:r>
            <a:r>
              <a:rPr lang="cs-CZ" dirty="0" err="1" smtClean="0"/>
              <a:t>Gatt</a:t>
            </a:r>
            <a:r>
              <a:rPr lang="cs-CZ" dirty="0" smtClean="0"/>
              <a:t> v. </a:t>
            </a:r>
            <a:r>
              <a:rPr lang="cs-CZ" dirty="0" err="1" smtClean="0"/>
              <a:t>Burr</a:t>
            </a:r>
            <a:r>
              <a:rPr lang="cs-CZ" dirty="0" smtClean="0"/>
              <a:t> </a:t>
            </a:r>
            <a:r>
              <a:rPr lang="cs-CZ" dirty="0" smtClean="0"/>
              <a:t>(A. </a:t>
            </a:r>
            <a:r>
              <a:rPr lang="cs-CZ" dirty="0" err="1" smtClean="0"/>
              <a:t>Marmor</a:t>
            </a:r>
            <a:r>
              <a:rPr lang="cs-CZ" dirty="0" smtClean="0"/>
              <a:t>, T. </a:t>
            </a:r>
            <a:r>
              <a:rPr lang="cs-CZ" dirty="0" err="1" smtClean="0"/>
              <a:t>Endicott</a:t>
            </a:r>
            <a:r>
              <a:rPr lang="cs-CZ" dirty="0" smtClean="0"/>
              <a:t>)</a:t>
            </a:r>
            <a:endParaRPr lang="cs-CZ" dirty="0" smtClean="0"/>
          </a:p>
          <a:p>
            <a:pPr lvl="2"/>
            <a:r>
              <a:rPr lang="cs-CZ" dirty="0" smtClean="0"/>
              <a:t>Lze kurník s kolečky považovat za vozidlo?</a:t>
            </a:r>
          </a:p>
          <a:p>
            <a:pPr lvl="2"/>
            <a:r>
              <a:rPr lang="cs-CZ" dirty="0" smtClean="0"/>
              <a:t>Sémantické pojetí: </a:t>
            </a:r>
            <a:r>
              <a:rPr lang="cs-CZ" i="1" dirty="0" smtClean="0"/>
              <a:t>Vypadá kurník s kolečky jako obvyklé vozidlo?</a:t>
            </a:r>
          </a:p>
          <a:p>
            <a:pPr lvl="2"/>
            <a:r>
              <a:rPr lang="cs-CZ" dirty="0" smtClean="0"/>
              <a:t>Pragmatické pojetí: </a:t>
            </a:r>
            <a:r>
              <a:rPr lang="cs-CZ" i="1" dirty="0" smtClean="0"/>
              <a:t>Plní kurník s kolečky funkci vozidla – slouží k přepravě drůbeže?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7640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Neurčité právní pojmy – teoretická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„</a:t>
            </a:r>
            <a:r>
              <a:rPr lang="cs-CZ" sz="3200" dirty="0"/>
              <a:t>neurčitost“ (</a:t>
            </a:r>
            <a:r>
              <a:rPr lang="cs-CZ" sz="3200" dirty="0" err="1"/>
              <a:t>Unbestimmtheit</a:t>
            </a:r>
            <a:r>
              <a:rPr lang="cs-CZ" sz="3200" dirty="0"/>
              <a:t>, </a:t>
            </a:r>
            <a:r>
              <a:rPr lang="cs-CZ" sz="3200" dirty="0" err="1"/>
              <a:t>Unklarheit</a:t>
            </a:r>
            <a:r>
              <a:rPr lang="cs-CZ" sz="3200" dirty="0"/>
              <a:t>, </a:t>
            </a:r>
            <a:r>
              <a:rPr lang="cs-CZ" sz="3200" dirty="0" err="1"/>
              <a:t>Indeterminacy</a:t>
            </a:r>
            <a:r>
              <a:rPr lang="cs-CZ" sz="3200" dirty="0"/>
              <a:t>/</a:t>
            </a:r>
            <a:r>
              <a:rPr lang="cs-CZ" sz="3200" dirty="0" err="1"/>
              <a:t>Uncertainty</a:t>
            </a:r>
            <a:r>
              <a:rPr lang="cs-CZ" sz="3200" dirty="0"/>
              <a:t>)</a:t>
            </a:r>
          </a:p>
          <a:p>
            <a:pPr lvl="1"/>
            <a:r>
              <a:rPr lang="cs-CZ" sz="3200" dirty="0"/>
              <a:t>Vágnost – širší (nadřazený) pojem, zahrnuje různé důvody nejistoty o kvalifikaci pod rozsah pojmu</a:t>
            </a:r>
          </a:p>
          <a:p>
            <a:pPr lvl="1"/>
            <a:r>
              <a:rPr lang="cs-CZ" sz="3200" dirty="0"/>
              <a:t>Neurčitost není více/mnoho-</a:t>
            </a:r>
            <a:r>
              <a:rPr lang="cs-CZ" sz="3200" dirty="0" err="1"/>
              <a:t>značnost</a:t>
            </a:r>
            <a:r>
              <a:rPr lang="cs-CZ" sz="3200" dirty="0"/>
              <a:t> (</a:t>
            </a:r>
            <a:r>
              <a:rPr lang="cs-CZ" sz="3200" dirty="0" err="1"/>
              <a:t>polysematičnost</a:t>
            </a:r>
            <a:r>
              <a:rPr lang="cs-CZ" sz="3200" dirty="0"/>
              <a:t>) </a:t>
            </a:r>
          </a:p>
          <a:p>
            <a:pPr lvl="2"/>
            <a:r>
              <a:rPr lang="cs-CZ" sz="2800" dirty="0"/>
              <a:t>Kontextuální podmíněnost významového pole pojmu 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74282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Neurčité právní pojmy – teoretická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11167"/>
            <a:ext cx="10972800" cy="4619760"/>
          </a:xfrm>
        </p:spPr>
        <p:txBody>
          <a:bodyPr/>
          <a:lstStyle/>
          <a:p>
            <a:r>
              <a:rPr lang="cs-CZ" sz="2800" dirty="0" smtClean="0"/>
              <a:t>Struktura pojmu</a:t>
            </a:r>
          </a:p>
          <a:p>
            <a:pPr lvl="1"/>
            <a:r>
              <a:rPr lang="cs-CZ" sz="2400" dirty="0" smtClean="0"/>
              <a:t>I neurčité pojmy lze chápat jako průmět dimenze OBSAHU a ROZSAHU pojmu</a:t>
            </a:r>
          </a:p>
          <a:p>
            <a:pPr lvl="1"/>
            <a:r>
              <a:rPr lang="cs-CZ" sz="2400" dirty="0" smtClean="0"/>
              <a:t>Neurčitost pojmu může souviset</a:t>
            </a:r>
          </a:p>
          <a:p>
            <a:pPr lvl="2"/>
            <a:r>
              <a:rPr lang="cs-CZ" sz="2000" dirty="0" smtClean="0"/>
              <a:t>S intenzí – neurčité jsou samotné ZNAKY pojmu</a:t>
            </a:r>
          </a:p>
          <a:p>
            <a:pPr lvl="2"/>
            <a:r>
              <a:rPr lang="cs-CZ" sz="2000" dirty="0" smtClean="0"/>
              <a:t>S extenzí – neurčitá oblast pojmu je hypertrofovaná </a:t>
            </a:r>
          </a:p>
          <a:p>
            <a:pPr lvl="1"/>
            <a:r>
              <a:rPr lang="cs-CZ" sz="2400" dirty="0" err="1" smtClean="0"/>
              <a:t>Heckův</a:t>
            </a:r>
            <a:r>
              <a:rPr lang="cs-CZ" sz="2400" dirty="0" smtClean="0"/>
              <a:t> model pojmu</a:t>
            </a:r>
          </a:p>
          <a:p>
            <a:pPr lvl="2"/>
            <a:r>
              <a:rPr lang="cs-CZ" sz="2000" dirty="0" smtClean="0"/>
              <a:t>Neurčité pojmy mají malé jádro, ale velký obal</a:t>
            </a:r>
          </a:p>
          <a:p>
            <a:pPr lvl="1"/>
            <a:r>
              <a:rPr lang="cs-CZ" sz="2400" dirty="0" smtClean="0"/>
              <a:t>Analytický pohled</a:t>
            </a:r>
          </a:p>
          <a:p>
            <a:pPr lvl="2"/>
            <a:r>
              <a:rPr lang="cs-CZ" sz="2000" dirty="0" smtClean="0"/>
              <a:t>Neurčitý počet tzv. neutrálních kandidátů, o nichž není jisté, zda spadají pod rozsah pojmu či nikoliv</a:t>
            </a:r>
          </a:p>
          <a:p>
            <a:pPr lvl="1"/>
            <a:r>
              <a:rPr lang="cs-CZ" sz="2400" dirty="0" smtClean="0"/>
              <a:t>Z pohledu praxe je neurčitost pouze extenzionální problém (M. </a:t>
            </a:r>
            <a:r>
              <a:rPr lang="cs-CZ" sz="2400" dirty="0" err="1" smtClean="0"/>
              <a:t>Thaler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072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Neurčité právní pojmy – teoretická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pohledy </a:t>
            </a:r>
          </a:p>
          <a:p>
            <a:pPr lvl="1"/>
            <a:r>
              <a:rPr lang="cs-CZ" dirty="0" smtClean="0"/>
              <a:t>Intencionalismus – cílem interpretace neurčitého pojmu je nalezení komunikativního úmyslu normotvůrce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Teoreticko-praktický problém:</a:t>
            </a:r>
          </a:p>
          <a:p>
            <a:pPr lvl="1"/>
            <a:r>
              <a:rPr lang="cs-CZ" dirty="0" smtClean="0"/>
              <a:t>Je východiskem řešení kvalifikačního problému podřazení kandidáta (prvku) pod rozsah neurčitého pojmu, tedy přesné zjištění významu jeho pojmových znaků?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237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Neurčité právní pojmy – teoretická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Kategorie (typologie) neurčitých pojmů</a:t>
            </a:r>
          </a:p>
          <a:p>
            <a:pPr lvl="1"/>
            <a:r>
              <a:rPr lang="cs-CZ" dirty="0" smtClean="0"/>
              <a:t>Normativní pojmy (např. dobré mravy, veřejný pořádek…)</a:t>
            </a:r>
          </a:p>
          <a:p>
            <a:pPr lvl="2"/>
            <a:r>
              <a:rPr lang="cs-CZ" dirty="0" smtClean="0"/>
              <a:t>Normativnost či vazba na hodnoty</a:t>
            </a:r>
          </a:p>
          <a:p>
            <a:pPr lvl="1"/>
            <a:r>
              <a:rPr lang="cs-CZ" dirty="0" smtClean="0"/>
              <a:t>Deskriptivní pojmy (např. bezúhonnost, noční doba)</a:t>
            </a:r>
          </a:p>
          <a:p>
            <a:pPr lvl="2"/>
            <a:r>
              <a:rPr lang="cs-CZ" dirty="0" smtClean="0"/>
              <a:t>Zvláštní kategorie – kvantitativní neurčité pojmy </a:t>
            </a:r>
          </a:p>
          <a:p>
            <a:pPr lvl="2"/>
            <a:r>
              <a:rPr lang="cs-CZ" dirty="0" smtClean="0"/>
              <a:t>„přiměřenost“, „obvyklost“, „množství větší než malé“</a:t>
            </a:r>
          </a:p>
          <a:p>
            <a:pPr lvl="1"/>
            <a:r>
              <a:rPr lang="cs-CZ" dirty="0" smtClean="0"/>
              <a:t>Typové pojmy (</a:t>
            </a:r>
            <a:r>
              <a:rPr lang="cs-CZ" dirty="0" err="1" smtClean="0"/>
              <a:t>Larenz</a:t>
            </a:r>
            <a:r>
              <a:rPr lang="cs-CZ" dirty="0" smtClean="0"/>
              <a:t>) – problematická kategorie</a:t>
            </a:r>
          </a:p>
          <a:p>
            <a:pPr marL="0" indent="0">
              <a:buNone/>
            </a:pPr>
            <a:endParaRPr lang="cs-CZ" dirty="0" smtClean="0"/>
          </a:p>
          <a:p>
            <a:pPr marL="1371600" lvl="3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39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Neurčitý pojem jako mezera v zákoně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Neurčité pojmy mohou být považovány z hlediska teorie dotváření práva za tzv. mezery intra legem</a:t>
            </a:r>
          </a:p>
          <a:p>
            <a:pPr lvl="1"/>
            <a:r>
              <a:rPr lang="cs-CZ" dirty="0" smtClean="0"/>
              <a:t>Spor o pojem mezery – zamýšlená x nezamýšlená neúplnost</a:t>
            </a:r>
          </a:p>
          <a:p>
            <a:pPr lvl="1"/>
            <a:r>
              <a:rPr lang="cs-CZ" dirty="0" smtClean="0"/>
              <a:t>Chápání neurčitého pojmu jako mezery vyžaduje její vyplnění (zakrytí)</a:t>
            </a:r>
          </a:p>
          <a:p>
            <a:pPr lvl="1"/>
            <a:r>
              <a:rPr lang="cs-CZ" dirty="0" smtClean="0"/>
              <a:t>Jde o mezeru nepravou (</a:t>
            </a:r>
            <a:r>
              <a:rPr lang="cs-CZ" dirty="0" err="1" smtClean="0"/>
              <a:t>interpretativní</a:t>
            </a:r>
            <a:r>
              <a:rPr lang="cs-CZ" dirty="0" smtClean="0"/>
              <a:t>) – může mít také axiologický charakter v případě normativního (hodnotového) pojmu</a:t>
            </a:r>
          </a:p>
          <a:p>
            <a:pPr lvl="1"/>
            <a:r>
              <a:rPr lang="cs-CZ" dirty="0" smtClean="0"/>
              <a:t>Je zapotřebí výkladu, ale i dotváření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206313"/>
      </p:ext>
    </p:extLst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1200</Words>
  <Application>Microsoft Office PowerPoint</Application>
  <PresentationFormat>Širokoúhlá obrazovka</PresentationFormat>
  <Paragraphs>110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Váhy</vt:lpstr>
      <vt:lpstr>Neurčité právní pojmy v teorii i praxi</vt:lpstr>
      <vt:lpstr>Obsah</vt:lpstr>
      <vt:lpstr>Neurčité právní pojmy – teoretická východiska</vt:lpstr>
      <vt:lpstr>Neurčité právní pojmy – teoretická východiska</vt:lpstr>
      <vt:lpstr>Neurčité právní pojmy – teoretická východiska</vt:lpstr>
      <vt:lpstr>Neurčité právní pojmy – teoretická východiska</vt:lpstr>
      <vt:lpstr>Neurčité právní pojmy – teoretická východiska</vt:lpstr>
      <vt:lpstr>Neurčité právní pojmy – teoretická východiska</vt:lpstr>
      <vt:lpstr>Neurčitý pojem jako mezera v zákoně</vt:lpstr>
      <vt:lpstr>Dotváření kvantitativních neurčitých pojmů</vt:lpstr>
      <vt:lpstr>Dotváření kvantitativních neurčitých pojmů</vt:lpstr>
      <vt:lpstr>Dotváření kvantitativních neurčitých pojmů</vt:lpstr>
      <vt:lpstr>Dotváření kvantitativních neurčitých pojmů</vt:lpstr>
      <vt:lpstr>Dotváření kvantitativních neurčitých pojmů</vt:lpstr>
      <vt:lpstr>Dotváření kvantitativních neurčitých pojmů</vt:lpstr>
      <vt:lpstr>Závěr</vt:lpstr>
    </vt:vector>
  </TitlesOfParts>
  <Company>Krajský soud v Brně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Neurčité právní pojmy v teorii i praxi</dc:title>
  <dc:creator>Hlouch Lukáš JUDr. Ph.D.</dc:creator>
  <cp:lastModifiedBy>Hlouch Lukáš JUDr. Ph.D.</cp:lastModifiedBy>
  <cp:revision>17</cp:revision>
  <dcterms:created xsi:type="dcterms:W3CDTF">2022-06-09T15:25:55Z</dcterms:created>
  <dcterms:modified xsi:type="dcterms:W3CDTF">2022-06-09T22:34:32Z</dcterms:modified>
</cp:coreProperties>
</file>