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106" d="100"/>
          <a:sy n="106" d="100"/>
        </p:scale>
        <p:origin x="1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5/3/2023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5/3/2023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EXEGÉSIS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  <a:latin typeface="+mj-lt"/>
                <a:ea typeface="+mj-lt"/>
                <a:cs typeface="+mj-lt"/>
              </a:rPr>
              <a:t>Výklad právních textů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Úvod</a:t>
            </a:r>
            <a:endParaRPr lang="cs-CZ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dirty="0"/>
              <a:t>Obecnější pojem: interpretace – výklad, vysvětlení textu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EXEGETIKA (z řečtiny) je nauka o co nejpřesnějším slovním i věcném výkladu textů; rozbor římskoprávního textu</a:t>
            </a:r>
          </a:p>
          <a:p>
            <a:pPr marL="0" indent="0">
              <a:buNone/>
            </a:pPr>
            <a:endParaRPr lang="cs-CZ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/>
              <a:t>V oblasti římského práva je vhodnější  termín výklad právního textu než výklad právní normy</a:t>
            </a:r>
            <a:endParaRPr lang="cs-CZ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HISTORIE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Římští znalci práva vytvořili řadu interpretačních pravidel:</a:t>
            </a:r>
          </a:p>
          <a:p>
            <a:r>
              <a:rPr lang="cs-CZ" dirty="0"/>
              <a:t>- porůznu v římských právních i jiných (beletristických) textech</a:t>
            </a:r>
          </a:p>
          <a:p>
            <a:r>
              <a:rPr lang="cs-CZ" i="1" dirty="0"/>
              <a:t>De </a:t>
            </a:r>
            <a:r>
              <a:rPr lang="cs-CZ" i="1" dirty="0" err="1"/>
              <a:t>verborum</a:t>
            </a:r>
            <a:r>
              <a:rPr lang="cs-CZ" i="1" dirty="0"/>
              <a:t> </a:t>
            </a:r>
            <a:r>
              <a:rPr lang="cs-CZ" i="1" dirty="0" err="1"/>
              <a:t>significatione</a:t>
            </a:r>
            <a:r>
              <a:rPr lang="cs-CZ" i="1" dirty="0"/>
              <a:t> </a:t>
            </a:r>
            <a:r>
              <a:rPr lang="cs-CZ" dirty="0"/>
              <a:t>– 276 fragmentů v16. titulu 50. knihy </a:t>
            </a:r>
            <a:r>
              <a:rPr lang="cs-CZ" dirty="0" err="1"/>
              <a:t>Iustinianových</a:t>
            </a:r>
            <a:r>
              <a:rPr lang="cs-CZ" dirty="0"/>
              <a:t> Digest – obsahuje výklady významu různých termínů (de facto výkladový slovník)</a:t>
            </a:r>
          </a:p>
          <a:p>
            <a:r>
              <a:rPr lang="cs-CZ" dirty="0"/>
              <a:t>Metodiku přístupu k starověkým textům používanou dodnes vytvořili právní romanisté během 19.st., kdy se věda o římském právu stává právněhistorickou disciplínou</a:t>
            </a:r>
          </a:p>
          <a:p>
            <a:r>
              <a:rPr lang="cs-CZ" dirty="0"/>
              <a:t>Strukturu interpretace právní normy dnes používané vytvořil K.F. von </a:t>
            </a:r>
            <a:r>
              <a:rPr lang="cs-CZ" dirty="0" err="1"/>
              <a:t>Savigny</a:t>
            </a:r>
            <a:r>
              <a:rPr lang="cs-CZ" dirty="0"/>
              <a:t>: </a:t>
            </a:r>
            <a:r>
              <a:rPr lang="cs-CZ" i="1" dirty="0" err="1"/>
              <a:t>Juristische</a:t>
            </a:r>
            <a:r>
              <a:rPr lang="cs-CZ" i="1" dirty="0"/>
              <a:t> </a:t>
            </a:r>
            <a:r>
              <a:rPr lang="cs-CZ" i="1" dirty="0" err="1"/>
              <a:t>Methodenlehre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Struktura exegeze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050904" cy="4937760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sz="2400" dirty="0">
                <a:solidFill>
                  <a:srgbClr val="FFC000"/>
                </a:solidFill>
              </a:rPr>
              <a:t>Latinský (řecký) text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400" dirty="0">
                <a:solidFill>
                  <a:srgbClr val="FFC000"/>
                </a:solidFill>
              </a:rPr>
              <a:t>Překlad textu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400" dirty="0">
                <a:solidFill>
                  <a:schemeClr val="accent1"/>
                </a:solidFill>
              </a:rPr>
              <a:t>Poznámky k inskripci </a:t>
            </a:r>
            <a:r>
              <a:rPr lang="cs-CZ" sz="2400" dirty="0"/>
              <a:t>– zápisu textu</a:t>
            </a:r>
          </a:p>
          <a:p>
            <a:pPr marL="548640" lvl="2" indent="0">
              <a:buNone/>
            </a:pPr>
            <a:r>
              <a:rPr lang="cs-CZ" dirty="0"/>
              <a:t>-autor textu (život a dílo)</a:t>
            </a:r>
            <a:br>
              <a:rPr lang="cs-CZ" dirty="0"/>
            </a:br>
            <a:r>
              <a:rPr lang="cs-CZ" dirty="0"/>
              <a:t>-další právníci uvedení v textu</a:t>
            </a:r>
            <a:br>
              <a:rPr lang="cs-CZ" dirty="0"/>
            </a:br>
            <a:r>
              <a:rPr lang="cs-CZ" dirty="0"/>
              <a:t>-analýza – rozbor díla (od morfologie   </a:t>
            </a:r>
            <a:br>
              <a:rPr lang="cs-CZ" dirty="0"/>
            </a:br>
            <a:r>
              <a:rPr lang="cs-CZ" dirty="0"/>
              <a:t> přes syntax k rétorickým figurám)</a:t>
            </a:r>
          </a:p>
          <a:p>
            <a:pPr marL="514350" indent="-514350">
              <a:buAutoNum type="romanUcPeriod" startAt="4"/>
            </a:pPr>
            <a:r>
              <a:rPr lang="cs-CZ" sz="2400" dirty="0">
                <a:solidFill>
                  <a:srgbClr val="FFC000"/>
                </a:solidFill>
              </a:rPr>
              <a:t>Interpretace textu – hic: „právní diagnóza“</a:t>
            </a:r>
            <a:br>
              <a:rPr lang="cs-CZ" sz="2400" dirty="0">
                <a:solidFill>
                  <a:srgbClr val="FFC000"/>
                </a:solidFill>
              </a:rPr>
            </a:br>
            <a:r>
              <a:rPr lang="cs-CZ" sz="2000" dirty="0"/>
              <a:t>-skutková podstata</a:t>
            </a:r>
            <a:br>
              <a:rPr lang="cs-CZ" sz="2000" dirty="0"/>
            </a:br>
            <a:r>
              <a:rPr lang="cs-CZ" sz="2000" dirty="0"/>
              <a:t>-položení si právní otázky</a:t>
            </a:r>
            <a:br>
              <a:rPr lang="cs-CZ" sz="2000" dirty="0"/>
            </a:br>
            <a:r>
              <a:rPr lang="cs-CZ" sz="2000" dirty="0"/>
              <a:t>-rozhodnutí citovaného právníka    </a:t>
            </a:r>
            <a:br>
              <a:rPr lang="cs-CZ" sz="2000" dirty="0"/>
            </a:br>
            <a:r>
              <a:rPr lang="cs-CZ" sz="2000" dirty="0"/>
              <a:t>-zdůvodnění rozhodnutí</a:t>
            </a:r>
            <a:endParaRPr lang="cs-CZ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652119" y="1216025"/>
            <a:ext cx="2764351" cy="4937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 flipV="1">
            <a:off x="457200" y="106681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FFC000"/>
                </a:solidFill>
              </a:rPr>
              <a:t>V. Reálie právní i jiné</a:t>
            </a:r>
            <a:br>
              <a:rPr lang="cs-CZ" sz="2400" dirty="0">
                <a:solidFill>
                  <a:srgbClr val="FFC000"/>
                </a:solidFill>
              </a:rPr>
            </a:br>
            <a:r>
              <a:rPr lang="cs-CZ" sz="2000" dirty="0"/>
              <a:t>   - literárněhistorické kontexty, politické, </a:t>
            </a:r>
            <a:br>
              <a:rPr lang="cs-CZ" sz="2000" dirty="0"/>
            </a:br>
            <a:r>
              <a:rPr lang="cs-CZ" sz="2000" dirty="0"/>
              <a:t>     sociální aj.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C000"/>
                </a:solidFill>
              </a:rPr>
              <a:t>VI. Srovnání s další  právní úpravou, </a:t>
            </a:r>
            <a:br>
              <a:rPr lang="cs-CZ" sz="2400" dirty="0">
                <a:solidFill>
                  <a:srgbClr val="FFC000"/>
                </a:solidFill>
              </a:rPr>
            </a:br>
            <a:r>
              <a:rPr lang="cs-CZ" sz="2400" dirty="0">
                <a:solidFill>
                  <a:srgbClr val="FFC000"/>
                </a:solidFill>
              </a:rPr>
              <a:t>    více úpravami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C000"/>
                </a:solidFill>
              </a:rPr>
              <a:t>VII. Literatura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19" y="1216025"/>
            <a:ext cx="3034681" cy="4937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i="1" dirty="0">
                <a:ln/>
                <a:solidFill>
                  <a:schemeClr val="tx1"/>
                </a:solidFill>
              </a:rPr>
              <a:t>Podrobněji: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Ad </a:t>
            </a:r>
            <a:r>
              <a:rPr lang="cs-CZ" sz="2400" dirty="0">
                <a:solidFill>
                  <a:schemeClr val="accent1"/>
                </a:solidFill>
              </a:rPr>
              <a:t>III. Poznámky k inskripci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Uvádíme celé jméno autora, jeho důležité životopisné údaje. Tím zařadíme do kontextu historického a literárního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Odvolávání se autora na další autority – věnujeme jim pozornost</a:t>
            </a:r>
            <a:r>
              <a:rPr lang="cs-CZ" dirty="0"/>
              <a:t> </a:t>
            </a:r>
            <a:r>
              <a:rPr lang="cs-CZ" sz="2000" dirty="0"/>
              <a:t>(již Aristoteles sice označil tento způsob za </a:t>
            </a:r>
            <a:r>
              <a:rPr lang="cs-CZ" sz="2000" dirty="0" err="1"/>
              <a:t>eristický</a:t>
            </a:r>
            <a:r>
              <a:rPr lang="cs-CZ" sz="2000" dirty="0"/>
              <a:t> (tedy „nesprávný“ argument, ale antika byla většinou benevolentnější než současná věda)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Zařadíme „textík“ do kontextu daného díla i do kontextu dalších prací autora, a tedy vývoje samotného autora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Nejprve do příslušného titulu zákoníku, pak např. srovnáme pasáže týkající se téhož v </a:t>
            </a:r>
            <a:r>
              <a:rPr lang="cs-CZ" sz="2400" dirty="0" err="1"/>
              <a:t>Gaiovi</a:t>
            </a:r>
            <a:r>
              <a:rPr lang="cs-CZ" sz="2400" dirty="0"/>
              <a:t>, v Digestech a v </a:t>
            </a:r>
            <a:r>
              <a:rPr lang="cs-CZ" sz="2400" dirty="0" err="1"/>
              <a:t>Iustinianovi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n/>
                <a:solidFill>
                  <a:schemeClr val="tx1"/>
                </a:solidFill>
              </a:rPr>
              <a:t>Podrobněji: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Ad </a:t>
            </a:r>
            <a:r>
              <a:rPr lang="cs-CZ" sz="2800" dirty="0">
                <a:solidFill>
                  <a:schemeClr val="accent1"/>
                </a:solidFill>
              </a:rPr>
              <a:t>IV. „Právní diagnóza“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Subsumpce pod příslušný právní institut (ten, který je v textu nejvíce rozebírán)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Uvést další související právní instituty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Zformulovat právní otázku/y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Ke zkoumání vybrat jen jednu otázku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Zúžit rozsah textu na jádro exegeze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Římskoprávní text často neobsahuje zdůvodnění rozhodnutí – je třeba uvést vlastní stanovisko: použít srovnání s jinými fragmenty téhož autora i jiných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Zohlednit interpolace</a:t>
            </a:r>
            <a:r>
              <a:rPr lang="cs-CZ" sz="2000" dirty="0"/>
              <a:t> (viz</a:t>
            </a:r>
            <a:r>
              <a:rPr lang="cs-CZ" sz="2000" i="1" dirty="0"/>
              <a:t> Index </a:t>
            </a:r>
            <a:r>
              <a:rPr lang="cs-CZ" sz="2000" i="1" dirty="0" err="1"/>
              <a:t>Interpolationum</a:t>
            </a:r>
            <a:r>
              <a:rPr lang="cs-CZ" sz="2000" i="1" dirty="0"/>
              <a:t> </a:t>
            </a:r>
            <a:r>
              <a:rPr lang="cs-CZ" sz="2000" i="1" dirty="0" err="1"/>
              <a:t>quae</a:t>
            </a:r>
            <a:r>
              <a:rPr lang="cs-CZ" sz="2000" i="1" dirty="0"/>
              <a:t> in </a:t>
            </a:r>
            <a:r>
              <a:rPr lang="cs-CZ" sz="2000" i="1" dirty="0" err="1"/>
              <a:t>Iustiniani</a:t>
            </a:r>
            <a:r>
              <a:rPr lang="cs-CZ" sz="2000" i="1" dirty="0"/>
              <a:t> </a:t>
            </a:r>
            <a:r>
              <a:rPr lang="cs-CZ" sz="2000" i="1" dirty="0" err="1"/>
              <a:t>Digesta</a:t>
            </a:r>
            <a:r>
              <a:rPr lang="cs-CZ" sz="2000" i="1" dirty="0"/>
              <a:t> </a:t>
            </a:r>
            <a:r>
              <a:rPr lang="cs-CZ" sz="2000" i="1" dirty="0" err="1"/>
              <a:t>inesse</a:t>
            </a:r>
            <a:r>
              <a:rPr lang="cs-CZ" sz="2000" i="1" dirty="0"/>
              <a:t> </a:t>
            </a:r>
            <a:r>
              <a:rPr lang="cs-CZ" sz="2000" i="1" dirty="0" err="1"/>
              <a:t>dicuntur</a:t>
            </a:r>
            <a:r>
              <a:rPr lang="cs-CZ" sz="2000" i="1" dirty="0"/>
              <a:t>. Ed. </a:t>
            </a:r>
            <a:r>
              <a:rPr lang="cs-CZ" sz="2000" i="1" dirty="0" err="1"/>
              <a:t>Levy</a:t>
            </a:r>
            <a:r>
              <a:rPr lang="cs-CZ" sz="2000" i="1" dirty="0"/>
              <a:t> E.-</a:t>
            </a:r>
            <a:r>
              <a:rPr lang="cs-CZ" sz="2000" i="1" dirty="0" err="1"/>
              <a:t>Rabel</a:t>
            </a:r>
            <a:r>
              <a:rPr lang="cs-CZ" sz="2000" i="1" dirty="0"/>
              <a:t> E. </a:t>
            </a:r>
            <a:r>
              <a:rPr lang="cs-CZ" sz="2000" i="1" dirty="0" err="1"/>
              <a:t>Weimar</a:t>
            </a:r>
            <a:r>
              <a:rPr lang="cs-CZ" sz="2000" i="1" dirty="0"/>
              <a:t> 1929)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n/>
                <a:solidFill>
                  <a:schemeClr val="tx1"/>
                </a:solidFill>
              </a:rPr>
              <a:t>Podrobněji: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/>
              <a:t>Ad </a:t>
            </a:r>
            <a:r>
              <a:rPr lang="cs-CZ" dirty="0">
                <a:solidFill>
                  <a:schemeClr val="accent1"/>
                </a:solidFill>
              </a:rPr>
              <a:t>V. Reálie</a:t>
            </a:r>
          </a:p>
          <a:p>
            <a:pPr marL="0" indent="0">
              <a:buNone/>
            </a:pPr>
            <a:r>
              <a:rPr lang="cs-CZ" sz="2400" dirty="0"/>
              <a:t>Porozumění antickým reáliím může být užitečné pro objasnění právní otázky</a:t>
            </a:r>
          </a:p>
          <a:p>
            <a:pPr marL="0" indent="0">
              <a:buNone/>
            </a:pPr>
            <a:br>
              <a:rPr lang="cs-CZ" sz="2400" dirty="0"/>
            </a:br>
            <a:r>
              <a:rPr lang="cs-CZ" sz="2400" dirty="0"/>
              <a:t>Ad </a:t>
            </a:r>
            <a:r>
              <a:rPr lang="cs-CZ" sz="2400" dirty="0">
                <a:solidFill>
                  <a:srgbClr val="FFC000"/>
                </a:solidFill>
              </a:rPr>
              <a:t>VI. Srovnání s další právní úpravou</a:t>
            </a:r>
          </a:p>
          <a:p>
            <a:pPr marL="0" indent="0">
              <a:buNone/>
            </a:pPr>
            <a:r>
              <a:rPr lang="cs-CZ" sz="2400" dirty="0"/>
              <a:t>Myslí se v dalším právním vývoji: evropském</a:t>
            </a:r>
          </a:p>
          <a:p>
            <a:pPr marL="0" indent="0">
              <a:buNone/>
            </a:pPr>
            <a:r>
              <a:rPr lang="cs-CZ" sz="2400" dirty="0"/>
              <a:t>				    českém </a:t>
            </a:r>
            <a:r>
              <a:rPr lang="cs-CZ" sz="2000" dirty="0"/>
              <a:t>(Koldín, Viktorin Kornel 				    z Všehrd;  Všeobecný občanský zákoník 				    1811, občanské kodexy 1950,1964; 				    platná právní úprava dnes)</a:t>
            </a:r>
            <a:br>
              <a:rPr lang="cs-CZ" sz="2000" dirty="0"/>
            </a:br>
            <a:endParaRPr lang="cs-CZ" sz="2000" dirty="0"/>
          </a:p>
          <a:p>
            <a:pPr marL="0" indent="0">
              <a:buNone/>
            </a:pPr>
            <a:r>
              <a:rPr lang="cs-CZ" sz="2400" dirty="0"/>
              <a:t>Ad </a:t>
            </a:r>
            <a:r>
              <a:rPr lang="cs-CZ" sz="2400" dirty="0">
                <a:solidFill>
                  <a:schemeClr val="accent1"/>
                </a:solidFill>
              </a:rPr>
              <a:t>VII. Bibliografie </a:t>
            </a:r>
            <a:r>
              <a:rPr lang="cs-CZ" sz="2400" dirty="0"/>
              <a:t>monografická i odborné články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cs-CZ" sz="2800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80808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dirty="0">
                <a:ln/>
              </a:rPr>
              <a:t>Bibliografie ke zhlédnuté prezentaci</a:t>
            </a:r>
          </a:p>
          <a:p>
            <a:pPr marL="0" indent="0" algn="ctr">
              <a:buNone/>
            </a:pPr>
            <a:endParaRPr lang="cs-CZ" sz="2400" dirty="0">
              <a:ln/>
            </a:endParaRPr>
          </a:p>
          <a:p>
            <a:pPr marL="0" indent="0">
              <a:buNone/>
            </a:pPr>
            <a:r>
              <a:rPr lang="cs-CZ" sz="2400" dirty="0" err="1">
                <a:ln/>
              </a:rPr>
              <a:t>Skřejpek</a:t>
            </a:r>
            <a:r>
              <a:rPr lang="cs-CZ" sz="2400" dirty="0">
                <a:ln/>
              </a:rPr>
              <a:t> M. – </a:t>
            </a:r>
            <a:r>
              <a:rPr lang="cs-CZ" sz="2400" dirty="0" err="1">
                <a:ln/>
              </a:rPr>
              <a:t>Falada</a:t>
            </a:r>
            <a:r>
              <a:rPr lang="cs-CZ" sz="2400" dirty="0">
                <a:ln/>
              </a:rPr>
              <a:t> D. – Kuklík J. </a:t>
            </a:r>
            <a:r>
              <a:rPr lang="cs-CZ" sz="2400" dirty="0" err="1">
                <a:ln/>
              </a:rPr>
              <a:t>Exegésis</a:t>
            </a:r>
            <a:r>
              <a:rPr lang="cs-CZ" sz="2400" dirty="0">
                <a:ln/>
              </a:rPr>
              <a:t>. 3. rozšířené vydání. Plzeň: Čeněk A. 2014. ISBN 978-80-7380-489-3.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565</Words>
  <Application>Microsoft Office PowerPoint</Application>
  <PresentationFormat>Předvádění na obrazovce (4:3)</PresentationFormat>
  <Paragraphs>61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Gill Sans MT</vt:lpstr>
      <vt:lpstr>Wingdings</vt:lpstr>
      <vt:lpstr>Wingdings 3</vt:lpstr>
      <vt:lpstr>Původ</vt:lpstr>
      <vt:lpstr>EXEGÉSIS</vt:lpstr>
      <vt:lpstr>Úvod</vt:lpstr>
      <vt:lpstr>Ad HISTORIE</vt:lpstr>
      <vt:lpstr>Struktura exegeze</vt:lpstr>
      <vt:lpstr>Prezentace aplikace PowerPoint</vt:lpstr>
      <vt:lpstr>Podrobněji:</vt:lpstr>
      <vt:lpstr>Podrobněji:</vt:lpstr>
      <vt:lpstr>Podrobněji: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2017-02-03T09:39:56Z</dcterms:created>
  <dcterms:modified xsi:type="dcterms:W3CDTF">2023-05-03T09:58:48Z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