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5" r:id="rId1"/>
  </p:sldMasterIdLst>
  <p:sldIdLst>
    <p:sldId id="256" r:id="rId2"/>
    <p:sldId id="286" r:id="rId3"/>
    <p:sldId id="287" r:id="rId4"/>
    <p:sldId id="25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57" r:id="rId21"/>
    <p:sldId id="285" r:id="rId22"/>
    <p:sldId id="288" r:id="rId23"/>
    <p:sldId id="289" r:id="rId24"/>
    <p:sldId id="290" r:id="rId25"/>
    <p:sldId id="291" r:id="rId26"/>
    <p:sldId id="292" r:id="rId27"/>
    <p:sldId id="258" r:id="rId28"/>
    <p:sldId id="260" r:id="rId29"/>
    <p:sldId id="261" r:id="rId30"/>
    <p:sldId id="262" r:id="rId31"/>
    <p:sldId id="263" r:id="rId32"/>
    <p:sldId id="264" r:id="rId33"/>
    <p:sldId id="265" r:id="rId34"/>
    <p:sldId id="266" r:id="rId35"/>
    <p:sldId id="267" r:id="rId36"/>
    <p:sldId id="268" r:id="rId37"/>
    <p:sldId id="269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704C08-8F97-46B1-B030-EAAECF43EC40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/>
      <dgm:spPr/>
    </dgm:pt>
    <dgm:pt modelId="{C1404014-9CC3-4153-A162-2B4D3E782D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Plnění</a:t>
          </a:r>
        </a:p>
      </dgm:t>
    </dgm:pt>
    <dgm:pt modelId="{E5927F88-4101-4A66-8B4C-01B0B2FCB917}" type="parTrans" cxnId="{889E8C1A-396E-4BAD-9F38-A15A5B4BCEB6}">
      <dgm:prSet/>
      <dgm:spPr/>
      <dgm:t>
        <a:bodyPr/>
        <a:lstStyle/>
        <a:p>
          <a:endParaRPr lang="cs-CZ"/>
        </a:p>
      </dgm:t>
    </dgm:pt>
    <dgm:pt modelId="{EE8E945B-8FEF-4A17-A14C-D5AD35D59DAF}" type="sibTrans" cxnId="{889E8C1A-396E-4BAD-9F38-A15A5B4BCEB6}">
      <dgm:prSet/>
      <dgm:spPr/>
      <dgm:t>
        <a:bodyPr/>
        <a:lstStyle/>
        <a:p>
          <a:endParaRPr lang="cs-CZ"/>
        </a:p>
      </dgm:t>
    </dgm:pt>
    <dgm:pt modelId="{EDBD4502-F022-4409-B6C8-13F9465BF9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Zdanitelné</a:t>
          </a:r>
        </a:p>
      </dgm:t>
    </dgm:pt>
    <dgm:pt modelId="{EF6885CA-2E50-4863-B701-5ECDCC5F0D76}" type="parTrans" cxnId="{A3E1F4F4-D735-483C-8700-8B460E6A3422}">
      <dgm:prSet/>
      <dgm:spPr/>
      <dgm:t>
        <a:bodyPr/>
        <a:lstStyle/>
        <a:p>
          <a:endParaRPr lang="cs-CZ"/>
        </a:p>
      </dgm:t>
    </dgm:pt>
    <dgm:pt modelId="{6357DF0B-9A54-48AE-9C1A-73C8DBCD2A05}" type="sibTrans" cxnId="{A3E1F4F4-D735-483C-8700-8B460E6A3422}">
      <dgm:prSet/>
      <dgm:spPr/>
      <dgm:t>
        <a:bodyPr/>
        <a:lstStyle/>
        <a:p>
          <a:endParaRPr lang="cs-CZ"/>
        </a:p>
      </dgm:t>
    </dgm:pt>
    <dgm:pt modelId="{1FCB8616-CD1C-4EFF-AF24-E4B7715DCF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Osvobozená</a:t>
          </a:r>
        </a:p>
      </dgm:t>
    </dgm:pt>
    <dgm:pt modelId="{0C906BD2-7D3C-4CC9-A4AF-8874E8E823FB}" type="parTrans" cxnId="{08F5A783-EF38-43C9-A637-A9D44460D0F4}">
      <dgm:prSet/>
      <dgm:spPr/>
      <dgm:t>
        <a:bodyPr/>
        <a:lstStyle/>
        <a:p>
          <a:endParaRPr lang="cs-CZ"/>
        </a:p>
      </dgm:t>
    </dgm:pt>
    <dgm:pt modelId="{351D73F8-B59C-4DB9-80F0-5AD8B98C8AD9}" type="sibTrans" cxnId="{08F5A783-EF38-43C9-A637-A9D44460D0F4}">
      <dgm:prSet/>
      <dgm:spPr/>
      <dgm:t>
        <a:bodyPr/>
        <a:lstStyle/>
        <a:p>
          <a:endParaRPr lang="cs-CZ"/>
        </a:p>
      </dgm:t>
    </dgm:pt>
    <dgm:pt modelId="{6B2C7165-FB4F-41A5-87CF-9EB982DD3B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Plnění mimo tuzemsko</a:t>
          </a:r>
        </a:p>
      </dgm:t>
    </dgm:pt>
    <dgm:pt modelId="{5CA9BDCF-1869-4F9B-A2F2-A138E69A9C55}" type="parTrans" cxnId="{BEE2D84F-AB67-4EA7-AB9C-58506CD48019}">
      <dgm:prSet/>
      <dgm:spPr/>
      <dgm:t>
        <a:bodyPr/>
        <a:lstStyle/>
        <a:p>
          <a:endParaRPr lang="cs-CZ"/>
        </a:p>
      </dgm:t>
    </dgm:pt>
    <dgm:pt modelId="{A0CF60D0-1118-44D7-8881-13A9AFA409CF}" type="sibTrans" cxnId="{BEE2D84F-AB67-4EA7-AB9C-58506CD48019}">
      <dgm:prSet/>
      <dgm:spPr/>
      <dgm:t>
        <a:bodyPr/>
        <a:lstStyle/>
        <a:p>
          <a:endParaRPr lang="cs-CZ"/>
        </a:p>
      </dgm:t>
    </dgm:pt>
    <dgm:pt modelId="{C2DCFD31-16D9-483C-A1B9-D5744DB1B7E1}" type="pres">
      <dgm:prSet presAssocID="{D1704C08-8F97-46B1-B030-EAAECF43EC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3E3AF5-2DAE-4646-9993-86131F8BE84F}" type="pres">
      <dgm:prSet presAssocID="{C1404014-9CC3-4153-A162-2B4D3E782DAF}" presName="hierRoot1" presStyleCnt="0">
        <dgm:presLayoutVars>
          <dgm:hierBranch/>
        </dgm:presLayoutVars>
      </dgm:prSet>
      <dgm:spPr/>
    </dgm:pt>
    <dgm:pt modelId="{7BCA6F0C-9A70-4A99-B579-A586D514A1F2}" type="pres">
      <dgm:prSet presAssocID="{C1404014-9CC3-4153-A162-2B4D3E782DAF}" presName="rootComposite1" presStyleCnt="0"/>
      <dgm:spPr/>
    </dgm:pt>
    <dgm:pt modelId="{42BE6294-8C10-47A4-B956-FE69EC0C3C79}" type="pres">
      <dgm:prSet presAssocID="{C1404014-9CC3-4153-A162-2B4D3E782DAF}" presName="rootText1" presStyleLbl="node0" presStyleIdx="0" presStyleCnt="1" custLinFactNeighborX="-2519" custLinFactNeighborY="-1424">
        <dgm:presLayoutVars>
          <dgm:chPref val="3"/>
        </dgm:presLayoutVars>
      </dgm:prSet>
      <dgm:spPr/>
    </dgm:pt>
    <dgm:pt modelId="{F73A8F6D-F73E-49A1-8B75-7AC1224CD3F8}" type="pres">
      <dgm:prSet presAssocID="{C1404014-9CC3-4153-A162-2B4D3E782DAF}" presName="rootConnector1" presStyleLbl="node1" presStyleIdx="0" presStyleCnt="0"/>
      <dgm:spPr/>
    </dgm:pt>
    <dgm:pt modelId="{8F440464-E769-4F2A-A51A-937BAFE806CD}" type="pres">
      <dgm:prSet presAssocID="{C1404014-9CC3-4153-A162-2B4D3E782DAF}" presName="hierChild2" presStyleCnt="0"/>
      <dgm:spPr/>
    </dgm:pt>
    <dgm:pt modelId="{B5661F63-C86D-47C3-A03C-564B379F0B15}" type="pres">
      <dgm:prSet presAssocID="{EF6885CA-2E50-4863-B701-5ECDCC5F0D76}" presName="Name35" presStyleLbl="parChTrans1D2" presStyleIdx="0" presStyleCnt="3"/>
      <dgm:spPr/>
    </dgm:pt>
    <dgm:pt modelId="{B6C232B5-F876-489F-B8D2-EEC3EE4C0213}" type="pres">
      <dgm:prSet presAssocID="{EDBD4502-F022-4409-B6C8-13F9465BF9D2}" presName="hierRoot2" presStyleCnt="0">
        <dgm:presLayoutVars>
          <dgm:hierBranch/>
        </dgm:presLayoutVars>
      </dgm:prSet>
      <dgm:spPr/>
    </dgm:pt>
    <dgm:pt modelId="{5D528F0A-5155-4482-9539-AE796696F332}" type="pres">
      <dgm:prSet presAssocID="{EDBD4502-F022-4409-B6C8-13F9465BF9D2}" presName="rootComposite" presStyleCnt="0"/>
      <dgm:spPr/>
    </dgm:pt>
    <dgm:pt modelId="{324E3842-37AC-4CF3-9F3D-37C9527CC318}" type="pres">
      <dgm:prSet presAssocID="{EDBD4502-F022-4409-B6C8-13F9465BF9D2}" presName="rootText" presStyleLbl="node2" presStyleIdx="0" presStyleCnt="3" custLinFactNeighborX="2762" custLinFactNeighborY="2447">
        <dgm:presLayoutVars>
          <dgm:chPref val="3"/>
        </dgm:presLayoutVars>
      </dgm:prSet>
      <dgm:spPr/>
    </dgm:pt>
    <dgm:pt modelId="{9381AFD9-B69C-47A4-8436-266AEDB06894}" type="pres">
      <dgm:prSet presAssocID="{EDBD4502-F022-4409-B6C8-13F9465BF9D2}" presName="rootConnector" presStyleLbl="node2" presStyleIdx="0" presStyleCnt="3"/>
      <dgm:spPr/>
    </dgm:pt>
    <dgm:pt modelId="{5E2E2A5B-D7A0-428A-B704-49451040A694}" type="pres">
      <dgm:prSet presAssocID="{EDBD4502-F022-4409-B6C8-13F9465BF9D2}" presName="hierChild4" presStyleCnt="0"/>
      <dgm:spPr/>
    </dgm:pt>
    <dgm:pt modelId="{BB45D7C8-EB1B-4059-82C5-8061C73440E5}" type="pres">
      <dgm:prSet presAssocID="{EDBD4502-F022-4409-B6C8-13F9465BF9D2}" presName="hierChild5" presStyleCnt="0"/>
      <dgm:spPr/>
    </dgm:pt>
    <dgm:pt modelId="{9BA6D0AA-C0A3-4A50-A8A5-CB7FF9A704EA}" type="pres">
      <dgm:prSet presAssocID="{0C906BD2-7D3C-4CC9-A4AF-8874E8E823FB}" presName="Name35" presStyleLbl="parChTrans1D2" presStyleIdx="1" presStyleCnt="3"/>
      <dgm:spPr/>
    </dgm:pt>
    <dgm:pt modelId="{75D683BA-05D5-4036-8B74-67741FB0AA21}" type="pres">
      <dgm:prSet presAssocID="{1FCB8616-CD1C-4EFF-AF24-E4B7715DCF43}" presName="hierRoot2" presStyleCnt="0">
        <dgm:presLayoutVars>
          <dgm:hierBranch/>
        </dgm:presLayoutVars>
      </dgm:prSet>
      <dgm:spPr/>
    </dgm:pt>
    <dgm:pt modelId="{30AEE928-F6C5-45D3-9362-086D79318FE2}" type="pres">
      <dgm:prSet presAssocID="{1FCB8616-CD1C-4EFF-AF24-E4B7715DCF43}" presName="rootComposite" presStyleCnt="0"/>
      <dgm:spPr/>
    </dgm:pt>
    <dgm:pt modelId="{07D1A03D-1BD2-4333-B3F0-1690D2363764}" type="pres">
      <dgm:prSet presAssocID="{1FCB8616-CD1C-4EFF-AF24-E4B7715DCF43}" presName="rootText" presStyleLbl="node2" presStyleIdx="1" presStyleCnt="3">
        <dgm:presLayoutVars>
          <dgm:chPref val="3"/>
        </dgm:presLayoutVars>
      </dgm:prSet>
      <dgm:spPr/>
    </dgm:pt>
    <dgm:pt modelId="{2743E24F-14F1-46CF-BC95-62EA60ED4FCB}" type="pres">
      <dgm:prSet presAssocID="{1FCB8616-CD1C-4EFF-AF24-E4B7715DCF43}" presName="rootConnector" presStyleLbl="node2" presStyleIdx="1" presStyleCnt="3"/>
      <dgm:spPr/>
    </dgm:pt>
    <dgm:pt modelId="{A955E596-A337-48A2-8923-2C54009069D4}" type="pres">
      <dgm:prSet presAssocID="{1FCB8616-CD1C-4EFF-AF24-E4B7715DCF43}" presName="hierChild4" presStyleCnt="0"/>
      <dgm:spPr/>
    </dgm:pt>
    <dgm:pt modelId="{3B82EA31-8AFC-46F0-B7E4-237387AD1B8E}" type="pres">
      <dgm:prSet presAssocID="{1FCB8616-CD1C-4EFF-AF24-E4B7715DCF43}" presName="hierChild5" presStyleCnt="0"/>
      <dgm:spPr/>
    </dgm:pt>
    <dgm:pt modelId="{BFAD0D30-00D3-4B59-B16C-2FE9F091E812}" type="pres">
      <dgm:prSet presAssocID="{5CA9BDCF-1869-4F9B-A2F2-A138E69A9C55}" presName="Name35" presStyleLbl="parChTrans1D2" presStyleIdx="2" presStyleCnt="3"/>
      <dgm:spPr/>
    </dgm:pt>
    <dgm:pt modelId="{02E54F83-3620-44AF-A76E-44651668FBE0}" type="pres">
      <dgm:prSet presAssocID="{6B2C7165-FB4F-41A5-87CF-9EB982DD3BDE}" presName="hierRoot2" presStyleCnt="0">
        <dgm:presLayoutVars>
          <dgm:hierBranch/>
        </dgm:presLayoutVars>
      </dgm:prSet>
      <dgm:spPr/>
    </dgm:pt>
    <dgm:pt modelId="{34CCCA41-515F-4385-8F84-859BD3038025}" type="pres">
      <dgm:prSet presAssocID="{6B2C7165-FB4F-41A5-87CF-9EB982DD3BDE}" presName="rootComposite" presStyleCnt="0"/>
      <dgm:spPr/>
    </dgm:pt>
    <dgm:pt modelId="{E88E66AC-A33B-4500-9BBB-EF3B469F7F31}" type="pres">
      <dgm:prSet presAssocID="{6B2C7165-FB4F-41A5-87CF-9EB982DD3BDE}" presName="rootText" presStyleLbl="node2" presStyleIdx="2" presStyleCnt="3">
        <dgm:presLayoutVars>
          <dgm:chPref val="3"/>
        </dgm:presLayoutVars>
      </dgm:prSet>
      <dgm:spPr/>
    </dgm:pt>
    <dgm:pt modelId="{31107A56-7C77-46F7-AE12-85E84662D9D3}" type="pres">
      <dgm:prSet presAssocID="{6B2C7165-FB4F-41A5-87CF-9EB982DD3BDE}" presName="rootConnector" presStyleLbl="node2" presStyleIdx="2" presStyleCnt="3"/>
      <dgm:spPr/>
    </dgm:pt>
    <dgm:pt modelId="{89C0BE21-1964-4D27-8E83-1326B414C109}" type="pres">
      <dgm:prSet presAssocID="{6B2C7165-FB4F-41A5-87CF-9EB982DD3BDE}" presName="hierChild4" presStyleCnt="0"/>
      <dgm:spPr/>
    </dgm:pt>
    <dgm:pt modelId="{D786B9CD-29E3-4C17-9E0C-150E78ECD9B0}" type="pres">
      <dgm:prSet presAssocID="{6B2C7165-FB4F-41A5-87CF-9EB982DD3BDE}" presName="hierChild5" presStyleCnt="0"/>
      <dgm:spPr/>
    </dgm:pt>
    <dgm:pt modelId="{65213781-F7AD-4D8F-860C-8716AEF6747D}" type="pres">
      <dgm:prSet presAssocID="{C1404014-9CC3-4153-A162-2B4D3E782DAF}" presName="hierChild3" presStyleCnt="0"/>
      <dgm:spPr/>
    </dgm:pt>
  </dgm:ptLst>
  <dgm:cxnLst>
    <dgm:cxn modelId="{DEC6B614-4286-4BA5-99B8-2F4E663C55A3}" type="presOf" srcId="{1FCB8616-CD1C-4EFF-AF24-E4B7715DCF43}" destId="{07D1A03D-1BD2-4333-B3F0-1690D2363764}" srcOrd="0" destOrd="0" presId="urn:microsoft.com/office/officeart/2005/8/layout/orgChart1"/>
    <dgm:cxn modelId="{889E8C1A-396E-4BAD-9F38-A15A5B4BCEB6}" srcId="{D1704C08-8F97-46B1-B030-EAAECF43EC40}" destId="{C1404014-9CC3-4153-A162-2B4D3E782DAF}" srcOrd="0" destOrd="0" parTransId="{E5927F88-4101-4A66-8B4C-01B0B2FCB917}" sibTransId="{EE8E945B-8FEF-4A17-A14C-D5AD35D59DAF}"/>
    <dgm:cxn modelId="{D177392B-D151-475E-BB7C-E9F8A3C0DF0A}" type="presOf" srcId="{EF6885CA-2E50-4863-B701-5ECDCC5F0D76}" destId="{B5661F63-C86D-47C3-A03C-564B379F0B15}" srcOrd="0" destOrd="0" presId="urn:microsoft.com/office/officeart/2005/8/layout/orgChart1"/>
    <dgm:cxn modelId="{47D6875F-6C60-4F69-AABA-5A6D8CF5DEC5}" type="presOf" srcId="{C1404014-9CC3-4153-A162-2B4D3E782DAF}" destId="{42BE6294-8C10-47A4-B956-FE69EC0C3C79}" srcOrd="0" destOrd="0" presId="urn:microsoft.com/office/officeart/2005/8/layout/orgChart1"/>
    <dgm:cxn modelId="{BEE2D84F-AB67-4EA7-AB9C-58506CD48019}" srcId="{C1404014-9CC3-4153-A162-2B4D3E782DAF}" destId="{6B2C7165-FB4F-41A5-87CF-9EB982DD3BDE}" srcOrd="2" destOrd="0" parTransId="{5CA9BDCF-1869-4F9B-A2F2-A138E69A9C55}" sibTransId="{A0CF60D0-1118-44D7-8881-13A9AFA409CF}"/>
    <dgm:cxn modelId="{2FF31A73-BC50-4604-B166-CF3FD6800D22}" type="presOf" srcId="{6B2C7165-FB4F-41A5-87CF-9EB982DD3BDE}" destId="{E88E66AC-A33B-4500-9BBB-EF3B469F7F31}" srcOrd="0" destOrd="0" presId="urn:microsoft.com/office/officeart/2005/8/layout/orgChart1"/>
    <dgm:cxn modelId="{85CF5F75-EF3A-418C-865D-B1E7B35AADC7}" type="presOf" srcId="{D1704C08-8F97-46B1-B030-EAAECF43EC40}" destId="{C2DCFD31-16D9-483C-A1B9-D5744DB1B7E1}" srcOrd="0" destOrd="0" presId="urn:microsoft.com/office/officeart/2005/8/layout/orgChart1"/>
    <dgm:cxn modelId="{CDB2D675-B384-4373-9CCE-5B476A15F4EF}" type="presOf" srcId="{EDBD4502-F022-4409-B6C8-13F9465BF9D2}" destId="{9381AFD9-B69C-47A4-8436-266AEDB06894}" srcOrd="1" destOrd="0" presId="urn:microsoft.com/office/officeart/2005/8/layout/orgChart1"/>
    <dgm:cxn modelId="{FED56A58-4904-4327-8A31-1586A0203F7D}" type="presOf" srcId="{C1404014-9CC3-4153-A162-2B4D3E782DAF}" destId="{F73A8F6D-F73E-49A1-8B75-7AC1224CD3F8}" srcOrd="1" destOrd="0" presId="urn:microsoft.com/office/officeart/2005/8/layout/orgChart1"/>
    <dgm:cxn modelId="{08F5A783-EF38-43C9-A637-A9D44460D0F4}" srcId="{C1404014-9CC3-4153-A162-2B4D3E782DAF}" destId="{1FCB8616-CD1C-4EFF-AF24-E4B7715DCF43}" srcOrd="1" destOrd="0" parTransId="{0C906BD2-7D3C-4CC9-A4AF-8874E8E823FB}" sibTransId="{351D73F8-B59C-4DB9-80F0-5AD8B98C8AD9}"/>
    <dgm:cxn modelId="{5AF317D6-6875-44E9-AB32-7E6E89FC4553}" type="presOf" srcId="{6B2C7165-FB4F-41A5-87CF-9EB982DD3BDE}" destId="{31107A56-7C77-46F7-AE12-85E84662D9D3}" srcOrd="1" destOrd="0" presId="urn:microsoft.com/office/officeart/2005/8/layout/orgChart1"/>
    <dgm:cxn modelId="{98854FD8-ADCD-4AC5-857E-C15561C7064B}" type="presOf" srcId="{5CA9BDCF-1869-4F9B-A2F2-A138E69A9C55}" destId="{BFAD0D30-00D3-4B59-B16C-2FE9F091E812}" srcOrd="0" destOrd="0" presId="urn:microsoft.com/office/officeart/2005/8/layout/orgChart1"/>
    <dgm:cxn modelId="{776594D8-C727-4F7D-A404-23204C56282E}" type="presOf" srcId="{EDBD4502-F022-4409-B6C8-13F9465BF9D2}" destId="{324E3842-37AC-4CF3-9F3D-37C9527CC318}" srcOrd="0" destOrd="0" presId="urn:microsoft.com/office/officeart/2005/8/layout/orgChart1"/>
    <dgm:cxn modelId="{94A0C9DE-3AFF-40CB-9AA8-E91D536C4C6E}" type="presOf" srcId="{0C906BD2-7D3C-4CC9-A4AF-8874E8E823FB}" destId="{9BA6D0AA-C0A3-4A50-A8A5-CB7FF9A704EA}" srcOrd="0" destOrd="0" presId="urn:microsoft.com/office/officeart/2005/8/layout/orgChart1"/>
    <dgm:cxn modelId="{A3E1F4F4-D735-483C-8700-8B460E6A3422}" srcId="{C1404014-9CC3-4153-A162-2B4D3E782DAF}" destId="{EDBD4502-F022-4409-B6C8-13F9465BF9D2}" srcOrd="0" destOrd="0" parTransId="{EF6885CA-2E50-4863-B701-5ECDCC5F0D76}" sibTransId="{6357DF0B-9A54-48AE-9C1A-73C8DBCD2A05}"/>
    <dgm:cxn modelId="{FE6205FD-FEEF-4326-9984-71E22DF0929B}" type="presOf" srcId="{1FCB8616-CD1C-4EFF-AF24-E4B7715DCF43}" destId="{2743E24F-14F1-46CF-BC95-62EA60ED4FCB}" srcOrd="1" destOrd="0" presId="urn:microsoft.com/office/officeart/2005/8/layout/orgChart1"/>
    <dgm:cxn modelId="{ED69A121-4A9C-4475-8B4D-7C941FBBA216}" type="presParOf" srcId="{C2DCFD31-16D9-483C-A1B9-D5744DB1B7E1}" destId="{3C3E3AF5-2DAE-4646-9993-86131F8BE84F}" srcOrd="0" destOrd="0" presId="urn:microsoft.com/office/officeart/2005/8/layout/orgChart1"/>
    <dgm:cxn modelId="{64891514-5C56-4979-9C7C-2D5BBE4F100A}" type="presParOf" srcId="{3C3E3AF5-2DAE-4646-9993-86131F8BE84F}" destId="{7BCA6F0C-9A70-4A99-B579-A586D514A1F2}" srcOrd="0" destOrd="0" presId="urn:microsoft.com/office/officeart/2005/8/layout/orgChart1"/>
    <dgm:cxn modelId="{E3D3B8B8-6990-4709-B75D-019CC7DA81A9}" type="presParOf" srcId="{7BCA6F0C-9A70-4A99-B579-A586D514A1F2}" destId="{42BE6294-8C10-47A4-B956-FE69EC0C3C79}" srcOrd="0" destOrd="0" presId="urn:microsoft.com/office/officeart/2005/8/layout/orgChart1"/>
    <dgm:cxn modelId="{CB667390-D6CE-42E6-8A0A-6567EB741DE6}" type="presParOf" srcId="{7BCA6F0C-9A70-4A99-B579-A586D514A1F2}" destId="{F73A8F6D-F73E-49A1-8B75-7AC1224CD3F8}" srcOrd="1" destOrd="0" presId="urn:microsoft.com/office/officeart/2005/8/layout/orgChart1"/>
    <dgm:cxn modelId="{B055CA62-9893-40FB-82EF-80B80E148C92}" type="presParOf" srcId="{3C3E3AF5-2DAE-4646-9993-86131F8BE84F}" destId="{8F440464-E769-4F2A-A51A-937BAFE806CD}" srcOrd="1" destOrd="0" presId="urn:microsoft.com/office/officeart/2005/8/layout/orgChart1"/>
    <dgm:cxn modelId="{E4260630-6ED7-495F-8485-4DA24E4F254A}" type="presParOf" srcId="{8F440464-E769-4F2A-A51A-937BAFE806CD}" destId="{B5661F63-C86D-47C3-A03C-564B379F0B15}" srcOrd="0" destOrd="0" presId="urn:microsoft.com/office/officeart/2005/8/layout/orgChart1"/>
    <dgm:cxn modelId="{C90688F0-079F-4D3B-9100-A4B0FA4E7413}" type="presParOf" srcId="{8F440464-E769-4F2A-A51A-937BAFE806CD}" destId="{B6C232B5-F876-489F-B8D2-EEC3EE4C0213}" srcOrd="1" destOrd="0" presId="urn:microsoft.com/office/officeart/2005/8/layout/orgChart1"/>
    <dgm:cxn modelId="{2BEEFBFC-C5E4-4C7E-85E8-FAD4726CD022}" type="presParOf" srcId="{B6C232B5-F876-489F-B8D2-EEC3EE4C0213}" destId="{5D528F0A-5155-4482-9539-AE796696F332}" srcOrd="0" destOrd="0" presId="urn:microsoft.com/office/officeart/2005/8/layout/orgChart1"/>
    <dgm:cxn modelId="{196B3459-1F44-4700-86D3-95235F90DE35}" type="presParOf" srcId="{5D528F0A-5155-4482-9539-AE796696F332}" destId="{324E3842-37AC-4CF3-9F3D-37C9527CC318}" srcOrd="0" destOrd="0" presId="urn:microsoft.com/office/officeart/2005/8/layout/orgChart1"/>
    <dgm:cxn modelId="{C66E75CB-A08A-4F1C-B460-FE7079AE027A}" type="presParOf" srcId="{5D528F0A-5155-4482-9539-AE796696F332}" destId="{9381AFD9-B69C-47A4-8436-266AEDB06894}" srcOrd="1" destOrd="0" presId="urn:microsoft.com/office/officeart/2005/8/layout/orgChart1"/>
    <dgm:cxn modelId="{363CBEA1-8238-44AF-B9D6-60BF2177F516}" type="presParOf" srcId="{B6C232B5-F876-489F-B8D2-EEC3EE4C0213}" destId="{5E2E2A5B-D7A0-428A-B704-49451040A694}" srcOrd="1" destOrd="0" presId="urn:microsoft.com/office/officeart/2005/8/layout/orgChart1"/>
    <dgm:cxn modelId="{1C3C95EE-CE67-4F93-917C-712CDD9ED95A}" type="presParOf" srcId="{B6C232B5-F876-489F-B8D2-EEC3EE4C0213}" destId="{BB45D7C8-EB1B-4059-82C5-8061C73440E5}" srcOrd="2" destOrd="0" presId="urn:microsoft.com/office/officeart/2005/8/layout/orgChart1"/>
    <dgm:cxn modelId="{380A9141-B8E1-44AA-9560-7E57E67644F0}" type="presParOf" srcId="{8F440464-E769-4F2A-A51A-937BAFE806CD}" destId="{9BA6D0AA-C0A3-4A50-A8A5-CB7FF9A704EA}" srcOrd="2" destOrd="0" presId="urn:microsoft.com/office/officeart/2005/8/layout/orgChart1"/>
    <dgm:cxn modelId="{76A22E07-C132-4C60-8EA4-0733243A5A2B}" type="presParOf" srcId="{8F440464-E769-4F2A-A51A-937BAFE806CD}" destId="{75D683BA-05D5-4036-8B74-67741FB0AA21}" srcOrd="3" destOrd="0" presId="urn:microsoft.com/office/officeart/2005/8/layout/orgChart1"/>
    <dgm:cxn modelId="{C43578B1-BB00-4747-A33A-172F42FC249E}" type="presParOf" srcId="{75D683BA-05D5-4036-8B74-67741FB0AA21}" destId="{30AEE928-F6C5-45D3-9362-086D79318FE2}" srcOrd="0" destOrd="0" presId="urn:microsoft.com/office/officeart/2005/8/layout/orgChart1"/>
    <dgm:cxn modelId="{BFFCDE43-D499-431C-A28B-FAAEEEAE852C}" type="presParOf" srcId="{30AEE928-F6C5-45D3-9362-086D79318FE2}" destId="{07D1A03D-1BD2-4333-B3F0-1690D2363764}" srcOrd="0" destOrd="0" presId="urn:microsoft.com/office/officeart/2005/8/layout/orgChart1"/>
    <dgm:cxn modelId="{2EAC2A5E-313C-4DBA-B769-31CA864A2CC7}" type="presParOf" srcId="{30AEE928-F6C5-45D3-9362-086D79318FE2}" destId="{2743E24F-14F1-46CF-BC95-62EA60ED4FCB}" srcOrd="1" destOrd="0" presId="urn:microsoft.com/office/officeart/2005/8/layout/orgChart1"/>
    <dgm:cxn modelId="{56756C4C-E7CB-4699-9A41-1001572E5ECC}" type="presParOf" srcId="{75D683BA-05D5-4036-8B74-67741FB0AA21}" destId="{A955E596-A337-48A2-8923-2C54009069D4}" srcOrd="1" destOrd="0" presId="urn:microsoft.com/office/officeart/2005/8/layout/orgChart1"/>
    <dgm:cxn modelId="{587B9259-826B-4DE2-B2D3-D36F179EBB7B}" type="presParOf" srcId="{75D683BA-05D5-4036-8B74-67741FB0AA21}" destId="{3B82EA31-8AFC-46F0-B7E4-237387AD1B8E}" srcOrd="2" destOrd="0" presId="urn:microsoft.com/office/officeart/2005/8/layout/orgChart1"/>
    <dgm:cxn modelId="{E174E040-0A2D-44D9-B029-561E518D3A15}" type="presParOf" srcId="{8F440464-E769-4F2A-A51A-937BAFE806CD}" destId="{BFAD0D30-00D3-4B59-B16C-2FE9F091E812}" srcOrd="4" destOrd="0" presId="urn:microsoft.com/office/officeart/2005/8/layout/orgChart1"/>
    <dgm:cxn modelId="{F6CA272F-5D36-4CE2-9EA5-FB602076EA64}" type="presParOf" srcId="{8F440464-E769-4F2A-A51A-937BAFE806CD}" destId="{02E54F83-3620-44AF-A76E-44651668FBE0}" srcOrd="5" destOrd="0" presId="urn:microsoft.com/office/officeart/2005/8/layout/orgChart1"/>
    <dgm:cxn modelId="{C656568E-84B2-4D94-BA58-84898943B5A3}" type="presParOf" srcId="{02E54F83-3620-44AF-A76E-44651668FBE0}" destId="{34CCCA41-515F-4385-8F84-859BD3038025}" srcOrd="0" destOrd="0" presId="urn:microsoft.com/office/officeart/2005/8/layout/orgChart1"/>
    <dgm:cxn modelId="{CA7D9CDC-94CB-450D-A005-45424B213559}" type="presParOf" srcId="{34CCCA41-515F-4385-8F84-859BD3038025}" destId="{E88E66AC-A33B-4500-9BBB-EF3B469F7F31}" srcOrd="0" destOrd="0" presId="urn:microsoft.com/office/officeart/2005/8/layout/orgChart1"/>
    <dgm:cxn modelId="{B1F1809A-7467-49D2-99C5-A0589C8312AB}" type="presParOf" srcId="{34CCCA41-515F-4385-8F84-859BD3038025}" destId="{31107A56-7C77-46F7-AE12-85E84662D9D3}" srcOrd="1" destOrd="0" presId="urn:microsoft.com/office/officeart/2005/8/layout/orgChart1"/>
    <dgm:cxn modelId="{06D1AAF3-B376-44E1-A57B-DCC3688798DE}" type="presParOf" srcId="{02E54F83-3620-44AF-A76E-44651668FBE0}" destId="{89C0BE21-1964-4D27-8E83-1326B414C109}" srcOrd="1" destOrd="0" presId="urn:microsoft.com/office/officeart/2005/8/layout/orgChart1"/>
    <dgm:cxn modelId="{45B4EA84-8A09-4E7F-91F7-9741D3D02A83}" type="presParOf" srcId="{02E54F83-3620-44AF-A76E-44651668FBE0}" destId="{D786B9CD-29E3-4C17-9E0C-150E78ECD9B0}" srcOrd="2" destOrd="0" presId="urn:microsoft.com/office/officeart/2005/8/layout/orgChart1"/>
    <dgm:cxn modelId="{FEECBD73-F5A4-4449-815A-862DA2033595}" type="presParOf" srcId="{3C3E3AF5-2DAE-4646-9993-86131F8BE84F}" destId="{65213781-F7AD-4D8F-860C-8716AEF674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D0D30-00D3-4B59-B16C-2FE9F091E812}">
      <dsp:nvSpPr>
        <dsp:cNvPr id="0" name=""/>
        <dsp:cNvSpPr/>
      </dsp:nvSpPr>
      <dsp:spPr>
        <a:xfrm>
          <a:off x="4044026" y="1962941"/>
          <a:ext cx="2964405" cy="521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083"/>
              </a:lnTo>
              <a:lnTo>
                <a:pt x="2964405" y="269083"/>
              </a:lnTo>
              <a:lnTo>
                <a:pt x="2964405" y="5210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D0AA-C0A3-4A50-A8A5-CB7FF9A704EA}">
      <dsp:nvSpPr>
        <dsp:cNvPr id="0" name=""/>
        <dsp:cNvSpPr/>
      </dsp:nvSpPr>
      <dsp:spPr>
        <a:xfrm>
          <a:off x="3998306" y="1962941"/>
          <a:ext cx="91440" cy="521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083"/>
              </a:lnTo>
              <a:lnTo>
                <a:pt x="106174" y="269083"/>
              </a:lnTo>
              <a:lnTo>
                <a:pt x="106174" y="5210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61F63-C86D-47C3-A03C-564B379F0B15}">
      <dsp:nvSpPr>
        <dsp:cNvPr id="0" name=""/>
        <dsp:cNvSpPr/>
      </dsp:nvSpPr>
      <dsp:spPr>
        <a:xfrm>
          <a:off x="1266817" y="1962941"/>
          <a:ext cx="2777208" cy="550442"/>
        </a:xfrm>
        <a:custGeom>
          <a:avLst/>
          <a:gdLst/>
          <a:ahLst/>
          <a:cxnLst/>
          <a:rect l="0" t="0" r="0" b="0"/>
          <a:pathLst>
            <a:path>
              <a:moveTo>
                <a:pt x="2777208" y="0"/>
              </a:moveTo>
              <a:lnTo>
                <a:pt x="2777208" y="298446"/>
              </a:lnTo>
              <a:lnTo>
                <a:pt x="0" y="298446"/>
              </a:lnTo>
              <a:lnTo>
                <a:pt x="0" y="55044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E6294-8C10-47A4-B956-FE69EC0C3C79}">
      <dsp:nvSpPr>
        <dsp:cNvPr id="0" name=""/>
        <dsp:cNvSpPr/>
      </dsp:nvSpPr>
      <dsp:spPr>
        <a:xfrm>
          <a:off x="2844046" y="762961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Plnění</a:t>
          </a:r>
        </a:p>
      </dsp:txBody>
      <dsp:txXfrm>
        <a:off x="2844046" y="762961"/>
        <a:ext cx="2399959" cy="1199979"/>
      </dsp:txXfrm>
    </dsp:sp>
    <dsp:sp modelId="{324E3842-37AC-4CF3-9F3D-37C9527CC318}">
      <dsp:nvSpPr>
        <dsp:cNvPr id="0" name=""/>
        <dsp:cNvSpPr/>
      </dsp:nvSpPr>
      <dsp:spPr>
        <a:xfrm>
          <a:off x="66838" y="2513384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Zdanitelné</a:t>
          </a:r>
        </a:p>
      </dsp:txBody>
      <dsp:txXfrm>
        <a:off x="66838" y="2513384"/>
        <a:ext cx="2399959" cy="1199979"/>
      </dsp:txXfrm>
    </dsp:sp>
    <dsp:sp modelId="{07D1A03D-1BD2-4333-B3F0-1690D2363764}">
      <dsp:nvSpPr>
        <dsp:cNvPr id="0" name=""/>
        <dsp:cNvSpPr/>
      </dsp:nvSpPr>
      <dsp:spPr>
        <a:xfrm>
          <a:off x="2904501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Osvobozená</a:t>
          </a:r>
        </a:p>
      </dsp:txBody>
      <dsp:txXfrm>
        <a:off x="2904501" y="2484020"/>
        <a:ext cx="2399959" cy="1199979"/>
      </dsp:txXfrm>
    </dsp:sp>
    <dsp:sp modelId="{E88E66AC-A33B-4500-9BBB-EF3B469F7F31}">
      <dsp:nvSpPr>
        <dsp:cNvPr id="0" name=""/>
        <dsp:cNvSpPr/>
      </dsp:nvSpPr>
      <dsp:spPr>
        <a:xfrm>
          <a:off x="5808452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Plnění mimo tuzemsko</a:t>
          </a:r>
        </a:p>
      </dsp:txBody>
      <dsp:txXfrm>
        <a:off x="5808452" y="2484020"/>
        <a:ext cx="2399959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0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09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358A08D-ACDB-45AB-BFCD-E7FC18B32C2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14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7AE3DF-EEFC-43F8-AE51-B788C91DC38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63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8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61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6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1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8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1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9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4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15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cs/dane/dane/dan-z-pridane-hodnoty/informace-stanoviska-a-sdeleni/informace_k_novele_202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xisuno.cz/aN1?lang=cs" TargetMode="External"/><Relationship Id="rId2" Type="http://schemas.openxmlformats.org/officeDocument/2006/relationships/hyperlink" Target="https://www.codexisuno.cz/aMx?lang=c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Pravidla EU pro uplatnění DPH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sz="2800" b="1" dirty="0"/>
              <a:t>DPH se vybírá podle harmonizovaných pravidel ve všech členských státech EU-pravidla pro </a:t>
            </a:r>
          </a:p>
          <a:p>
            <a:pPr algn="ctr"/>
            <a:r>
              <a:rPr lang="cs-CZ" sz="2800" b="1" i="1" u="sng" dirty="0"/>
              <a:t>předmět plnění</a:t>
            </a:r>
          </a:p>
        </p:txBody>
      </p:sp>
    </p:spTree>
    <p:extLst>
      <p:ext uri="{BB962C8B-B14F-4D97-AF65-F5344CB8AC3E}">
        <p14:creationId xmlns:p14="http://schemas.microsoft.com/office/powerpoint/2010/main" val="1107692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i="1">
                <a:solidFill>
                  <a:schemeClr val="tx1"/>
                </a:solidFill>
              </a:rPr>
              <a:t>Druhy uskutečněných zdanitelných plnění z pohledu DPH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49451" y="1563688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8372" name="Line 12"/>
          <p:cNvSpPr>
            <a:spLocks noChangeShapeType="1"/>
          </p:cNvSpPr>
          <p:nvPr/>
        </p:nvSpPr>
        <p:spPr bwMode="auto">
          <a:xfrm>
            <a:off x="6096000" y="6021389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3" name="Line 13"/>
          <p:cNvSpPr>
            <a:spLocks noChangeShapeType="1"/>
          </p:cNvSpPr>
          <p:nvPr/>
        </p:nvSpPr>
        <p:spPr bwMode="auto">
          <a:xfrm>
            <a:off x="6096000" y="6308725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Line 14"/>
          <p:cNvSpPr>
            <a:spLocks noChangeShapeType="1"/>
          </p:cNvSpPr>
          <p:nvPr/>
        </p:nvSpPr>
        <p:spPr bwMode="auto">
          <a:xfrm flipH="1">
            <a:off x="4440238" y="6308725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5" name="Rectangle 15"/>
          <p:cNvSpPr>
            <a:spLocks noChangeArrowheads="1"/>
          </p:cNvSpPr>
          <p:nvPr/>
        </p:nvSpPr>
        <p:spPr bwMode="auto">
          <a:xfrm>
            <a:off x="3216276" y="6308726"/>
            <a:ext cx="1223963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 nárokem na odpočet</a:t>
            </a:r>
          </a:p>
        </p:txBody>
      </p:sp>
      <p:sp>
        <p:nvSpPr>
          <p:cNvPr id="58376" name="Rectangle 16"/>
          <p:cNvSpPr>
            <a:spLocks noChangeArrowheads="1"/>
          </p:cNvSpPr>
          <p:nvPr/>
        </p:nvSpPr>
        <p:spPr bwMode="auto">
          <a:xfrm>
            <a:off x="7824789" y="6308726"/>
            <a:ext cx="1366837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Bez nároku na odpočet</a:t>
            </a:r>
          </a:p>
        </p:txBody>
      </p:sp>
    </p:spTree>
    <p:extLst>
      <p:ext uri="{BB962C8B-B14F-4D97-AF65-F5344CB8AC3E}">
        <p14:creationId xmlns:p14="http://schemas.microsoft.com/office/powerpoint/2010/main" val="505714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4400" b="1" u="sng">
                <a:solidFill>
                  <a:schemeClr val="tx1"/>
                </a:solidFill>
              </a:rPr>
              <a:t>Zdanitelná a osvobozená plnění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4400" b="1"/>
              <a:t>ZDANITELNÁ-Mají společné to, že místo jejich uskutečnění je tuzemsko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4400" b="1"/>
              <a:t>Zdanitelné plnění je takové, u kterého plátci daně vzniká povinnost přiznat a odvést </a:t>
            </a:r>
            <a:r>
              <a:rPr lang="cs-CZ" altLang="cs-CZ" sz="4400" b="1" i="1" u="sng"/>
              <a:t>daň na výstupu.</a:t>
            </a:r>
          </a:p>
        </p:txBody>
      </p:sp>
    </p:spTree>
    <p:extLst>
      <p:ext uri="{BB962C8B-B14F-4D97-AF65-F5344CB8AC3E}">
        <p14:creationId xmlns:p14="http://schemas.microsoft.com/office/powerpoint/2010/main" val="321161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 i="1" u="sng">
                <a:solidFill>
                  <a:schemeClr val="tx1"/>
                </a:solidFill>
              </a:rPr>
              <a:t>Podmínka zdanitelného plnění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4400" b="1"/>
              <a:t>Plnění poskytuje osoba povinná k dani</a:t>
            </a:r>
          </a:p>
          <a:p>
            <a:pPr eaLnBrk="1" hangingPunct="1"/>
            <a:r>
              <a:rPr lang="cs-CZ" altLang="cs-CZ" sz="4400" b="1"/>
              <a:t>Plnění je poskytováno za úplatu</a:t>
            </a:r>
          </a:p>
          <a:p>
            <a:pPr eaLnBrk="1" hangingPunct="1"/>
            <a:r>
              <a:rPr lang="cs-CZ" altLang="cs-CZ" sz="4400" b="1"/>
              <a:t>Místem plnění je tuzemsko</a:t>
            </a:r>
          </a:p>
        </p:txBody>
      </p:sp>
    </p:spTree>
    <p:extLst>
      <p:ext uri="{BB962C8B-B14F-4D97-AF65-F5344CB8AC3E}">
        <p14:creationId xmlns:p14="http://schemas.microsoft.com/office/powerpoint/2010/main" val="1229859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r" eaLnBrk="1" hangingPunct="1"/>
            <a:r>
              <a:rPr lang="cs-CZ" altLang="cs-CZ" sz="5400" b="1" i="1" u="sng">
                <a:solidFill>
                  <a:schemeClr val="tx1"/>
                </a:solidFill>
              </a:rPr>
              <a:t>Osvobozená plnění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Mají místo plnění v tuzemsku, ale plátce není povinen z nich odvádět daň, tj. </a:t>
            </a:r>
            <a:r>
              <a:rPr lang="cs-CZ" altLang="cs-CZ" sz="3600" b="1" i="1" u="sng" dirty="0"/>
              <a:t>uplatnit daň na výstupu</a:t>
            </a:r>
            <a:r>
              <a:rPr lang="cs-CZ" altLang="cs-CZ" sz="3600" b="1" dirty="0"/>
              <a:t>.</a:t>
            </a:r>
          </a:p>
          <a:p>
            <a:pPr eaLnBrk="1" hangingPunct="1"/>
            <a:r>
              <a:rPr lang="cs-CZ" altLang="cs-CZ" sz="3200" b="1" u="sng" dirty="0"/>
              <a:t>Osvobozená plnění bez nároku na odpočet daně § 51 a násl.</a:t>
            </a:r>
            <a:r>
              <a:rPr lang="cs-CZ" altLang="cs-CZ" sz="3200" b="1" dirty="0"/>
              <a:t> jsou </a:t>
            </a:r>
            <a:r>
              <a:rPr lang="cs-CZ" altLang="cs-CZ" sz="3200" b="1" i="1" dirty="0"/>
              <a:t>uskutečňována vůči tuzemským osobám</a:t>
            </a:r>
          </a:p>
          <a:p>
            <a:pPr eaLnBrk="1" hangingPunct="1"/>
            <a:r>
              <a:rPr lang="cs-CZ" altLang="cs-CZ" sz="3200" b="1" u="sng" dirty="0"/>
              <a:t>Osvobozená plnění s nárokem na odpočet daně</a:t>
            </a:r>
            <a:r>
              <a:rPr lang="cs-CZ" altLang="cs-CZ" sz="3200" b="1" dirty="0"/>
              <a:t> §63 a násl.  </a:t>
            </a:r>
            <a:r>
              <a:rPr lang="cs-CZ" altLang="cs-CZ" sz="3200" b="1" i="1" dirty="0"/>
              <a:t>jsou vůči osobám v jiných zemích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91431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</a:t>
            </a:r>
            <a:endParaRPr lang="cs-CZ" altLang="cs-CZ" sz="2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>
                <a:latin typeface="Arial" panose="020B0604020202020204" pitchFamily="34" charset="0"/>
              </a:rPr>
              <a:t>   </a:t>
            </a:r>
            <a:r>
              <a:rPr lang="cs-CZ" altLang="cs-CZ" sz="4800" b="1"/>
              <a:t>Základem daně je vše, co jako úplatu obdržel nebo má obdržet plátce za uskutečněné zdanitelné plnění od osoby, pro kterou je zdanitelné plnění uskutečněno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</a:t>
            </a:r>
          </a:p>
        </p:txBody>
      </p:sp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Základ daně</a:t>
            </a:r>
          </a:p>
        </p:txBody>
      </p:sp>
    </p:spTree>
    <p:extLst>
      <p:ext uri="{BB962C8B-B14F-4D97-AF65-F5344CB8AC3E}">
        <p14:creationId xmlns:p14="http://schemas.microsoft.com/office/powerpoint/2010/main" val="2770449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>
                <a:solidFill>
                  <a:schemeClr val="tx1"/>
                </a:solidFill>
              </a:rPr>
              <a:t>SAZBA  DANĚ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19288" y="1557339"/>
            <a:ext cx="8229600" cy="4530725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 sz="1800" dirty="0"/>
              <a:t>	</a:t>
            </a:r>
          </a:p>
          <a:p>
            <a:pPr marL="609600" indent="-609600">
              <a:buNone/>
            </a:pPr>
            <a:r>
              <a:rPr lang="cs-CZ" altLang="cs-CZ" sz="1800" dirty="0"/>
              <a:t>  </a:t>
            </a:r>
            <a:endParaRPr lang="cs-CZ" altLang="cs-CZ" sz="3600" b="1" dirty="0"/>
          </a:p>
          <a:p>
            <a:pPr marL="0" indent="0">
              <a:buNone/>
            </a:pPr>
            <a:r>
              <a:rPr lang="cs-CZ" altLang="cs-CZ" sz="3600" b="1" dirty="0"/>
              <a:t>a) Základní sazba daně ve výši 21%</a:t>
            </a:r>
          </a:p>
          <a:p>
            <a:pPr marL="609600" indent="-609600">
              <a:buNone/>
            </a:pPr>
            <a:endParaRPr lang="cs-CZ" altLang="cs-CZ" sz="3600" b="1" dirty="0"/>
          </a:p>
          <a:p>
            <a:pPr marL="609600" indent="-609600">
              <a:buNone/>
            </a:pPr>
            <a:r>
              <a:rPr lang="cs-CZ" altLang="cs-CZ" sz="3600" b="1" dirty="0"/>
              <a:t>b) První snížená sazba daně ve výši 15%.</a:t>
            </a:r>
          </a:p>
          <a:p>
            <a:pPr marL="609600" indent="-609600">
              <a:buNone/>
            </a:pPr>
            <a:r>
              <a:rPr lang="cs-CZ" altLang="cs-CZ" sz="3600" b="1" dirty="0"/>
              <a:t>c) Druhá</a:t>
            </a:r>
            <a:r>
              <a:rPr lang="cs-CZ" altLang="cs-CZ" sz="2400" dirty="0">
                <a:solidFill>
                  <a:schemeClr val="hlink"/>
                </a:solidFill>
              </a:rPr>
              <a:t> </a:t>
            </a:r>
            <a:r>
              <a:rPr lang="cs-CZ" altLang="cs-CZ" sz="3600" b="1" dirty="0"/>
              <a:t>snížená sazba daně ve výši</a:t>
            </a:r>
            <a:r>
              <a:rPr lang="cs-CZ" altLang="cs-CZ" sz="3600" b="1" dirty="0">
                <a:latin typeface="Arial" panose="020B0604020202020204" pitchFamily="34" charset="0"/>
              </a:rPr>
              <a:t> </a:t>
            </a:r>
            <a:r>
              <a:rPr lang="cs-CZ" altLang="cs-CZ" sz="3600" b="1" dirty="0"/>
              <a:t>10%.</a:t>
            </a:r>
          </a:p>
          <a:p>
            <a:pPr marL="609600" indent="-609600">
              <a:buNone/>
            </a:pPr>
            <a:endParaRPr lang="cs-CZ" alt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71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INSTITUTY související se základem daně a výpočtem DPH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6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NA VSTUPU tzv. odpočet daně §72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NA VÝSTUPU § 4 odst. 1 c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VLASTNÍ DANÍ =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</a:t>
            </a:r>
            <a:r>
              <a:rPr lang="cs-CZ" altLang="cs-CZ" sz="3200" b="1" i="1" u="sng" dirty="0" err="1"/>
              <a:t>naVÝSTUPU</a:t>
            </a:r>
            <a:r>
              <a:rPr lang="cs-CZ" altLang="cs-CZ" sz="3200" b="1" i="1" u="sng" dirty="0"/>
              <a:t>-ODPOČET DANĚ 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NADMĚRNÝ ODPOČET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</a:t>
            </a:r>
            <a:r>
              <a:rPr lang="cs-CZ" altLang="cs-CZ" sz="3200" b="1" i="1" u="sng" dirty="0" err="1"/>
              <a:t>naVÝSTUPU</a:t>
            </a:r>
            <a:r>
              <a:rPr lang="cs-CZ" altLang="cs-CZ" sz="3200" b="1" i="1" u="sng" dirty="0"/>
              <a:t>-ODPOČET DANĚ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600" b="1" i="1" u="sng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8254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Zdaňování DPH 1.výrobek prochází přes tři plátce DPH</a:t>
            </a:r>
          </a:p>
        </p:txBody>
      </p:sp>
      <p:graphicFrame>
        <p:nvGraphicFramePr>
          <p:cNvPr id="90115" name="Group 3"/>
          <p:cNvGraphicFramePr>
            <a:graphicFrameLocks noGrp="1"/>
          </p:cNvGraphicFramePr>
          <p:nvPr>
            <p:ph type="tbl" idx="1"/>
          </p:nvPr>
        </p:nvGraphicFramePr>
        <p:xfrm>
          <a:off x="1524000" y="1628775"/>
          <a:ext cx="8713788" cy="5610226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VSTUPU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Základ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Navýšení-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DPH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Výstupu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-40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371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/>
              <a:t>Zdaňování DPH 1.výrobek prochází přes plátce DPH a vstupuje neplátce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1524000" y="1628775"/>
          <a:ext cx="8713788" cy="5610226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</a:rPr>
                        <a:t>VSTUPU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Základ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Navýšení-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DPH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Výstupu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666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19288" y="1557339"/>
            <a:ext cx="8229600" cy="45307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u="sng" dirty="0"/>
          </a:p>
          <a:p>
            <a:pPr eaLnBrk="1" hangingPunct="1"/>
            <a:r>
              <a:rPr lang="cs-CZ" altLang="cs-CZ" sz="4000" b="1" dirty="0"/>
              <a:t>Měsíční </a:t>
            </a:r>
          </a:p>
          <a:p>
            <a:pPr eaLnBrk="1" hangingPunct="1"/>
            <a:r>
              <a:rPr lang="cs-CZ" altLang="cs-CZ" b="1" dirty="0"/>
              <a:t>Čtvrtletní – do 10 000 000,-Kč/12 </a:t>
            </a:r>
            <a:r>
              <a:rPr lang="cs-CZ" altLang="cs-CZ" b="1" dirty="0" err="1"/>
              <a:t>měs</a:t>
            </a:r>
            <a:r>
              <a:rPr lang="cs-CZ" altLang="cs-CZ" b="1" dirty="0"/>
              <a:t>.</a:t>
            </a:r>
          </a:p>
          <a:p>
            <a:r>
              <a:rPr lang="cs-CZ" altLang="cs-CZ" b="1" i="1" u="sng" dirty="0"/>
              <a:t>Plátce se může rozhodnout, že jeho zdaňovacím obdobím pro příslušný kalendářní rok je kalendářní čtvrtletí, pokud</a:t>
            </a:r>
          </a:p>
          <a:p>
            <a:r>
              <a:rPr lang="cs-CZ" altLang="cs-CZ" b="1" dirty="0"/>
              <a:t> a) jeho obrat za bezprostředně předcházející kalendářní rok nepřesáhl </a:t>
            </a:r>
          </a:p>
          <a:p>
            <a:r>
              <a:rPr lang="cs-CZ" altLang="cs-CZ" b="1" dirty="0"/>
              <a:t>     10 000 000 Kč,</a:t>
            </a:r>
          </a:p>
          <a:p>
            <a:r>
              <a:rPr lang="cs-CZ" altLang="cs-CZ" b="1" dirty="0"/>
              <a:t> b) není nespolehlivým plátcem,</a:t>
            </a:r>
          </a:p>
          <a:p>
            <a:r>
              <a:rPr lang="cs-CZ" altLang="cs-CZ" b="1" dirty="0"/>
              <a:t> c) není skupinou a</a:t>
            </a:r>
          </a:p>
          <a:p>
            <a:r>
              <a:rPr lang="cs-CZ" altLang="cs-CZ" b="1" dirty="0"/>
              <a:t> d) změnu zdaňovacího období oznámí správci daně do konce měsíce ledna příslušného kalendářního roku.</a:t>
            </a:r>
          </a:p>
        </p:txBody>
      </p:sp>
      <p:sp>
        <p:nvSpPr>
          <p:cNvPr id="94211" name="WordArt 3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2800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Zdaňovací období</a:t>
            </a:r>
          </a:p>
        </p:txBody>
      </p:sp>
    </p:spTree>
    <p:extLst>
      <p:ext uri="{BB962C8B-B14F-4D97-AF65-F5344CB8AC3E}">
        <p14:creationId xmlns:p14="http://schemas.microsoft.com/office/powerpoint/2010/main" val="217379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20123-A093-4EBC-B774-8D729AA6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Intrakomunitární obchody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ADE553-1CA9-4C40-BDEB-A74D0CD24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/>
              <a:t>jsou obchody mezi jednotlivými členskými státy Evropské unie. </a:t>
            </a:r>
          </a:p>
          <a:p>
            <a:r>
              <a:rPr lang="cs-CZ" sz="3200" dirty="0"/>
              <a:t>Problematika těchto transakcí je podstatně obsáhlejší než u vnitrostátních obchodů. </a:t>
            </a:r>
          </a:p>
          <a:p>
            <a:r>
              <a:rPr lang="cs-CZ" sz="3200" u="sng" dirty="0">
                <a:solidFill>
                  <a:srgbClr val="FF0000"/>
                </a:solidFill>
              </a:rPr>
              <a:t>Dochází zde totiž ke střetu dvou a více legislativ. </a:t>
            </a:r>
          </a:p>
          <a:p>
            <a:r>
              <a:rPr lang="cs-CZ" sz="3200" dirty="0"/>
              <a:t>Proto by si všichni plátci, kteří obchodují v rámci Evropské unie měli prostudovat nejenom tuzemskou legislativu, ale i toho členského státu, se kterým provádějí zdanitelná plnění.</a:t>
            </a:r>
          </a:p>
        </p:txBody>
      </p:sp>
    </p:spTree>
    <p:extLst>
      <p:ext uri="{BB962C8B-B14F-4D97-AF65-F5344CB8AC3E}">
        <p14:creationId xmlns:p14="http://schemas.microsoft.com/office/powerpoint/2010/main" val="1566251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                </a:t>
            </a:r>
            <a:br>
              <a:rPr lang="cs-CZ" altLang="cs-CZ" dirty="0"/>
            </a:br>
            <a:r>
              <a:rPr lang="cs-CZ" altLang="cs-CZ" b="1" dirty="0">
                <a:solidFill>
                  <a:srgbClr val="FF0000"/>
                </a:solidFill>
              </a:rPr>
              <a:t>Pravidla pro uplatnění DPH-teritoriální pohled</a:t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b="1" dirty="0">
              <a:solidFill>
                <a:srgbClr val="FF0000"/>
              </a:solidFill>
            </a:endParaRPr>
          </a:p>
        </p:txBody>
      </p:sp>
      <p:sp>
        <p:nvSpPr>
          <p:cNvPr id="1064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 dirty="0"/>
              <a:t>Nutno rozlišení 3 zón</a:t>
            </a:r>
            <a:r>
              <a:rPr lang="cs-CZ" altLang="cs-CZ" sz="2400" dirty="0"/>
              <a:t>: místo zdanitelného plnění- tj. v místě, kde je plnění uskutečněno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 sz="2400" dirty="0"/>
              <a:t>Tuzemsko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 sz="2400" dirty="0"/>
              <a:t>Jiné členské státy EU – INTRAKOMUNITÁRNÍ plnění - komunitární 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 sz="2400" dirty="0"/>
              <a:t>Zbytek světa – třetí země - zahraniční osoby</a:t>
            </a:r>
          </a:p>
          <a:p>
            <a:pPr marL="609600" indent="-60960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8327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Intrakomunitární obch</a:t>
            </a:r>
            <a:r>
              <a:rPr lang="cs-CZ" dirty="0"/>
              <a:t>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 vzájemný obchod mezi členskými státy EU v rámci jednotného vnitřního trhu. </a:t>
            </a:r>
          </a:p>
          <a:p>
            <a:r>
              <a:rPr lang="cs-CZ" sz="2800" b="1" i="1" u="sng" dirty="0"/>
              <a:t>Jednotný vnitřní trh </a:t>
            </a:r>
            <a:r>
              <a:rPr lang="cs-CZ" sz="2800" dirty="0"/>
              <a:t>můžeme charakterizovat jako prostor bez vnitřních hranic, který byl vytvořen za účelem volného pohybu zboží, služeb, osob a kapitálu, tedy i jednoduššího obchodování mezi státy EU. </a:t>
            </a:r>
          </a:p>
          <a:p>
            <a:r>
              <a:rPr lang="cs-CZ" sz="2800" dirty="0"/>
              <a:t>Evropská unie i jednotlivé státy se snaží o odstraňování nejrůznějších překážek a omezení, které brání správnému fungování vnitřního trhu.</a:t>
            </a:r>
          </a:p>
        </p:txBody>
      </p:sp>
    </p:spTree>
    <p:extLst>
      <p:ext uri="{BB962C8B-B14F-4D97-AF65-F5344CB8AC3E}">
        <p14:creationId xmlns:p14="http://schemas.microsoft.com/office/powerpoint/2010/main" val="853761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15A0B-DB70-415D-BADF-C3DF2E5A8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4D4D4D"/>
                </a:solidFill>
                <a:effectLst/>
                <a:latin typeface="Metropolis"/>
              </a:rPr>
              <a:t>Základní pravidla</a:t>
            </a:r>
            <a:br>
              <a:rPr lang="cs-CZ" b="0" i="0" dirty="0">
                <a:solidFill>
                  <a:srgbClr val="393939"/>
                </a:solidFill>
                <a:effectLst/>
                <a:latin typeface="Metropolis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0DE466-60C2-4F0E-8D3C-ACCA0BD07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737361"/>
            <a:ext cx="11445499" cy="4345724"/>
          </a:xfrm>
        </p:spPr>
        <p:txBody>
          <a:bodyPr>
            <a:normAutofit/>
          </a:bodyPr>
          <a:lstStyle/>
          <a:p>
            <a:pPr algn="l"/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U přeshraničních dodání zboží v rámci EU (intrakomunitární dodání zboží) je třeba odlišovat dvě základní slupiny obchodů: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obchody, kdy je kupující registrován k DPH a vzniká mu povinnost přiznat DPH v členském státě ukončení přepravy 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(B2B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obchody)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obchody, kdy je kupujícím spotřebitel resp. osoba, které nevzniká povinnost přiznat daň (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B2C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obchody).</a:t>
            </a:r>
          </a:p>
          <a:p>
            <a:pPr algn="just"/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U prvé skupiny obchodů uplatňuje prodávající při splnění podmínek osvobození od daně, obchod vykazuje v souhrnném hlášení a DPH přiznává kupující. Např. při prodeji zboží, které je odesláno z ČR do SR, osobě registrované k DPH na Slovensku uplatní prodávající osvobození od daně (při splnění podmínek), obchod vykáže v souhrnném hlášení a na Slovensku kupující přizná DPH z pořízení zboží z jiného členského státu - tento jeden obchod tedy představuje z pohledu DPH dvě plnění (z pohledu českého prodávajícího plnění s místem plnění v ČR, které je při splnění podmínek osvobozeno; z pohledu slovenského kupujícího zdanitelné pořízení zboží z jiného členského státu podléhající zdanění na Slovensku). U této prvé skupiny obchodů došlo k poměrně důležitým změnám 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od roku 2020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- viz dále k implementační novele ZDPH 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od 1.9.2020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08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2DCE8-E10C-4A5F-B312-08CE50754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955" y="1712563"/>
            <a:ext cx="11453247" cy="448675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b="0" i="0" dirty="0">
                <a:solidFill>
                  <a:srgbClr val="666666"/>
                </a:solidFill>
                <a:effectLst/>
                <a:latin typeface="Metropolis"/>
              </a:rPr>
              <a:t>Zatímco u prvé skupiny obchodů (B2B obchody) je uplatněna DPH členského státu, kde je ukončena přeprava a tuto </a:t>
            </a:r>
            <a:r>
              <a:rPr lang="cs-CZ" sz="2400" b="1" i="0" dirty="0">
                <a:solidFill>
                  <a:srgbClr val="666666"/>
                </a:solidFill>
                <a:effectLst/>
                <a:latin typeface="Metropolis"/>
              </a:rPr>
              <a:t>daň přiznává kupující</a:t>
            </a:r>
            <a:r>
              <a:rPr lang="cs-CZ" sz="2400" b="0" i="0" dirty="0">
                <a:solidFill>
                  <a:srgbClr val="666666"/>
                </a:solidFill>
                <a:effectLst/>
                <a:latin typeface="Metropolis"/>
              </a:rPr>
              <a:t>, tak u druhé skupiny obchodů (B2C obchody) vždy uplatňuje DPH prodávající. Pokud u B2C obchodu prodávající odesílá zboží do jiného členského státu, jedná se o tzv. </a:t>
            </a:r>
            <a:r>
              <a:rPr lang="cs-CZ" sz="2400" b="1" i="0" dirty="0">
                <a:solidFill>
                  <a:srgbClr val="666666"/>
                </a:solidFill>
                <a:effectLst/>
                <a:latin typeface="Metropolis"/>
              </a:rPr>
              <a:t>prodej na dálku</a:t>
            </a:r>
            <a:r>
              <a:rPr lang="cs-CZ" sz="2400" b="0" i="0" dirty="0">
                <a:solidFill>
                  <a:srgbClr val="666666"/>
                </a:solidFill>
                <a:effectLst/>
                <a:latin typeface="Metropolis"/>
              </a:rPr>
              <a:t> (do 30.6.2021 označováno jako zásilkový prodej) a prodávající musí uplatnit buď daň členského státu, kde je usazen, anebo daň členského státu, do kterého zboží odeslal.</a:t>
            </a:r>
          </a:p>
          <a:p>
            <a:pPr algn="just"/>
            <a:r>
              <a:rPr lang="cs-CZ" sz="2400" b="0" i="0" dirty="0">
                <a:solidFill>
                  <a:srgbClr val="666666"/>
                </a:solidFill>
                <a:effectLst/>
                <a:latin typeface="Metropolis"/>
              </a:rPr>
              <a:t>Např. český e-shop při odeslání zboží slovenskému zákazníkovi musí odvést buď českou anebo slovenskou DPH - toto platí jak do 30.6.2021, tak to bude platit </a:t>
            </a:r>
            <a:r>
              <a:rPr lang="cs-CZ" sz="2400" b="1" i="0" dirty="0">
                <a:solidFill>
                  <a:srgbClr val="666666"/>
                </a:solidFill>
                <a:effectLst/>
                <a:latin typeface="Metropolis"/>
              </a:rPr>
              <a:t>od 1.7.2021</a:t>
            </a:r>
            <a:r>
              <a:rPr lang="cs-CZ" sz="2400" b="0" i="0" dirty="0">
                <a:solidFill>
                  <a:srgbClr val="666666"/>
                </a:solidFill>
                <a:effectLst/>
                <a:latin typeface="Metropolis"/>
              </a:rPr>
              <a:t>. Od 1.7.2021 se však zásadně mění rozhodovací pravidlo, zda se má resp. musí uplatnit slovenská DPH či zda se uplatní česká DPH. Podle pravidel platných do 30.6.2021 se prodávající z důvodu uplatnění slovenské DPH musel registrovat k DPH na Slovensku a DPH přiznávat a platit slovenskému správci daně. Od 1.7.2021 může prodávající využít systému jednoho správního místa (</a:t>
            </a:r>
            <a:r>
              <a:rPr lang="cs-CZ" sz="2400" b="0" i="0" dirty="0" err="1">
                <a:solidFill>
                  <a:srgbClr val="666666"/>
                </a:solidFill>
                <a:effectLst/>
                <a:latin typeface="Metropolis"/>
              </a:rPr>
              <a:t>One</a:t>
            </a:r>
            <a:r>
              <a:rPr lang="cs-CZ" sz="2400" b="0" i="0" dirty="0">
                <a:solidFill>
                  <a:srgbClr val="666666"/>
                </a:solidFill>
                <a:effectLst/>
                <a:latin typeface="Metropolis"/>
              </a:rPr>
              <a:t> Stop Shop - OSS), což je rozšíření stávajícího zvláštního režimu jednoho správního místa dle § 110a a násl. zákona o DPH.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201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6F43C-B587-49B6-884F-DA7AC461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1750"/>
          </a:xfrm>
        </p:spPr>
        <p:txBody>
          <a:bodyPr>
            <a:noAutofit/>
          </a:bodyPr>
          <a:lstStyle/>
          <a:p>
            <a:pPr algn="ctr"/>
            <a:r>
              <a:rPr lang="cs-CZ" sz="3200" b="1" i="0" dirty="0">
                <a:solidFill>
                  <a:srgbClr val="666666"/>
                </a:solidFill>
                <a:effectLst/>
                <a:latin typeface="Metropolis"/>
              </a:rPr>
              <a:t>Od 1.1.2020 došlo k těmto zásadním změnám:</a:t>
            </a:r>
            <a:br>
              <a:rPr lang="cs-CZ" sz="3200" b="0" i="0" dirty="0">
                <a:solidFill>
                  <a:srgbClr val="666666"/>
                </a:solidFill>
                <a:effectLst/>
                <a:latin typeface="Metropolis"/>
              </a:rPr>
            </a:b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E56A92-D9DF-478F-8DB1-0284FDCB7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49" y="1775992"/>
            <a:ext cx="10489253" cy="44078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1.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podmínkou pro osvobození dodání zboží do jiného členského státu od DPH je, 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že kupující sdělí prodávajícímu platné daňové identifikační číslo</a:t>
            </a:r>
          </a:p>
          <a:p>
            <a:pPr algn="just"/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2.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podmínkou pro osvobození dodání zboží do jiného členského státu od DPH je, že 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prodávající uvede obchod do souhrnného hlášení</a:t>
            </a:r>
          </a:p>
          <a:p>
            <a:pPr algn="just"/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3.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</a:t>
            </a:r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zjednodušení pro dodání zboží do jiných členských států v režimu konsignačních skladu 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(call-</a:t>
            </a:r>
            <a:r>
              <a:rPr lang="cs-CZ" b="0" i="0" dirty="0" err="1">
                <a:solidFill>
                  <a:srgbClr val="666666"/>
                </a:solidFill>
                <a:effectLst/>
                <a:latin typeface="Metropolis"/>
              </a:rPr>
              <a:t>off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-</a:t>
            </a:r>
            <a:r>
              <a:rPr lang="cs-CZ" b="0" i="0" dirty="0" err="1">
                <a:solidFill>
                  <a:srgbClr val="666666"/>
                </a:solidFill>
                <a:effectLst/>
                <a:latin typeface="Metropolis"/>
              </a:rPr>
              <a:t>stock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)</a:t>
            </a:r>
          </a:p>
          <a:p>
            <a:pPr algn="just"/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Pokud např. slovenský plátce přemístil 15.1.2020 do ČR zboží, které je sice určeno pro konkrétního českého plátce, ale je v ČR uskladněno v konsignačním skladu, ze kterého bude postupně prodáváno českému plátci, tak nemusel český plátce zdaňovat přemístění celé zásilky uskutečněné 15.1.2020 (jak dosud vyplývá z českého zákona o DPH), ale až jednotlivé postupné prodeje. Předpokladem je, že jsou dodrženy všechny podmínky dané směrnicí a prováděcím nařízením pro režim call-</a:t>
            </a:r>
            <a:r>
              <a:rPr lang="cs-CZ" b="0" i="0" dirty="0" err="1">
                <a:solidFill>
                  <a:srgbClr val="666666"/>
                </a:solidFill>
                <a:effectLst/>
                <a:latin typeface="Metropolis"/>
              </a:rPr>
              <a:t>off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-</a:t>
            </a:r>
            <a:r>
              <a:rPr lang="cs-CZ" b="0" i="0" dirty="0" err="1">
                <a:solidFill>
                  <a:srgbClr val="666666"/>
                </a:solidFill>
                <a:effectLst/>
                <a:latin typeface="Metropolis"/>
              </a:rPr>
              <a:t>stock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.</a:t>
            </a:r>
          </a:p>
          <a:p>
            <a:pPr algn="just"/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22.1.2020 Finanční správa potvrdila, že i v ČR lze od 1.1.2020 uplatnit. V příslušné </a:t>
            </a:r>
            <a:r>
              <a:rPr lang="cs-CZ" b="0" i="1" u="none" strike="noStrike" dirty="0">
                <a:solidFill>
                  <a:srgbClr val="393939"/>
                </a:solidFill>
                <a:effectLst/>
                <a:latin typeface="Metropolis"/>
                <a:hlinkClick r:id="rId2"/>
              </a:rPr>
              <a:t>informaci 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je také uvedeno, že pokud bude český dodavatel uplatňovat režim konsignačního skladu při dodání zboží z ČR do jiného členského státu, tak pohyb zboží musí být uveden v souhrnném hlášení podávaném v ČR za leden 2020</a:t>
            </a:r>
          </a:p>
          <a:p>
            <a:pPr algn="just"/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4.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zavedení pravidla pro přiřazení přepravy u řetězových obchodů</a:t>
            </a:r>
          </a:p>
          <a:p>
            <a:pPr algn="just"/>
            <a:r>
              <a:rPr lang="cs-CZ" b="1" i="0" dirty="0">
                <a:solidFill>
                  <a:srgbClr val="666666"/>
                </a:solidFill>
                <a:effectLst/>
                <a:latin typeface="Metropolis"/>
              </a:rPr>
              <a:t>5.</a:t>
            </a:r>
            <a:r>
              <a:rPr lang="cs-CZ" b="0" i="0" dirty="0">
                <a:solidFill>
                  <a:srgbClr val="666666"/>
                </a:solidFill>
                <a:effectLst/>
                <a:latin typeface="Metropolis"/>
              </a:rPr>
              <a:t> stanovení kombinace důkazních prostředků, jejichž předložením může prodávající jednoznačně prokázat, že zboží bylo přepraveno do jiného členského státu - za předpokladu, že není prokázán opak.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805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E0362-DFC8-4B0F-9F65-6BE863FF2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88936"/>
            <a:ext cx="10058400" cy="805911"/>
          </a:xfrm>
        </p:spPr>
        <p:txBody>
          <a:bodyPr>
            <a:normAutofit/>
          </a:bodyPr>
          <a:lstStyle/>
          <a:p>
            <a:pPr algn="ctr"/>
            <a:r>
              <a:rPr lang="cs-CZ" sz="36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Intrakomunitární plnění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40F073-C58B-4C12-8B03-0A6FF6DD0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89" y="1759058"/>
            <a:ext cx="11701220" cy="4602995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konkrétní formy intrakomunitárních plnění, a to podle „směru dodávky“:</a:t>
            </a:r>
          </a:p>
          <a:p>
            <a:pPr algn="l"/>
            <a:r>
              <a:rPr lang="cs-CZ" b="1" i="0" u="sng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Dodávky zboží a služeb </a:t>
            </a: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„ven“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– tedy do jiných členských států (dodavatelem je český plátce):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Dodání zboží do jiného členského státu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Poskytnutí služeb osobě v jiném členském státě</a:t>
            </a:r>
          </a:p>
          <a:p>
            <a:pPr algn="l"/>
            <a:endParaRPr lang="cs-CZ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cs-CZ" b="1" i="0" u="sng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Dodávky zboží a služeb </a:t>
            </a: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„dovnitř“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– tedy z jiných členských států (odběratelem je český plátce)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Pořízení zboží z jiného členského státu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Poskytnutí služeb osobou v jiném členském státě (tady se lišíme od bodu b) jen pádem, je vhodné pro lepší rozlišení používat pojem „pořízení služby od osoby v jiném členském státě“).</a:t>
            </a:r>
          </a:p>
          <a:p>
            <a:pPr algn="l"/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Jaké povinnosti nám z jednotlivých typů dodávek zboží a služeb plynou? </a:t>
            </a:r>
          </a:p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To záleží především na </a:t>
            </a: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stanovení místa plnění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. Nachází-li se místo plnění v tuzemsku, musíme případ řešit podle českého zákona – tedy plnění zdanit nebo od daně osvobodit. </a:t>
            </a:r>
          </a:p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Pokud je místo plnění mimo tuzemsko, budeme pouze námi realizovaná plnění (nikoliv přijímaná) vykazovat v daňovém přiznání a souhrnném hlášení. Plnění, která mají místo plnění mimo tuzemsko, není možné v tuzemsku zdanit, ale ani od daně osvobodit.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50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EC278-8EB5-49B7-A5D5-F7759B72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33214"/>
            <a:ext cx="10058400" cy="1309606"/>
          </a:xfrm>
        </p:spPr>
        <p:txBody>
          <a:bodyPr>
            <a:normAutofit/>
          </a:bodyPr>
          <a:lstStyle/>
          <a:p>
            <a:pPr algn="ctr"/>
            <a:r>
              <a:rPr lang="cs-CZ" sz="28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Dodání zboží do jiného členského státu (tj. „ven“)</a:t>
            </a:r>
            <a:b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C703A-942F-4A23-BEF4-8ADAA460A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3" y="1728061"/>
            <a:ext cx="11329261" cy="4517756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místem plnění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je v případě dodání zboží s přepravou místo, kde se přeprava zboží začíná uskutečňovat. Když si představíme dodání zboží do jiného členského státu, přeprava začíná v tuzemsku – dodání zboží do jiného členského státu je tedy předmětem daně v tuzemsku.</a:t>
            </a:r>
          </a:p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Zbývá rozhodnout, zda se jedná o plnění zdanitelné, či od daně osvobozené. Dodání zboží do jiného členského státu je od daně </a:t>
            </a: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osvobozené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v případě splnění podmínek uvedených v </a:t>
            </a:r>
            <a:r>
              <a:rPr lang="cs-CZ" b="0" i="0" u="sng" dirty="0">
                <a:solidFill>
                  <a:srgbClr val="2A2A2A"/>
                </a:solidFill>
                <a:effectLst/>
                <a:latin typeface="Roboto" panose="02000000000000000000" pitchFamily="2" charset="0"/>
                <a:hlinkClick r:id="rId2"/>
              </a:rPr>
              <a:t>§ 64 ZDPH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: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zboží je </a:t>
            </a: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dodáno osobě registrované k dani v jiném členském státě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a zároveň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zboží je </a:t>
            </a:r>
            <a:r>
              <a:rPr lang="cs-CZ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přepraveno za hranice tuzemska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(není podstatné, zda dodavatelem, odběratelem či jedním z nich pověřenou třetí osobou),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dodání zboží je uvedeno dodavatelem v souhrnném hlášení.</a:t>
            </a:r>
          </a:p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Pokud podmínky (všechny či kterákoliv z nich) nejsou splněny, jedná se o tuzemské neosvobozené plnění s povinností přiznat daň v tuzemsku na řádcích 1 a 2 daňového přiznání (místo plnění bylo a zůstává stále v tuzemsku). Podle </a:t>
            </a:r>
            <a:r>
              <a:rPr lang="cs-CZ" b="0" i="0" u="sng" dirty="0">
                <a:solidFill>
                  <a:srgbClr val="2A2A2A"/>
                </a:solidFill>
                <a:effectLst/>
                <a:latin typeface="Roboto" panose="02000000000000000000" pitchFamily="2" charset="0"/>
                <a:hlinkClick r:id="rId3"/>
              </a:rPr>
              <a:t>původního znění § 64 odst. 5 ZDPH platného do 31. 8. 2020</a:t>
            </a:r>
            <a:r>
              <a:rPr lang="cs-CZ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lze skutečnost, že zboží bylo přepraveno do jiného členského státu, prokázat písemným prohlášením pořizovatele nebo zmocněné třetí osoby, že zboží bylo přepraveno do jiného členského státu, nebo jinými důkazními prostředky.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705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altLang="cs-CZ" dirty="0"/>
            </a:br>
            <a:br>
              <a:rPr lang="cs-CZ" altLang="cs-CZ" dirty="0"/>
            </a:br>
            <a:r>
              <a:rPr lang="cs-CZ" altLang="cs-CZ" b="1" dirty="0">
                <a:solidFill>
                  <a:srgbClr val="FF0000"/>
                </a:solidFill>
              </a:rPr>
              <a:t>Pravidla pro uplatnění DPH</a:t>
            </a:r>
            <a:br>
              <a:rPr lang="cs-CZ" altLang="cs-CZ" dirty="0"/>
            </a:br>
            <a:r>
              <a:rPr lang="cs-CZ" altLang="cs-CZ" dirty="0"/>
              <a:t>		</a:t>
            </a:r>
          </a:p>
        </p:txBody>
      </p:sp>
      <p:sp>
        <p:nvSpPr>
          <p:cNvPr id="28675" name="Rectangle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b="1" dirty="0"/>
              <a:t>Nutno určit </a:t>
            </a:r>
            <a:r>
              <a:rPr lang="cs-CZ" altLang="cs-CZ" sz="2800" b="1" i="1" u="sng" dirty="0"/>
              <a:t>místo </a:t>
            </a:r>
            <a:r>
              <a:rPr lang="cs-CZ" altLang="cs-CZ" sz="2800" dirty="0"/>
              <a:t>uskutečněného zdanitelného plnění-STÁT plnění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b="1" i="1" u="sng" dirty="0"/>
              <a:t>Osobu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uskuteč</a:t>
            </a:r>
            <a:r>
              <a:rPr lang="cs-CZ" altLang="cs-CZ" sz="2800" b="1" dirty="0"/>
              <a:t>. plnění</a:t>
            </a:r>
            <a:r>
              <a:rPr lang="cs-CZ" altLang="cs-CZ" sz="2800" dirty="0"/>
              <a:t>- KDO PŘIZNÁ DAŇ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b="1" dirty="0"/>
              <a:t>Zda jde o </a:t>
            </a:r>
            <a:r>
              <a:rPr lang="cs-CZ" altLang="cs-CZ" sz="2800" b="1" i="1" u="sng" dirty="0"/>
              <a:t>předmět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zd</a:t>
            </a:r>
            <a:r>
              <a:rPr lang="cs-CZ" altLang="cs-CZ" sz="2800" b="1" dirty="0"/>
              <a:t>. plnění </a:t>
            </a:r>
            <a:r>
              <a:rPr lang="cs-CZ" altLang="cs-CZ" sz="2800" dirty="0"/>
              <a:t>– zboží x služby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dirty="0"/>
              <a:t>A zda vznikla </a:t>
            </a:r>
            <a:r>
              <a:rPr lang="cs-CZ" altLang="cs-CZ" sz="2800" i="1" u="sng" dirty="0"/>
              <a:t>daňová povinnost </a:t>
            </a:r>
            <a:r>
              <a:rPr lang="cs-CZ" altLang="cs-CZ" sz="2800" dirty="0"/>
              <a:t>a 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dirty="0"/>
              <a:t>Který stát je státem plnění tzn. </a:t>
            </a:r>
            <a:r>
              <a:rPr lang="cs-CZ" altLang="cs-CZ" sz="2800" i="1" u="sng" dirty="0"/>
              <a:t>ve kterém státě se daň vybere?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altLang="cs-CZ" sz="2800" b="1" u="sng" dirty="0"/>
              <a:t>Princip země původu</a:t>
            </a:r>
            <a:r>
              <a:rPr lang="cs-CZ" altLang="cs-CZ" sz="2800" dirty="0"/>
              <a:t>   ZEMĚ dodávající</a:t>
            </a:r>
            <a:endParaRPr lang="cs-CZ" altLang="cs-CZ" sz="2800" b="1" u="sng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altLang="cs-CZ" sz="2800" b="1" u="sng" dirty="0"/>
              <a:t>Princip země spotřeby</a:t>
            </a:r>
            <a:r>
              <a:rPr lang="cs-CZ" altLang="cs-CZ" sz="2800" dirty="0"/>
              <a:t> -určení  ZEMĚ dodání</a:t>
            </a:r>
          </a:p>
          <a:p>
            <a:pPr marL="0" indent="0" algn="ctr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u="sng" dirty="0">
                <a:solidFill>
                  <a:srgbClr val="FF0000"/>
                </a:solidFill>
              </a:rPr>
              <a:t>DAŇ je vybrána ale pouze jednou</a:t>
            </a:r>
          </a:p>
        </p:txBody>
      </p:sp>
    </p:spTree>
    <p:extLst>
      <p:ext uri="{BB962C8B-B14F-4D97-AF65-F5344CB8AC3E}">
        <p14:creationId xmlns:p14="http://schemas.microsoft.com/office/powerpoint/2010/main" val="3117711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>
                <a:solidFill>
                  <a:srgbClr val="FF0000"/>
                </a:solidFill>
              </a:rPr>
              <a:t>Princip země původu</a:t>
            </a:r>
          </a:p>
        </p:txBody>
      </p:sp>
      <p:sp>
        <p:nvSpPr>
          <p:cNvPr id="108547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Čl. státu EU- odkud se zboží dodává nebo   služba poskytuje, </a:t>
            </a:r>
          </a:p>
          <a:p>
            <a:pPr eaLnBrk="1" hangingPunct="1"/>
            <a:r>
              <a:rPr lang="cs-CZ" altLang="cs-CZ" sz="2800" dirty="0"/>
              <a:t>se </a:t>
            </a:r>
            <a:r>
              <a:rPr lang="cs-CZ" altLang="cs-CZ" sz="2800" b="1" u="sng" dirty="0"/>
              <a:t>daň vybere ve státě ze kterého se zboží dodává nebo služba poskytuje-sazby</a:t>
            </a:r>
            <a:r>
              <a:rPr lang="cs-CZ" altLang="cs-CZ" sz="2800" dirty="0"/>
              <a:t> a pravidla DPH platná pro tuto zemi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Princip nejjednodušší - </a:t>
            </a:r>
            <a:r>
              <a:rPr lang="cs-CZ" altLang="cs-CZ" sz="2800" b="1" dirty="0"/>
              <a:t>tuzemský model</a:t>
            </a:r>
          </a:p>
        </p:txBody>
      </p:sp>
    </p:spTree>
    <p:extLst>
      <p:ext uri="{BB962C8B-B14F-4D97-AF65-F5344CB8AC3E}">
        <p14:creationId xmlns:p14="http://schemas.microsoft.com/office/powerpoint/2010/main" val="2604570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>
                <a:solidFill>
                  <a:srgbClr val="FF0000"/>
                </a:solidFill>
              </a:rPr>
              <a:t>Princip země původu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Stát původu plnění = stát poskytovatele       Stát určení(spotřeby)=stát příjemce</a:t>
            </a:r>
          </a:p>
          <a:p>
            <a:endParaRPr lang="cs-CZ" sz="2400" b="1" dirty="0"/>
          </a:p>
          <a:p>
            <a:r>
              <a:rPr lang="cs-CZ" sz="2400" b="1" dirty="0"/>
              <a:t>                    MÍSTO PLNĚNÍ</a:t>
            </a:r>
          </a:p>
          <a:p>
            <a:r>
              <a:rPr lang="cs-CZ" sz="2400" b="1" dirty="0"/>
              <a:t>              ZDANITELNÉ PLNĚNÍ         ---------------------------------</a:t>
            </a:r>
          </a:p>
          <a:p>
            <a:r>
              <a:rPr lang="cs-CZ" sz="2400" b="1" dirty="0"/>
              <a:t>                                  </a:t>
            </a:r>
          </a:p>
          <a:p>
            <a:endParaRPr lang="cs-CZ" sz="2400" b="1" dirty="0"/>
          </a:p>
          <a:p>
            <a:r>
              <a:rPr lang="cs-CZ" sz="2400" b="1" dirty="0"/>
              <a:t>                              DAŇ </a:t>
            </a:r>
          </a:p>
          <a:p>
            <a:r>
              <a:rPr lang="cs-CZ" sz="2400" b="1" dirty="0"/>
              <a:t>(sazba pro tuto zemi vč. pravidel uplatnění)</a:t>
            </a:r>
          </a:p>
        </p:txBody>
      </p:sp>
      <p:sp>
        <p:nvSpPr>
          <p:cNvPr id="6" name="Šipka doprava 5"/>
          <p:cNvSpPr/>
          <p:nvPr/>
        </p:nvSpPr>
        <p:spPr>
          <a:xfrm flipV="1">
            <a:off x="7498080" y="3383280"/>
            <a:ext cx="978408" cy="3788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239589" y="4101737"/>
            <a:ext cx="484632" cy="770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03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28116-FFC0-44AA-8561-0B8063AB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56180"/>
            <a:ext cx="10058400" cy="1289554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sz="4000" b="1" dirty="0"/>
              <a:t>Dodání zboží do jiného členského státu, vývoz zboží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F3CF3A-FBA5-43AA-BB29-68A3ABE5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58" y="1395167"/>
            <a:ext cx="11774077" cy="4906653"/>
          </a:xfrm>
        </p:spPr>
        <p:txBody>
          <a:bodyPr>
            <a:normAutofit fontScale="32500" lnSpcReduction="20000"/>
          </a:bodyPr>
          <a:lstStyle/>
          <a:p>
            <a:r>
              <a:rPr lang="cs-CZ" sz="7400" dirty="0"/>
              <a:t>Podle zákona o dani z přidané hodnoty byl ve vztahu k pořizovatelům zboží z členských států Evropské unie pojem "vývoz zboží" nahrazen termínem </a:t>
            </a:r>
            <a:r>
              <a:rPr lang="cs-CZ" sz="7400" b="1" dirty="0"/>
              <a:t>"dodání zboží do jiného členského státu"</a:t>
            </a:r>
            <a:r>
              <a:rPr lang="cs-CZ" sz="7400" dirty="0"/>
              <a:t>, neboli tzv. "</a:t>
            </a:r>
            <a:r>
              <a:rPr lang="cs-CZ" sz="7400" b="1" dirty="0"/>
              <a:t>intra-komunitární plnění".</a:t>
            </a:r>
          </a:p>
          <a:p>
            <a:r>
              <a:rPr lang="cs-CZ" sz="7400" b="1" i="1" dirty="0"/>
              <a:t>Dodání zboží do jiného členského státu je považováno za osvobozené plnění s nárokem na odpočet v případě, že: (</a:t>
            </a:r>
            <a:r>
              <a:rPr lang="cs-CZ" sz="7400" b="1" i="1" dirty="0" err="1"/>
              <a:t>podmíka</a:t>
            </a:r>
            <a:r>
              <a:rPr lang="cs-CZ" sz="7400" b="1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7400" dirty="0"/>
              <a:t>pořizovatel zboží je v jiném členském státě Evropské unie registrován k dani z přidané hodnoty, tzn., že mu bylo přiděleno daňové identifikační číslo (DIČ) pro účely DPH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7400" dirty="0"/>
              <a:t>a zároveň zboží bylo skutečně odesláno nebo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7400" dirty="0"/>
              <a:t>přepraveno do jiného členského státu EU plátcem nebo pořizovatelem nebo zmocněnou třetí osobou.</a:t>
            </a:r>
          </a:p>
          <a:p>
            <a:r>
              <a:rPr lang="cs-CZ" sz="7400" u="sng" dirty="0"/>
              <a:t>Osvobození nelze uplatnit v případě, že je dodáváno zboží osobě, pro kterou pořízení zboží v jiném členském státě nebude předmětem daně. Pro účel uplatnění osvobození od daně je dodavatel povinen uvést a zkontrolovat platnost DIČ svého zákazníka, které mu bylo vydáno v jiné členské zemi</a:t>
            </a:r>
            <a:r>
              <a:rPr lang="cs-CZ" sz="7400" dirty="0"/>
              <a:t> </a:t>
            </a:r>
            <a:r>
              <a:rPr lang="cs-CZ" sz="3700" dirty="0"/>
              <a:t>Evropské unie.</a:t>
            </a:r>
          </a:p>
          <a:p>
            <a:r>
              <a:rPr lang="cs-CZ" sz="3700" dirty="0"/>
              <a:t> </a:t>
            </a:r>
          </a:p>
          <a:p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166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>
                <a:solidFill>
                  <a:srgbClr val="FF0000"/>
                </a:solidFill>
              </a:rPr>
              <a:t>Princip země původu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3200" dirty="0"/>
          </a:p>
          <a:p>
            <a:pPr marL="0" indent="0">
              <a:buNone/>
            </a:pPr>
            <a:r>
              <a:rPr lang="cs-CZ" altLang="cs-CZ" sz="3200" dirty="0"/>
              <a:t>Ve státě, </a:t>
            </a:r>
            <a:r>
              <a:rPr lang="cs-CZ" altLang="cs-CZ" sz="3200" b="1" dirty="0"/>
              <a:t>kde se spotřebovává plnění, přichází o výnos DPH- </a:t>
            </a:r>
          </a:p>
          <a:p>
            <a:r>
              <a:rPr lang="cs-CZ" altLang="cs-CZ" sz="3200" b="1" i="1" u="sng" dirty="0"/>
              <a:t>plátce přijímající </a:t>
            </a:r>
            <a:r>
              <a:rPr lang="cs-CZ" altLang="cs-CZ" sz="3200" dirty="0"/>
              <a:t>plnění uplatňuje ODPOČET daně- </a:t>
            </a:r>
          </a:p>
          <a:p>
            <a:pPr algn="ctr"/>
            <a:r>
              <a:rPr lang="cs-CZ" altLang="cs-CZ" sz="3200" b="1" dirty="0">
                <a:solidFill>
                  <a:srgbClr val="FF0000"/>
                </a:solidFill>
              </a:rPr>
              <a:t>stát spotřeby vrací daň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81069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b="1" dirty="0">
                <a:solidFill>
                  <a:srgbClr val="FF0000"/>
                </a:solidFill>
              </a:rPr>
              <a:t>Výběr DPH podle principu země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    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            stát A 25%                                         stát B 21%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    daň na výstupu 25%                    nárok na odpočet daně 25%</a:t>
            </a:r>
            <a:endParaRPr lang="cs-CZ" sz="2800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sz="2800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sz="2800" dirty="0"/>
              <a:t>   Stát B nemohl vybrat daň, ale musel uznat nárok na odpočet daně.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sz="2400" dirty="0"/>
              <a:t>Stát </a:t>
            </a:r>
            <a:r>
              <a:rPr lang="cs-CZ" sz="2400" b="1" dirty="0"/>
              <a:t>A</a:t>
            </a:r>
            <a:r>
              <a:rPr lang="cs-CZ" sz="2400" dirty="0"/>
              <a:t> daňový </a:t>
            </a:r>
            <a:r>
              <a:rPr lang="cs-CZ" sz="2400" b="1" u="sng" dirty="0"/>
              <a:t>výnos</a:t>
            </a:r>
            <a:r>
              <a:rPr lang="cs-CZ" sz="2400" dirty="0"/>
              <a:t> 25%, stát </a:t>
            </a:r>
            <a:r>
              <a:rPr lang="cs-CZ" sz="2400" b="1" dirty="0"/>
              <a:t>B</a:t>
            </a:r>
            <a:r>
              <a:rPr lang="cs-CZ" sz="2400" dirty="0"/>
              <a:t> 25% se d. výnos </a:t>
            </a:r>
            <a:r>
              <a:rPr lang="cs-CZ" sz="2400" b="1" u="sng" dirty="0"/>
              <a:t>snížil</a:t>
            </a:r>
            <a:r>
              <a:rPr lang="cs-CZ" sz="2400" dirty="0"/>
              <a:t>, a to ještě ve vyšší sazbě oproti 21%  a to vzhledem k tomu, že ve státě A je sazba 25%.</a:t>
            </a:r>
          </a:p>
        </p:txBody>
      </p:sp>
    </p:spTree>
    <p:extLst>
      <p:ext uri="{BB962C8B-B14F-4D97-AF65-F5344CB8AC3E}">
        <p14:creationId xmlns:p14="http://schemas.microsoft.com/office/powerpoint/2010/main" val="2875761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b="1" dirty="0"/>
              <a:t>Tento mechanizmus se uplatňuje především vůči konečnému spotřebiteli-turistický ruch.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sz="3200" b="1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sz="2800" i="1" dirty="0">
                <a:solidFill>
                  <a:srgbClr val="0070C0"/>
                </a:solidFill>
              </a:rPr>
              <a:t>Do budoucna využití větší v modifikované formě- nová pravidla pro přeúčtování výnosů DPH mezi jednotlivými státy.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099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</a:rPr>
              <a:t>Princip země spotřeby-určení</a:t>
            </a:r>
          </a:p>
        </p:txBody>
      </p:sp>
      <p:sp>
        <p:nvSpPr>
          <p:cNvPr id="30723" name="Rectangle 3"/>
          <p:cNvSpPr>
            <a:spLocks noGrp="1"/>
          </p:cNvSpPr>
          <p:nvPr>
            <p:ph sz="quarter" idx="1"/>
          </p:nvPr>
        </p:nvSpPr>
        <p:spPr>
          <a:xfrm>
            <a:off x="1097280" y="1857610"/>
            <a:ext cx="10058400" cy="402336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       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         </a:t>
            </a:r>
            <a:r>
              <a:rPr lang="cs-CZ" altLang="cs-CZ" sz="2800" b="1" u="sng" dirty="0"/>
              <a:t>Stát původu plnění</a:t>
            </a:r>
            <a:r>
              <a:rPr lang="cs-CZ" altLang="cs-CZ" sz="2800" dirty="0"/>
              <a:t>           </a:t>
            </a:r>
            <a:r>
              <a:rPr lang="cs-CZ" altLang="cs-CZ" sz="2800" b="1" u="sng" dirty="0"/>
              <a:t>Stát  určení (spotřeby)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              </a:t>
            </a:r>
            <a:r>
              <a:rPr lang="cs-CZ" altLang="cs-CZ" sz="1800" b="1" dirty="0"/>
              <a:t>stát poskytovatele                                           stát příjemce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1800" b="1" dirty="0"/>
              <a:t>                                                                                                           MÍSTO PLNĚNÍ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1800" b="1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dirty="0"/>
              <a:t>               není zdanit. plnění               zdanitelné plnění 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dirty="0"/>
              <a:t>                      </a:t>
            </a:r>
            <a:r>
              <a:rPr lang="cs-CZ" altLang="cs-CZ" sz="1800" dirty="0"/>
              <a:t>nevybere se daň</a:t>
            </a:r>
            <a:r>
              <a:rPr lang="cs-CZ" altLang="cs-CZ" sz="2800" dirty="0"/>
              <a:t>                         </a:t>
            </a:r>
            <a:r>
              <a:rPr lang="cs-CZ" altLang="cs-CZ" sz="2800" dirty="0" err="1"/>
              <a:t>DAŇ</a:t>
            </a:r>
            <a:r>
              <a:rPr lang="cs-CZ" altLang="cs-CZ" sz="2800" dirty="0"/>
              <a:t> dle sazby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b="1" dirty="0"/>
              <a:t>Místo plnění je ve státě, do kterého plnění směřuje, je zde spotřebováno a bude rozhodováno o tom, zda je to zdanitelné plnění a pokud ANO, daň se vybere se sazbou tohoto státu!</a:t>
            </a:r>
            <a:endParaRPr lang="cs-CZ" altLang="cs-CZ" sz="1800" b="1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740231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0" y="1845734"/>
            <a:ext cx="10869930" cy="4023360"/>
          </a:xfrm>
        </p:spPr>
        <p:txBody>
          <a:bodyPr/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     Stát, kam plnění směřuje, kde je spotřebováno rozhoduje o tom, zda se daň vybere a zda jde </a:t>
            </a:r>
            <a:r>
              <a:rPr lang="cs-CZ" altLang="cs-CZ" b="1" dirty="0"/>
              <a:t>o </a:t>
            </a:r>
            <a:r>
              <a:rPr lang="cs-CZ" altLang="cs-CZ" b="1" dirty="0" err="1"/>
              <a:t>zd</a:t>
            </a:r>
            <a:r>
              <a:rPr lang="cs-CZ" altLang="cs-CZ" b="1" dirty="0"/>
              <a:t>. plnění.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VÝHODY:</a:t>
            </a:r>
            <a:r>
              <a:rPr lang="cs-CZ" altLang="cs-CZ" dirty="0"/>
              <a:t> daň je vybrána –nárok na odpočet, má stát spotřeby,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                 nemusí docházet k dalšímu přeúčtování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NEVÝHODY</a:t>
            </a:r>
            <a:r>
              <a:rPr lang="cs-CZ" altLang="cs-CZ" dirty="0"/>
              <a:t> – najít osobu plátce, která odvede daň  - daňové úniky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                         vyšší administrativní zátěž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112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</a:rPr>
              <a:t>Princip země spotřeby</a:t>
            </a:r>
          </a:p>
        </p:txBody>
      </p:sp>
      <p:sp>
        <p:nvSpPr>
          <p:cNvPr id="11161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0070C0"/>
                </a:solidFill>
              </a:rPr>
              <a:t>Nejjednodušší uplatnění tohoto principu je mezi </a:t>
            </a:r>
            <a:r>
              <a:rPr lang="cs-CZ" altLang="cs-CZ" sz="2800" b="1" dirty="0" err="1">
                <a:solidFill>
                  <a:srgbClr val="0070C0"/>
                </a:solidFill>
              </a:rPr>
              <a:t>os.registrovanými</a:t>
            </a:r>
            <a:r>
              <a:rPr lang="cs-CZ" altLang="cs-CZ" sz="2800" b="1" dirty="0">
                <a:solidFill>
                  <a:srgbClr val="0070C0"/>
                </a:solidFill>
              </a:rPr>
              <a:t> k dani-povinnými v různých </a:t>
            </a:r>
            <a:r>
              <a:rPr lang="cs-CZ" altLang="cs-CZ" sz="2800" b="1" dirty="0" err="1">
                <a:solidFill>
                  <a:srgbClr val="0070C0"/>
                </a:solidFill>
              </a:rPr>
              <a:t>čl.státech</a:t>
            </a:r>
            <a:r>
              <a:rPr lang="cs-CZ" altLang="cs-CZ" sz="2800" b="1" dirty="0">
                <a:solidFill>
                  <a:srgbClr val="0070C0"/>
                </a:solidFill>
              </a:rPr>
              <a:t> EU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0070C0"/>
                </a:solidFill>
              </a:rPr>
              <a:t>Důležité rozlišit: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 dirty="0"/>
              <a:t>os. příjemce je plátce</a:t>
            </a:r>
            <a:r>
              <a:rPr lang="cs-CZ" altLang="cs-CZ" sz="2800" dirty="0"/>
              <a:t>-přizná, odvede daň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 dirty="0"/>
              <a:t>není plátce</a:t>
            </a:r>
            <a:r>
              <a:rPr lang="cs-CZ" altLang="cs-CZ" sz="2800" dirty="0"/>
              <a:t>- povinnost stát se plátce, registrovat se,  odvést daň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 dirty="0"/>
              <a:t>Dodavatel x poskytovatel-</a:t>
            </a:r>
            <a:r>
              <a:rPr lang="cs-CZ" altLang="cs-CZ" sz="2800" dirty="0"/>
              <a:t> osoba, která má provozovnu ve státě původu – povinnost registrace v jiném čl. st.EU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4792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b="1" dirty="0">
                <a:solidFill>
                  <a:srgbClr val="FF0000"/>
                </a:solidFill>
              </a:rPr>
              <a:t>Příklad dodání zboží do jiného čl.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b="1" u="sng" dirty="0"/>
              <a:t>Stát dodavatele           Stát příjemce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  plátce DPH               os. registrovaná k dani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  dodání zboží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  místo plnění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  </a:t>
            </a:r>
            <a:r>
              <a:rPr lang="cs-CZ" i="1" u="sng" dirty="0" err="1"/>
              <a:t>osvob</a:t>
            </a:r>
            <a:r>
              <a:rPr lang="cs-CZ" i="1" u="sng" dirty="0"/>
              <a:t>. plnění s </a:t>
            </a:r>
            <a:r>
              <a:rPr lang="cs-CZ" i="1" u="sng" dirty="0" err="1"/>
              <a:t>nár</a:t>
            </a:r>
            <a:r>
              <a:rPr lang="cs-CZ" i="1" u="sng" dirty="0"/>
              <a:t>. na odpočet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Místo plnění= místo, kde začíná přeprava, ale ne vždy se daň v tomto státě vybere,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podmínkou je, že příjemce je registrován k DPH-plátce- PRINCIP SPOTŘEBY,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Místo plnění je  u dodavatele, ale aby daň nebyla vybrána  v tomto státě, stanoví se pravidlo OSVOBOZENÉ PLNĚNÍ s </a:t>
            </a:r>
            <a:r>
              <a:rPr lang="cs-CZ" dirty="0" err="1"/>
              <a:t>NnO</a:t>
            </a:r>
            <a:r>
              <a:rPr lang="cs-CZ" dirty="0"/>
              <a:t> za splnění podmínek:</a:t>
            </a:r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/>
              <a:t>Příjemce je </a:t>
            </a:r>
            <a:r>
              <a:rPr lang="cs-CZ" dirty="0" err="1"/>
              <a:t>os.registrovaná</a:t>
            </a:r>
            <a:endParaRPr lang="cs-CZ" dirty="0"/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/>
              <a:t>Zboží se dodává v rámci </a:t>
            </a:r>
            <a:r>
              <a:rPr lang="cs-CZ" dirty="0" err="1"/>
              <a:t>ek.činností</a:t>
            </a:r>
            <a:endParaRPr lang="cs-CZ" dirty="0"/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/>
              <a:t>Pořízení zboží je pro příjemce </a:t>
            </a:r>
            <a:r>
              <a:rPr lang="cs-CZ" dirty="0" err="1"/>
              <a:t>zd.pněním</a:t>
            </a:r>
            <a:endParaRPr lang="cs-CZ" dirty="0"/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/>
              <a:t>Přeprava zboží byla dokončena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19221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/>
              <a:t>Pořízení zboží z jiného členského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u="sng" dirty="0"/>
              <a:t>Stát dodavatele           Stát příjemce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dodavatel plátce          osoba </a:t>
            </a:r>
            <a:r>
              <a:rPr lang="cs-CZ" dirty="0" err="1"/>
              <a:t>reg</a:t>
            </a:r>
            <a:r>
              <a:rPr lang="cs-CZ" dirty="0"/>
              <a:t>. k dani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místo plnění                 místo plnění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dodání zboží                 pořízení zboží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osvobozené plnění        zdanitelné plnění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  s </a:t>
            </a:r>
            <a:r>
              <a:rPr lang="cs-CZ" dirty="0" err="1"/>
              <a:t>nár</a:t>
            </a:r>
            <a:r>
              <a:rPr lang="cs-CZ" dirty="0"/>
              <a:t>. na odpočet 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Plátce uplatňuje DPH na vstupu </a:t>
            </a:r>
            <a:r>
              <a:rPr lang="cs-CZ"/>
              <a:t>i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6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pro účely DPH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Subjekty</a:t>
            </a:r>
          </a:p>
          <a:p>
            <a:r>
              <a:rPr lang="cs-CZ" dirty="0"/>
              <a:t>2. Předmět daně</a:t>
            </a:r>
          </a:p>
          <a:p>
            <a:r>
              <a:rPr lang="cs-CZ" dirty="0"/>
              <a:t>3. Základ</a:t>
            </a:r>
          </a:p>
          <a:p>
            <a:r>
              <a:rPr lang="cs-CZ" dirty="0"/>
              <a:t>4. Sazba</a:t>
            </a:r>
          </a:p>
          <a:p>
            <a:r>
              <a:rPr lang="cs-CZ" dirty="0"/>
              <a:t>5. Obrat</a:t>
            </a:r>
          </a:p>
          <a:p>
            <a:r>
              <a:rPr lang="cs-CZ" dirty="0"/>
              <a:t>6. Ekonomická činnost</a:t>
            </a:r>
          </a:p>
          <a:p>
            <a:r>
              <a:rPr lang="cs-CZ" dirty="0"/>
              <a:t>7. Místo zdanitelného plnění</a:t>
            </a:r>
          </a:p>
          <a:p>
            <a:r>
              <a:rPr lang="cs-CZ" dirty="0"/>
              <a:t>8. Daň na VSTUPU – odpočet daně  x daň na VÝSTUPU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90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 povinné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/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u="sng" dirty="0"/>
              <a:t>OSOBY POVINNÉ  K DANI-</a:t>
            </a:r>
            <a:r>
              <a:rPr lang="cs-CZ" altLang="cs-CZ" sz="3000" b="1" u="sng" dirty="0">
                <a:solidFill>
                  <a:srgbClr val="FF0000"/>
                </a:solidFill>
              </a:rPr>
              <a:t>PLÁTCE §6</a:t>
            </a:r>
            <a:endParaRPr lang="cs-CZ" altLang="cs-CZ" sz="30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SKUPINA</a:t>
            </a: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u="sng" dirty="0"/>
              <a:t>OSOBY IDENTIFIKOVANÉ K DANI </a:t>
            </a:r>
            <a:endParaRPr lang="cs-CZ" altLang="cs-CZ" sz="30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u="sng" dirty="0"/>
              <a:t>OSOBY REGISTROVANÉ k dani </a:t>
            </a:r>
            <a:r>
              <a:rPr lang="cs-CZ" altLang="cs-CZ" sz="3000" b="1" u="sng" dirty="0">
                <a:latin typeface="Arial" panose="020B0604020202020204" pitchFamily="34" charset="0"/>
              </a:rPr>
              <a:t> </a:t>
            </a:r>
            <a:r>
              <a:rPr lang="cs-CZ" altLang="cs-CZ" sz="3000" b="1" u="sng" dirty="0"/>
              <a:t>(v  JINÉM ČLENSKÉM SÁTĚ  EU)</a:t>
            </a:r>
            <a:endParaRPr lang="cs-CZ" altLang="cs-CZ" sz="30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ZAHRANIČNÍ  OSOBA</a:t>
            </a: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OSOBY OSVOBOZENÉ</a:t>
            </a:r>
          </a:p>
          <a:p>
            <a:pPr marL="609600" indent="-609600">
              <a:lnSpc>
                <a:spcPct val="70000"/>
              </a:lnSpc>
              <a:buNone/>
            </a:pPr>
            <a:r>
              <a:rPr lang="cs-CZ" altLang="cs-CZ" sz="2900" b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0735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60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PLÁTCI  DPH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81200" y="1981200"/>
            <a:ext cx="4033838" cy="3886200"/>
          </a:xfrm>
        </p:spPr>
        <p:txBody>
          <a:bodyPr/>
          <a:lstStyle/>
          <a:p>
            <a:pPr marL="533400" indent="-533400">
              <a:buNone/>
            </a:pPr>
            <a:r>
              <a:rPr lang="cs-CZ" altLang="cs-CZ" sz="3200" b="1">
                <a:solidFill>
                  <a:srgbClr val="00FF00"/>
                </a:solidFill>
              </a:rPr>
              <a:t>    </a:t>
            </a:r>
            <a:r>
              <a:rPr lang="cs-CZ" altLang="cs-CZ" sz="3600" b="1" i="1" u="sng"/>
              <a:t>Osoby povinné k dani se sídlem v ČR</a:t>
            </a:r>
          </a:p>
          <a:p>
            <a:pPr marL="533400" indent="-533400">
              <a:buNone/>
            </a:pPr>
            <a:endParaRPr lang="cs-CZ" altLang="cs-CZ" sz="3600" b="1" i="1" u="sng"/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4000" b="1"/>
              <a:t>Ze zákona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4000" b="1"/>
              <a:t>Dobrovolnost</a:t>
            </a:r>
          </a:p>
          <a:p>
            <a:pPr marL="533400" indent="-533400">
              <a:buNone/>
            </a:pPr>
            <a:endParaRPr lang="cs-CZ" altLang="cs-CZ"/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6176964" y="1981200"/>
            <a:ext cx="4033837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FF"/>
                </a:solidFill>
              </a:rPr>
              <a:t>  </a:t>
            </a:r>
            <a:r>
              <a:rPr lang="cs-CZ" altLang="cs-CZ" sz="3600" b="1" i="1" u="sng"/>
              <a:t>Osoby s výkonem ekonomických činností mimo ČR, ale poskytují plnění v ČR</a:t>
            </a:r>
          </a:p>
        </p:txBody>
      </p:sp>
    </p:spTree>
    <p:extLst>
      <p:ext uri="{BB962C8B-B14F-4D97-AF65-F5344CB8AC3E}">
        <p14:creationId xmlns:p14="http://schemas.microsoft.com/office/powerpoint/2010/main" val="278311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r" eaLnBrk="1" hangingPunct="1"/>
            <a:r>
              <a:rPr lang="cs-CZ" altLang="cs-CZ" sz="5400" b="1">
                <a:solidFill>
                  <a:schemeClr val="tx1"/>
                </a:solidFill>
              </a:rPr>
              <a:t>PLÁTCI ZE  ZÁKONA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cs-CZ" altLang="cs-CZ" sz="1600" dirty="0">
                <a:solidFill>
                  <a:srgbClr val="66CCFF"/>
                </a:solidFill>
              </a:rPr>
              <a:t>      </a:t>
            </a:r>
          </a:p>
          <a:p>
            <a:pPr marL="609600" indent="-609600"/>
            <a:r>
              <a:rPr lang="cs-CZ" altLang="cs-CZ" sz="3200" dirty="0"/>
              <a:t>„</a:t>
            </a:r>
            <a:r>
              <a:rPr lang="cs-CZ" altLang="cs-CZ" sz="3200" b="1" dirty="0"/>
              <a:t>Obrat“ nad limit 12 </a:t>
            </a:r>
            <a:r>
              <a:rPr lang="cs-CZ" altLang="cs-CZ" sz="3200" b="1" dirty="0" err="1"/>
              <a:t>měs</a:t>
            </a:r>
            <a:r>
              <a:rPr lang="cs-CZ" altLang="cs-CZ" sz="3200" b="1" dirty="0"/>
              <a:t>/</a:t>
            </a:r>
          </a:p>
          <a:p>
            <a:pPr marL="609600" indent="-609600">
              <a:buNone/>
            </a:pPr>
            <a:r>
              <a:rPr lang="cs-CZ" altLang="cs-CZ" sz="3200" b="1" dirty="0"/>
              <a:t>       2 000 000,-</a:t>
            </a:r>
          </a:p>
          <a:p>
            <a:pPr marL="609600" indent="-609600"/>
            <a:r>
              <a:rPr lang="cs-CZ" altLang="cs-CZ" sz="3200" b="1" dirty="0"/>
              <a:t>Pořízení zboží a služby z jiného členského státu EU nebo třetí země</a:t>
            </a:r>
          </a:p>
          <a:p>
            <a:pPr marL="609600" indent="-609600"/>
            <a:r>
              <a:rPr lang="cs-CZ" altLang="cs-CZ" sz="3200" b="1" dirty="0"/>
              <a:t>Příjemci služby poskytnuté osobou se sídlem mimo tuzemsko s místem plnění v ČR</a:t>
            </a:r>
            <a:endParaRPr lang="cs-CZ" altLang="cs-CZ" sz="3200" b="1" dirty="0">
              <a:latin typeface="Arial" panose="020B0604020202020204" pitchFamily="34" charset="0"/>
            </a:endParaRPr>
          </a:p>
          <a:p>
            <a:pPr marL="609600" indent="-609600"/>
            <a:r>
              <a:rPr lang="cs-CZ" altLang="cs-CZ" sz="3200" b="1" dirty="0">
                <a:latin typeface="Arial" panose="020B0604020202020204" pitchFamily="34" charset="0"/>
              </a:rPr>
              <a:t>Ekonomická činnost</a:t>
            </a:r>
          </a:p>
        </p:txBody>
      </p:sp>
    </p:spTree>
    <p:extLst>
      <p:ext uri="{BB962C8B-B14F-4D97-AF65-F5344CB8AC3E}">
        <p14:creationId xmlns:p14="http://schemas.microsoft.com/office/powerpoint/2010/main" val="2065555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>
                <a:solidFill>
                  <a:schemeClr val="tx1"/>
                </a:solidFill>
              </a:rPr>
              <a:t>Územní aspekty fungování DPH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Osoba uskutečňující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Osoba přijímající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Druh předmětu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Sídlo x bydliště, výkon ekonomických činností, zda je uskutečňují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Registrace – příslušný stát</a:t>
            </a:r>
          </a:p>
        </p:txBody>
      </p:sp>
    </p:spTree>
    <p:extLst>
      <p:ext uri="{BB962C8B-B14F-4D97-AF65-F5344CB8AC3E}">
        <p14:creationId xmlns:p14="http://schemas.microsoft.com/office/powerpoint/2010/main" val="1831103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r" eaLnBrk="1" hangingPunct="1"/>
            <a:r>
              <a:rPr lang="cs-CZ" altLang="cs-CZ" b="1" i="1" u="sng">
                <a:solidFill>
                  <a:schemeClr val="tx1"/>
                </a:solidFill>
              </a:rPr>
              <a:t>ZDANITELNÁ  PLNĚNÍ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   </a:t>
            </a:r>
            <a:r>
              <a:rPr lang="cs-CZ" altLang="cs-CZ" sz="3600" b="1"/>
              <a:t>Dodání zboží a poskytování služeb či jiné činnosti se obecně shrnují do pojmu</a:t>
            </a:r>
            <a:r>
              <a:rPr lang="cs-CZ" altLang="cs-CZ" sz="360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3600" b="1" u="sng">
              <a:solidFill>
                <a:srgbClr val="FFFF0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u="sng"/>
              <a:t>„Uskutečněná zdanitelná plnění“</a:t>
            </a:r>
          </a:p>
        </p:txBody>
      </p:sp>
    </p:spTree>
    <p:extLst>
      <p:ext uri="{BB962C8B-B14F-4D97-AF65-F5344CB8AC3E}">
        <p14:creationId xmlns:p14="http://schemas.microsoft.com/office/powerpoint/2010/main" val="5740886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</TotalTime>
  <Words>2855</Words>
  <Application>Microsoft Office PowerPoint</Application>
  <PresentationFormat>Širokoúhlá obrazovka</PresentationFormat>
  <Paragraphs>335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7" baseType="lpstr">
      <vt:lpstr>Arial</vt:lpstr>
      <vt:lpstr>Calibri</vt:lpstr>
      <vt:lpstr>Calibri Light</vt:lpstr>
      <vt:lpstr>Impact</vt:lpstr>
      <vt:lpstr>Metropolis</vt:lpstr>
      <vt:lpstr>Roboto</vt:lpstr>
      <vt:lpstr>Trebuchet MS</vt:lpstr>
      <vt:lpstr>Wingdings</vt:lpstr>
      <vt:lpstr>Wingdings 2</vt:lpstr>
      <vt:lpstr>Retrospektiva</vt:lpstr>
      <vt:lpstr>Pravidla EU pro uplatnění DPH</vt:lpstr>
      <vt:lpstr>Intrakomunitární obchody</vt:lpstr>
      <vt:lpstr>                                                                                                                   Dodání zboží do jiného členského státu, vývoz zboží </vt:lpstr>
      <vt:lpstr>POJMY pro účely DPH</vt:lpstr>
      <vt:lpstr>Subjekty povinné</vt:lpstr>
      <vt:lpstr>PLÁTCI  DPH</vt:lpstr>
      <vt:lpstr>PLÁTCI ZE  ZÁKONA</vt:lpstr>
      <vt:lpstr>Územní aspekty fungování DPH</vt:lpstr>
      <vt:lpstr>ZDANITELNÁ  PLNĚNÍ</vt:lpstr>
      <vt:lpstr>Druhy uskutečněných zdanitelných plnění z pohledu DPH</vt:lpstr>
      <vt:lpstr>Zdanitelná a osvobozená plnění</vt:lpstr>
      <vt:lpstr>Podmínka zdanitelného plnění</vt:lpstr>
      <vt:lpstr>Osvobozená plnění</vt:lpstr>
      <vt:lpstr>Prezentace aplikace PowerPoint</vt:lpstr>
      <vt:lpstr>SAZBA  DANĚ</vt:lpstr>
      <vt:lpstr>INSTITUTY související se základem daně a výpočtem DPH</vt:lpstr>
      <vt:lpstr>Zdaňování DPH 1.výrobek prochází přes tři plátce DPH</vt:lpstr>
      <vt:lpstr>Zdaňování DPH 1.výrobek prochází přes plátce DPH a vstupuje neplátce</vt:lpstr>
      <vt:lpstr>Prezentace aplikace PowerPoint</vt:lpstr>
      <vt:lpstr>                      Pravidla pro uplatnění DPH-teritoriální pohled </vt:lpstr>
      <vt:lpstr>Intrakomunitární obchod</vt:lpstr>
      <vt:lpstr>Základní pravidla </vt:lpstr>
      <vt:lpstr>Prezentace aplikace PowerPoint</vt:lpstr>
      <vt:lpstr>Od 1.1.2020 došlo k těmto zásadním změnám: </vt:lpstr>
      <vt:lpstr>Intrakomunitární plnění</vt:lpstr>
      <vt:lpstr>Dodání zboží do jiného členského státu (tj. „ven“) </vt:lpstr>
      <vt:lpstr>  Pravidla pro uplatnění DPH   </vt:lpstr>
      <vt:lpstr>Princip země původu</vt:lpstr>
      <vt:lpstr>Princip země původu</vt:lpstr>
      <vt:lpstr>Princip země původu</vt:lpstr>
      <vt:lpstr>Výběr DPH podle principu země původu</vt:lpstr>
      <vt:lpstr>Prezentace aplikace PowerPoint</vt:lpstr>
      <vt:lpstr>Princip země spotřeby-určení</vt:lpstr>
      <vt:lpstr>Prezentace aplikace PowerPoint</vt:lpstr>
      <vt:lpstr>Princip země spotřeby</vt:lpstr>
      <vt:lpstr>Příklad dodání zboží do jiného čl. státu </vt:lpstr>
      <vt:lpstr>Pořízení zboží z jiného členského státu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EU pro uplatnění DPH</dc:title>
  <dc:creator>35</dc:creator>
  <cp:lastModifiedBy>Ivana Pařízková</cp:lastModifiedBy>
  <cp:revision>32</cp:revision>
  <dcterms:created xsi:type="dcterms:W3CDTF">2017-04-04T09:42:11Z</dcterms:created>
  <dcterms:modified xsi:type="dcterms:W3CDTF">2023-04-12T12:01:05Z</dcterms:modified>
</cp:coreProperties>
</file>