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8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8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C1E92A-14CD-4705-A218-D6E73A9B4836}" type="datetimeFigureOut">
              <a:rPr lang="cs-CZ" smtClean="0"/>
              <a:t>04.05.2021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88CCB9-79D1-41B6-9CAD-63215A1E0DF3}" type="slidenum">
              <a:rPr lang="cs-CZ" smtClean="0"/>
              <a:t>‹#›</a:t>
            </a:fld>
            <a:endParaRPr lang="cs-CZ"/>
          </a:p>
        </p:txBody>
      </p:sp>
    </p:spTree>
    <p:extLst>
      <p:ext uri="{BB962C8B-B14F-4D97-AF65-F5344CB8AC3E}">
        <p14:creationId xmlns:p14="http://schemas.microsoft.com/office/powerpoint/2010/main" val="717619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95EC1D4A-A796-47C3-A63E-CE236FB377E2}" type="datetimeFigureOut">
              <a:rPr lang="cs-CZ" smtClean="0"/>
              <a:t>04.05.2021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5EC1D4A-A796-47C3-A63E-CE236FB377E2}" type="datetimeFigureOut">
              <a:rPr lang="cs-CZ" smtClean="0"/>
              <a:t>04.05.2021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5EC1D4A-A796-47C3-A63E-CE236FB377E2}" type="datetimeFigureOut">
              <a:rPr lang="cs-CZ" smtClean="0"/>
              <a:t>04.05.2021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5EC1D4A-A796-47C3-A63E-CE236FB377E2}" type="datetimeFigureOut">
              <a:rPr lang="cs-CZ" smtClean="0"/>
              <a:t>04.05.2021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t>04.05.2021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95EC1D4A-A796-47C3-A63E-CE236FB377E2}" type="datetimeFigureOut">
              <a:rPr lang="cs-CZ" smtClean="0"/>
              <a:t>04.05.2021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95EC1D4A-A796-47C3-A63E-CE236FB377E2}" type="datetimeFigureOut">
              <a:rPr lang="cs-CZ" smtClean="0"/>
              <a:t>04.05.2021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95EC1D4A-A796-47C3-A63E-CE236FB377E2}" type="datetimeFigureOut">
              <a:rPr lang="cs-CZ" smtClean="0"/>
              <a:t>04.05.2021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t>04.05.2021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04.05.2021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t>04.05.2021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t>04.05.2021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a:t>Zánik manželství, separace, </a:t>
            </a:r>
            <a:r>
              <a:rPr lang="cs-CZ" dirty="0" smtClean="0"/>
              <a:t>zplatnění, </a:t>
            </a:r>
            <a:r>
              <a:rPr lang="cs-CZ" dirty="0"/>
              <a:t>jiné procesy</a:t>
            </a:r>
          </a:p>
        </p:txBody>
      </p:sp>
      <p:sp>
        <p:nvSpPr>
          <p:cNvPr id="3" name="Podnadpis 2"/>
          <p:cNvSpPr>
            <a:spLocks noGrp="1"/>
          </p:cNvSpPr>
          <p:nvPr>
            <p:ph type="subTitle" idx="1"/>
          </p:nvPr>
        </p:nvSpPr>
        <p:spPr/>
        <p:txBody>
          <a:bodyPr/>
          <a:lstStyle/>
          <a:p>
            <a:endParaRPr lang="cs-CZ" dirty="0"/>
          </a:p>
          <a:p>
            <a:r>
              <a:rPr lang="cs-CZ" i="1" dirty="0">
                <a:solidFill>
                  <a:schemeClr val="tx1"/>
                </a:solidFill>
              </a:rPr>
              <a:t>Monika </a:t>
            </a:r>
            <a:r>
              <a:rPr lang="cs-CZ" i="1" dirty="0" err="1">
                <a:solidFill>
                  <a:schemeClr val="tx1"/>
                </a:solidFill>
              </a:rPr>
              <a:t>Menke</a:t>
            </a:r>
            <a:endParaRPr lang="cs-CZ" i="1" dirty="0">
              <a:solidFill>
                <a:schemeClr val="tx1"/>
              </a:solidFill>
            </a:endParaRPr>
          </a:p>
        </p:txBody>
      </p:sp>
    </p:spTree>
    <p:extLst>
      <p:ext uri="{BB962C8B-B14F-4D97-AF65-F5344CB8AC3E}">
        <p14:creationId xmlns:p14="http://schemas.microsoft.com/office/powerpoint/2010/main" val="2348837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457200" y="116632"/>
            <a:ext cx="8229600" cy="1152128"/>
          </a:xfrm>
        </p:spPr>
        <p:txBody>
          <a:bodyPr>
            <a:normAutofit/>
          </a:bodyPr>
          <a:lstStyle/>
          <a:p>
            <a:r>
              <a:rPr lang="cs-CZ" sz="3200" b="1" dirty="0"/>
              <a:t>1. Zrušení platně uzavřeného </a:t>
            </a:r>
            <a:r>
              <a:rPr lang="cs-CZ" sz="3200" b="1" dirty="0" smtClean="0"/>
              <a:t>manželství:</a:t>
            </a:r>
            <a:r>
              <a:rPr lang="cs-CZ" sz="3200" b="1" dirty="0"/>
              <a:t/>
            </a:r>
            <a:br>
              <a:rPr lang="cs-CZ" sz="3200" b="1" dirty="0"/>
            </a:br>
            <a:r>
              <a:rPr lang="cs-CZ" sz="3200" b="1" dirty="0"/>
              <a:t>tzv. privilegium </a:t>
            </a:r>
            <a:r>
              <a:rPr lang="cs-CZ" sz="3200" b="1" dirty="0" err="1"/>
              <a:t>Petrinum</a:t>
            </a:r>
            <a:endParaRPr lang="cs-CZ" sz="3200" b="1" dirty="0"/>
          </a:p>
        </p:txBody>
      </p:sp>
      <p:sp>
        <p:nvSpPr>
          <p:cNvPr id="3" name="Zástupný obsah 2">
            <a:extLst>
              <a:ext uri="{FF2B5EF4-FFF2-40B4-BE49-F238E27FC236}">
                <a16:creationId xmlns:a16="http://schemas.microsoft.com/office/drawing/2014/main" id="{63A0ABBB-C9B3-4167-89FB-2450A80A9A69}"/>
              </a:ext>
            </a:extLst>
          </p:cNvPr>
          <p:cNvSpPr>
            <a:spLocks noGrp="1"/>
          </p:cNvSpPr>
          <p:nvPr>
            <p:ph idx="1"/>
          </p:nvPr>
        </p:nvSpPr>
        <p:spPr>
          <a:xfrm>
            <a:off x="251520" y="1412776"/>
            <a:ext cx="8712968" cy="5256584"/>
          </a:xfrm>
        </p:spPr>
        <p:txBody>
          <a:bodyPr>
            <a:normAutofit fontScale="47500" lnSpcReduction="20000"/>
          </a:bodyPr>
          <a:lstStyle/>
          <a:p>
            <a:r>
              <a:rPr lang="cs-CZ" sz="3600" dirty="0"/>
              <a:t>Způsob uplatnění rozloučení manželství v prospěch víry (tzv. Privilegium </a:t>
            </a:r>
            <a:r>
              <a:rPr lang="cs-CZ" sz="3600" dirty="0" err="1"/>
              <a:t>Petrinum</a:t>
            </a:r>
            <a:r>
              <a:rPr lang="cs-CZ" sz="3600" dirty="0"/>
              <a:t>) podrobně stanoví výše zmíněná instrukce kongregace pro nauku víry </a:t>
            </a:r>
            <a:r>
              <a:rPr lang="cs-CZ" sz="3600" i="1" dirty="0" err="1"/>
              <a:t>Potestas</a:t>
            </a:r>
            <a:r>
              <a:rPr lang="cs-CZ" sz="3600" i="1" dirty="0"/>
              <a:t> </a:t>
            </a:r>
            <a:r>
              <a:rPr lang="cs-CZ" sz="3600" i="1" dirty="0" err="1"/>
              <a:t>Ecclesiae</a:t>
            </a:r>
            <a:r>
              <a:rPr lang="cs-CZ" sz="3600" i="1" dirty="0"/>
              <a:t> </a:t>
            </a:r>
            <a:r>
              <a:rPr lang="cs-CZ" sz="3600" dirty="0"/>
              <a:t>(30. 4. 2001), </a:t>
            </a:r>
            <a:r>
              <a:rPr lang="cs-CZ" sz="3600" dirty="0" smtClean="0"/>
              <a:t>na</a:t>
            </a:r>
            <a:r>
              <a:rPr lang="cs-CZ" sz="3600" dirty="0"/>
              <a:t> </a:t>
            </a:r>
            <a:r>
              <a:rPr lang="cs-CZ" sz="3600" dirty="0" smtClean="0"/>
              <a:t>niž </a:t>
            </a:r>
            <a:r>
              <a:rPr lang="cs-CZ" sz="3600" dirty="0"/>
              <a:t>budeme v dalším textu odkazovat.</a:t>
            </a:r>
          </a:p>
          <a:p>
            <a:r>
              <a:rPr lang="cs-CZ" sz="3600" dirty="0"/>
              <a:t>Na základě žádosti, kterou může místnímu ordináři obvykle prostřednictvím faráře podat jeden z manželských partnerů, je na úrovni diecéze (obvykle prostřednictvím církevního soudu) vedeno informační řízení, v němž se musí prokázat požadované předpoklady pro udělení privilegia (čl. 3).</a:t>
            </a:r>
          </a:p>
          <a:p>
            <a:r>
              <a:rPr lang="cs-CZ" sz="3600" dirty="0" smtClean="0"/>
              <a:t>Základní </a:t>
            </a:r>
            <a:r>
              <a:rPr lang="cs-CZ" sz="3600" dirty="0"/>
              <a:t>podmínky </a:t>
            </a:r>
            <a:r>
              <a:rPr lang="cs-CZ" sz="3600" i="1" dirty="0"/>
              <a:t>(</a:t>
            </a:r>
            <a:r>
              <a:rPr lang="cs-CZ" sz="3600" i="1" dirty="0" err="1"/>
              <a:t>conditiones</a:t>
            </a:r>
            <a:r>
              <a:rPr lang="cs-CZ" sz="3600" i="1" dirty="0"/>
              <a:t> sine </a:t>
            </a:r>
            <a:r>
              <a:rPr lang="cs-CZ" sz="3600" i="1" dirty="0" err="1"/>
              <a:t>quibus</a:t>
            </a:r>
            <a:r>
              <a:rPr lang="cs-CZ" sz="3600" i="1" dirty="0"/>
              <a:t> non)</a:t>
            </a:r>
            <a:r>
              <a:rPr lang="cs-CZ" sz="3600" dirty="0"/>
              <a:t> jsou (čl. 1):</a:t>
            </a:r>
          </a:p>
          <a:p>
            <a:pPr lvl="1"/>
            <a:r>
              <a:rPr lang="cs-CZ" sz="3200" dirty="0"/>
              <a:t>alespoň jeden z partnerů nebyl v době sňatku pokřtěn;</a:t>
            </a:r>
          </a:p>
          <a:p>
            <a:pPr lvl="1"/>
            <a:r>
              <a:rPr lang="cs-CZ" sz="3200" dirty="0"/>
              <a:t>po eventuálním křtu nepokřtěné strany (oba již jsou pokřtěni!) nebylo manželství dovršeno – tím je zaručena možnost uplatnění církevní moci, která se již nevztahuje na svátostné završené manželství;</a:t>
            </a:r>
          </a:p>
          <a:p>
            <a:pPr lvl="1"/>
            <a:r>
              <a:rPr lang="cs-CZ" sz="3200" dirty="0"/>
              <a:t>v nově zamýšleném manželství je možnost křesťanského života a výchovy dětí, a proto v případě zamýšleného dalšího (nového) nesvátostného manželství musí nejen pokřtěná strana </a:t>
            </a:r>
            <a:r>
              <a:rPr lang="cs-CZ" sz="3200" i="1" dirty="0"/>
              <a:t>písemně</a:t>
            </a:r>
            <a:r>
              <a:rPr lang="cs-CZ" sz="3200" dirty="0"/>
              <a:t> poskytnout záruku, že se bude varovat ztráty katolické víry (srov. kán. 1125), ale i nepokřtěná nebo mimo katolickou církev pokřtěná strana musí poskytnout </a:t>
            </a:r>
            <a:r>
              <a:rPr lang="cs-CZ" sz="3200" b="1" i="1" dirty="0"/>
              <a:t>písemné </a:t>
            </a:r>
            <a:r>
              <a:rPr lang="cs-CZ" sz="3200" dirty="0"/>
              <a:t>záruky o tom, že je připravena dát katolické straně svobodu žít podle své víry a katolicky pokřtít i vychovat </a:t>
            </a:r>
            <a:r>
              <a:rPr lang="cs-CZ" sz="3200" dirty="0" smtClean="0"/>
              <a:t>děti.</a:t>
            </a:r>
            <a:endParaRPr lang="cs-CZ" sz="3200" dirty="0"/>
          </a:p>
          <a:p>
            <a:r>
              <a:rPr lang="cs-CZ" sz="3600" dirty="0"/>
              <a:t>J</a:t>
            </a:r>
            <a:r>
              <a:rPr lang="cs-CZ" sz="3600" dirty="0" smtClean="0"/>
              <a:t>e </a:t>
            </a:r>
            <a:r>
              <a:rPr lang="cs-CZ" sz="3600" dirty="0"/>
              <a:t>tu ale jeden podstatný rozdíl oproti pavlovskému Privilegiu </a:t>
            </a:r>
            <a:r>
              <a:rPr lang="cs-CZ" sz="3600" i="1" dirty="0"/>
              <a:t>(privilegium Paulinum)</a:t>
            </a:r>
            <a:r>
              <a:rPr lang="cs-CZ" sz="3600" dirty="0"/>
              <a:t>: v tomto případě se nevyžaduje, aby došlo ke konverzi u jednoho z partnerů žijícího v manželství, </a:t>
            </a:r>
            <a:r>
              <a:rPr lang="cs-CZ" sz="3600" dirty="0" smtClean="0"/>
              <a:t>o</a:t>
            </a:r>
            <a:r>
              <a:rPr lang="cs-CZ" sz="3600" dirty="0"/>
              <a:t> </a:t>
            </a:r>
            <a:r>
              <a:rPr lang="cs-CZ" sz="3600" dirty="0" smtClean="0"/>
              <a:t>jehož </a:t>
            </a:r>
            <a:r>
              <a:rPr lang="cs-CZ" sz="3600" dirty="0"/>
              <a:t>rozvázání se žádá – na základě principu přízně víry </a:t>
            </a:r>
            <a:r>
              <a:rPr lang="cs-CZ" sz="3600" i="1" dirty="0"/>
              <a:t>(</a:t>
            </a:r>
            <a:r>
              <a:rPr lang="cs-CZ" sz="3600" i="1" dirty="0" err="1"/>
              <a:t>favor</a:t>
            </a:r>
            <a:r>
              <a:rPr lang="cs-CZ" sz="3600" i="1" dirty="0"/>
              <a:t> </a:t>
            </a:r>
            <a:r>
              <a:rPr lang="cs-CZ" sz="3600" i="1" dirty="0" err="1"/>
              <a:t>fidei</a:t>
            </a:r>
            <a:r>
              <a:rPr lang="cs-CZ" sz="3600" i="1" dirty="0"/>
              <a:t>)</a:t>
            </a:r>
            <a:r>
              <a:rPr lang="cs-CZ" sz="3600" dirty="0"/>
              <a:t> se toto privilegium uplatňuje i v prospěch třetí osoby, která je katolík a chce žít v náležitém křesťanském manželství</a:t>
            </a:r>
            <a:r>
              <a:rPr lang="cs-CZ" sz="3600" dirty="0" smtClean="0"/>
              <a:t>.</a:t>
            </a:r>
            <a:r>
              <a:rPr lang="cs-CZ" sz="3600" dirty="0"/>
              <a:t> V tomto bodě je zákonodárce náročnější, než tomu je u smíšeného manželství nebo u manželství mezi katolickým a nepokřtěným nupturientem. Srov. výše v této publikaci body </a:t>
            </a:r>
            <a:r>
              <a:rPr lang="cs-CZ" sz="3600" i="1" dirty="0"/>
              <a:t>3.2.4 Překážka různosti náboženství (kán. 1086)</a:t>
            </a:r>
            <a:r>
              <a:rPr lang="cs-CZ" sz="3600" dirty="0"/>
              <a:t> a </a:t>
            </a:r>
            <a:r>
              <a:rPr lang="cs-CZ" sz="3600" i="1" dirty="0"/>
              <a:t>3.3.2 Smíšená manželství (kán. 1124–1129</a:t>
            </a:r>
            <a:r>
              <a:rPr lang="cs-CZ" sz="3600" i="1" dirty="0" smtClean="0"/>
              <a:t>)</a:t>
            </a:r>
            <a:r>
              <a:rPr lang="cs-CZ" sz="3600" dirty="0" smtClean="0"/>
              <a:t>.</a:t>
            </a:r>
            <a:endParaRPr lang="cs-CZ" sz="3600" dirty="0"/>
          </a:p>
        </p:txBody>
      </p:sp>
    </p:spTree>
    <p:extLst>
      <p:ext uri="{BB962C8B-B14F-4D97-AF65-F5344CB8AC3E}">
        <p14:creationId xmlns:p14="http://schemas.microsoft.com/office/powerpoint/2010/main" val="3911871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445816" y="116632"/>
            <a:ext cx="8229600" cy="1143000"/>
          </a:xfrm>
        </p:spPr>
        <p:txBody>
          <a:bodyPr>
            <a:normAutofit/>
          </a:bodyPr>
          <a:lstStyle/>
          <a:p>
            <a:r>
              <a:rPr lang="cs-CZ" sz="3200" b="1" dirty="0"/>
              <a:t>1. Zrušení platně uzavřeného </a:t>
            </a:r>
            <a:r>
              <a:rPr lang="cs-CZ" sz="3200" b="1" dirty="0" smtClean="0"/>
              <a:t>manželství:</a:t>
            </a:r>
            <a:r>
              <a:rPr lang="cs-CZ" sz="3200" b="1" dirty="0"/>
              <a:t/>
            </a:r>
            <a:br>
              <a:rPr lang="cs-CZ" sz="3200" b="1" dirty="0"/>
            </a:br>
            <a:r>
              <a:rPr lang="cs-CZ" sz="3200" b="1" dirty="0"/>
              <a:t>tzv. privilegium </a:t>
            </a:r>
            <a:r>
              <a:rPr lang="cs-CZ" sz="3200" b="1" dirty="0" err="1"/>
              <a:t>Petrinum</a:t>
            </a:r>
            <a:endParaRPr lang="cs-CZ" sz="3200" b="1" dirty="0"/>
          </a:p>
        </p:txBody>
      </p:sp>
      <p:sp>
        <p:nvSpPr>
          <p:cNvPr id="3" name="Zástupný obsah 2">
            <a:extLst>
              <a:ext uri="{FF2B5EF4-FFF2-40B4-BE49-F238E27FC236}">
                <a16:creationId xmlns:a16="http://schemas.microsoft.com/office/drawing/2014/main" id="{63A0ABBB-C9B3-4167-89FB-2450A80A9A69}"/>
              </a:ext>
            </a:extLst>
          </p:cNvPr>
          <p:cNvSpPr>
            <a:spLocks noGrp="1"/>
          </p:cNvSpPr>
          <p:nvPr>
            <p:ph idx="1"/>
          </p:nvPr>
        </p:nvSpPr>
        <p:spPr>
          <a:xfrm>
            <a:off x="323528" y="1340768"/>
            <a:ext cx="8363272" cy="5328592"/>
          </a:xfrm>
        </p:spPr>
        <p:txBody>
          <a:bodyPr>
            <a:normAutofit fontScale="25000" lnSpcReduction="20000"/>
          </a:bodyPr>
          <a:lstStyle/>
          <a:p>
            <a:pPr marL="0" indent="0">
              <a:buNone/>
            </a:pPr>
            <a:r>
              <a:rPr lang="cs-CZ" sz="6000" dirty="0"/>
              <a:t>Dále se požaduje (čl. 4–5. 7–8):</a:t>
            </a:r>
          </a:p>
          <a:p>
            <a:pPr lvl="0"/>
            <a:r>
              <a:rPr lang="cs-CZ" sz="6000" dirty="0"/>
              <a:t>nemožnost obnovit společný život v manželství, které ztroskotalo;</a:t>
            </a:r>
          </a:p>
          <a:p>
            <a:pPr lvl="0"/>
            <a:r>
              <a:rPr lang="cs-CZ" sz="6000" dirty="0"/>
              <a:t>aby žádající strana nebyla výlučným či převažujícím viníkem ztroskotání manželství;</a:t>
            </a:r>
          </a:p>
          <a:p>
            <a:pPr lvl="0"/>
            <a:r>
              <a:rPr lang="cs-CZ" sz="6000" dirty="0"/>
              <a:t>aby osoba, s níž má být uzavřeno nebo zplatněno manželství, nezavinila rozpad manželství;</a:t>
            </a:r>
          </a:p>
          <a:p>
            <a:pPr lvl="0"/>
            <a:r>
              <a:rPr lang="cs-CZ" sz="6000" dirty="0"/>
              <a:t>musí se sledovat dopad eventuálního rozloučení manželství, zda ne­vznikne nebezpečí veřejného pohoršení nebo údivu;</a:t>
            </a:r>
          </a:p>
          <a:p>
            <a:pPr lvl="0"/>
            <a:r>
              <a:rPr lang="cs-CZ" sz="6000" dirty="0"/>
              <a:t>aby strana, která žádá o rozloučení sociálně zajistila opuštěného man­žela a děti a aby se postarala o náboženskou výchovu dětí;</a:t>
            </a:r>
          </a:p>
          <a:p>
            <a:pPr lvl="0"/>
            <a:r>
              <a:rPr lang="cs-CZ" sz="6000" dirty="0"/>
              <a:t>aby katolická strana, s níž má být nové manželství uzavřeno, žila podle křesťanského slibu a pečovala řádně o rodinu;</a:t>
            </a:r>
          </a:p>
          <a:p>
            <a:pPr lvl="0"/>
            <a:r>
              <a:rPr lang="cs-CZ" sz="6000" dirty="0"/>
              <a:t>jedná-li se o katechumena, má být morální jistota, že křest skutečně přijme a že jeho konverze je upřímná (radí se sňatek odložit až na dobu po křtu, aby nešlo o záminku);</a:t>
            </a:r>
          </a:p>
          <a:p>
            <a:pPr lvl="0"/>
            <a:r>
              <a:rPr lang="cs-CZ" sz="6000" dirty="0"/>
              <a:t>ohledně žádosti o rozloučení kanonického manželství, které bylo uzavřeno po obdržení dispenze od překážky různosti náboženství, se vyžaduje navíc: </a:t>
            </a:r>
            <a:r>
              <a:rPr lang="cs-CZ" sz="6000" b="1" dirty="0"/>
              <a:t>a)</a:t>
            </a:r>
            <a:r>
              <a:rPr lang="cs-CZ" sz="6000" dirty="0"/>
              <a:t> aby v případě, že podává žádost katolická strana, uzavřela manželství pouze s pokřtěným nupturientem, </a:t>
            </a:r>
            <a:r>
              <a:rPr lang="cs-CZ" sz="6000" b="1" dirty="0"/>
              <a:t>b)</a:t>
            </a:r>
            <a:r>
              <a:rPr lang="cs-CZ" sz="6000" dirty="0"/>
              <a:t> aby v případě, že podává žádost dosud nepokřtěný partner (z tohoto prvního manželství), hodlal přijmout křest a uzavřít manželství s pokřtěným nupturientem – v tom případě je třeba vyloučit pochybnosti o upřímnosti obrácení.</a:t>
            </a:r>
          </a:p>
          <a:p>
            <a:r>
              <a:rPr lang="cs-CZ" sz="6000" dirty="0"/>
              <a:t>Pokud během řízení vznikne pochybnost o platnosti manželství, má se to zaznamenat v aktech tohoto informačního řízení.</a:t>
            </a:r>
          </a:p>
          <a:p>
            <a:r>
              <a:rPr lang="cs-CZ" sz="6000" dirty="0"/>
              <a:t>Po skončení informačního řízení se zašlou předepsaným způsobem vypracovaná a ověřená akta spolu s míněním obhájce svazku a biskupa (čl. 11–25) Apoštolskému stolci (Kongregaci pro nauku víry). Ta po prozkoumání (a případném doplnění) předá se svým vyjádřením akta papeži, který tu má rozhodující slovo.</a:t>
            </a:r>
          </a:p>
          <a:p>
            <a:pPr marL="0" indent="0">
              <a:spcBef>
                <a:spcPts val="1200"/>
              </a:spcBef>
              <a:buNone/>
            </a:pPr>
            <a:r>
              <a:rPr lang="cs-CZ" sz="5600" b="1" i="1" dirty="0" smtClean="0"/>
              <a:t>Pokud </a:t>
            </a:r>
            <a:r>
              <a:rPr lang="cs-CZ" sz="5600" b="1" i="1" dirty="0"/>
              <a:t>papež manželství rozváže, je manželství rozvázáno okamžikem účinnosti rozhodnutí, tj. bez ohledu na uzavření nebo neuzavření nového </a:t>
            </a:r>
            <a:r>
              <a:rPr lang="cs-CZ" sz="5600" b="1" i="1" dirty="0" smtClean="0"/>
              <a:t>manželství.</a:t>
            </a:r>
            <a:endParaRPr lang="cs-CZ" sz="4800" dirty="0"/>
          </a:p>
        </p:txBody>
      </p:sp>
    </p:spTree>
    <p:extLst>
      <p:ext uri="{BB962C8B-B14F-4D97-AF65-F5344CB8AC3E}">
        <p14:creationId xmlns:p14="http://schemas.microsoft.com/office/powerpoint/2010/main" val="3703425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457200" y="116632"/>
            <a:ext cx="8229600" cy="1080120"/>
          </a:xfrm>
        </p:spPr>
        <p:txBody>
          <a:bodyPr>
            <a:normAutofit/>
          </a:bodyPr>
          <a:lstStyle/>
          <a:p>
            <a:r>
              <a:rPr lang="cs-CZ" sz="3200" b="1" dirty="0"/>
              <a:t>1. Zrušení platně uzavřeného </a:t>
            </a:r>
            <a:r>
              <a:rPr lang="cs-CZ" sz="3200" b="1" dirty="0" smtClean="0"/>
              <a:t>manželství:</a:t>
            </a:r>
            <a:r>
              <a:rPr lang="cs-CZ" sz="3200" b="1" dirty="0"/>
              <a:t/>
            </a:r>
            <a:br>
              <a:rPr lang="cs-CZ" sz="3200" b="1" dirty="0"/>
            </a:br>
            <a:r>
              <a:rPr lang="cs-CZ" sz="3200" b="1" dirty="0"/>
              <a:t>tzv. privilegium </a:t>
            </a:r>
            <a:r>
              <a:rPr lang="cs-CZ" sz="3200" b="1" dirty="0" err="1"/>
              <a:t>Petrinum</a:t>
            </a:r>
            <a:endParaRPr lang="cs-CZ" sz="3200" b="1" dirty="0"/>
          </a:p>
        </p:txBody>
      </p:sp>
      <p:sp>
        <p:nvSpPr>
          <p:cNvPr id="3" name="Zástupný obsah 2">
            <a:extLst>
              <a:ext uri="{FF2B5EF4-FFF2-40B4-BE49-F238E27FC236}">
                <a16:creationId xmlns:a16="http://schemas.microsoft.com/office/drawing/2014/main" id="{63A0ABBB-C9B3-4167-89FB-2450A80A9A69}"/>
              </a:ext>
            </a:extLst>
          </p:cNvPr>
          <p:cNvSpPr>
            <a:spLocks noGrp="1"/>
          </p:cNvSpPr>
          <p:nvPr>
            <p:ph idx="1"/>
          </p:nvPr>
        </p:nvSpPr>
        <p:spPr>
          <a:xfrm>
            <a:off x="457200" y="1196752"/>
            <a:ext cx="8229600" cy="5472608"/>
          </a:xfrm>
        </p:spPr>
        <p:txBody>
          <a:bodyPr>
            <a:noAutofit/>
          </a:bodyPr>
          <a:lstStyle/>
          <a:p>
            <a:pPr marL="0" indent="0">
              <a:buNone/>
            </a:pPr>
            <a:r>
              <a:rPr lang="cs-CZ" sz="1800" dirty="0"/>
              <a:t>Milost (výhoda) privilegia </a:t>
            </a:r>
            <a:r>
              <a:rPr lang="cs-CZ" sz="1800" dirty="0" err="1"/>
              <a:t>Petri­na</a:t>
            </a:r>
            <a:r>
              <a:rPr lang="cs-CZ" sz="1800" dirty="0"/>
              <a:t> se uděluje pro konkrétní manželství jen jednou (čl. 6) – nesmí být na základě tohoto privilegia ani podána (natož kladně vyřízena) žádost o rozloučení manželství, jehož uzavření umožnilo uplatnění právě tohoto privilegia. (Jinak řečeno: pro jedno konkrétní manželství se smí privilegium </a:t>
            </a:r>
            <a:r>
              <a:rPr lang="cs-CZ" sz="1800" dirty="0" err="1"/>
              <a:t>Petrinum</a:t>
            </a:r>
            <a:r>
              <a:rPr lang="cs-CZ" sz="1800" dirty="0"/>
              <a:t> uplatnit pouze jednou – buď pro jeho vznik, nebo pro jeho zánik.)</a:t>
            </a:r>
          </a:p>
          <a:p>
            <a:r>
              <a:rPr lang="cs-CZ" sz="1800" dirty="0"/>
              <a:t>Kde je možné, aby manželství bylo rozlou­čeno z jiného právního důvodu anebo byla prokázána jeho neplatnost od počátku, je třeba tomu dát přednost.</a:t>
            </a:r>
          </a:p>
          <a:p>
            <a:r>
              <a:rPr lang="cs-CZ" sz="1800" i="1" dirty="0"/>
              <a:t>Rozšiřující text; Požadované znalosti pro předmět Církevní právo pro jáhenskou službu</a:t>
            </a:r>
          </a:p>
          <a:p>
            <a:pPr marL="0" indent="0">
              <a:spcBef>
                <a:spcPts val="1200"/>
              </a:spcBef>
              <a:buNone/>
            </a:pPr>
            <a:r>
              <a:rPr lang="cs-CZ" sz="1800" b="1" i="1" dirty="0" smtClean="0"/>
              <a:t>Zaznamenání </a:t>
            </a:r>
            <a:r>
              <a:rPr lang="cs-CZ" sz="1800" b="1" i="1" dirty="0"/>
              <a:t>zrušení platně uzavřeného manželství (kán. 1685. 1706)</a:t>
            </a:r>
          </a:p>
          <a:p>
            <a:r>
              <a:rPr lang="cs-CZ" sz="1800" dirty="0" smtClean="0"/>
              <a:t>Skutečnost </a:t>
            </a:r>
            <a:r>
              <a:rPr lang="cs-CZ" sz="1800" dirty="0"/>
              <a:t>zrušení platně uzavřeného manželství musí být zapsána v poznámce v matrice sezdaných i v matrice pokřtěných, protože jde o právně významnou skutečnost, mající za následek možnost uzavření nového manželství nebo vstup do stavu trvale vyžadujícího život bez manželství (zasvěcený život, celibát).</a:t>
            </a:r>
          </a:p>
          <a:p>
            <a:r>
              <a:rPr lang="cs-CZ" sz="1800" dirty="0" smtClean="0"/>
              <a:t>Tato </a:t>
            </a:r>
            <a:r>
              <a:rPr lang="cs-CZ" sz="1800" dirty="0"/>
              <a:t>povinnost zavazuje ordináře místa, kde bylo manželství uzavřeno; je pak jeho záležitostí, jakým způsobem bude skutečnost nahlášena a záznam proveden.</a:t>
            </a:r>
          </a:p>
          <a:p>
            <a:r>
              <a:rPr lang="cs-CZ" sz="1800" dirty="0" smtClean="0"/>
              <a:t>Obdobně </a:t>
            </a:r>
            <a:r>
              <a:rPr lang="cs-CZ" sz="1800" dirty="0"/>
              <a:t>je třeba postupovat v případě, že dojde k prohlášení manžela za mrtvého (kán. 1707</a:t>
            </a:r>
            <a:r>
              <a:rPr lang="cs-CZ" sz="1800" dirty="0" smtClean="0"/>
              <a:t>).</a:t>
            </a:r>
            <a:endParaRPr lang="cs-CZ" sz="1800" dirty="0"/>
          </a:p>
        </p:txBody>
      </p:sp>
    </p:spTree>
    <p:extLst>
      <p:ext uri="{BB962C8B-B14F-4D97-AF65-F5344CB8AC3E}">
        <p14:creationId xmlns:p14="http://schemas.microsoft.com/office/powerpoint/2010/main" val="717795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457200" y="188640"/>
            <a:ext cx="8229600" cy="1228998"/>
          </a:xfrm>
        </p:spPr>
        <p:txBody>
          <a:bodyPr>
            <a:normAutofit/>
          </a:bodyPr>
          <a:lstStyle/>
          <a:p>
            <a:r>
              <a:rPr lang="cs-CZ" sz="3200" b="1" dirty="0" smtClean="0"/>
              <a:t>2. Odloučení </a:t>
            </a:r>
            <a:r>
              <a:rPr lang="cs-CZ" sz="3200" b="1" dirty="0"/>
              <a:t>manželů za trvání </a:t>
            </a:r>
            <a:r>
              <a:rPr lang="cs-CZ" sz="3200" b="1" dirty="0" smtClean="0"/>
              <a:t>manželství</a:t>
            </a:r>
            <a:br>
              <a:rPr lang="cs-CZ" sz="3200" b="1" dirty="0" smtClean="0"/>
            </a:br>
            <a:r>
              <a:rPr lang="cs-CZ" sz="3200" b="1" dirty="0"/>
              <a:t>(</a:t>
            </a:r>
            <a:r>
              <a:rPr lang="cs-CZ" sz="3200" b="1" dirty="0" smtClean="0"/>
              <a:t>separace)</a:t>
            </a:r>
            <a:endParaRPr lang="cs-CZ" sz="3200" b="1" dirty="0"/>
          </a:p>
        </p:txBody>
      </p:sp>
      <p:sp>
        <p:nvSpPr>
          <p:cNvPr id="3" name="Zástupný obsah 2">
            <a:extLst>
              <a:ext uri="{FF2B5EF4-FFF2-40B4-BE49-F238E27FC236}">
                <a16:creationId xmlns:a16="http://schemas.microsoft.com/office/drawing/2014/main" id="{63A0ABBB-C9B3-4167-89FB-2450A80A9A69}"/>
              </a:ext>
            </a:extLst>
          </p:cNvPr>
          <p:cNvSpPr>
            <a:spLocks noGrp="1"/>
          </p:cNvSpPr>
          <p:nvPr>
            <p:ph idx="1"/>
          </p:nvPr>
        </p:nvSpPr>
        <p:spPr>
          <a:xfrm>
            <a:off x="251520" y="1556792"/>
            <a:ext cx="8435280" cy="4968552"/>
          </a:xfrm>
        </p:spPr>
        <p:txBody>
          <a:bodyPr>
            <a:noAutofit/>
          </a:bodyPr>
          <a:lstStyle/>
          <a:p>
            <a:r>
              <a:rPr lang="cs-CZ" sz="1600" dirty="0"/>
              <a:t>Jednou ze skutečností, kterou manželé při sňatku slibují, je vytrvání v životním společenství v dobrém i ve zlém – proto jsou morálně i právně vázáni ke společnému životu (</a:t>
            </a:r>
            <a:r>
              <a:rPr lang="cs-CZ" sz="1600" i="1" dirty="0" err="1"/>
              <a:t>convictus</a:t>
            </a:r>
            <a:r>
              <a:rPr lang="cs-CZ" sz="1600" i="1" dirty="0"/>
              <a:t> </a:t>
            </a:r>
            <a:r>
              <a:rPr lang="cs-CZ" sz="1600" i="1" dirty="0" err="1"/>
              <a:t>coniugalis</a:t>
            </a:r>
            <a:r>
              <a:rPr lang="cs-CZ" sz="1600" dirty="0"/>
              <a:t> – kán. 1151). Na druhé straně nastávají situace, kdy je naplnění této povinnosti již morálně nemožné, anebo je navíc spojeno s velkým nebezpečím; právo to vyjadřuje obratem: „pokud je neomlouvá legitimní důvod“ (kán. 1151).</a:t>
            </a:r>
          </a:p>
          <a:p>
            <a:r>
              <a:rPr lang="cs-CZ" sz="1600" dirty="0" smtClean="0"/>
              <a:t>Protože </a:t>
            </a:r>
            <a:r>
              <a:rPr lang="cs-CZ" sz="1600" dirty="0"/>
              <a:t>je tento slib dán před církví, církev také stanoví postup, jak v těchto situacích reagovat. Dodržení tohoto postupu je přinejmenším právně nutné, na základě morálních zásad se posuzuje morální závaznost tohoto postupu – nebo lépe řečeno, neexistují-li v některé jednotlivé situaci důvody, které od tohoto postupu alespoň dočasně omlouvají. Úřední posouzení církví dává nejen oporu pro svědomí, ale také jasný podklad pro otázku přistupování ke svátostem, kdy to není – díky úřednímu posouzení ordinářem – dáno pouze na uvážení jednotlivých farářů či jiných duchovních, kteří v tom bohužel mohou zastávat i nepatřičné postoje.</a:t>
            </a:r>
          </a:p>
          <a:p>
            <a:r>
              <a:rPr lang="cs-CZ" sz="1600" dirty="0"/>
              <a:t>Není zanedbatelné, že se z pastoračních důvodů má reprezentant církve snažit o usmíření manželů – a někdy k tomu napomůže právě to, že jejich situaci posoudí třetí osoba, která může sama napomoci nebo pomoc zprostředkovat. Kromě samotných manželů je navíc vždy třeba uvážit dobro dětí.</a:t>
            </a:r>
          </a:p>
          <a:p>
            <a:r>
              <a:rPr lang="cs-CZ" sz="1600" dirty="0" smtClean="0"/>
              <a:t>I </a:t>
            </a:r>
            <a:r>
              <a:rPr lang="cs-CZ" sz="1600" dirty="0"/>
              <a:t>v situaci, že církev posoudí, že je nemožné či nespravedlivé za současných okolností trvat na manželském soužití, samotné pouto manželství dále trvá a po zániku důvodů má být obnoveno</a:t>
            </a:r>
            <a:r>
              <a:rPr lang="cs-CZ" sz="1600" dirty="0" smtClean="0"/>
              <a:t>.</a:t>
            </a:r>
            <a:endParaRPr lang="cs-CZ" sz="1600" dirty="0"/>
          </a:p>
        </p:txBody>
      </p:sp>
    </p:spTree>
    <p:extLst>
      <p:ext uri="{BB962C8B-B14F-4D97-AF65-F5344CB8AC3E}">
        <p14:creationId xmlns:p14="http://schemas.microsoft.com/office/powerpoint/2010/main" val="3999453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457200" y="188640"/>
            <a:ext cx="8229600" cy="1080120"/>
          </a:xfrm>
        </p:spPr>
        <p:txBody>
          <a:bodyPr>
            <a:normAutofit fontScale="90000"/>
          </a:bodyPr>
          <a:lstStyle/>
          <a:p>
            <a:r>
              <a:rPr lang="cs-CZ" sz="3600" b="1" dirty="0"/>
              <a:t>2. Odloučení manželů za trvání manželství</a:t>
            </a:r>
            <a:br>
              <a:rPr lang="cs-CZ" sz="3600" b="1" dirty="0"/>
            </a:br>
            <a:r>
              <a:rPr lang="cs-CZ" sz="3600" b="1" dirty="0"/>
              <a:t>(separace)</a:t>
            </a:r>
            <a:endParaRPr lang="cs-CZ" b="1" dirty="0"/>
          </a:p>
        </p:txBody>
      </p:sp>
      <p:sp>
        <p:nvSpPr>
          <p:cNvPr id="3" name="Zástupný obsah 2">
            <a:extLst>
              <a:ext uri="{FF2B5EF4-FFF2-40B4-BE49-F238E27FC236}">
                <a16:creationId xmlns:a16="http://schemas.microsoft.com/office/drawing/2014/main" id="{63A0ABBB-C9B3-4167-89FB-2450A80A9A69}"/>
              </a:ext>
            </a:extLst>
          </p:cNvPr>
          <p:cNvSpPr>
            <a:spLocks noGrp="1"/>
          </p:cNvSpPr>
          <p:nvPr>
            <p:ph idx="1"/>
          </p:nvPr>
        </p:nvSpPr>
        <p:spPr>
          <a:xfrm>
            <a:off x="457200" y="1412776"/>
            <a:ext cx="8229600" cy="4896544"/>
          </a:xfrm>
        </p:spPr>
        <p:txBody>
          <a:bodyPr>
            <a:normAutofit fontScale="77500" lnSpcReduction="20000"/>
          </a:bodyPr>
          <a:lstStyle/>
          <a:p>
            <a:pPr marL="0" indent="0">
              <a:buNone/>
            </a:pPr>
            <a:r>
              <a:rPr lang="cs-CZ" dirty="0"/>
              <a:t>Církevní právo uvádí dvě skupiny důvodů pro odloučení manželů:</a:t>
            </a:r>
          </a:p>
          <a:p>
            <a:r>
              <a:rPr lang="cs-CZ" dirty="0" smtClean="0"/>
              <a:t>neodpuštěné </a:t>
            </a:r>
            <a:r>
              <a:rPr lang="cs-CZ" dirty="0"/>
              <a:t>cizoložství (kán. 1152);</a:t>
            </a:r>
          </a:p>
          <a:p>
            <a:r>
              <a:rPr lang="cs-CZ" dirty="0" smtClean="0"/>
              <a:t>pokud </a:t>
            </a:r>
            <a:r>
              <a:rPr lang="cs-CZ" dirty="0"/>
              <a:t>druhý partner ohrožuje po stránce tělesné či duševní partnera nebo děti nebo dělá společný život nesnesitelným.</a:t>
            </a:r>
          </a:p>
          <a:p>
            <a:pPr marL="0" indent="0">
              <a:buNone/>
            </a:pPr>
            <a:r>
              <a:rPr lang="cs-CZ" dirty="0"/>
              <a:t>Po dobu odloučení manželů je nutné se vhodně postarat </a:t>
            </a:r>
            <a:r>
              <a:rPr lang="cs-CZ" dirty="0" smtClean="0"/>
              <a:t>o</a:t>
            </a:r>
            <a:r>
              <a:rPr lang="cs-CZ" dirty="0"/>
              <a:t> </a:t>
            </a:r>
            <a:r>
              <a:rPr lang="cs-CZ" dirty="0" smtClean="0"/>
              <a:t>náležité </a:t>
            </a:r>
            <a:r>
              <a:rPr lang="cs-CZ" dirty="0"/>
              <a:t>zaopatření a výchovu dětí (což však někdy je možné účinně pouze cestou sekulárního rozvodu – srov. situaci rozvedených bez nového partnera).</a:t>
            </a:r>
          </a:p>
          <a:p>
            <a:pPr marL="0" indent="0">
              <a:buNone/>
            </a:pPr>
            <a:r>
              <a:rPr lang="cs-CZ" dirty="0"/>
              <a:t>Jestliže tyto příčiny pominou, má být manželské soužití opět obnoveno, pokud místní ordinář neusoudí jinak (často již bývá společenství osob natolik rozvráceno, že návrat </a:t>
            </a:r>
            <a:r>
              <a:rPr lang="cs-CZ" dirty="0" smtClean="0"/>
              <a:t>k</a:t>
            </a:r>
            <a:r>
              <a:rPr lang="cs-CZ" dirty="0"/>
              <a:t> </a:t>
            </a:r>
            <a:r>
              <a:rPr lang="cs-CZ" dirty="0" smtClean="0"/>
              <a:t>manželskému </a:t>
            </a:r>
            <a:r>
              <a:rPr lang="cs-CZ" dirty="0"/>
              <a:t>soužití je prakticky nemožný, nebo je spojený </a:t>
            </a:r>
            <a:r>
              <a:rPr lang="cs-CZ" dirty="0" smtClean="0"/>
              <a:t>s</a:t>
            </a:r>
            <a:r>
              <a:rPr lang="cs-CZ" dirty="0"/>
              <a:t> </a:t>
            </a:r>
            <a:r>
              <a:rPr lang="cs-CZ" dirty="0" smtClean="0"/>
              <a:t>hrdinským </a:t>
            </a:r>
            <a:r>
              <a:rPr lang="cs-CZ" dirty="0"/>
              <a:t>úsilím, k němuž však nelze nikoho zavazovat</a:t>
            </a:r>
            <a:r>
              <a:rPr lang="cs-CZ" dirty="0" smtClean="0"/>
              <a:t>).</a:t>
            </a:r>
            <a:endParaRPr lang="cs-CZ" dirty="0"/>
          </a:p>
        </p:txBody>
      </p:sp>
    </p:spTree>
    <p:extLst>
      <p:ext uri="{BB962C8B-B14F-4D97-AF65-F5344CB8AC3E}">
        <p14:creationId xmlns:p14="http://schemas.microsoft.com/office/powerpoint/2010/main" val="37662877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457200" y="188640"/>
            <a:ext cx="8229600" cy="436910"/>
          </a:xfrm>
        </p:spPr>
        <p:txBody>
          <a:bodyPr>
            <a:noAutofit/>
          </a:bodyPr>
          <a:lstStyle/>
          <a:p>
            <a:r>
              <a:rPr lang="cs-CZ" sz="2800" b="1" dirty="0"/>
              <a:t>2. Odloučení manželů za trvání manželství (separace)</a:t>
            </a:r>
            <a:endParaRPr lang="cs-CZ" sz="2800" b="1" i="1" dirty="0"/>
          </a:p>
        </p:txBody>
      </p:sp>
      <p:sp>
        <p:nvSpPr>
          <p:cNvPr id="3" name="Zástupný obsah 2">
            <a:extLst>
              <a:ext uri="{FF2B5EF4-FFF2-40B4-BE49-F238E27FC236}">
                <a16:creationId xmlns:a16="http://schemas.microsoft.com/office/drawing/2014/main" id="{63A0ABBB-C9B3-4167-89FB-2450A80A9A69}"/>
              </a:ext>
            </a:extLst>
          </p:cNvPr>
          <p:cNvSpPr>
            <a:spLocks noGrp="1"/>
          </p:cNvSpPr>
          <p:nvPr>
            <p:ph idx="1"/>
          </p:nvPr>
        </p:nvSpPr>
        <p:spPr>
          <a:xfrm>
            <a:off x="251520" y="836712"/>
            <a:ext cx="8435280" cy="5832648"/>
          </a:xfrm>
        </p:spPr>
        <p:txBody>
          <a:bodyPr>
            <a:normAutofit fontScale="47500" lnSpcReduction="20000"/>
          </a:bodyPr>
          <a:lstStyle/>
          <a:p>
            <a:pPr marL="0" indent="0">
              <a:buNone/>
            </a:pPr>
            <a:r>
              <a:rPr lang="cs-CZ" sz="4200" b="1" i="1" dirty="0" smtClean="0"/>
              <a:t>Neodpuštěné cizoložství</a:t>
            </a:r>
          </a:p>
          <a:p>
            <a:r>
              <a:rPr lang="cs-CZ" sz="3600" i="1" dirty="0" smtClean="0"/>
              <a:t>Porušení </a:t>
            </a:r>
            <a:r>
              <a:rPr lang="cs-CZ" sz="3600" i="1" dirty="0"/>
              <a:t>manželské věrnosti tělesným způsobem je jednak závažným narušením manželského slibu (což vyvolává reakci u druhého partnera), jednak však velmi často také manifestací závažnějšího narušení manželského společenství. Musí se však jednat </a:t>
            </a:r>
            <a:r>
              <a:rPr lang="cs-CZ" sz="3600" i="1" dirty="0" smtClean="0"/>
              <a:t>o</a:t>
            </a:r>
            <a:r>
              <a:rPr lang="cs-CZ" sz="3600" dirty="0"/>
              <a:t> </a:t>
            </a:r>
            <a:r>
              <a:rPr lang="cs-CZ" sz="3600" i="1" dirty="0" smtClean="0"/>
              <a:t>cizoložství </a:t>
            </a:r>
            <a:r>
              <a:rPr lang="cs-CZ" sz="3600" i="1" dirty="0"/>
              <a:t>úplné po stránce materiální (sexuální styk), formální (dobrovolnost – ne tedy násilí, v omámení apod.) a morálně jisté (nestačí tu pouhá pochybnost o věrnosti či podezření na nevěru).</a:t>
            </a:r>
            <a:endParaRPr lang="cs-CZ" sz="3600" dirty="0"/>
          </a:p>
          <a:p>
            <a:r>
              <a:rPr lang="cs-CZ" sz="3600" i="1" dirty="0" smtClean="0"/>
              <a:t>I </a:t>
            </a:r>
            <a:r>
              <a:rPr lang="cs-CZ" sz="3600" i="1" dirty="0"/>
              <a:t>za této situace díky Boží milosti zůstává možnost obnovy a znovunavázání společenství života, a proto jsou k němu manželé vybízeni na prvém místě. Odpuštění může být výslovné, anebo mlčky, především pokračováním v soužití – právně se předpokládá odpuštění, pokud neprovinivší se partner poté, co se o cizoložství dověděl, se svým partnerem sexuálně žije, a také pokud spolu setrvají po dobu šesti měsíců od notifikace cizoložství; tato presumpce je vyvratitelná.</a:t>
            </a:r>
            <a:endParaRPr lang="cs-CZ" sz="3600" dirty="0"/>
          </a:p>
          <a:p>
            <a:r>
              <a:rPr lang="cs-CZ" sz="3600" i="1" dirty="0" smtClean="0"/>
              <a:t>Jestliže </a:t>
            </a:r>
            <a:r>
              <a:rPr lang="cs-CZ" sz="3600" i="1" dirty="0"/>
              <a:t>však neprovinivší se manžel nechce dále žít se svým partnerem, má právo na odloučení za těchto předpokladů:</a:t>
            </a:r>
            <a:endParaRPr lang="cs-CZ" sz="3600" dirty="0"/>
          </a:p>
          <a:p>
            <a:pPr lvl="1"/>
            <a:r>
              <a:rPr lang="cs-CZ" sz="3200" i="1" dirty="0"/>
              <a:t>nedošlo k odpuštění výslovně ani mlčky;</a:t>
            </a:r>
            <a:endParaRPr lang="cs-CZ" sz="3200" dirty="0"/>
          </a:p>
          <a:p>
            <a:pPr lvl="1"/>
            <a:r>
              <a:rPr lang="cs-CZ" sz="3200" i="1" dirty="0"/>
              <a:t>pokud s cizoložstvím nesouhlasil nebo k němu nezavdal příčinu (nevlídností, neodůvodněným odmítáním sexuálního styku apod.);</a:t>
            </a:r>
            <a:endParaRPr lang="cs-CZ" sz="3200" dirty="0"/>
          </a:p>
          <a:p>
            <a:pPr lvl="1"/>
            <a:r>
              <a:rPr lang="cs-CZ" sz="3200" i="1" dirty="0"/>
              <a:t>pokud sám nespáchal cizoložství (kán. 1152 § 1).</a:t>
            </a:r>
            <a:endParaRPr lang="cs-CZ" sz="3200" dirty="0"/>
          </a:p>
          <a:p>
            <a:r>
              <a:rPr lang="cs-CZ" sz="3600" i="1" dirty="0"/>
              <a:t>Do šesti měsíců je poškozený partner povinen předložit věc (obvykle prostřednictvím faráře) místnímu, aby věc posoudil, pokusil se manžele přivést k odpuštění a – pokud se </a:t>
            </a:r>
            <a:r>
              <a:rPr lang="cs-CZ" sz="3600" i="1" dirty="0" smtClean="0"/>
              <a:t>to</a:t>
            </a:r>
            <a:r>
              <a:rPr lang="cs-CZ" sz="3600" dirty="0"/>
              <a:t> </a:t>
            </a:r>
            <a:r>
              <a:rPr lang="cs-CZ" sz="3600" i="1" dirty="0" smtClean="0"/>
              <a:t>ukáže </a:t>
            </a:r>
            <a:r>
              <a:rPr lang="cs-CZ" sz="3600" i="1" dirty="0"/>
              <a:t>neúčinným – rozhodl, zda má dále trvat odloučení, nebo ne (obvykle tu dávají odborné vyjádření ordinářem oslovení členové církevního soudu). Pokud odloučení schválí, chápe se toto povolení jako </a:t>
            </a:r>
            <a:r>
              <a:rPr lang="cs-CZ" sz="3600" b="1" i="1" dirty="0"/>
              <a:t>svou povahou trvalé</a:t>
            </a:r>
            <a:r>
              <a:rPr lang="cs-CZ" sz="3600" i="1" dirty="0"/>
              <a:t>; přesto se má ordinář snažit hledat prostředky k tomu, aby toto odloučení fakticky nebylo trvalé, aby mohlo dojít k odpuštění (kán. 1152 § 3) – to je však někdy bohužel prakticky již nemožné</a:t>
            </a:r>
            <a:r>
              <a:rPr lang="cs-CZ" sz="3600" i="1" dirty="0" smtClean="0"/>
              <a:t>.</a:t>
            </a:r>
            <a:endParaRPr lang="cs-CZ" sz="3600" dirty="0"/>
          </a:p>
        </p:txBody>
      </p:sp>
    </p:spTree>
    <p:extLst>
      <p:ext uri="{BB962C8B-B14F-4D97-AF65-F5344CB8AC3E}">
        <p14:creationId xmlns:p14="http://schemas.microsoft.com/office/powerpoint/2010/main" val="2246984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395536" y="188640"/>
            <a:ext cx="8229600" cy="648072"/>
          </a:xfrm>
        </p:spPr>
        <p:txBody>
          <a:bodyPr>
            <a:noAutofit/>
          </a:bodyPr>
          <a:lstStyle/>
          <a:p>
            <a:r>
              <a:rPr lang="cs-CZ" sz="2800" b="1" dirty="0"/>
              <a:t>2. Odloučení manželů za trvání </a:t>
            </a:r>
            <a:r>
              <a:rPr lang="cs-CZ" sz="2800" b="1" dirty="0" smtClean="0"/>
              <a:t>manželství (</a:t>
            </a:r>
            <a:r>
              <a:rPr lang="cs-CZ" sz="2800" b="1" dirty="0"/>
              <a:t>separace)</a:t>
            </a:r>
            <a:endParaRPr lang="cs-CZ" sz="2800" b="1" i="1" dirty="0"/>
          </a:p>
        </p:txBody>
      </p:sp>
      <p:sp>
        <p:nvSpPr>
          <p:cNvPr id="3" name="Zástupný obsah 2">
            <a:extLst>
              <a:ext uri="{FF2B5EF4-FFF2-40B4-BE49-F238E27FC236}">
                <a16:creationId xmlns:a16="http://schemas.microsoft.com/office/drawing/2014/main" id="{63A0ABBB-C9B3-4167-89FB-2450A80A9A69}"/>
              </a:ext>
            </a:extLst>
          </p:cNvPr>
          <p:cNvSpPr>
            <a:spLocks noGrp="1"/>
          </p:cNvSpPr>
          <p:nvPr>
            <p:ph idx="1"/>
          </p:nvPr>
        </p:nvSpPr>
        <p:spPr>
          <a:xfrm>
            <a:off x="457200" y="980728"/>
            <a:ext cx="8229600" cy="5544615"/>
          </a:xfrm>
        </p:spPr>
        <p:txBody>
          <a:bodyPr>
            <a:noAutofit/>
          </a:bodyPr>
          <a:lstStyle/>
          <a:p>
            <a:pPr marL="0" indent="0">
              <a:buNone/>
            </a:pPr>
            <a:r>
              <a:rPr lang="cs-CZ" sz="1800" b="1" i="1" dirty="0"/>
              <a:t>Ohrožení partnera nebo dětí</a:t>
            </a:r>
            <a:r>
              <a:rPr lang="cs-CZ" sz="1800" b="1" i="1" dirty="0" smtClean="0"/>
              <a:t>, nesnesitelnost </a:t>
            </a:r>
            <a:r>
              <a:rPr lang="cs-CZ" sz="1800" b="1" i="1" dirty="0"/>
              <a:t>společného života</a:t>
            </a:r>
            <a:endParaRPr lang="cs-CZ" sz="1700" i="1" dirty="0" smtClean="0"/>
          </a:p>
          <a:p>
            <a:r>
              <a:rPr lang="cs-CZ" sz="1700" i="1" dirty="0" smtClean="0"/>
              <a:t>Jedná </a:t>
            </a:r>
            <a:r>
              <a:rPr lang="cs-CZ" sz="1700" i="1" dirty="0"/>
              <a:t>se o zvlášť závažné narušení manželského soužití, kdy fyzické nebo psychické násilí (v různých for­mách, včetně ponižování nebo fyzického či mravního nebezpečí pro děti) anebo další závažné důvody (např. psychická choroba) činí společné soužití nemožným. V tom případě je povinnost předložit věc místnímu ordináři, který ji má posoudit a rozhodnout o dalším postupu (obvykle tu dávají odborné vyjádření ordinářem oslovení členové církevního soudu).</a:t>
            </a:r>
            <a:endParaRPr lang="cs-CZ" sz="1700" dirty="0"/>
          </a:p>
          <a:p>
            <a:r>
              <a:rPr lang="cs-CZ" sz="1700" i="1" dirty="0"/>
              <a:t>Pokud však hrozí nebezpečí z prodlení (nebezpečí zabití, ublížení na zdraví apod.), je odloučení možné ihned na základě uvážení a rozhodnutí samotného ohroženého partnera. Zůstává však povinnost předložit věc místnímu ordináři, který dále rozhodne.</a:t>
            </a:r>
            <a:endParaRPr lang="cs-CZ" sz="1700" dirty="0"/>
          </a:p>
          <a:p>
            <a:pPr marL="0" indent="0">
              <a:buNone/>
            </a:pPr>
            <a:r>
              <a:rPr lang="cs-CZ" sz="1700" i="1" dirty="0"/>
              <a:t>Pokud odloučení schválí, udělá to:</a:t>
            </a:r>
            <a:endParaRPr lang="cs-CZ" sz="1700" dirty="0"/>
          </a:p>
          <a:p>
            <a:pPr lvl="0"/>
            <a:r>
              <a:rPr lang="cs-CZ" sz="1700" i="1" dirty="0"/>
              <a:t>na určitou dobu;</a:t>
            </a:r>
            <a:endParaRPr lang="cs-CZ" sz="1700" dirty="0"/>
          </a:p>
          <a:p>
            <a:pPr lvl="0"/>
            <a:r>
              <a:rPr lang="cs-CZ" sz="1700" i="1" dirty="0"/>
              <a:t>na neurčitou dobu;</a:t>
            </a:r>
            <a:endParaRPr lang="cs-CZ" sz="1700" dirty="0"/>
          </a:p>
          <a:p>
            <a:r>
              <a:rPr lang="cs-CZ" sz="1700" i="1" dirty="0"/>
              <a:t>nikdy však – s ohledem na možnost pozitivních změn a sílu Boží milosti – natrvalo. Toto povolení se tedy vždy chápe jako </a:t>
            </a:r>
            <a:r>
              <a:rPr lang="cs-CZ" sz="1700" b="1" i="1" dirty="0"/>
              <a:t>svou povahou přechodné.</a:t>
            </a:r>
            <a:endParaRPr lang="cs-CZ" sz="1700" dirty="0"/>
          </a:p>
          <a:p>
            <a:r>
              <a:rPr lang="cs-CZ" sz="1700" i="1" dirty="0"/>
              <a:t>Jestliže tyto příčiny pominou, má být manželské soužití opět obnoveno, pokud místní ordinář neusoudí jinak (kán. 1153 § 2). Často již však bývá společenství osob natolik rozvráceno, že návrat k manželskému soužití je prakticky nemožný, nebo je spojený s hrdinským úsilím, k němuž však nelze nikoho zavazovat</a:t>
            </a:r>
            <a:r>
              <a:rPr lang="cs-CZ" sz="1700" i="1" dirty="0" smtClean="0"/>
              <a:t>.</a:t>
            </a:r>
            <a:endParaRPr lang="cs-CZ" sz="1700" dirty="0"/>
          </a:p>
        </p:txBody>
      </p:sp>
    </p:spTree>
    <p:extLst>
      <p:ext uri="{BB962C8B-B14F-4D97-AF65-F5344CB8AC3E}">
        <p14:creationId xmlns:p14="http://schemas.microsoft.com/office/powerpoint/2010/main" val="252509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323528" y="260648"/>
            <a:ext cx="8229600" cy="794519"/>
          </a:xfrm>
        </p:spPr>
        <p:txBody>
          <a:bodyPr>
            <a:noAutofit/>
          </a:bodyPr>
          <a:lstStyle/>
          <a:p>
            <a:r>
              <a:rPr lang="cs-CZ" b="1" dirty="0" smtClean="0"/>
              <a:t>3. Zplatnění manželství: přehled</a:t>
            </a:r>
            <a:endParaRPr lang="cs-CZ" sz="2000" dirty="0"/>
          </a:p>
        </p:txBody>
      </p:sp>
      <p:sp>
        <p:nvSpPr>
          <p:cNvPr id="3" name="Zástupný obsah 2">
            <a:extLst>
              <a:ext uri="{FF2B5EF4-FFF2-40B4-BE49-F238E27FC236}">
                <a16:creationId xmlns:a16="http://schemas.microsoft.com/office/drawing/2014/main" id="{63A0ABBB-C9B3-4167-89FB-2450A80A9A69}"/>
              </a:ext>
            </a:extLst>
          </p:cNvPr>
          <p:cNvSpPr>
            <a:spLocks noGrp="1"/>
          </p:cNvSpPr>
          <p:nvPr>
            <p:ph idx="1"/>
          </p:nvPr>
        </p:nvSpPr>
        <p:spPr>
          <a:xfrm>
            <a:off x="457200" y="1268760"/>
            <a:ext cx="8229600" cy="5256583"/>
          </a:xfrm>
        </p:spPr>
        <p:txBody>
          <a:bodyPr>
            <a:normAutofit fontScale="92500" lnSpcReduction="10000"/>
          </a:bodyPr>
          <a:lstStyle/>
          <a:p>
            <a:r>
              <a:rPr lang="cs-CZ" dirty="0"/>
              <a:t>Řádný způsob – </a:t>
            </a:r>
            <a:r>
              <a:rPr lang="cs-CZ" dirty="0" smtClean="0"/>
              <a:t>prostá konvalidace</a:t>
            </a:r>
            <a:endParaRPr lang="cs-CZ" dirty="0"/>
          </a:p>
          <a:p>
            <a:r>
              <a:rPr lang="cs-CZ" dirty="0"/>
              <a:t>Mimořádný způsob – sanace</a:t>
            </a:r>
          </a:p>
          <a:p>
            <a:pPr marL="0" indent="0">
              <a:buNone/>
            </a:pPr>
            <a:r>
              <a:rPr lang="cs-CZ" dirty="0"/>
              <a:t>Stává se, že oba manželé nebo jeden z nich dojde k silné pochybnosti nebo dokonce k morální jistotě o neplatnosti svého manželství; většinou tomu předchází období života v dobré víře – putativní manželství. Přitom si přejí zachovat manželské soužití, ale chtějí pro klid svého svědomí dát tyto záležitosti před Bohem a před církví do pořádku – dost často se to stává díky faktické konverzi a snaze o opravdový život s Bohem. V tomto případě se jedná o zplatnění dosud neplatného manželství.</a:t>
            </a:r>
          </a:p>
        </p:txBody>
      </p:sp>
    </p:spTree>
    <p:extLst>
      <p:ext uri="{BB962C8B-B14F-4D97-AF65-F5344CB8AC3E}">
        <p14:creationId xmlns:p14="http://schemas.microsoft.com/office/powerpoint/2010/main" val="3168685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323528" y="404664"/>
            <a:ext cx="8229600" cy="582888"/>
          </a:xfrm>
        </p:spPr>
        <p:txBody>
          <a:bodyPr>
            <a:noAutofit/>
          </a:bodyPr>
          <a:lstStyle/>
          <a:p>
            <a:r>
              <a:rPr lang="cs-CZ" sz="3600" b="1" dirty="0" smtClean="0"/>
              <a:t>3. Zplatnění manželství: prosté zplatnění</a:t>
            </a:r>
            <a:endParaRPr lang="cs-CZ" sz="3600" dirty="0"/>
          </a:p>
        </p:txBody>
      </p:sp>
      <p:sp>
        <p:nvSpPr>
          <p:cNvPr id="3" name="Zástupný obsah 2">
            <a:extLst>
              <a:ext uri="{FF2B5EF4-FFF2-40B4-BE49-F238E27FC236}">
                <a16:creationId xmlns:a16="http://schemas.microsoft.com/office/drawing/2014/main" id="{63A0ABBB-C9B3-4167-89FB-2450A80A9A69}"/>
              </a:ext>
            </a:extLst>
          </p:cNvPr>
          <p:cNvSpPr>
            <a:spLocks noGrp="1"/>
          </p:cNvSpPr>
          <p:nvPr>
            <p:ph idx="1"/>
          </p:nvPr>
        </p:nvSpPr>
        <p:spPr>
          <a:xfrm>
            <a:off x="457200" y="1268760"/>
            <a:ext cx="8229600" cy="5400600"/>
          </a:xfrm>
        </p:spPr>
        <p:txBody>
          <a:bodyPr>
            <a:normAutofit fontScale="47500" lnSpcReduction="20000"/>
          </a:bodyPr>
          <a:lstStyle/>
          <a:p>
            <a:pPr marL="0" indent="0">
              <a:buNone/>
            </a:pPr>
            <a:r>
              <a:rPr lang="cs-CZ" sz="5100" b="1" dirty="0"/>
              <a:t>Řádný způsob – </a:t>
            </a:r>
            <a:r>
              <a:rPr lang="cs-CZ" sz="5100" b="1" dirty="0" smtClean="0"/>
              <a:t>prosté zplatnění</a:t>
            </a:r>
            <a:br>
              <a:rPr lang="cs-CZ" sz="5100" b="1" dirty="0" smtClean="0"/>
            </a:br>
            <a:r>
              <a:rPr lang="cs-CZ" sz="5100" b="1" dirty="0" smtClean="0"/>
              <a:t>(prostá </a:t>
            </a:r>
            <a:r>
              <a:rPr lang="cs-CZ" sz="5100" b="1" dirty="0"/>
              <a:t>konvalidace – kán. 1156–1160)</a:t>
            </a:r>
          </a:p>
          <a:p>
            <a:pPr marL="0" indent="0">
              <a:buNone/>
            </a:pPr>
            <a:r>
              <a:rPr lang="cs-CZ" sz="4400" dirty="0" smtClean="0"/>
              <a:t>Pro </a:t>
            </a:r>
            <a:r>
              <a:rPr lang="cs-CZ" sz="4400" dirty="0"/>
              <a:t>prosté zplatnění je nutné vždy zjistit:</a:t>
            </a:r>
          </a:p>
          <a:p>
            <a:pPr lvl="0"/>
            <a:r>
              <a:rPr lang="cs-CZ" sz="4400" dirty="0"/>
              <a:t>která skutečnost je příčinou neplatnosti manželství (rozhoduje tu doba konání sňatku);</a:t>
            </a:r>
          </a:p>
          <a:p>
            <a:pPr lvl="0"/>
            <a:r>
              <a:rPr lang="cs-CZ" sz="4400" dirty="0"/>
              <a:t>pokud je příčinou manželská překážka, posoudit, zda již pominula, nebo ne; v případě, že nepominula, uvážit možnost jejího odstranění cestou dispense a požádat kompetentní autoritu o udělení dispenze;</a:t>
            </a:r>
          </a:p>
          <a:p>
            <a:pPr lvl="0"/>
            <a:r>
              <a:rPr lang="cs-CZ" sz="4400" dirty="0"/>
              <a:t>v případě vady souhlasu vždy obnovit souhlas alespoň ze strany toho, kdo ji způsobil (pokud souhlas druhého partnera trvá) – viz následující tabulku;</a:t>
            </a:r>
          </a:p>
          <a:p>
            <a:pPr lvl="0"/>
            <a:r>
              <a:rPr lang="cs-CZ" sz="4400" dirty="0"/>
              <a:t>obnovit souhlas buď kanonickou formou, nebo soukromou formou – v tom případě buď oboustranně, nebo alespoň jednostranně – viz následující tabulku.</a:t>
            </a:r>
          </a:p>
          <a:p>
            <a:pPr marL="0" indent="0">
              <a:buNone/>
            </a:pPr>
            <a:r>
              <a:rPr lang="cs-CZ" sz="4400" b="1" i="1" dirty="0"/>
              <a:t>Manželství je zplatněno od chvíle nového vyslovení souhlasu (ex </a:t>
            </a:r>
            <a:r>
              <a:rPr lang="cs-CZ" sz="4400" b="1" i="1" dirty="0" err="1"/>
              <a:t>nunc</a:t>
            </a:r>
            <a:r>
              <a:rPr lang="cs-CZ" sz="4400" b="1" i="1" dirty="0"/>
              <a:t>).</a:t>
            </a:r>
          </a:p>
          <a:p>
            <a:pPr marL="0" indent="0">
              <a:buNone/>
            </a:pPr>
            <a:r>
              <a:rPr lang="cs-CZ" sz="4400" dirty="0"/>
              <a:t>Zplatnění (konvalidaci) může provést duchovní správce sám, od ordináře si pří­padně vyžádá jen dispens (je-li třeba</a:t>
            </a:r>
            <a:r>
              <a:rPr lang="cs-CZ" sz="4400" dirty="0" smtClean="0"/>
              <a:t>).</a:t>
            </a:r>
            <a:endParaRPr lang="cs-CZ" sz="4400" dirty="0"/>
          </a:p>
        </p:txBody>
      </p:sp>
    </p:spTree>
    <p:extLst>
      <p:ext uri="{BB962C8B-B14F-4D97-AF65-F5344CB8AC3E}">
        <p14:creationId xmlns:p14="http://schemas.microsoft.com/office/powerpoint/2010/main" val="33115430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323528" y="188641"/>
            <a:ext cx="8229600" cy="792088"/>
          </a:xfrm>
        </p:spPr>
        <p:txBody>
          <a:bodyPr>
            <a:noAutofit/>
          </a:bodyPr>
          <a:lstStyle/>
          <a:p>
            <a:r>
              <a:rPr lang="cs-CZ" sz="3600" b="1" dirty="0"/>
              <a:t>3. Zplatnění </a:t>
            </a:r>
            <a:r>
              <a:rPr lang="cs-CZ" sz="3600" b="1" dirty="0" smtClean="0"/>
              <a:t>manželství: </a:t>
            </a:r>
            <a:r>
              <a:rPr lang="cs-CZ" sz="3600" b="1" dirty="0"/>
              <a:t>prosté zplatnění</a:t>
            </a:r>
            <a:endParaRPr lang="cs-CZ" sz="3600" dirty="0"/>
          </a:p>
        </p:txBody>
      </p:sp>
      <p:graphicFrame>
        <p:nvGraphicFramePr>
          <p:cNvPr id="4" name="Zástupný obsah 3">
            <a:extLst>
              <a:ext uri="{FF2B5EF4-FFF2-40B4-BE49-F238E27FC236}">
                <a16:creationId xmlns:a16="http://schemas.microsoft.com/office/drawing/2014/main" id="{7746B4D0-4A29-4B84-92B5-6512B400B3FA}"/>
              </a:ext>
            </a:extLst>
          </p:cNvPr>
          <p:cNvGraphicFramePr>
            <a:graphicFrameLocks noGrp="1"/>
          </p:cNvGraphicFramePr>
          <p:nvPr>
            <p:ph idx="1"/>
            <p:extLst>
              <p:ext uri="{D42A27DB-BD31-4B8C-83A1-F6EECF244321}">
                <p14:modId xmlns:p14="http://schemas.microsoft.com/office/powerpoint/2010/main" val="2725458430"/>
              </p:ext>
            </p:extLst>
          </p:nvPr>
        </p:nvGraphicFramePr>
        <p:xfrm>
          <a:off x="467543" y="1124745"/>
          <a:ext cx="8280920" cy="5528974"/>
        </p:xfrm>
        <a:graphic>
          <a:graphicData uri="http://schemas.openxmlformats.org/drawingml/2006/table">
            <a:tbl>
              <a:tblPr>
                <a:tableStyleId>{5C22544A-7EE6-4342-B048-85BDC9FD1C3A}</a:tableStyleId>
              </a:tblPr>
              <a:tblGrid>
                <a:gridCol w="1655824">
                  <a:extLst>
                    <a:ext uri="{9D8B030D-6E8A-4147-A177-3AD203B41FA5}">
                      <a16:colId xmlns:a16="http://schemas.microsoft.com/office/drawing/2014/main" val="2644518518"/>
                    </a:ext>
                  </a:extLst>
                </a:gridCol>
                <a:gridCol w="1655824">
                  <a:extLst>
                    <a:ext uri="{9D8B030D-6E8A-4147-A177-3AD203B41FA5}">
                      <a16:colId xmlns:a16="http://schemas.microsoft.com/office/drawing/2014/main" val="4003012479"/>
                    </a:ext>
                  </a:extLst>
                </a:gridCol>
                <a:gridCol w="1655824">
                  <a:extLst>
                    <a:ext uri="{9D8B030D-6E8A-4147-A177-3AD203B41FA5}">
                      <a16:colId xmlns:a16="http://schemas.microsoft.com/office/drawing/2014/main" val="1985641138"/>
                    </a:ext>
                  </a:extLst>
                </a:gridCol>
                <a:gridCol w="1656724">
                  <a:extLst>
                    <a:ext uri="{9D8B030D-6E8A-4147-A177-3AD203B41FA5}">
                      <a16:colId xmlns:a16="http://schemas.microsoft.com/office/drawing/2014/main" val="1823160148"/>
                    </a:ext>
                  </a:extLst>
                </a:gridCol>
                <a:gridCol w="1656724">
                  <a:extLst>
                    <a:ext uri="{9D8B030D-6E8A-4147-A177-3AD203B41FA5}">
                      <a16:colId xmlns:a16="http://schemas.microsoft.com/office/drawing/2014/main" val="2166936838"/>
                    </a:ext>
                  </a:extLst>
                </a:gridCol>
              </a:tblGrid>
              <a:tr h="211374">
                <a:tc gridSpan="2">
                  <a:txBody>
                    <a:bodyPr/>
                    <a:lstStyle/>
                    <a:p>
                      <a:pPr algn="ctr">
                        <a:lnSpc>
                          <a:spcPct val="150000"/>
                        </a:lnSpc>
                        <a:spcAft>
                          <a:spcPts val="0"/>
                        </a:spcAft>
                      </a:pPr>
                      <a:r>
                        <a:rPr lang="cs-CZ" sz="1200">
                          <a:effectLst/>
                        </a:rPr>
                        <a:t>překážka manželství</a:t>
                      </a:r>
                      <a:endParaRPr lang="cs-CZ" sz="1200">
                        <a:effectLst/>
                        <a:latin typeface="Times New Roman" panose="02020603050405020304" pitchFamily="18" charset="0"/>
                        <a:ea typeface="Calibri" panose="020F0502020204030204" pitchFamily="34" charset="0"/>
                      </a:endParaRPr>
                    </a:p>
                  </a:txBody>
                  <a:tcPr marL="33769" marR="33769" marT="0" marB="0" anchor="ctr"/>
                </a:tc>
                <a:tc hMerge="1">
                  <a:txBody>
                    <a:bodyPr/>
                    <a:lstStyle/>
                    <a:p>
                      <a:endParaRPr lang="cs-CZ"/>
                    </a:p>
                  </a:txBody>
                  <a:tcPr/>
                </a:tc>
                <a:tc gridSpan="2">
                  <a:txBody>
                    <a:bodyPr/>
                    <a:lstStyle/>
                    <a:p>
                      <a:pPr algn="ctr">
                        <a:lnSpc>
                          <a:spcPct val="150000"/>
                        </a:lnSpc>
                        <a:spcAft>
                          <a:spcPts val="0"/>
                        </a:spcAft>
                      </a:pPr>
                      <a:r>
                        <a:rPr lang="cs-CZ" sz="1200">
                          <a:effectLst/>
                        </a:rPr>
                        <a:t>vada souhlasu</a:t>
                      </a:r>
                      <a:endParaRPr lang="cs-CZ" sz="1200">
                        <a:effectLst/>
                        <a:latin typeface="Times New Roman" panose="02020603050405020304" pitchFamily="18" charset="0"/>
                        <a:ea typeface="Calibri" panose="020F0502020204030204" pitchFamily="34" charset="0"/>
                      </a:endParaRPr>
                    </a:p>
                  </a:txBody>
                  <a:tcPr marL="33769" marR="33769" marT="0" marB="0" anchor="ctr"/>
                </a:tc>
                <a:tc hMerge="1">
                  <a:txBody>
                    <a:bodyPr/>
                    <a:lstStyle/>
                    <a:p>
                      <a:endParaRPr lang="cs-CZ"/>
                    </a:p>
                  </a:txBody>
                  <a:tcPr/>
                </a:tc>
                <a:tc>
                  <a:txBody>
                    <a:bodyPr/>
                    <a:lstStyle/>
                    <a:p>
                      <a:pPr algn="ctr">
                        <a:lnSpc>
                          <a:spcPct val="150000"/>
                        </a:lnSpc>
                        <a:spcAft>
                          <a:spcPts val="0"/>
                        </a:spcAft>
                      </a:pPr>
                      <a:r>
                        <a:rPr lang="cs-CZ" sz="1200">
                          <a:effectLst/>
                        </a:rPr>
                        <a:t>vada formy</a:t>
                      </a:r>
                      <a:endParaRPr lang="cs-CZ" sz="1200">
                        <a:effectLst/>
                        <a:latin typeface="Times New Roman" panose="02020603050405020304" pitchFamily="18" charset="0"/>
                        <a:ea typeface="Calibri" panose="020F0502020204030204" pitchFamily="34" charset="0"/>
                      </a:endParaRPr>
                    </a:p>
                  </a:txBody>
                  <a:tcPr marL="33769" marR="33769" marT="0" marB="0" anchor="ctr"/>
                </a:tc>
                <a:extLst>
                  <a:ext uri="{0D108BD9-81ED-4DB2-BD59-A6C34878D82A}">
                    <a16:rowId xmlns:a16="http://schemas.microsoft.com/office/drawing/2014/main" val="3581851477"/>
                  </a:ext>
                </a:extLst>
              </a:tr>
              <a:tr h="211374">
                <a:tc>
                  <a:txBody>
                    <a:bodyPr/>
                    <a:lstStyle/>
                    <a:p>
                      <a:pPr algn="ctr">
                        <a:lnSpc>
                          <a:spcPct val="150000"/>
                        </a:lnSpc>
                        <a:spcAft>
                          <a:spcPts val="0"/>
                        </a:spcAft>
                      </a:pPr>
                      <a:r>
                        <a:rPr lang="cs-CZ" sz="1200">
                          <a:effectLst/>
                        </a:rPr>
                        <a:t>veřejná</a:t>
                      </a:r>
                      <a:endParaRPr lang="cs-CZ" sz="1200">
                        <a:effectLst/>
                        <a:latin typeface="Times New Roman" panose="02020603050405020304" pitchFamily="18" charset="0"/>
                        <a:ea typeface="Calibri" panose="020F0502020204030204" pitchFamily="34" charset="0"/>
                      </a:endParaRPr>
                    </a:p>
                  </a:txBody>
                  <a:tcPr marL="33769" marR="33769" marT="0" marB="0" anchor="ctr"/>
                </a:tc>
                <a:tc>
                  <a:txBody>
                    <a:bodyPr/>
                    <a:lstStyle/>
                    <a:p>
                      <a:pPr algn="ctr">
                        <a:lnSpc>
                          <a:spcPct val="150000"/>
                        </a:lnSpc>
                        <a:spcAft>
                          <a:spcPts val="0"/>
                        </a:spcAft>
                      </a:pPr>
                      <a:r>
                        <a:rPr lang="cs-CZ" sz="1200">
                          <a:effectLst/>
                        </a:rPr>
                        <a:t>tajná</a:t>
                      </a:r>
                      <a:endParaRPr lang="cs-CZ" sz="1200">
                        <a:effectLst/>
                        <a:latin typeface="Times New Roman" panose="02020603050405020304" pitchFamily="18" charset="0"/>
                        <a:ea typeface="Calibri" panose="020F0502020204030204" pitchFamily="34" charset="0"/>
                      </a:endParaRPr>
                    </a:p>
                  </a:txBody>
                  <a:tcPr marL="33769" marR="33769" marT="0" marB="0" anchor="ctr"/>
                </a:tc>
                <a:tc>
                  <a:txBody>
                    <a:bodyPr/>
                    <a:lstStyle/>
                    <a:p>
                      <a:pPr algn="ctr">
                        <a:lnSpc>
                          <a:spcPct val="150000"/>
                        </a:lnSpc>
                        <a:spcAft>
                          <a:spcPts val="0"/>
                        </a:spcAft>
                      </a:pPr>
                      <a:r>
                        <a:rPr lang="cs-CZ" sz="1200">
                          <a:effectLst/>
                        </a:rPr>
                        <a:t>veřejná</a:t>
                      </a:r>
                      <a:endParaRPr lang="cs-CZ" sz="1200">
                        <a:effectLst/>
                        <a:latin typeface="Times New Roman" panose="02020603050405020304" pitchFamily="18" charset="0"/>
                        <a:ea typeface="Calibri" panose="020F0502020204030204" pitchFamily="34" charset="0"/>
                      </a:endParaRPr>
                    </a:p>
                  </a:txBody>
                  <a:tcPr marL="33769" marR="33769" marT="0" marB="0" anchor="ctr"/>
                </a:tc>
                <a:tc>
                  <a:txBody>
                    <a:bodyPr/>
                    <a:lstStyle/>
                    <a:p>
                      <a:pPr algn="ctr">
                        <a:lnSpc>
                          <a:spcPct val="150000"/>
                        </a:lnSpc>
                        <a:spcAft>
                          <a:spcPts val="0"/>
                        </a:spcAft>
                      </a:pPr>
                      <a:r>
                        <a:rPr lang="cs-CZ" sz="1200">
                          <a:effectLst/>
                        </a:rPr>
                        <a:t>tajná</a:t>
                      </a:r>
                      <a:endParaRPr lang="cs-CZ" sz="1200">
                        <a:effectLst/>
                        <a:latin typeface="Times New Roman" panose="02020603050405020304" pitchFamily="18" charset="0"/>
                        <a:ea typeface="Calibri" panose="020F0502020204030204" pitchFamily="34" charset="0"/>
                      </a:endParaRPr>
                    </a:p>
                  </a:txBody>
                  <a:tcPr marL="33769" marR="33769" marT="0" marB="0" anchor="ctr"/>
                </a:tc>
                <a:tc>
                  <a:txBody>
                    <a:bodyPr/>
                    <a:lstStyle/>
                    <a:p>
                      <a:pPr algn="ctr">
                        <a:lnSpc>
                          <a:spcPct val="150000"/>
                        </a:lnSpc>
                        <a:spcAft>
                          <a:spcPts val="0"/>
                        </a:spcAft>
                      </a:pPr>
                      <a:r>
                        <a:rPr lang="cs-CZ" sz="1200">
                          <a:effectLst/>
                        </a:rPr>
                        <a:t>vždy</a:t>
                      </a:r>
                      <a:endParaRPr lang="cs-CZ" sz="1200">
                        <a:effectLst/>
                        <a:latin typeface="Times New Roman" panose="02020603050405020304" pitchFamily="18" charset="0"/>
                        <a:ea typeface="Calibri" panose="020F0502020204030204" pitchFamily="34" charset="0"/>
                      </a:endParaRPr>
                    </a:p>
                  </a:txBody>
                  <a:tcPr marL="33769" marR="33769" marT="0" marB="0" anchor="ctr"/>
                </a:tc>
                <a:extLst>
                  <a:ext uri="{0D108BD9-81ED-4DB2-BD59-A6C34878D82A}">
                    <a16:rowId xmlns:a16="http://schemas.microsoft.com/office/drawing/2014/main" val="2677747799"/>
                  </a:ext>
                </a:extLst>
              </a:tr>
              <a:tr h="1067850">
                <a:tc>
                  <a:txBody>
                    <a:bodyPr/>
                    <a:lstStyle/>
                    <a:p>
                      <a:pPr algn="ctr">
                        <a:lnSpc>
                          <a:spcPct val="150000"/>
                        </a:lnSpc>
                        <a:spcAft>
                          <a:spcPts val="0"/>
                        </a:spcAft>
                      </a:pPr>
                      <a:r>
                        <a:rPr lang="cs-CZ" sz="1200">
                          <a:effectLst/>
                        </a:rPr>
                        <a:t>vyžádat dispens, je-li to potřebné</a:t>
                      </a:r>
                    </a:p>
                    <a:p>
                      <a:pPr algn="ctr">
                        <a:lnSpc>
                          <a:spcPct val="150000"/>
                        </a:lnSpc>
                        <a:spcAft>
                          <a:spcPts val="0"/>
                        </a:spcAft>
                      </a:pPr>
                      <a:r>
                        <a:rPr lang="cs-CZ" sz="1200">
                          <a:effectLst/>
                        </a:rPr>
                        <a:t>a možné</a:t>
                      </a:r>
                      <a:endParaRPr lang="cs-CZ" sz="1200">
                        <a:effectLst/>
                        <a:latin typeface="Times New Roman" panose="02020603050405020304" pitchFamily="18" charset="0"/>
                        <a:ea typeface="Calibri" panose="020F0502020204030204" pitchFamily="34" charset="0"/>
                      </a:endParaRPr>
                    </a:p>
                  </a:txBody>
                  <a:tcPr marL="33769" marR="33769" marT="0" marB="0" anchor="ctr"/>
                </a:tc>
                <a:tc>
                  <a:txBody>
                    <a:bodyPr/>
                    <a:lstStyle/>
                    <a:p>
                      <a:pPr algn="ctr">
                        <a:lnSpc>
                          <a:spcPct val="150000"/>
                        </a:lnSpc>
                        <a:spcAft>
                          <a:spcPts val="0"/>
                        </a:spcAft>
                      </a:pPr>
                      <a:r>
                        <a:rPr lang="cs-CZ" sz="1200">
                          <a:effectLst/>
                        </a:rPr>
                        <a:t>vyžádat dispens, je-li to potřebné</a:t>
                      </a:r>
                    </a:p>
                    <a:p>
                      <a:pPr algn="ctr">
                        <a:lnSpc>
                          <a:spcPct val="150000"/>
                        </a:lnSpc>
                        <a:spcAft>
                          <a:spcPts val="0"/>
                        </a:spcAft>
                      </a:pPr>
                      <a:r>
                        <a:rPr lang="cs-CZ" sz="1200">
                          <a:effectLst/>
                        </a:rPr>
                        <a:t>a možné</a:t>
                      </a:r>
                      <a:endParaRPr lang="cs-CZ" sz="1200">
                        <a:effectLst/>
                        <a:latin typeface="Times New Roman" panose="02020603050405020304" pitchFamily="18" charset="0"/>
                        <a:ea typeface="Calibri" panose="020F0502020204030204" pitchFamily="34" charset="0"/>
                      </a:endParaRPr>
                    </a:p>
                  </a:txBody>
                  <a:tcPr marL="33769" marR="33769" marT="0" marB="0" anchor="ctr"/>
                </a:tc>
                <a:tc>
                  <a:txBody>
                    <a:bodyPr/>
                    <a:lstStyle/>
                    <a:p>
                      <a:pPr algn="ctr">
                        <a:lnSpc>
                          <a:spcPct val="150000"/>
                        </a:lnSpc>
                        <a:spcAft>
                          <a:spcPts val="0"/>
                        </a:spcAft>
                      </a:pPr>
                      <a:r>
                        <a:rPr lang="cs-CZ" sz="1200" dirty="0">
                          <a:effectLst/>
                        </a:rPr>
                        <a:t>zjistit, kdo</a:t>
                      </a:r>
                    </a:p>
                    <a:p>
                      <a:pPr algn="ctr">
                        <a:lnSpc>
                          <a:spcPct val="150000"/>
                        </a:lnSpc>
                        <a:spcAft>
                          <a:spcPts val="0"/>
                        </a:spcAft>
                      </a:pPr>
                      <a:r>
                        <a:rPr lang="cs-CZ" sz="1200" dirty="0">
                          <a:effectLst/>
                        </a:rPr>
                        <a:t>vadu souhlasu způsobil</a:t>
                      </a:r>
                      <a:endParaRPr lang="cs-CZ" sz="1200" dirty="0">
                        <a:effectLst/>
                        <a:latin typeface="Times New Roman" panose="02020603050405020304" pitchFamily="18" charset="0"/>
                        <a:ea typeface="Calibri" panose="020F0502020204030204" pitchFamily="34" charset="0"/>
                      </a:endParaRPr>
                    </a:p>
                  </a:txBody>
                  <a:tcPr marL="33769" marR="33769" marT="0" marB="0" anchor="ctr"/>
                </a:tc>
                <a:tc>
                  <a:txBody>
                    <a:bodyPr/>
                    <a:lstStyle/>
                    <a:p>
                      <a:pPr algn="ctr">
                        <a:lnSpc>
                          <a:spcPct val="150000"/>
                        </a:lnSpc>
                        <a:spcAft>
                          <a:spcPts val="0"/>
                        </a:spcAft>
                      </a:pPr>
                      <a:r>
                        <a:rPr lang="cs-CZ" sz="1200">
                          <a:effectLst/>
                        </a:rPr>
                        <a:t>zjistit, kdo</a:t>
                      </a:r>
                    </a:p>
                    <a:p>
                      <a:pPr algn="ctr">
                        <a:lnSpc>
                          <a:spcPct val="150000"/>
                        </a:lnSpc>
                        <a:spcAft>
                          <a:spcPts val="0"/>
                        </a:spcAft>
                      </a:pPr>
                      <a:r>
                        <a:rPr lang="cs-CZ" sz="1200">
                          <a:effectLst/>
                        </a:rPr>
                        <a:t>vadu souhlasu způsobil</a:t>
                      </a:r>
                      <a:endParaRPr lang="cs-CZ" sz="1200">
                        <a:effectLst/>
                        <a:latin typeface="Times New Roman" panose="02020603050405020304" pitchFamily="18" charset="0"/>
                        <a:ea typeface="Calibri" panose="020F0502020204030204" pitchFamily="34" charset="0"/>
                      </a:endParaRPr>
                    </a:p>
                  </a:txBody>
                  <a:tcPr marL="33769" marR="33769" marT="0" marB="0" anchor="ctr"/>
                </a:tc>
                <a:tc>
                  <a:txBody>
                    <a:bodyPr/>
                    <a:lstStyle/>
                    <a:p>
                      <a:pPr algn="ctr">
                        <a:lnSpc>
                          <a:spcPct val="150000"/>
                        </a:lnSpc>
                        <a:spcAft>
                          <a:spcPts val="0"/>
                        </a:spcAft>
                      </a:pPr>
                      <a:r>
                        <a:rPr lang="cs-CZ" sz="1200">
                          <a:effectLst/>
                        </a:rPr>
                        <a:t>připravit náležitosti k sňatkovému obřadu (prostému!)</a:t>
                      </a:r>
                      <a:endParaRPr lang="cs-CZ" sz="1200">
                        <a:effectLst/>
                        <a:latin typeface="Times New Roman" panose="02020603050405020304" pitchFamily="18" charset="0"/>
                        <a:ea typeface="Calibri" panose="020F0502020204030204" pitchFamily="34" charset="0"/>
                      </a:endParaRPr>
                    </a:p>
                  </a:txBody>
                  <a:tcPr marL="33769" marR="33769" marT="0" marB="0" anchor="ctr"/>
                </a:tc>
                <a:extLst>
                  <a:ext uri="{0D108BD9-81ED-4DB2-BD59-A6C34878D82A}">
                    <a16:rowId xmlns:a16="http://schemas.microsoft.com/office/drawing/2014/main" val="2626767948"/>
                  </a:ext>
                </a:extLst>
              </a:tr>
              <a:tr h="3912484">
                <a:tc>
                  <a:txBody>
                    <a:bodyPr/>
                    <a:lstStyle/>
                    <a:p>
                      <a:pPr algn="ctr">
                        <a:lnSpc>
                          <a:spcPct val="150000"/>
                        </a:lnSpc>
                        <a:spcAft>
                          <a:spcPts val="0"/>
                        </a:spcAft>
                      </a:pPr>
                      <a:r>
                        <a:rPr lang="cs-CZ" sz="1200" dirty="0">
                          <a:effectLst/>
                        </a:rPr>
                        <a:t>obnovit souhlas</a:t>
                      </a:r>
                    </a:p>
                    <a:p>
                      <a:pPr algn="ctr">
                        <a:lnSpc>
                          <a:spcPct val="150000"/>
                        </a:lnSpc>
                        <a:spcAft>
                          <a:spcPts val="0"/>
                        </a:spcAft>
                      </a:pPr>
                      <a:r>
                        <a:rPr lang="cs-CZ" sz="1200" dirty="0">
                          <a:effectLst/>
                        </a:rPr>
                        <a:t>kanonickou formou</a:t>
                      </a:r>
                    </a:p>
                    <a:p>
                      <a:pPr algn="ctr">
                        <a:lnSpc>
                          <a:spcPct val="150000"/>
                        </a:lnSpc>
                        <a:spcAft>
                          <a:spcPts val="0"/>
                        </a:spcAft>
                      </a:pPr>
                      <a:r>
                        <a:rPr lang="cs-CZ" sz="1200" dirty="0">
                          <a:effectLst/>
                        </a:rPr>
                        <a:t>(obvykle prostým způsobem)</a:t>
                      </a:r>
                      <a:endParaRPr lang="cs-CZ" sz="1200" dirty="0">
                        <a:effectLst/>
                        <a:latin typeface="Times New Roman" panose="02020603050405020304" pitchFamily="18" charset="0"/>
                        <a:ea typeface="Calibri" panose="020F0502020204030204" pitchFamily="34" charset="0"/>
                      </a:endParaRPr>
                    </a:p>
                  </a:txBody>
                  <a:tcPr marL="33769" marR="33769" marT="0" marB="0" anchor="ctr"/>
                </a:tc>
                <a:tc>
                  <a:txBody>
                    <a:bodyPr/>
                    <a:lstStyle/>
                    <a:p>
                      <a:pPr algn="ctr">
                        <a:lnSpc>
                          <a:spcPct val="150000"/>
                        </a:lnSpc>
                        <a:spcAft>
                          <a:spcPts val="0"/>
                        </a:spcAft>
                      </a:pPr>
                      <a:r>
                        <a:rPr lang="cs-CZ" sz="1200" dirty="0">
                          <a:effectLst/>
                        </a:rPr>
                        <a:t>obnovit souhlas soukromě (např. v sakristii, na faře, doma), a to i vlastními, ale jednoznačnými slovy;</a:t>
                      </a:r>
                    </a:p>
                    <a:p>
                      <a:pPr algn="ctr">
                        <a:lnSpc>
                          <a:spcPct val="150000"/>
                        </a:lnSpc>
                        <a:spcAft>
                          <a:spcPts val="0"/>
                        </a:spcAft>
                      </a:pPr>
                      <a:r>
                        <a:rPr lang="cs-CZ" sz="1200" dirty="0">
                          <a:effectLst/>
                        </a:rPr>
                        <a:t>obnova buď oboustranná, eventuálně jednostranná, pokud je jisté, že souhlas druhého partnera byl dán a trvá</a:t>
                      </a:r>
                      <a:endParaRPr lang="cs-CZ" sz="1200" dirty="0">
                        <a:effectLst/>
                        <a:latin typeface="Times New Roman" panose="02020603050405020304" pitchFamily="18" charset="0"/>
                        <a:ea typeface="Calibri" panose="020F0502020204030204" pitchFamily="34" charset="0"/>
                      </a:endParaRPr>
                    </a:p>
                  </a:txBody>
                  <a:tcPr marL="33769" marR="33769" marT="0" marB="0" anchor="ctr"/>
                </a:tc>
                <a:tc>
                  <a:txBody>
                    <a:bodyPr/>
                    <a:lstStyle/>
                    <a:p>
                      <a:pPr algn="ctr">
                        <a:lnSpc>
                          <a:spcPct val="150000"/>
                        </a:lnSpc>
                        <a:spcAft>
                          <a:spcPts val="0"/>
                        </a:spcAft>
                      </a:pPr>
                      <a:r>
                        <a:rPr lang="cs-CZ" sz="1200" dirty="0">
                          <a:effectLst/>
                        </a:rPr>
                        <a:t>obnovit souhlas</a:t>
                      </a:r>
                    </a:p>
                    <a:p>
                      <a:pPr algn="ctr">
                        <a:lnSpc>
                          <a:spcPct val="150000"/>
                        </a:lnSpc>
                        <a:spcAft>
                          <a:spcPts val="0"/>
                        </a:spcAft>
                      </a:pPr>
                      <a:r>
                        <a:rPr lang="cs-CZ" sz="1200" dirty="0">
                          <a:effectLst/>
                        </a:rPr>
                        <a:t>kanonickou formou</a:t>
                      </a:r>
                    </a:p>
                    <a:p>
                      <a:pPr algn="ctr">
                        <a:lnSpc>
                          <a:spcPct val="150000"/>
                        </a:lnSpc>
                        <a:spcAft>
                          <a:spcPts val="0"/>
                        </a:spcAft>
                      </a:pPr>
                      <a:r>
                        <a:rPr lang="cs-CZ" sz="1200" dirty="0">
                          <a:effectLst/>
                        </a:rPr>
                        <a:t>(obvykle prostým způsobem)</a:t>
                      </a:r>
                      <a:endParaRPr lang="cs-CZ" sz="1200" dirty="0">
                        <a:effectLst/>
                        <a:latin typeface="Times New Roman" panose="02020603050405020304" pitchFamily="18" charset="0"/>
                        <a:ea typeface="Calibri" panose="020F0502020204030204" pitchFamily="34" charset="0"/>
                      </a:endParaRPr>
                    </a:p>
                  </a:txBody>
                  <a:tcPr marL="33769" marR="33769" marT="0" marB="0" anchor="ctr"/>
                </a:tc>
                <a:tc>
                  <a:txBody>
                    <a:bodyPr/>
                    <a:lstStyle/>
                    <a:p>
                      <a:pPr algn="ctr">
                        <a:lnSpc>
                          <a:spcPct val="150000"/>
                        </a:lnSpc>
                        <a:spcAft>
                          <a:spcPts val="0"/>
                        </a:spcAft>
                      </a:pPr>
                      <a:r>
                        <a:rPr lang="cs-CZ" sz="1200">
                          <a:effectLst/>
                        </a:rPr>
                        <a:t>obnovit souhlas soukromě (např. v sakristii, na faře, doma), a to i vlastními, ale jednoznačnými slovy;</a:t>
                      </a:r>
                    </a:p>
                    <a:p>
                      <a:pPr algn="ctr">
                        <a:lnSpc>
                          <a:spcPct val="150000"/>
                        </a:lnSpc>
                        <a:spcAft>
                          <a:spcPts val="0"/>
                        </a:spcAft>
                      </a:pPr>
                      <a:r>
                        <a:rPr lang="cs-CZ" sz="1200">
                          <a:effectLst/>
                        </a:rPr>
                        <a:t>obnova buď oboustranná, eventuálně jednostranná ze strany toho, kdo způsobil vadu souhlasu,</a:t>
                      </a:r>
                    </a:p>
                    <a:p>
                      <a:pPr algn="ctr">
                        <a:lnSpc>
                          <a:spcPct val="150000"/>
                        </a:lnSpc>
                        <a:spcAft>
                          <a:spcPts val="0"/>
                        </a:spcAft>
                      </a:pPr>
                      <a:r>
                        <a:rPr lang="cs-CZ" sz="1200">
                          <a:effectLst/>
                        </a:rPr>
                        <a:t>pokud je jisté, že souhlas druhého partnera byl dán a trvá</a:t>
                      </a:r>
                      <a:endParaRPr lang="cs-CZ" sz="1200">
                        <a:effectLst/>
                        <a:latin typeface="Times New Roman" panose="02020603050405020304" pitchFamily="18" charset="0"/>
                        <a:ea typeface="Calibri" panose="020F0502020204030204" pitchFamily="34" charset="0"/>
                      </a:endParaRPr>
                    </a:p>
                  </a:txBody>
                  <a:tcPr marL="33769" marR="33769" marT="0" marB="0" anchor="ctr"/>
                </a:tc>
                <a:tc>
                  <a:txBody>
                    <a:bodyPr/>
                    <a:lstStyle/>
                    <a:p>
                      <a:pPr algn="ctr">
                        <a:lnSpc>
                          <a:spcPct val="150000"/>
                        </a:lnSpc>
                        <a:spcAft>
                          <a:spcPts val="0"/>
                        </a:spcAft>
                      </a:pPr>
                      <a:r>
                        <a:rPr lang="cs-CZ" sz="1200" dirty="0">
                          <a:effectLst/>
                        </a:rPr>
                        <a:t>obnovit souhlas</a:t>
                      </a:r>
                    </a:p>
                    <a:p>
                      <a:pPr algn="ctr">
                        <a:lnSpc>
                          <a:spcPct val="150000"/>
                        </a:lnSpc>
                        <a:spcAft>
                          <a:spcPts val="0"/>
                        </a:spcAft>
                      </a:pPr>
                      <a:r>
                        <a:rPr lang="cs-CZ" sz="1200" dirty="0">
                          <a:effectLst/>
                        </a:rPr>
                        <a:t>kanonickou formou</a:t>
                      </a:r>
                    </a:p>
                    <a:p>
                      <a:pPr algn="ctr">
                        <a:lnSpc>
                          <a:spcPct val="150000"/>
                        </a:lnSpc>
                        <a:spcAft>
                          <a:spcPts val="0"/>
                        </a:spcAft>
                      </a:pPr>
                      <a:r>
                        <a:rPr lang="cs-CZ" sz="1200" dirty="0">
                          <a:effectLst/>
                        </a:rPr>
                        <a:t>(obvykle prostým způsobem)</a:t>
                      </a:r>
                      <a:endParaRPr lang="cs-CZ" sz="1200" dirty="0">
                        <a:effectLst/>
                        <a:latin typeface="Times New Roman" panose="02020603050405020304" pitchFamily="18" charset="0"/>
                        <a:ea typeface="Calibri" panose="020F0502020204030204" pitchFamily="34" charset="0"/>
                      </a:endParaRPr>
                    </a:p>
                  </a:txBody>
                  <a:tcPr marL="33769" marR="33769" marT="0" marB="0" anchor="ctr"/>
                </a:tc>
                <a:extLst>
                  <a:ext uri="{0D108BD9-81ED-4DB2-BD59-A6C34878D82A}">
                    <a16:rowId xmlns:a16="http://schemas.microsoft.com/office/drawing/2014/main" val="1203642507"/>
                  </a:ext>
                </a:extLst>
              </a:tr>
            </a:tbl>
          </a:graphicData>
        </a:graphic>
      </p:graphicFrame>
    </p:spTree>
    <p:extLst>
      <p:ext uri="{BB962C8B-B14F-4D97-AF65-F5344CB8AC3E}">
        <p14:creationId xmlns:p14="http://schemas.microsoft.com/office/powerpoint/2010/main" val="1956310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Schéma probírané látky</a:t>
            </a:r>
            <a:endParaRPr lang="cs-CZ" dirty="0"/>
          </a:p>
        </p:txBody>
      </p:sp>
      <p:sp>
        <p:nvSpPr>
          <p:cNvPr id="3" name="Zástupný symbol pro obsah 2"/>
          <p:cNvSpPr>
            <a:spLocks noGrp="1"/>
          </p:cNvSpPr>
          <p:nvPr>
            <p:ph idx="1"/>
          </p:nvPr>
        </p:nvSpPr>
        <p:spPr>
          <a:xfrm>
            <a:off x="457200" y="1484784"/>
            <a:ext cx="8229600" cy="5040560"/>
          </a:xfrm>
        </p:spPr>
        <p:txBody>
          <a:bodyPr>
            <a:normAutofit lnSpcReduction="10000"/>
          </a:bodyPr>
          <a:lstStyle/>
          <a:p>
            <a:pPr marL="514350" indent="-514350">
              <a:buFont typeface="+mj-lt"/>
              <a:buAutoNum type="arabicPeriod"/>
            </a:pPr>
            <a:r>
              <a:rPr lang="cs-CZ" dirty="0" smtClean="0"/>
              <a:t>Zrušení platně uzavřeného manželství (CIC kán. 1141–1150, CCEO kán. 853–862)</a:t>
            </a:r>
          </a:p>
          <a:p>
            <a:pPr marL="514350" indent="-514350">
              <a:buFont typeface="+mj-lt"/>
              <a:buAutoNum type="arabicPeriod"/>
            </a:pPr>
            <a:r>
              <a:rPr lang="cs-CZ" dirty="0" smtClean="0"/>
              <a:t>Odloučení manželů za trvání manželství (CIC kán. 1151–1155, CCEO kán. 863–866)</a:t>
            </a:r>
          </a:p>
          <a:p>
            <a:pPr marL="514350" indent="-514350">
              <a:buFont typeface="+mj-lt"/>
              <a:buAutoNum type="arabicPeriod"/>
            </a:pPr>
            <a:r>
              <a:rPr lang="cs-CZ" dirty="0" smtClean="0"/>
              <a:t>Zplatnění manželství (CIC kán. 1156–1165, CCEO kán. 843–852)</a:t>
            </a:r>
          </a:p>
          <a:p>
            <a:pPr marL="514350" indent="-514350">
              <a:buFont typeface="+mj-lt"/>
              <a:buAutoNum type="arabicPeriod"/>
            </a:pPr>
            <a:r>
              <a:rPr lang="cs-CZ" dirty="0" smtClean="0"/>
              <a:t>Vady manželství v českém rodinném právu a</a:t>
            </a:r>
            <a:r>
              <a:rPr lang="cs-CZ" dirty="0"/>
              <a:t> </a:t>
            </a:r>
            <a:r>
              <a:rPr lang="cs-CZ" dirty="0" smtClean="0"/>
              <a:t>jejich náprava</a:t>
            </a:r>
          </a:p>
          <a:p>
            <a:pPr marL="0" indent="0">
              <a:buNone/>
            </a:pPr>
            <a:r>
              <a:rPr lang="cs-CZ" i="1" dirty="0" smtClean="0"/>
              <a:t>Protože se právní úprava v obou kodexech shoduje, dále odkazujeme jen na CIC.</a:t>
            </a:r>
            <a:endParaRPr lang="cs-CZ" i="1" dirty="0"/>
          </a:p>
        </p:txBody>
      </p:sp>
    </p:spTree>
    <p:extLst>
      <p:ext uri="{BB962C8B-B14F-4D97-AF65-F5344CB8AC3E}">
        <p14:creationId xmlns:p14="http://schemas.microsoft.com/office/powerpoint/2010/main" val="3526697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323528" y="188640"/>
            <a:ext cx="8229600" cy="1008112"/>
          </a:xfrm>
        </p:spPr>
        <p:txBody>
          <a:bodyPr>
            <a:noAutofit/>
          </a:bodyPr>
          <a:lstStyle/>
          <a:p>
            <a:r>
              <a:rPr lang="cs-CZ" sz="3200" b="1" dirty="0"/>
              <a:t>3. Zplatnění </a:t>
            </a:r>
            <a:r>
              <a:rPr lang="cs-CZ" sz="3200" b="1" dirty="0" smtClean="0"/>
              <a:t>manželství:</a:t>
            </a:r>
            <a:br>
              <a:rPr lang="cs-CZ" sz="3200" b="1" dirty="0" smtClean="0"/>
            </a:br>
            <a:r>
              <a:rPr lang="cs-CZ" sz="3200" b="1" dirty="0" smtClean="0"/>
              <a:t>zplatnění v základu (sanace)</a:t>
            </a:r>
            <a:endParaRPr lang="cs-CZ" sz="3200" dirty="0"/>
          </a:p>
        </p:txBody>
      </p:sp>
      <p:sp>
        <p:nvSpPr>
          <p:cNvPr id="3" name="Zástupný obsah 2">
            <a:extLst>
              <a:ext uri="{FF2B5EF4-FFF2-40B4-BE49-F238E27FC236}">
                <a16:creationId xmlns:a16="http://schemas.microsoft.com/office/drawing/2014/main" id="{B4A2D351-5D61-4BA6-87D5-161A9C4E0D3D}"/>
              </a:ext>
            </a:extLst>
          </p:cNvPr>
          <p:cNvSpPr>
            <a:spLocks noGrp="1"/>
          </p:cNvSpPr>
          <p:nvPr>
            <p:ph idx="1"/>
          </p:nvPr>
        </p:nvSpPr>
        <p:spPr>
          <a:xfrm>
            <a:off x="323528" y="1340768"/>
            <a:ext cx="8568952" cy="5400600"/>
          </a:xfrm>
        </p:spPr>
        <p:txBody>
          <a:bodyPr>
            <a:normAutofit fontScale="70000" lnSpcReduction="20000"/>
          </a:bodyPr>
          <a:lstStyle/>
          <a:p>
            <a:pPr marL="0" indent="0">
              <a:buNone/>
            </a:pPr>
            <a:r>
              <a:rPr lang="cs-CZ" sz="3400" b="1" i="1" dirty="0" smtClean="0"/>
              <a:t>Základní popis</a:t>
            </a:r>
          </a:p>
          <a:p>
            <a:r>
              <a:rPr lang="cs-CZ" sz="3400" dirty="0" smtClean="0"/>
              <a:t>Zplatnění v základu (sanace) je zplatnění právním aktem (rozhodnutím) církevní autority, aniž by došlo k obnově slibů. Používá se tam, kde nelze řádně provést prosté zplatnění, tedy nelze obnovit manželský souhlas, především v těchto situacích:</a:t>
            </a:r>
          </a:p>
          <a:p>
            <a:pPr lvl="0"/>
            <a:r>
              <a:rPr lang="cs-CZ" sz="3400" dirty="0" smtClean="0"/>
              <a:t>je potřebná obnova souhlasu kanonickou formou, ale jeden z partnerů to odmítá, anebo není vhodné jej o to žádat nebo jej o skutečnosti neplatnosti manželství zpravovat (obzvlášť v situaci odmítání všeho náboženského nebo církevního);</a:t>
            </a:r>
          </a:p>
          <a:p>
            <a:pPr lvl="0"/>
            <a:r>
              <a:rPr lang="cs-CZ" sz="3400" dirty="0" smtClean="0"/>
              <a:t>obnovu manželského souhlasu odmítá ten partner, který je příčinou tajné vady souhlasu, anebo je nevhodné jej o to vůbec žádat (obzvlášť v situaci odmítání všeho náboženského nebo církevního);</a:t>
            </a:r>
          </a:p>
          <a:p>
            <a:pPr lvl="0"/>
            <a:r>
              <a:rPr lang="cs-CZ" sz="3400" dirty="0" smtClean="0"/>
              <a:t>obě strany nevědí o neplatnosti manželství, kterou objevila třetí osoba, a není vhodné je o této skutečnosti zpravovat – především v situaci, kdy neplatnost zapříčinil svou nedbalostí duchovní, který vedl předsňatkové řízení anebo který je oddával.</a:t>
            </a:r>
            <a:endParaRPr lang="cs-CZ" sz="3400" dirty="0"/>
          </a:p>
        </p:txBody>
      </p:sp>
    </p:spTree>
    <p:extLst>
      <p:ext uri="{BB962C8B-B14F-4D97-AF65-F5344CB8AC3E}">
        <p14:creationId xmlns:p14="http://schemas.microsoft.com/office/powerpoint/2010/main" val="19022594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323528" y="116633"/>
            <a:ext cx="8229600" cy="864095"/>
          </a:xfrm>
        </p:spPr>
        <p:txBody>
          <a:bodyPr>
            <a:noAutofit/>
          </a:bodyPr>
          <a:lstStyle/>
          <a:p>
            <a:r>
              <a:rPr lang="cs-CZ" sz="3200" b="1" dirty="0"/>
              <a:t>3. Zplatnění manželství:</a:t>
            </a:r>
            <a:br>
              <a:rPr lang="cs-CZ" sz="3200" b="1" dirty="0"/>
            </a:br>
            <a:r>
              <a:rPr lang="cs-CZ" sz="3200" b="1" dirty="0"/>
              <a:t>zplatnění v základu (sanace)</a:t>
            </a:r>
            <a:endParaRPr lang="cs-CZ" sz="3200" dirty="0"/>
          </a:p>
        </p:txBody>
      </p:sp>
      <p:sp>
        <p:nvSpPr>
          <p:cNvPr id="3" name="Zástupný obsah 2">
            <a:extLst>
              <a:ext uri="{FF2B5EF4-FFF2-40B4-BE49-F238E27FC236}">
                <a16:creationId xmlns:a16="http://schemas.microsoft.com/office/drawing/2014/main" id="{B4A2D351-5D61-4BA6-87D5-161A9C4E0D3D}"/>
              </a:ext>
            </a:extLst>
          </p:cNvPr>
          <p:cNvSpPr>
            <a:spLocks noGrp="1"/>
          </p:cNvSpPr>
          <p:nvPr>
            <p:ph idx="1"/>
          </p:nvPr>
        </p:nvSpPr>
        <p:spPr>
          <a:xfrm>
            <a:off x="179512" y="1124744"/>
            <a:ext cx="8856984" cy="5616624"/>
          </a:xfrm>
        </p:spPr>
        <p:txBody>
          <a:bodyPr>
            <a:normAutofit fontScale="55000" lnSpcReduction="20000"/>
          </a:bodyPr>
          <a:lstStyle/>
          <a:p>
            <a:pPr marL="0" indent="0">
              <a:buNone/>
            </a:pPr>
            <a:r>
              <a:rPr lang="cs-CZ" sz="4500" b="1" i="1" dirty="0" smtClean="0"/>
              <a:t>Základní podmínka – trvání souhlasu</a:t>
            </a:r>
          </a:p>
          <a:p>
            <a:pPr marL="0" indent="0">
              <a:buNone/>
            </a:pPr>
            <a:r>
              <a:rPr lang="cs-CZ" sz="3800" dirty="0" smtClean="0"/>
              <a:t>Protože </a:t>
            </a:r>
            <a:r>
              <a:rPr lang="cs-CZ" sz="3800" dirty="0"/>
              <a:t>manželský souhlas je konstitutivním prvkem manželství, nelze jej žádnou lidskou mocí (ano mocí papeže) nahradit. Proto je naprosto nezbytné </a:t>
            </a:r>
            <a:r>
              <a:rPr lang="cs-CZ" sz="3800" b="1" i="1" dirty="0"/>
              <a:t>trvání manželského souhlasu</a:t>
            </a:r>
            <a:r>
              <a:rPr lang="cs-CZ" sz="3800" dirty="0"/>
              <a:t> v době, kdy je uplatněno zplatnění v základu, což může být za situace:</a:t>
            </a:r>
          </a:p>
          <a:p>
            <a:pPr lvl="0"/>
            <a:r>
              <a:rPr lang="cs-CZ" sz="3800" dirty="0"/>
              <a:t>manželský souhlas byl od počátku (od sňatku) dán a stále trvá (oboustranně);</a:t>
            </a:r>
          </a:p>
          <a:p>
            <a:pPr lvl="0"/>
            <a:r>
              <a:rPr lang="cs-CZ" sz="3800" dirty="0"/>
              <a:t>manželský souhlas byl od počátku (od sňatku) dán, potom (alespoň jedním partnerem) odvolán, ale znovu dán, takže nyní trvá (oboustranně);</a:t>
            </a:r>
          </a:p>
          <a:p>
            <a:pPr lvl="0"/>
            <a:r>
              <a:rPr lang="cs-CZ" sz="3800" dirty="0"/>
              <a:t>manželský souhlas nebyl na počátku (při sňatku) dán alespoň jedním nupturientem, ale byl dán později a nyní trvá (oboustranně).</a:t>
            </a:r>
          </a:p>
          <a:p>
            <a:pPr marL="0" indent="0">
              <a:buNone/>
            </a:pPr>
            <a:r>
              <a:rPr lang="cs-CZ" sz="3800" dirty="0"/>
              <a:t>Je nutno získat  morální jistotu o trvání manželského souhlasu. Protože se tento způsob zplatnění uplatňuje vždy na žádost jednoho partnera, lze od něho získat jasné prohlášení, že jeho souhlas trvá. Získání morální jistoty o trvání manželského souhlasu druhého partnera je možné např. soukromým dotazem buď faráře, anebo žádajícího partnera (je lépe, aby to mohlo být dosvědčeno).</a:t>
            </a:r>
          </a:p>
          <a:p>
            <a:pPr marL="0" indent="0">
              <a:buNone/>
            </a:pPr>
            <a:r>
              <a:rPr lang="cs-CZ" sz="3800" dirty="0" smtClean="0"/>
              <a:t>Pokud </a:t>
            </a:r>
            <a:r>
              <a:rPr lang="cs-CZ" sz="3800" dirty="0"/>
              <a:t>se zjistí existence manželské překážky, je nutno požádat kompetentní autoritu o dispens. Dle </a:t>
            </a:r>
            <a:r>
              <a:rPr lang="cs-CZ" sz="3800" dirty="0" smtClean="0"/>
              <a:t>kán. </a:t>
            </a:r>
            <a:r>
              <a:rPr lang="cs-CZ" sz="3800" dirty="0"/>
              <a:t>1161 § 1 sanace obsahuje dispenz od překážky, pokud </a:t>
            </a:r>
            <a:r>
              <a:rPr lang="cs-CZ" sz="3800" dirty="0" smtClean="0"/>
              <a:t>existuje, </a:t>
            </a:r>
            <a:r>
              <a:rPr lang="cs-CZ" sz="3800" dirty="0"/>
              <a:t>a od kanonické formy, pokud nebyla dodržena</a:t>
            </a:r>
            <a:r>
              <a:rPr lang="cs-CZ" sz="3800" dirty="0" smtClean="0"/>
              <a:t>.</a:t>
            </a:r>
            <a:endParaRPr lang="cs-CZ" sz="3800" dirty="0"/>
          </a:p>
        </p:txBody>
      </p:sp>
    </p:spTree>
    <p:extLst>
      <p:ext uri="{BB962C8B-B14F-4D97-AF65-F5344CB8AC3E}">
        <p14:creationId xmlns:p14="http://schemas.microsoft.com/office/powerpoint/2010/main" val="2820413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421196" y="116632"/>
            <a:ext cx="8229600" cy="652934"/>
          </a:xfrm>
        </p:spPr>
        <p:txBody>
          <a:bodyPr>
            <a:noAutofit/>
          </a:bodyPr>
          <a:lstStyle/>
          <a:p>
            <a:r>
              <a:rPr lang="cs-CZ" sz="2800" b="1" dirty="0"/>
              <a:t>3. Zplatnění </a:t>
            </a:r>
            <a:r>
              <a:rPr lang="cs-CZ" sz="2800" b="1" dirty="0" smtClean="0"/>
              <a:t>manželství: </a:t>
            </a:r>
            <a:r>
              <a:rPr lang="cs-CZ" sz="2800" b="1" dirty="0"/>
              <a:t>zplatnění </a:t>
            </a:r>
            <a:r>
              <a:rPr lang="cs-CZ" sz="2800" b="1" dirty="0" smtClean="0"/>
              <a:t>v </a:t>
            </a:r>
            <a:r>
              <a:rPr lang="cs-CZ" sz="2800" b="1" dirty="0"/>
              <a:t>základu (sanace)</a:t>
            </a:r>
            <a:endParaRPr lang="cs-CZ" sz="2800" dirty="0"/>
          </a:p>
        </p:txBody>
      </p:sp>
      <p:sp>
        <p:nvSpPr>
          <p:cNvPr id="3" name="Zástupný obsah 2">
            <a:extLst>
              <a:ext uri="{FF2B5EF4-FFF2-40B4-BE49-F238E27FC236}">
                <a16:creationId xmlns:a16="http://schemas.microsoft.com/office/drawing/2014/main" id="{B4A2D351-5D61-4BA6-87D5-161A9C4E0D3D}"/>
              </a:ext>
            </a:extLst>
          </p:cNvPr>
          <p:cNvSpPr>
            <a:spLocks noGrp="1"/>
          </p:cNvSpPr>
          <p:nvPr>
            <p:ph idx="1"/>
          </p:nvPr>
        </p:nvSpPr>
        <p:spPr>
          <a:xfrm>
            <a:off x="179512" y="769566"/>
            <a:ext cx="8568952" cy="5971802"/>
          </a:xfrm>
        </p:spPr>
        <p:txBody>
          <a:bodyPr>
            <a:noAutofit/>
          </a:bodyPr>
          <a:lstStyle/>
          <a:p>
            <a:pPr marL="0" indent="0">
              <a:buNone/>
            </a:pPr>
            <a:r>
              <a:rPr lang="cs-CZ" sz="2400" b="1" i="1" dirty="0" smtClean="0"/>
              <a:t>Sanující autorita a účinnost zplatnění</a:t>
            </a:r>
            <a:endParaRPr lang="cs-CZ" sz="2400" b="1" i="1" dirty="0"/>
          </a:p>
          <a:p>
            <a:pPr marL="0" indent="0">
              <a:spcBef>
                <a:spcPts val="300"/>
              </a:spcBef>
              <a:buNone/>
            </a:pPr>
            <a:r>
              <a:rPr lang="cs-CZ" sz="1600" dirty="0"/>
              <a:t>Jak již bylo naznačeno, zplatnění v základ lze provést i tehdy, když o tom jeden z partnerů, výjimečně i oba partneři nevědí. Vždy tu však musí existovat náležitý důvod, především dobro manželů a/nebo dobro dětí.</a:t>
            </a:r>
          </a:p>
          <a:p>
            <a:pPr marL="0" indent="0">
              <a:spcBef>
                <a:spcPts val="300"/>
              </a:spcBef>
              <a:buNone/>
            </a:pPr>
            <a:r>
              <a:rPr lang="cs-CZ" sz="1600" dirty="0"/>
              <a:t>Zplatnění v základu (sanaci) nemůže platně provést farář sám, musí o ně žádat:</a:t>
            </a:r>
          </a:p>
          <a:p>
            <a:pPr lvl="0">
              <a:spcBef>
                <a:spcPts val="300"/>
              </a:spcBef>
            </a:pPr>
            <a:r>
              <a:rPr lang="cs-CZ" sz="1600" dirty="0"/>
              <a:t>Apoštolský stolec, je-li potřebná dispens od takové překážky, kdy dává dispens pouze Apoštolský stolec, anebo jedná-li se o neplatnost manželství z důvodu nedispenzovatelné překážky (práva přirozeného nebo božského pozitivního), která již pominula;</a:t>
            </a:r>
          </a:p>
          <a:p>
            <a:pPr lvl="0">
              <a:spcBef>
                <a:spcPts val="300"/>
              </a:spcBef>
            </a:pPr>
            <a:r>
              <a:rPr lang="cs-CZ" sz="1600" dirty="0" smtClean="0"/>
              <a:t>diecézního biskupa </a:t>
            </a:r>
            <a:r>
              <a:rPr lang="cs-CZ" sz="1600" dirty="0"/>
              <a:t>(</a:t>
            </a:r>
            <a:r>
              <a:rPr lang="cs-CZ" sz="1600" i="1" dirty="0"/>
              <a:t>pozor, zde to má doc. Němec na s. </a:t>
            </a:r>
            <a:r>
              <a:rPr lang="cs-CZ" sz="1600" i="1" dirty="0" smtClean="0"/>
              <a:t>164-165 </a:t>
            </a:r>
            <a:r>
              <a:rPr lang="cs-CZ" sz="1600" i="1" dirty="0"/>
              <a:t>skript nepřesně!, kodex </a:t>
            </a:r>
            <a:r>
              <a:rPr lang="cs-CZ" sz="1600" i="1" dirty="0" smtClean="0"/>
              <a:t>kán. </a:t>
            </a:r>
            <a:r>
              <a:rPr lang="cs-CZ" sz="1600" i="1" dirty="0"/>
              <a:t>1165 </a:t>
            </a:r>
            <a:r>
              <a:rPr lang="cs-CZ" sz="1600" i="1" dirty="0" smtClean="0"/>
              <a:t>§</a:t>
            </a:r>
            <a:r>
              <a:rPr lang="cs-CZ" sz="1600" dirty="0"/>
              <a:t> </a:t>
            </a:r>
            <a:r>
              <a:rPr lang="cs-CZ" sz="1600" i="1" dirty="0" smtClean="0"/>
              <a:t>2 </a:t>
            </a:r>
            <a:r>
              <a:rPr lang="cs-CZ" sz="1600" i="1" dirty="0"/>
              <a:t>říká výslovně diecézního biskupa. Generální vikář by mohl sanovat pouze v případě, že by mu tato konkrétní pravomoc byla delegována od diecézního biskupa. Tzn. dělal by to na základě ne své vlastní  tj. řádné zástupné moci jako ordinář, ale na základě moci zástupné delegované od biskupa</a:t>
            </a:r>
            <a:r>
              <a:rPr lang="cs-CZ" sz="1600" dirty="0"/>
              <a:t>), a to i v případě, že manželství je neplatné z více důvodů zároveň;</a:t>
            </a:r>
          </a:p>
          <a:p>
            <a:pPr lvl="0">
              <a:spcBef>
                <a:spcPts val="300"/>
              </a:spcBef>
            </a:pPr>
            <a:r>
              <a:rPr lang="cs-CZ" sz="1600" dirty="0"/>
              <a:t>vždy však je možno se obrátit na Apoštolský stolec – ten je kompetentní pro všechny případy zplatnění v základu.</a:t>
            </a:r>
          </a:p>
          <a:p>
            <a:pPr marL="0" indent="0">
              <a:spcBef>
                <a:spcPts val="300"/>
              </a:spcBef>
              <a:buNone/>
            </a:pPr>
            <a:r>
              <a:rPr lang="cs-CZ" sz="1600" b="1" i="1" dirty="0"/>
              <a:t>Kanonická účinnost zplatnění je zpětná (ex </a:t>
            </a:r>
            <a:r>
              <a:rPr lang="cs-CZ" sz="1600" b="1" i="1" dirty="0" err="1"/>
              <a:t>tunc</a:t>
            </a:r>
            <a:r>
              <a:rPr lang="cs-CZ" sz="1600" b="1" i="1" dirty="0"/>
              <a:t>)</a:t>
            </a:r>
            <a:r>
              <a:rPr lang="cs-CZ" sz="1600" dirty="0"/>
              <a:t>: obvykle od sňatku; od jiného okamžiku pouze tehdy, pokud tu byla:</a:t>
            </a:r>
          </a:p>
          <a:p>
            <a:pPr lvl="0">
              <a:spcBef>
                <a:spcPts val="300"/>
              </a:spcBef>
            </a:pPr>
            <a:r>
              <a:rPr lang="cs-CZ" sz="1600" dirty="0"/>
              <a:t>nedispenzovatelná překážka, která pak odpadla – v tom případě od okamžiku zániku překážky;</a:t>
            </a:r>
          </a:p>
          <a:p>
            <a:pPr lvl="0">
              <a:spcBef>
                <a:spcPts val="300"/>
              </a:spcBef>
            </a:pPr>
            <a:r>
              <a:rPr lang="cs-CZ" sz="1600" dirty="0"/>
              <a:t>když nebyl dán náležitý manželský souhlas při sňatku, ale později – v tom případě od okamžiku dání náležitého souhlasu.</a:t>
            </a:r>
          </a:p>
          <a:p>
            <a:pPr>
              <a:spcBef>
                <a:spcPts val="300"/>
              </a:spcBef>
            </a:pPr>
            <a:r>
              <a:rPr lang="cs-CZ" sz="1600" dirty="0"/>
              <a:t>Tato zpětná platnost je ovšem pouze po linii právní, nikoli po linii mravní – dosavadní jednání partnerů je třeba morálně hodnotit bez závislosti na faktu nynějšího zplatnění v základu. </a:t>
            </a:r>
          </a:p>
          <a:p>
            <a:endParaRPr lang="cs-CZ" sz="1600" dirty="0"/>
          </a:p>
        </p:txBody>
      </p:sp>
    </p:spTree>
    <p:extLst>
      <p:ext uri="{BB962C8B-B14F-4D97-AF65-F5344CB8AC3E}">
        <p14:creationId xmlns:p14="http://schemas.microsoft.com/office/powerpoint/2010/main" val="31485401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323528" y="188640"/>
            <a:ext cx="8229600" cy="1008112"/>
          </a:xfrm>
        </p:spPr>
        <p:txBody>
          <a:bodyPr>
            <a:noAutofit/>
          </a:bodyPr>
          <a:lstStyle/>
          <a:p>
            <a:r>
              <a:rPr lang="cs-CZ" altLang="cs-CZ" sz="3200" b="1" dirty="0" smtClean="0">
                <a:solidFill>
                  <a:srgbClr val="000000"/>
                </a:solidFill>
              </a:rPr>
              <a:t>4. </a:t>
            </a:r>
            <a:r>
              <a:rPr lang="cs-CZ" sz="3200" b="1" dirty="0"/>
              <a:t>Vady manželství v českém rodinném </a:t>
            </a:r>
            <a:r>
              <a:rPr lang="cs-CZ" sz="3200" b="1" dirty="0" smtClean="0"/>
              <a:t>právu</a:t>
            </a:r>
            <a:br>
              <a:rPr lang="cs-CZ" sz="3200" b="1" dirty="0" smtClean="0"/>
            </a:br>
            <a:r>
              <a:rPr lang="cs-CZ" sz="3200" b="1" dirty="0" smtClean="0"/>
              <a:t>a </a:t>
            </a:r>
            <a:r>
              <a:rPr lang="cs-CZ" sz="3200" b="1" dirty="0"/>
              <a:t>jejich </a:t>
            </a:r>
            <a:r>
              <a:rPr lang="cs-CZ" sz="3200" b="1" dirty="0" smtClean="0"/>
              <a:t>náprava</a:t>
            </a:r>
            <a:endParaRPr lang="cs-CZ" sz="3200" b="1" dirty="0"/>
          </a:p>
        </p:txBody>
      </p:sp>
      <p:sp>
        <p:nvSpPr>
          <p:cNvPr id="3" name="Zástupný obsah 2">
            <a:extLst>
              <a:ext uri="{FF2B5EF4-FFF2-40B4-BE49-F238E27FC236}">
                <a16:creationId xmlns:a16="http://schemas.microsoft.com/office/drawing/2014/main" id="{B4A2D351-5D61-4BA6-87D5-161A9C4E0D3D}"/>
              </a:ext>
            </a:extLst>
          </p:cNvPr>
          <p:cNvSpPr>
            <a:spLocks noGrp="1"/>
          </p:cNvSpPr>
          <p:nvPr>
            <p:ph idx="1"/>
          </p:nvPr>
        </p:nvSpPr>
        <p:spPr>
          <a:xfrm>
            <a:off x="323528" y="1268760"/>
            <a:ext cx="8363272" cy="5400600"/>
          </a:xfrm>
        </p:spPr>
        <p:txBody>
          <a:bodyPr>
            <a:normAutofit fontScale="85000" lnSpcReduction="10000"/>
          </a:bodyPr>
          <a:lstStyle/>
          <a:p>
            <a:pPr marL="0" indent="0">
              <a:lnSpc>
                <a:spcPct val="90000"/>
              </a:lnSpc>
              <a:spcBef>
                <a:spcPts val="600"/>
              </a:spcBef>
              <a:buNone/>
            </a:pPr>
            <a:r>
              <a:rPr lang="cs-CZ" altLang="cs-CZ" b="1" dirty="0">
                <a:solidFill>
                  <a:srgbClr val="000000"/>
                </a:solidFill>
              </a:rPr>
              <a:t>Důvodem neplatnosti manželství mohou být i vady právního úkonu spočívající v následujících situacích:</a:t>
            </a:r>
          </a:p>
          <a:p>
            <a:pPr>
              <a:lnSpc>
                <a:spcPct val="90000"/>
              </a:lnSpc>
              <a:spcBef>
                <a:spcPts val="600"/>
              </a:spcBef>
            </a:pPr>
            <a:r>
              <a:rPr lang="cs-CZ" altLang="cs-CZ" b="1" dirty="0">
                <a:solidFill>
                  <a:srgbClr val="000000"/>
                </a:solidFill>
              </a:rPr>
              <a:t>n</a:t>
            </a:r>
            <a:r>
              <a:rPr lang="cs-CZ" altLang="cs-CZ" b="1" dirty="0" smtClean="0">
                <a:solidFill>
                  <a:srgbClr val="000000"/>
                </a:solidFill>
              </a:rPr>
              <a:t>ásilí</a:t>
            </a:r>
            <a:r>
              <a:rPr lang="cs-CZ" altLang="cs-CZ" b="1" dirty="0">
                <a:solidFill>
                  <a:srgbClr val="000000"/>
                </a:solidFill>
              </a:rPr>
              <a:t>, výhružky</a:t>
            </a:r>
            <a:r>
              <a:rPr lang="cs-CZ" altLang="cs-CZ" dirty="0">
                <a:solidFill>
                  <a:srgbClr val="000000"/>
                </a:solidFill>
              </a:rPr>
              <a:t> (jde o jednání, kdy vůle jednající osoby není svobodná, projev vůle o vstupu do manželství byl učiněn pod nátlakem spočívajícím v užití násilí nebo vyhrožováním násilím);</a:t>
            </a:r>
          </a:p>
          <a:p>
            <a:pPr>
              <a:lnSpc>
                <a:spcPct val="90000"/>
              </a:lnSpc>
              <a:spcBef>
                <a:spcPts val="600"/>
              </a:spcBef>
            </a:pPr>
            <a:r>
              <a:rPr lang="cs-CZ" altLang="cs-CZ" b="1" dirty="0">
                <a:solidFill>
                  <a:srgbClr val="000000"/>
                </a:solidFill>
              </a:rPr>
              <a:t>o</a:t>
            </a:r>
            <a:r>
              <a:rPr lang="cs-CZ" altLang="cs-CZ" b="1" dirty="0" smtClean="0">
                <a:solidFill>
                  <a:srgbClr val="000000"/>
                </a:solidFill>
              </a:rPr>
              <a:t>myl</a:t>
            </a:r>
            <a:r>
              <a:rPr lang="cs-CZ" altLang="cs-CZ" dirty="0">
                <a:solidFill>
                  <a:srgbClr val="000000"/>
                </a:solidFill>
              </a:rPr>
              <a:t>, týkající se </a:t>
            </a:r>
            <a:r>
              <a:rPr lang="cs-CZ" altLang="cs-CZ" b="1" dirty="0">
                <a:solidFill>
                  <a:srgbClr val="000000"/>
                </a:solidFill>
              </a:rPr>
              <a:t>totožnosti jednoho ze snoubenců</a:t>
            </a:r>
            <a:r>
              <a:rPr lang="cs-CZ" altLang="cs-CZ" dirty="0">
                <a:solidFill>
                  <a:srgbClr val="000000"/>
                </a:solidFill>
              </a:rPr>
              <a:t> (sňatek s osobou, která předložila cizí nebo padělaný doklad totožnosti, např. sňatky s cizinci, uprchlíky);</a:t>
            </a:r>
          </a:p>
          <a:p>
            <a:pPr>
              <a:lnSpc>
                <a:spcPct val="90000"/>
              </a:lnSpc>
              <a:spcBef>
                <a:spcPts val="600"/>
              </a:spcBef>
            </a:pPr>
            <a:r>
              <a:rPr lang="cs-CZ" altLang="cs-CZ" b="1" dirty="0">
                <a:solidFill>
                  <a:srgbClr val="000000"/>
                </a:solidFill>
              </a:rPr>
              <a:t>o</a:t>
            </a:r>
            <a:r>
              <a:rPr lang="cs-CZ" altLang="cs-CZ" b="1" dirty="0" smtClean="0">
                <a:solidFill>
                  <a:srgbClr val="000000"/>
                </a:solidFill>
              </a:rPr>
              <a:t>myl</a:t>
            </a:r>
            <a:r>
              <a:rPr lang="cs-CZ" altLang="cs-CZ" dirty="0" smtClean="0">
                <a:solidFill>
                  <a:srgbClr val="000000"/>
                </a:solidFill>
              </a:rPr>
              <a:t> </a:t>
            </a:r>
            <a:r>
              <a:rPr lang="cs-CZ" altLang="cs-CZ" dirty="0">
                <a:solidFill>
                  <a:srgbClr val="000000"/>
                </a:solidFill>
              </a:rPr>
              <a:t>týkající se </a:t>
            </a:r>
            <a:r>
              <a:rPr lang="cs-CZ" altLang="cs-CZ" b="1" dirty="0">
                <a:solidFill>
                  <a:srgbClr val="000000"/>
                </a:solidFill>
              </a:rPr>
              <a:t>povahy sňatečného právního jednání</a:t>
            </a:r>
            <a:r>
              <a:rPr lang="cs-CZ" altLang="cs-CZ" dirty="0">
                <a:solidFill>
                  <a:srgbClr val="000000"/>
                </a:solidFill>
              </a:rPr>
              <a:t> (např. snoubenec se domnívá, že jde o jiný církevní úkon než o uzavření manželství).</a:t>
            </a:r>
          </a:p>
          <a:p>
            <a:pPr marL="0" indent="0" algn="just">
              <a:lnSpc>
                <a:spcPct val="90000"/>
              </a:lnSpc>
              <a:spcBef>
                <a:spcPts val="600"/>
              </a:spcBef>
              <a:buNone/>
            </a:pPr>
            <a:r>
              <a:rPr lang="cs-CZ" altLang="cs-CZ" dirty="0">
                <a:solidFill>
                  <a:srgbClr val="000000"/>
                </a:solidFill>
                <a:cs typeface="Times New Roman" panose="02020603050405020304" pitchFamily="18" charset="0"/>
              </a:rPr>
              <a:t>Právo manžela uplatnit neplatnost manželství </a:t>
            </a:r>
            <a:r>
              <a:rPr lang="cs-CZ" altLang="cs-CZ" b="1" dirty="0">
                <a:solidFill>
                  <a:srgbClr val="000000"/>
                </a:solidFill>
                <a:cs typeface="Times New Roman" panose="02020603050405020304" pitchFamily="18" charset="0"/>
              </a:rPr>
              <a:t>zanikne uplynutím jednoho roku</a:t>
            </a:r>
            <a:r>
              <a:rPr lang="cs-CZ" altLang="cs-CZ" dirty="0">
                <a:solidFill>
                  <a:srgbClr val="000000"/>
                </a:solidFill>
                <a:cs typeface="Times New Roman" panose="02020603050405020304" pitchFamily="18" charset="0"/>
              </a:rPr>
              <a:t> ode dne, kdy se o rozhodné skutečnosti dozvěděl</a:t>
            </a:r>
            <a:r>
              <a:rPr lang="cs-CZ" altLang="cs-CZ" dirty="0" smtClean="0">
                <a:solidFill>
                  <a:srgbClr val="000000"/>
                </a:solidFill>
                <a:cs typeface="Times New Roman" panose="02020603050405020304" pitchFamily="18" charset="0"/>
              </a:rPr>
              <a:t>.</a:t>
            </a:r>
            <a:endParaRPr lang="cs-CZ" altLang="cs-CZ" dirty="0">
              <a:solidFill>
                <a:srgbClr val="000000"/>
              </a:solidFill>
              <a:cs typeface="Times New Roman" panose="02020603050405020304" pitchFamily="18" charset="0"/>
            </a:endParaRPr>
          </a:p>
        </p:txBody>
      </p:sp>
    </p:spTree>
    <p:extLst>
      <p:ext uri="{BB962C8B-B14F-4D97-AF65-F5344CB8AC3E}">
        <p14:creationId xmlns:p14="http://schemas.microsoft.com/office/powerpoint/2010/main" val="770542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390364" y="116632"/>
            <a:ext cx="8229600" cy="792088"/>
          </a:xfrm>
        </p:spPr>
        <p:txBody>
          <a:bodyPr>
            <a:noAutofit/>
          </a:bodyPr>
          <a:lstStyle/>
          <a:p>
            <a:r>
              <a:rPr lang="cs-CZ" altLang="cs-CZ" sz="3200" b="1" dirty="0">
                <a:solidFill>
                  <a:srgbClr val="000000"/>
                </a:solidFill>
              </a:rPr>
              <a:t>4. </a:t>
            </a:r>
            <a:r>
              <a:rPr lang="cs-CZ" sz="3200" b="1" dirty="0"/>
              <a:t>Vady manželství v českém rodinném právu</a:t>
            </a:r>
            <a:br>
              <a:rPr lang="cs-CZ" sz="3200" b="1" dirty="0"/>
            </a:br>
            <a:r>
              <a:rPr lang="cs-CZ" sz="3200" b="1" dirty="0"/>
              <a:t>a jejich náprava</a:t>
            </a:r>
          </a:p>
        </p:txBody>
      </p:sp>
      <p:sp>
        <p:nvSpPr>
          <p:cNvPr id="3" name="Zástupný obsah 2">
            <a:extLst>
              <a:ext uri="{FF2B5EF4-FFF2-40B4-BE49-F238E27FC236}">
                <a16:creationId xmlns:a16="http://schemas.microsoft.com/office/drawing/2014/main" id="{B4A2D351-5D61-4BA6-87D5-161A9C4E0D3D}"/>
              </a:ext>
            </a:extLst>
          </p:cNvPr>
          <p:cNvSpPr>
            <a:spLocks noGrp="1"/>
          </p:cNvSpPr>
          <p:nvPr>
            <p:ph idx="1"/>
          </p:nvPr>
        </p:nvSpPr>
        <p:spPr>
          <a:xfrm>
            <a:off x="323528" y="1196752"/>
            <a:ext cx="8363272" cy="5400600"/>
          </a:xfrm>
        </p:spPr>
        <p:txBody>
          <a:bodyPr>
            <a:normAutofit lnSpcReduction="10000"/>
          </a:bodyPr>
          <a:lstStyle/>
          <a:p>
            <a:pPr marL="0" indent="0">
              <a:lnSpc>
                <a:spcPct val="80000"/>
              </a:lnSpc>
              <a:spcBef>
                <a:spcPts val="500"/>
              </a:spcBef>
              <a:buNone/>
              <a:defRPr/>
            </a:pPr>
            <a:r>
              <a:rPr lang="cs-CZ" altLang="cs-CZ" sz="2800" b="1" dirty="0" smtClean="0"/>
              <a:t>Jednotlivé případy konvalidace manželství</a:t>
            </a:r>
          </a:p>
          <a:p>
            <a:pPr>
              <a:lnSpc>
                <a:spcPct val="80000"/>
              </a:lnSpc>
              <a:spcBef>
                <a:spcPts val="500"/>
              </a:spcBef>
              <a:buFont typeface="Times New Roman" pitchFamily="16" charset="0"/>
              <a:buAutoNum type="alphaLcParenR"/>
              <a:defRPr/>
            </a:pPr>
            <a:r>
              <a:rPr lang="cs-CZ" altLang="cs-CZ" sz="2400" dirty="0" smtClean="0"/>
              <a:t>Dvojí </a:t>
            </a:r>
            <a:r>
              <a:rPr lang="cs-CZ" altLang="cs-CZ" sz="2400" dirty="0"/>
              <a:t>manželství </a:t>
            </a:r>
          </a:p>
          <a:p>
            <a:pPr marL="720000" lvl="2">
              <a:lnSpc>
                <a:spcPct val="80000"/>
              </a:lnSpc>
              <a:spcBef>
                <a:spcPts val="400"/>
              </a:spcBef>
              <a:buClrTx/>
              <a:defRPr/>
            </a:pPr>
            <a:r>
              <a:rPr lang="cs-CZ" altLang="cs-CZ" sz="2000" dirty="0"/>
              <a:t>Manželství se stane platným, jestliže dřívější </a:t>
            </a:r>
            <a:r>
              <a:rPr lang="cs-CZ" altLang="cs-CZ" sz="2000" dirty="0" smtClean="0"/>
              <a:t>manželství zaniklo </a:t>
            </a:r>
            <a:r>
              <a:rPr lang="cs-CZ" altLang="cs-CZ" sz="2000" dirty="0"/>
              <a:t>nebo bylo prohlášeno za neplatné.</a:t>
            </a:r>
          </a:p>
          <a:p>
            <a:pPr>
              <a:lnSpc>
                <a:spcPct val="80000"/>
              </a:lnSpc>
              <a:spcBef>
                <a:spcPts val="500"/>
              </a:spcBef>
              <a:buFont typeface="Times New Roman" pitchFamily="16" charset="0"/>
              <a:buAutoNum type="alphaLcParenR"/>
              <a:defRPr/>
            </a:pPr>
            <a:r>
              <a:rPr lang="cs-CZ" altLang="cs-CZ" sz="2400" dirty="0"/>
              <a:t>Příbuzenský vztah – nemůže konvalidovat</a:t>
            </a:r>
          </a:p>
          <a:p>
            <a:pPr>
              <a:lnSpc>
                <a:spcPct val="80000"/>
              </a:lnSpc>
              <a:spcBef>
                <a:spcPts val="500"/>
              </a:spcBef>
              <a:buFont typeface="Times New Roman" pitchFamily="16" charset="0"/>
              <a:buAutoNum type="alphaLcParenR"/>
              <a:defRPr/>
            </a:pPr>
            <a:r>
              <a:rPr lang="cs-CZ" altLang="cs-CZ" sz="2400" dirty="0"/>
              <a:t>Nedostatek věku </a:t>
            </a:r>
          </a:p>
          <a:p>
            <a:pPr marL="720000" lvl="2">
              <a:lnSpc>
                <a:spcPct val="80000"/>
              </a:lnSpc>
              <a:spcBef>
                <a:spcPts val="400"/>
              </a:spcBef>
              <a:buClrTx/>
              <a:defRPr/>
            </a:pPr>
            <a:r>
              <a:rPr lang="cs-CZ" altLang="cs-CZ" sz="2000" dirty="0"/>
              <a:t>Manželství se stane platným, jestliže nezletilý manžel již </a:t>
            </a:r>
            <a:r>
              <a:rPr lang="cs-CZ" altLang="cs-CZ" sz="2000" dirty="0" smtClean="0"/>
              <a:t>dovršil 18 </a:t>
            </a:r>
            <a:r>
              <a:rPr lang="cs-CZ" altLang="cs-CZ" sz="2000" dirty="0"/>
              <a:t>let. </a:t>
            </a:r>
          </a:p>
          <a:p>
            <a:pPr>
              <a:lnSpc>
                <a:spcPct val="80000"/>
              </a:lnSpc>
              <a:spcBef>
                <a:spcPts val="500"/>
              </a:spcBef>
              <a:buFont typeface="Times New Roman" pitchFamily="16" charset="0"/>
              <a:buAutoNum type="alphaLcParenR"/>
              <a:defRPr/>
            </a:pPr>
            <a:r>
              <a:rPr lang="cs-CZ" altLang="cs-CZ" sz="2400" dirty="0"/>
              <a:t>Těhotenství snoubenky</a:t>
            </a:r>
          </a:p>
          <a:p>
            <a:pPr marL="720000" lvl="2" indent="-285750">
              <a:lnSpc>
                <a:spcPct val="80000"/>
              </a:lnSpc>
              <a:spcBef>
                <a:spcPts val="500"/>
              </a:spcBef>
              <a:defRPr/>
            </a:pPr>
            <a:r>
              <a:rPr lang="cs-CZ" sz="2000" dirty="0" smtClean="0"/>
              <a:t>Manželství </a:t>
            </a:r>
            <a:r>
              <a:rPr lang="cs-CZ" sz="2000" dirty="0"/>
              <a:t>nelze prohlásit za neplatné, pokud bylo uzavřeno nezletilým, </a:t>
            </a:r>
            <a:r>
              <a:rPr lang="cs-CZ" sz="2000" dirty="0" smtClean="0"/>
              <a:t>který </a:t>
            </a:r>
            <a:r>
              <a:rPr lang="cs-CZ" sz="2000" dirty="0"/>
              <a:t>není </a:t>
            </a:r>
            <a:r>
              <a:rPr lang="cs-CZ" sz="2000" dirty="0" smtClean="0"/>
              <a:t>plně svéprávný</a:t>
            </a:r>
            <a:r>
              <a:rPr lang="cs-CZ" sz="2000" dirty="0"/>
              <a:t>, nebo osobou, jejíž svéprávnost byla v této oblasti </a:t>
            </a:r>
            <a:r>
              <a:rPr lang="cs-CZ" sz="2000" dirty="0" smtClean="0"/>
              <a:t>omezena</a:t>
            </a:r>
            <a:r>
              <a:rPr lang="cs-CZ" sz="2000" dirty="0"/>
              <a:t>, a bylo počato dítě, které se narodilo živé. </a:t>
            </a:r>
          </a:p>
          <a:p>
            <a:pPr>
              <a:lnSpc>
                <a:spcPct val="80000"/>
              </a:lnSpc>
              <a:spcBef>
                <a:spcPts val="500"/>
              </a:spcBef>
              <a:buFont typeface="Times New Roman" pitchFamily="16" charset="0"/>
              <a:buAutoNum type="alphaLcParenR"/>
              <a:defRPr/>
            </a:pPr>
            <a:r>
              <a:rPr lang="cs-CZ" altLang="cs-CZ" sz="2400" dirty="0"/>
              <a:t>Duševní porucha</a:t>
            </a:r>
          </a:p>
          <a:p>
            <a:pPr marL="720000" lvl="2">
              <a:lnSpc>
                <a:spcPct val="80000"/>
              </a:lnSpc>
              <a:spcBef>
                <a:spcPts val="400"/>
              </a:spcBef>
              <a:buClrTx/>
              <a:defRPr/>
            </a:pPr>
            <a:r>
              <a:rPr lang="cs-CZ" altLang="cs-CZ" sz="2000" dirty="0"/>
              <a:t>Soud nevysloví, jestliže zdravotní stav </a:t>
            </a:r>
            <a:r>
              <a:rPr lang="cs-CZ" altLang="cs-CZ" sz="2000" dirty="0" smtClean="0"/>
              <a:t>manžela omezeného </a:t>
            </a:r>
            <a:r>
              <a:rPr lang="cs-CZ" altLang="cs-CZ" sz="2000" dirty="0"/>
              <a:t>ve způsobilosti k právním </a:t>
            </a:r>
            <a:r>
              <a:rPr lang="cs-CZ" altLang="cs-CZ" sz="2000" dirty="0" smtClean="0"/>
              <a:t>úkonům </a:t>
            </a:r>
            <a:r>
              <a:rPr lang="cs-CZ" altLang="cs-CZ" sz="2000" dirty="0"/>
              <a:t>nebo </a:t>
            </a:r>
            <a:r>
              <a:rPr lang="cs-CZ" altLang="cs-CZ" sz="2000" dirty="0" smtClean="0"/>
              <a:t>stiženého duševní </a:t>
            </a:r>
            <a:r>
              <a:rPr lang="cs-CZ" altLang="cs-CZ" sz="2000" dirty="0"/>
              <a:t>poruchou, je slučitelné s účelem manželství.</a:t>
            </a:r>
          </a:p>
          <a:p>
            <a:pPr>
              <a:lnSpc>
                <a:spcPct val="80000"/>
              </a:lnSpc>
              <a:spcBef>
                <a:spcPts val="500"/>
              </a:spcBef>
              <a:buFont typeface="Times New Roman" pitchFamily="16" charset="0"/>
              <a:buAutoNum type="alphaLcParenR"/>
              <a:defRPr/>
            </a:pPr>
            <a:r>
              <a:rPr lang="cs-CZ" altLang="cs-CZ" sz="2400" dirty="0"/>
              <a:t>Vada právního úkonu</a:t>
            </a:r>
          </a:p>
          <a:p>
            <a:pPr marL="720000" lvl="2">
              <a:lnSpc>
                <a:spcPct val="80000"/>
              </a:lnSpc>
              <a:spcBef>
                <a:spcPts val="400"/>
              </a:spcBef>
              <a:buClrTx/>
              <a:defRPr/>
            </a:pPr>
            <a:r>
              <a:rPr lang="cs-CZ" altLang="cs-CZ" sz="2000" dirty="0"/>
              <a:t>Právo manžela uplatnit neplatnost manželství z důvodu vady právního úkonu zanikne uplynutím jednoho roku ode dne, kdy se o skutečnosti dozvěděl</a:t>
            </a:r>
            <a:r>
              <a:rPr lang="cs-CZ" altLang="cs-CZ" sz="2000" dirty="0" smtClean="0"/>
              <a:t>.</a:t>
            </a:r>
            <a:endParaRPr lang="cs-CZ" altLang="cs-CZ" sz="2000" dirty="0"/>
          </a:p>
        </p:txBody>
      </p:sp>
    </p:spTree>
    <p:extLst>
      <p:ext uri="{BB962C8B-B14F-4D97-AF65-F5344CB8AC3E}">
        <p14:creationId xmlns:p14="http://schemas.microsoft.com/office/powerpoint/2010/main" val="28254139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323528" y="260648"/>
            <a:ext cx="8229600" cy="1008112"/>
          </a:xfrm>
        </p:spPr>
        <p:txBody>
          <a:bodyPr>
            <a:noAutofit/>
          </a:bodyPr>
          <a:lstStyle/>
          <a:p>
            <a:r>
              <a:rPr lang="cs-CZ" altLang="cs-CZ" sz="3200" b="1" dirty="0">
                <a:solidFill>
                  <a:srgbClr val="000000"/>
                </a:solidFill>
              </a:rPr>
              <a:t>4. </a:t>
            </a:r>
            <a:r>
              <a:rPr lang="cs-CZ" sz="3200" b="1" dirty="0"/>
              <a:t>Vady manželství v českém rodinném právu</a:t>
            </a:r>
            <a:br>
              <a:rPr lang="cs-CZ" sz="3200" b="1" dirty="0"/>
            </a:br>
            <a:r>
              <a:rPr lang="cs-CZ" sz="3200" b="1" dirty="0"/>
              <a:t>a jejich </a:t>
            </a:r>
            <a:r>
              <a:rPr lang="cs-CZ" sz="3200" b="1" dirty="0" smtClean="0"/>
              <a:t>náprava</a:t>
            </a:r>
            <a:endParaRPr lang="cs-CZ" sz="3200" b="1" dirty="0"/>
          </a:p>
        </p:txBody>
      </p:sp>
      <p:sp>
        <p:nvSpPr>
          <p:cNvPr id="3" name="Zástupný obsah 2">
            <a:extLst>
              <a:ext uri="{FF2B5EF4-FFF2-40B4-BE49-F238E27FC236}">
                <a16:creationId xmlns:a16="http://schemas.microsoft.com/office/drawing/2014/main" id="{B4A2D351-5D61-4BA6-87D5-161A9C4E0D3D}"/>
              </a:ext>
            </a:extLst>
          </p:cNvPr>
          <p:cNvSpPr>
            <a:spLocks noGrp="1"/>
          </p:cNvSpPr>
          <p:nvPr>
            <p:ph idx="1"/>
          </p:nvPr>
        </p:nvSpPr>
        <p:spPr>
          <a:xfrm>
            <a:off x="457200" y="1600200"/>
            <a:ext cx="8147248" cy="4781128"/>
          </a:xfrm>
        </p:spPr>
        <p:txBody>
          <a:bodyPr>
            <a:normAutofit/>
          </a:bodyPr>
          <a:lstStyle/>
          <a:p>
            <a:pPr marL="0" indent="0">
              <a:buNone/>
            </a:pPr>
            <a:r>
              <a:rPr lang="cs-CZ" altLang="cs-CZ" b="1" dirty="0" smtClean="0">
                <a:solidFill>
                  <a:srgbClr val="000000"/>
                </a:solidFill>
              </a:rPr>
              <a:t>Důsledky zplatnění manželství v českém právu</a:t>
            </a:r>
          </a:p>
          <a:p>
            <a:r>
              <a:rPr lang="cs-CZ" altLang="cs-CZ" dirty="0" smtClean="0">
                <a:solidFill>
                  <a:srgbClr val="000000"/>
                </a:solidFill>
              </a:rPr>
              <a:t>právní </a:t>
            </a:r>
            <a:r>
              <a:rPr lang="cs-CZ" altLang="cs-CZ" dirty="0">
                <a:solidFill>
                  <a:srgbClr val="000000"/>
                </a:solidFill>
              </a:rPr>
              <a:t>následky neplatnosti manželství </a:t>
            </a:r>
            <a:r>
              <a:rPr lang="cs-CZ" altLang="cs-CZ" dirty="0" smtClean="0">
                <a:solidFill>
                  <a:srgbClr val="000000"/>
                </a:solidFill>
              </a:rPr>
              <a:t>v</a:t>
            </a:r>
            <a:r>
              <a:rPr lang="cs-CZ" dirty="0"/>
              <a:t> </a:t>
            </a:r>
            <a:r>
              <a:rPr lang="cs-CZ" altLang="cs-CZ" dirty="0" smtClean="0">
                <a:solidFill>
                  <a:srgbClr val="000000"/>
                </a:solidFill>
              </a:rPr>
              <a:t>některých </a:t>
            </a:r>
            <a:r>
              <a:rPr lang="cs-CZ" altLang="cs-CZ" dirty="0">
                <a:solidFill>
                  <a:srgbClr val="000000"/>
                </a:solidFill>
              </a:rPr>
              <a:t>případech nenastanou, pokud do doby, než soud o neplatnosti manželství rozhodne dojde k odstranění okolnosti (vady), která původně neplatnost </a:t>
            </a:r>
            <a:r>
              <a:rPr lang="cs-CZ" altLang="cs-CZ" dirty="0" smtClean="0">
                <a:solidFill>
                  <a:srgbClr val="000000"/>
                </a:solidFill>
              </a:rPr>
              <a:t>způsobovala.</a:t>
            </a:r>
          </a:p>
          <a:p>
            <a:r>
              <a:rPr lang="cs-CZ" altLang="cs-CZ" dirty="0" smtClean="0">
                <a:solidFill>
                  <a:srgbClr val="000000"/>
                </a:solidFill>
              </a:rPr>
              <a:t>Konvalidace </a:t>
            </a:r>
            <a:r>
              <a:rPr lang="cs-CZ" altLang="cs-CZ" dirty="0">
                <a:solidFill>
                  <a:srgbClr val="000000"/>
                </a:solidFill>
              </a:rPr>
              <a:t>manželství nastává „ex </a:t>
            </a:r>
            <a:r>
              <a:rPr lang="cs-CZ" altLang="cs-CZ" dirty="0" err="1">
                <a:solidFill>
                  <a:srgbClr val="000000"/>
                </a:solidFill>
              </a:rPr>
              <a:t>nunc</a:t>
            </a:r>
            <a:r>
              <a:rPr lang="cs-CZ" altLang="cs-CZ" dirty="0">
                <a:solidFill>
                  <a:srgbClr val="000000"/>
                </a:solidFill>
              </a:rPr>
              <a:t>“, </a:t>
            </a:r>
            <a:r>
              <a:rPr lang="cs-CZ" altLang="cs-CZ" dirty="0" smtClean="0">
                <a:solidFill>
                  <a:srgbClr val="000000"/>
                </a:solidFill>
              </a:rPr>
              <a:t>tj.</a:t>
            </a:r>
            <a:r>
              <a:rPr lang="cs-CZ" dirty="0"/>
              <a:t>  </a:t>
            </a:r>
            <a:r>
              <a:rPr lang="cs-CZ" altLang="cs-CZ" dirty="0" smtClean="0">
                <a:solidFill>
                  <a:srgbClr val="000000"/>
                </a:solidFill>
              </a:rPr>
              <a:t>až </a:t>
            </a:r>
            <a:r>
              <a:rPr lang="cs-CZ" altLang="cs-CZ" dirty="0">
                <a:solidFill>
                  <a:srgbClr val="000000"/>
                </a:solidFill>
              </a:rPr>
              <a:t>od okamžiku, kdy byly splněny podmínky konvalidace.</a:t>
            </a:r>
            <a:endParaRPr lang="cs-CZ" dirty="0"/>
          </a:p>
        </p:txBody>
      </p:sp>
    </p:spTree>
    <p:extLst>
      <p:ext uri="{BB962C8B-B14F-4D97-AF65-F5344CB8AC3E}">
        <p14:creationId xmlns:p14="http://schemas.microsoft.com/office/powerpoint/2010/main" val="20435436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2D1CBD-0282-411A-83DB-25003CF0D26F}"/>
              </a:ext>
            </a:extLst>
          </p:cNvPr>
          <p:cNvSpPr>
            <a:spLocks noGrp="1"/>
          </p:cNvSpPr>
          <p:nvPr>
            <p:ph type="title"/>
          </p:nvPr>
        </p:nvSpPr>
        <p:spPr>
          <a:xfrm>
            <a:off x="457200" y="274638"/>
            <a:ext cx="8229600" cy="1210146"/>
          </a:xfrm>
        </p:spPr>
        <p:txBody>
          <a:bodyPr>
            <a:normAutofit/>
          </a:bodyPr>
          <a:lstStyle/>
          <a:p>
            <a:r>
              <a:rPr lang="cs-CZ" altLang="cs-CZ" sz="3200" b="1" dirty="0">
                <a:solidFill>
                  <a:srgbClr val="000000"/>
                </a:solidFill>
              </a:rPr>
              <a:t>4. </a:t>
            </a:r>
            <a:r>
              <a:rPr lang="cs-CZ" sz="3200" b="1" dirty="0"/>
              <a:t>Vady manželství v českém rodinném právu</a:t>
            </a:r>
            <a:br>
              <a:rPr lang="cs-CZ" sz="3200" b="1" dirty="0"/>
            </a:br>
            <a:r>
              <a:rPr lang="cs-CZ" sz="3200" b="1" dirty="0"/>
              <a:t>a jejich náprava</a:t>
            </a:r>
          </a:p>
        </p:txBody>
      </p:sp>
      <p:sp>
        <p:nvSpPr>
          <p:cNvPr id="3" name="Zástupný obsah 2">
            <a:extLst>
              <a:ext uri="{FF2B5EF4-FFF2-40B4-BE49-F238E27FC236}">
                <a16:creationId xmlns:a16="http://schemas.microsoft.com/office/drawing/2014/main" id="{C0FA6A18-4253-43E4-AC82-EF3AAC1B2057}"/>
              </a:ext>
            </a:extLst>
          </p:cNvPr>
          <p:cNvSpPr>
            <a:spLocks noGrp="1"/>
          </p:cNvSpPr>
          <p:nvPr>
            <p:ph idx="1"/>
          </p:nvPr>
        </p:nvSpPr>
        <p:spPr>
          <a:xfrm>
            <a:off x="251520" y="1772816"/>
            <a:ext cx="8435280" cy="4464496"/>
          </a:xfrm>
        </p:spPr>
        <p:txBody>
          <a:bodyPr>
            <a:normAutofit/>
          </a:bodyPr>
          <a:lstStyle/>
          <a:p>
            <a:pPr marL="0" indent="0">
              <a:lnSpc>
                <a:spcPct val="90000"/>
              </a:lnSpc>
              <a:spcBef>
                <a:spcPts val="700"/>
              </a:spcBef>
              <a:buNone/>
            </a:pPr>
            <a:r>
              <a:rPr lang="cs-CZ" altLang="cs-CZ" sz="2800" b="1" dirty="0">
                <a:solidFill>
                  <a:srgbClr val="000000"/>
                </a:solidFill>
              </a:rPr>
              <a:t>Právní </a:t>
            </a:r>
            <a:r>
              <a:rPr lang="cs-CZ" altLang="cs-CZ" sz="2800" b="1" dirty="0" smtClean="0">
                <a:solidFill>
                  <a:srgbClr val="000000"/>
                </a:solidFill>
              </a:rPr>
              <a:t>následky prohlášení </a:t>
            </a:r>
            <a:r>
              <a:rPr lang="cs-CZ" altLang="cs-CZ" sz="2800" b="1" dirty="0">
                <a:solidFill>
                  <a:srgbClr val="000000"/>
                </a:solidFill>
              </a:rPr>
              <a:t>manželství za neplatné</a:t>
            </a:r>
            <a:endParaRPr lang="cs-CZ" altLang="cs-CZ" sz="2800" dirty="0" smtClean="0">
              <a:solidFill>
                <a:srgbClr val="000000"/>
              </a:solidFill>
            </a:endParaRPr>
          </a:p>
          <a:p>
            <a:pPr>
              <a:lnSpc>
                <a:spcPct val="90000"/>
              </a:lnSpc>
              <a:spcBef>
                <a:spcPts val="700"/>
              </a:spcBef>
            </a:pPr>
            <a:r>
              <a:rPr lang="cs-CZ" altLang="cs-CZ" sz="2800" dirty="0" smtClean="0">
                <a:solidFill>
                  <a:srgbClr val="000000"/>
                </a:solidFill>
              </a:rPr>
              <a:t>Manželství </a:t>
            </a:r>
            <a:r>
              <a:rPr lang="cs-CZ" altLang="cs-CZ" sz="2800" dirty="0">
                <a:solidFill>
                  <a:srgbClr val="000000"/>
                </a:solidFill>
              </a:rPr>
              <a:t>prohlášené  za neplatné se považuje za </a:t>
            </a:r>
            <a:r>
              <a:rPr lang="cs-CZ" altLang="cs-CZ" sz="2800" dirty="0" smtClean="0">
                <a:solidFill>
                  <a:srgbClr val="000000"/>
                </a:solidFill>
              </a:rPr>
              <a:t>neuzavřené.</a:t>
            </a:r>
            <a:endParaRPr lang="cs-CZ" altLang="cs-CZ" sz="2800" dirty="0">
              <a:solidFill>
                <a:srgbClr val="000000"/>
              </a:solidFill>
            </a:endParaRPr>
          </a:p>
          <a:p>
            <a:pPr>
              <a:lnSpc>
                <a:spcPct val="90000"/>
              </a:lnSpc>
              <a:spcBef>
                <a:spcPts val="700"/>
              </a:spcBef>
            </a:pPr>
            <a:r>
              <a:rPr lang="cs-CZ" altLang="cs-CZ" sz="2800" dirty="0">
                <a:solidFill>
                  <a:srgbClr val="000000"/>
                </a:solidFill>
              </a:rPr>
              <a:t>Důsledky:</a:t>
            </a:r>
          </a:p>
          <a:p>
            <a:pPr lvl="1">
              <a:lnSpc>
                <a:spcPct val="90000"/>
              </a:lnSpc>
              <a:spcBef>
                <a:spcPts val="600"/>
              </a:spcBef>
            </a:pPr>
            <a:r>
              <a:rPr lang="cs-CZ" altLang="cs-CZ" sz="2400" dirty="0">
                <a:solidFill>
                  <a:srgbClr val="000000"/>
                </a:solidFill>
              </a:rPr>
              <a:t>Osobní vztahy mezi manžely: zanikají všechna práva a </a:t>
            </a:r>
            <a:r>
              <a:rPr lang="cs-CZ" altLang="cs-CZ" sz="2400" dirty="0" smtClean="0">
                <a:solidFill>
                  <a:srgbClr val="000000"/>
                </a:solidFill>
              </a:rPr>
              <a:t>povinnosti </a:t>
            </a:r>
            <a:r>
              <a:rPr lang="cs-CZ" altLang="cs-CZ" sz="2400" dirty="0">
                <a:solidFill>
                  <a:srgbClr val="000000"/>
                </a:solidFill>
              </a:rPr>
              <a:t>manželů, mění se osobní stav na „svobodný(á)“, jsou povinni používat předchozí příjmení.</a:t>
            </a:r>
          </a:p>
          <a:p>
            <a:pPr lvl="1">
              <a:lnSpc>
                <a:spcPct val="90000"/>
              </a:lnSpc>
              <a:spcBef>
                <a:spcPts val="600"/>
              </a:spcBef>
            </a:pPr>
            <a:r>
              <a:rPr lang="cs-CZ" altLang="cs-CZ" sz="2400" dirty="0">
                <a:solidFill>
                  <a:srgbClr val="000000"/>
                </a:solidFill>
              </a:rPr>
              <a:t>Majetkové vztahy mezi manžely: platí zde obdobně ustanovení o vypořádání SJM.</a:t>
            </a:r>
          </a:p>
          <a:p>
            <a:pPr lvl="1">
              <a:lnSpc>
                <a:spcPct val="90000"/>
              </a:lnSpc>
              <a:spcBef>
                <a:spcPts val="600"/>
              </a:spcBef>
            </a:pPr>
            <a:r>
              <a:rPr lang="cs-CZ" altLang="cs-CZ" sz="2400" dirty="0">
                <a:solidFill>
                  <a:srgbClr val="000000"/>
                </a:solidFill>
              </a:rPr>
              <a:t>Vztahy k </a:t>
            </a:r>
            <a:r>
              <a:rPr lang="cs-CZ" altLang="cs-CZ" sz="2400" dirty="0" smtClean="0">
                <a:solidFill>
                  <a:srgbClr val="000000"/>
                </a:solidFill>
              </a:rPr>
              <a:t>nezletilým </a:t>
            </a:r>
            <a:r>
              <a:rPr lang="cs-CZ" altLang="cs-CZ" sz="2400" dirty="0">
                <a:solidFill>
                  <a:srgbClr val="000000"/>
                </a:solidFill>
              </a:rPr>
              <a:t>dětem: soud musí rozhodnout o úpravě poměrů k </a:t>
            </a:r>
            <a:r>
              <a:rPr lang="cs-CZ" altLang="cs-CZ" sz="2400" dirty="0" smtClean="0">
                <a:solidFill>
                  <a:srgbClr val="000000"/>
                </a:solidFill>
              </a:rPr>
              <a:t>nezletilým </a:t>
            </a:r>
            <a:r>
              <a:rPr lang="cs-CZ" altLang="cs-CZ" sz="2400" dirty="0">
                <a:solidFill>
                  <a:srgbClr val="000000"/>
                </a:solidFill>
              </a:rPr>
              <a:t>dětem stejně jako u rozvodu</a:t>
            </a:r>
            <a:r>
              <a:rPr lang="cs-CZ" altLang="cs-CZ" sz="2400" dirty="0" smtClean="0">
                <a:solidFill>
                  <a:srgbClr val="000000"/>
                </a:solidFill>
              </a:rPr>
              <a:t>.</a:t>
            </a:r>
            <a:endParaRPr lang="cs-CZ" altLang="cs-CZ" sz="2400" dirty="0">
              <a:solidFill>
                <a:srgbClr val="000000"/>
              </a:solidFill>
            </a:endParaRPr>
          </a:p>
        </p:txBody>
      </p:sp>
    </p:spTree>
    <p:extLst>
      <p:ext uri="{BB962C8B-B14F-4D97-AF65-F5344CB8AC3E}">
        <p14:creationId xmlns:p14="http://schemas.microsoft.com/office/powerpoint/2010/main" val="11447123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212DDF-2BAD-4AEB-85C8-9DDC3F813914}"/>
              </a:ext>
            </a:extLst>
          </p:cNvPr>
          <p:cNvSpPr>
            <a:spLocks noGrp="1"/>
          </p:cNvSpPr>
          <p:nvPr>
            <p:ph type="title"/>
          </p:nvPr>
        </p:nvSpPr>
        <p:spPr>
          <a:xfrm>
            <a:off x="457200" y="116632"/>
            <a:ext cx="8229600" cy="1080120"/>
          </a:xfrm>
        </p:spPr>
        <p:txBody>
          <a:bodyPr>
            <a:normAutofit/>
          </a:bodyPr>
          <a:lstStyle/>
          <a:p>
            <a:r>
              <a:rPr lang="cs-CZ" altLang="cs-CZ" sz="3200" b="1" dirty="0">
                <a:solidFill>
                  <a:srgbClr val="000000"/>
                </a:solidFill>
              </a:rPr>
              <a:t>4. </a:t>
            </a:r>
            <a:r>
              <a:rPr lang="cs-CZ" sz="3200" b="1" dirty="0"/>
              <a:t>Vady manželství v českém rodinném právu</a:t>
            </a:r>
            <a:br>
              <a:rPr lang="cs-CZ" sz="3200" b="1" dirty="0"/>
            </a:br>
            <a:r>
              <a:rPr lang="cs-CZ" sz="3200" b="1" dirty="0"/>
              <a:t>a jejich náprava</a:t>
            </a:r>
          </a:p>
        </p:txBody>
      </p:sp>
      <p:sp>
        <p:nvSpPr>
          <p:cNvPr id="3" name="Zástupný obsah 2">
            <a:extLst>
              <a:ext uri="{FF2B5EF4-FFF2-40B4-BE49-F238E27FC236}">
                <a16:creationId xmlns:a16="http://schemas.microsoft.com/office/drawing/2014/main" id="{EA862D80-3E68-4E90-B23C-999D772608F9}"/>
              </a:ext>
            </a:extLst>
          </p:cNvPr>
          <p:cNvSpPr>
            <a:spLocks noGrp="1"/>
          </p:cNvSpPr>
          <p:nvPr>
            <p:ph idx="1"/>
          </p:nvPr>
        </p:nvSpPr>
        <p:spPr>
          <a:xfrm>
            <a:off x="457200" y="1484784"/>
            <a:ext cx="8229600" cy="5112568"/>
          </a:xfrm>
        </p:spPr>
        <p:txBody>
          <a:bodyPr>
            <a:normAutofit fontScale="77500" lnSpcReduction="20000"/>
          </a:bodyPr>
          <a:lstStyle/>
          <a:p>
            <a:pPr marL="0" indent="0">
              <a:spcBef>
                <a:spcPts val="800"/>
              </a:spcBef>
              <a:buNone/>
            </a:pPr>
            <a:r>
              <a:rPr lang="cs-CZ" altLang="cs-CZ" b="1" dirty="0">
                <a:solidFill>
                  <a:srgbClr val="000000"/>
                </a:solidFill>
              </a:rPr>
              <a:t>Zdánlivé manželství = </a:t>
            </a:r>
            <a:r>
              <a:rPr lang="cs-CZ" altLang="cs-CZ" b="1" dirty="0" err="1">
                <a:solidFill>
                  <a:srgbClr val="000000"/>
                </a:solidFill>
              </a:rPr>
              <a:t>neexistentní</a:t>
            </a:r>
            <a:r>
              <a:rPr lang="cs-CZ" altLang="cs-CZ" b="1" dirty="0">
                <a:solidFill>
                  <a:srgbClr val="000000"/>
                </a:solidFill>
              </a:rPr>
              <a:t> </a:t>
            </a:r>
            <a:r>
              <a:rPr lang="cs-CZ" altLang="cs-CZ" b="1" dirty="0" smtClean="0">
                <a:solidFill>
                  <a:srgbClr val="000000"/>
                </a:solidFill>
              </a:rPr>
              <a:t>(</a:t>
            </a:r>
            <a:r>
              <a:rPr lang="cs-CZ" altLang="cs-CZ" b="1" dirty="0">
                <a:solidFill>
                  <a:srgbClr val="000000"/>
                </a:solidFill>
              </a:rPr>
              <a:t>non matrimonium)</a:t>
            </a:r>
            <a:endParaRPr lang="cs-CZ" altLang="cs-CZ" dirty="0" smtClean="0">
              <a:solidFill>
                <a:srgbClr val="000000"/>
              </a:solidFill>
            </a:endParaRPr>
          </a:p>
          <a:p>
            <a:pPr>
              <a:spcBef>
                <a:spcPts val="800"/>
              </a:spcBef>
            </a:pPr>
            <a:r>
              <a:rPr lang="cs-CZ" altLang="cs-CZ" dirty="0" smtClean="0">
                <a:solidFill>
                  <a:srgbClr val="000000"/>
                </a:solidFill>
              </a:rPr>
              <a:t>Nevyvolává </a:t>
            </a:r>
            <a:r>
              <a:rPr lang="cs-CZ" altLang="cs-CZ" dirty="0">
                <a:solidFill>
                  <a:srgbClr val="000000"/>
                </a:solidFill>
              </a:rPr>
              <a:t>žádné právní následky. V případě pochybností rozhodne soud o tom, zda tu manželství je nebo není, rozhodnutí učiní soud i bez návrhu  (deklaratorní účinek rozsudku).</a:t>
            </a:r>
          </a:p>
          <a:p>
            <a:pPr>
              <a:spcBef>
                <a:spcPts val="800"/>
              </a:spcBef>
            </a:pPr>
            <a:r>
              <a:rPr lang="cs-CZ" altLang="cs-CZ" dirty="0">
                <a:solidFill>
                  <a:srgbClr val="000000"/>
                </a:solidFill>
              </a:rPr>
              <a:t>Nemůže </a:t>
            </a:r>
            <a:r>
              <a:rPr lang="cs-CZ" altLang="cs-CZ" dirty="0" smtClean="0">
                <a:solidFill>
                  <a:srgbClr val="000000"/>
                </a:solidFill>
              </a:rPr>
              <a:t>se konvalidovat</a:t>
            </a:r>
            <a:r>
              <a:rPr lang="cs-CZ" altLang="cs-CZ" dirty="0">
                <a:solidFill>
                  <a:srgbClr val="000000"/>
                </a:solidFill>
              </a:rPr>
              <a:t>.</a:t>
            </a:r>
          </a:p>
          <a:p>
            <a:pPr>
              <a:spcBef>
                <a:spcPts val="800"/>
              </a:spcBef>
            </a:pPr>
            <a:r>
              <a:rPr lang="cs-CZ" altLang="cs-CZ" dirty="0">
                <a:solidFill>
                  <a:srgbClr val="000000"/>
                </a:solidFill>
              </a:rPr>
              <a:t>Neprodleně poté, kdy soud určí, že manželství není, rozhodne soud o otcovství ke společnému dítěti </a:t>
            </a:r>
            <a:r>
              <a:rPr lang="cs-CZ" altLang="cs-CZ" dirty="0" smtClean="0">
                <a:solidFill>
                  <a:srgbClr val="000000"/>
                </a:solidFill>
              </a:rPr>
              <a:t>i</a:t>
            </a:r>
            <a:r>
              <a:rPr lang="cs-CZ" dirty="0"/>
              <a:t> </a:t>
            </a:r>
            <a:r>
              <a:rPr lang="cs-CZ" altLang="cs-CZ" dirty="0" smtClean="0">
                <a:solidFill>
                  <a:srgbClr val="000000"/>
                </a:solidFill>
              </a:rPr>
              <a:t>o</a:t>
            </a:r>
            <a:r>
              <a:rPr lang="cs-CZ" dirty="0"/>
              <a:t> </a:t>
            </a:r>
            <a:r>
              <a:rPr lang="cs-CZ" altLang="cs-CZ" dirty="0" smtClean="0">
                <a:solidFill>
                  <a:srgbClr val="000000"/>
                </a:solidFill>
              </a:rPr>
              <a:t>povinnostech </a:t>
            </a:r>
            <a:r>
              <a:rPr lang="cs-CZ" altLang="cs-CZ" dirty="0">
                <a:solidFill>
                  <a:srgbClr val="000000"/>
                </a:solidFill>
              </a:rPr>
              <a:t>a právech rodičů k němu. Majetkové povinnosti a práva muže a ženy se posoudí jednotlivě podle své povahy. Nelze-li jinak, použijí se ustanovení </a:t>
            </a:r>
            <a:r>
              <a:rPr lang="cs-CZ" altLang="cs-CZ" dirty="0" smtClean="0">
                <a:solidFill>
                  <a:srgbClr val="000000"/>
                </a:solidFill>
              </a:rPr>
              <a:t>o</a:t>
            </a:r>
            <a:r>
              <a:rPr lang="cs-CZ" dirty="0"/>
              <a:t> </a:t>
            </a:r>
            <a:r>
              <a:rPr lang="cs-CZ" altLang="cs-CZ" dirty="0" smtClean="0">
                <a:solidFill>
                  <a:srgbClr val="000000"/>
                </a:solidFill>
              </a:rPr>
              <a:t>bezdůvodném </a:t>
            </a:r>
            <a:r>
              <a:rPr lang="cs-CZ" altLang="cs-CZ" dirty="0">
                <a:solidFill>
                  <a:srgbClr val="000000"/>
                </a:solidFill>
              </a:rPr>
              <a:t>obohacení. V těchto záležitostech je </a:t>
            </a:r>
            <a:r>
              <a:rPr lang="cs-CZ" altLang="cs-CZ" dirty="0" smtClean="0">
                <a:solidFill>
                  <a:srgbClr val="000000"/>
                </a:solidFill>
              </a:rPr>
              <a:t>třeba brát </a:t>
            </a:r>
            <a:r>
              <a:rPr lang="cs-CZ" altLang="cs-CZ" dirty="0">
                <a:solidFill>
                  <a:srgbClr val="000000"/>
                </a:solidFill>
              </a:rPr>
              <a:t>ohled na muže nebo ženu jednající v dobré víře, jakož </a:t>
            </a:r>
            <a:r>
              <a:rPr lang="cs-CZ" altLang="cs-CZ" dirty="0" smtClean="0">
                <a:solidFill>
                  <a:srgbClr val="000000"/>
                </a:solidFill>
              </a:rPr>
              <a:t>i</a:t>
            </a:r>
            <a:r>
              <a:rPr lang="cs-CZ" dirty="0"/>
              <a:t> </a:t>
            </a:r>
            <a:r>
              <a:rPr lang="cs-CZ" altLang="cs-CZ" dirty="0" smtClean="0">
                <a:solidFill>
                  <a:srgbClr val="000000"/>
                </a:solidFill>
              </a:rPr>
              <a:t>na </a:t>
            </a:r>
            <a:r>
              <a:rPr lang="cs-CZ" altLang="cs-CZ" dirty="0">
                <a:solidFill>
                  <a:srgbClr val="000000"/>
                </a:solidFill>
              </a:rPr>
              <a:t>práva a právní zájmy společných dětí </a:t>
            </a:r>
            <a:r>
              <a:rPr lang="cs-CZ" altLang="cs-CZ" dirty="0" smtClean="0">
                <a:solidFill>
                  <a:srgbClr val="000000"/>
                </a:solidFill>
              </a:rPr>
              <a:t>a</a:t>
            </a:r>
            <a:r>
              <a:rPr lang="cs-CZ" dirty="0"/>
              <a:t> </a:t>
            </a:r>
            <a:r>
              <a:rPr lang="cs-CZ" altLang="cs-CZ" dirty="0" smtClean="0">
                <a:solidFill>
                  <a:srgbClr val="000000"/>
                </a:solidFill>
              </a:rPr>
              <a:t>třetích </a:t>
            </a:r>
            <a:r>
              <a:rPr lang="cs-CZ" altLang="cs-CZ" dirty="0">
                <a:solidFill>
                  <a:srgbClr val="000000"/>
                </a:solidFill>
              </a:rPr>
              <a:t>osob</a:t>
            </a:r>
            <a:r>
              <a:rPr lang="cs-CZ" altLang="cs-CZ" dirty="0" smtClean="0">
                <a:solidFill>
                  <a:srgbClr val="000000"/>
                </a:solidFill>
              </a:rPr>
              <a:t>.</a:t>
            </a:r>
            <a:endParaRPr lang="cs-CZ" altLang="cs-CZ" dirty="0">
              <a:solidFill>
                <a:srgbClr val="000000"/>
              </a:solidFill>
            </a:endParaRPr>
          </a:p>
        </p:txBody>
      </p:sp>
    </p:spTree>
    <p:extLst>
      <p:ext uri="{BB962C8B-B14F-4D97-AF65-F5344CB8AC3E}">
        <p14:creationId xmlns:p14="http://schemas.microsoft.com/office/powerpoint/2010/main" val="2060659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E4F02B-DB68-458F-9D43-8071F0DEDB7E}"/>
              </a:ext>
            </a:extLst>
          </p:cNvPr>
          <p:cNvSpPr>
            <a:spLocks noGrp="1"/>
          </p:cNvSpPr>
          <p:nvPr>
            <p:ph type="title"/>
          </p:nvPr>
        </p:nvSpPr>
        <p:spPr>
          <a:xfrm>
            <a:off x="457200" y="228918"/>
            <a:ext cx="8229600" cy="850106"/>
          </a:xfrm>
        </p:spPr>
        <p:txBody>
          <a:bodyPr>
            <a:normAutofit fontScale="90000"/>
          </a:bodyPr>
          <a:lstStyle/>
          <a:p>
            <a:r>
              <a:rPr lang="cs-CZ" altLang="cs-CZ" sz="3200" b="1" dirty="0">
                <a:solidFill>
                  <a:srgbClr val="000000"/>
                </a:solidFill>
              </a:rPr>
              <a:t>4. </a:t>
            </a:r>
            <a:r>
              <a:rPr lang="cs-CZ" sz="3200" b="1" dirty="0"/>
              <a:t>Vady manželství v českém rodinném právu</a:t>
            </a:r>
            <a:br>
              <a:rPr lang="cs-CZ" sz="3200" b="1" dirty="0"/>
            </a:br>
            <a:r>
              <a:rPr lang="cs-CZ" sz="3200" b="1" dirty="0"/>
              <a:t>a jejich náprava</a:t>
            </a:r>
          </a:p>
        </p:txBody>
      </p:sp>
      <p:sp>
        <p:nvSpPr>
          <p:cNvPr id="3" name="Zástupný obsah 2">
            <a:extLst>
              <a:ext uri="{FF2B5EF4-FFF2-40B4-BE49-F238E27FC236}">
                <a16:creationId xmlns:a16="http://schemas.microsoft.com/office/drawing/2014/main" id="{0ECBB9FF-69F3-4E7D-AF13-24EA0AB88260}"/>
              </a:ext>
            </a:extLst>
          </p:cNvPr>
          <p:cNvSpPr>
            <a:spLocks noGrp="1"/>
          </p:cNvSpPr>
          <p:nvPr>
            <p:ph idx="1"/>
          </p:nvPr>
        </p:nvSpPr>
        <p:spPr>
          <a:xfrm>
            <a:off x="457200" y="1268760"/>
            <a:ext cx="8229600" cy="5472608"/>
          </a:xfrm>
        </p:spPr>
        <p:txBody>
          <a:bodyPr>
            <a:normAutofit fontScale="77500" lnSpcReduction="20000"/>
          </a:bodyPr>
          <a:lstStyle/>
          <a:p>
            <a:pPr marL="0" indent="0">
              <a:spcBef>
                <a:spcPts val="500"/>
              </a:spcBef>
              <a:buNone/>
            </a:pPr>
            <a:r>
              <a:rPr lang="cs-CZ" altLang="cs-CZ" b="1" dirty="0">
                <a:solidFill>
                  <a:srgbClr val="000000"/>
                </a:solidFill>
              </a:rPr>
              <a:t>Nový </a:t>
            </a:r>
            <a:r>
              <a:rPr lang="cs-CZ" altLang="cs-CZ" b="1" dirty="0" smtClean="0">
                <a:solidFill>
                  <a:srgbClr val="000000"/>
                </a:solidFill>
              </a:rPr>
              <a:t>občanský zákoník – </a:t>
            </a:r>
            <a:r>
              <a:rPr lang="cs-CZ" altLang="cs-CZ" b="1" dirty="0">
                <a:solidFill>
                  <a:srgbClr val="000000"/>
                </a:solidFill>
              </a:rPr>
              <a:t>zdánlivé manželství</a:t>
            </a:r>
            <a:endParaRPr lang="cs-CZ" altLang="cs-CZ" dirty="0" smtClean="0">
              <a:solidFill>
                <a:srgbClr val="000000"/>
              </a:solidFill>
            </a:endParaRPr>
          </a:p>
          <a:p>
            <a:pPr>
              <a:spcBef>
                <a:spcPts val="500"/>
              </a:spcBef>
            </a:pPr>
            <a:r>
              <a:rPr lang="cs-CZ" altLang="cs-CZ" dirty="0" smtClean="0">
                <a:solidFill>
                  <a:srgbClr val="000000"/>
                </a:solidFill>
              </a:rPr>
              <a:t>Manželství </a:t>
            </a:r>
            <a:r>
              <a:rPr lang="cs-CZ" altLang="cs-CZ" dirty="0">
                <a:solidFill>
                  <a:srgbClr val="000000"/>
                </a:solidFill>
              </a:rPr>
              <a:t>nevznikne, pokud alespoň u jedné z osob, které hodlaly uzavřít manželství, nebyly v projevu vůle o vstupu do manželství nebo ve sňatečném obřadu nebo </a:t>
            </a:r>
            <a:r>
              <a:rPr lang="cs-CZ" altLang="cs-CZ" dirty="0" smtClean="0">
                <a:solidFill>
                  <a:srgbClr val="000000"/>
                </a:solidFill>
              </a:rPr>
              <a:t>v</a:t>
            </a:r>
            <a:r>
              <a:rPr lang="cs-CZ" dirty="0"/>
              <a:t> </a:t>
            </a:r>
            <a:r>
              <a:rPr lang="cs-CZ" altLang="cs-CZ" dirty="0" smtClean="0">
                <a:solidFill>
                  <a:srgbClr val="000000"/>
                </a:solidFill>
              </a:rPr>
              <a:t>souvislosti </a:t>
            </a:r>
            <a:r>
              <a:rPr lang="cs-CZ" altLang="cs-CZ" dirty="0">
                <a:solidFill>
                  <a:srgbClr val="000000"/>
                </a:solidFill>
              </a:rPr>
              <a:t>s ním splněny takové náležitosti, na jejichž splnění je k tomu, aby manželství vzniklo, nutno bezvýhradně trvat. </a:t>
            </a:r>
          </a:p>
          <a:p>
            <a:pPr>
              <a:spcBef>
                <a:spcPts val="500"/>
              </a:spcBef>
            </a:pPr>
            <a:r>
              <a:rPr lang="cs-CZ" altLang="cs-CZ" dirty="0">
                <a:solidFill>
                  <a:srgbClr val="000000"/>
                </a:solidFill>
              </a:rPr>
              <a:t>V případě církevního sňatku náleží k těmto náležitostem </a:t>
            </a:r>
            <a:r>
              <a:rPr lang="cs-CZ" altLang="cs-CZ" dirty="0" smtClean="0">
                <a:solidFill>
                  <a:srgbClr val="000000"/>
                </a:solidFill>
              </a:rPr>
              <a:t>i</a:t>
            </a:r>
            <a:r>
              <a:rPr lang="cs-CZ" dirty="0"/>
              <a:t> </a:t>
            </a:r>
            <a:r>
              <a:rPr lang="cs-CZ" altLang="cs-CZ" dirty="0" smtClean="0">
                <a:solidFill>
                  <a:srgbClr val="000000"/>
                </a:solidFill>
              </a:rPr>
              <a:t>skutečnost </a:t>
            </a:r>
            <a:r>
              <a:rPr lang="cs-CZ" altLang="cs-CZ" dirty="0">
                <a:solidFill>
                  <a:srgbClr val="000000"/>
                </a:solidFill>
              </a:rPr>
              <a:t>uzavření sňatku před orgánem oprávněné církve. Neprovádí-li se sňatečný obřad v případě přímého ohrožení života snoubence, jsou těmito skutečnostmi </a:t>
            </a:r>
            <a:r>
              <a:rPr lang="cs-CZ" altLang="cs-CZ" dirty="0" smtClean="0">
                <a:solidFill>
                  <a:srgbClr val="000000"/>
                </a:solidFill>
              </a:rPr>
              <a:t>i</a:t>
            </a:r>
            <a:r>
              <a:rPr lang="cs-CZ" dirty="0"/>
              <a:t> </a:t>
            </a:r>
            <a:r>
              <a:rPr lang="cs-CZ" altLang="cs-CZ" dirty="0" smtClean="0">
                <a:solidFill>
                  <a:srgbClr val="000000"/>
                </a:solidFill>
              </a:rPr>
              <a:t>osvědčení </a:t>
            </a:r>
            <a:r>
              <a:rPr lang="cs-CZ" altLang="cs-CZ" dirty="0">
                <a:solidFill>
                  <a:srgbClr val="000000"/>
                </a:solidFill>
              </a:rPr>
              <a:t>matričního úřadu, že snoubenci splnili všechny požadavky zákona pro uzavření manželství, jakož i že mezi vydáním tohoto osvědčení a uzavřením sňatku uplynula doba nejvýše šest měsíců</a:t>
            </a:r>
            <a:r>
              <a:rPr lang="cs-CZ" altLang="cs-CZ" dirty="0" smtClean="0">
                <a:solidFill>
                  <a:srgbClr val="000000"/>
                </a:solidFill>
              </a:rPr>
              <a:t>.</a:t>
            </a:r>
            <a:endParaRPr lang="cs-CZ" altLang="cs-CZ" dirty="0">
              <a:solidFill>
                <a:srgbClr val="000000"/>
              </a:solidFill>
            </a:endParaRPr>
          </a:p>
        </p:txBody>
      </p:sp>
    </p:spTree>
    <p:extLst>
      <p:ext uri="{BB962C8B-B14F-4D97-AF65-F5344CB8AC3E}">
        <p14:creationId xmlns:p14="http://schemas.microsoft.com/office/powerpoint/2010/main" val="34482174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D257EB-FE8B-49E6-8ED5-944BC3735E22}"/>
              </a:ext>
            </a:extLst>
          </p:cNvPr>
          <p:cNvSpPr>
            <a:spLocks noGrp="1"/>
          </p:cNvSpPr>
          <p:nvPr>
            <p:ph type="title"/>
          </p:nvPr>
        </p:nvSpPr>
        <p:spPr/>
        <p:txBody>
          <a:bodyPr>
            <a:normAutofit/>
          </a:bodyPr>
          <a:lstStyle/>
          <a:p>
            <a:r>
              <a:rPr lang="cs-CZ" altLang="cs-CZ" sz="3200" b="1" dirty="0">
                <a:solidFill>
                  <a:srgbClr val="000000"/>
                </a:solidFill>
              </a:rPr>
              <a:t>4. </a:t>
            </a:r>
            <a:r>
              <a:rPr lang="cs-CZ" sz="3200" b="1" dirty="0"/>
              <a:t>Vady manželství v českém rodinném právu</a:t>
            </a:r>
            <a:br>
              <a:rPr lang="cs-CZ" sz="3200" b="1" dirty="0"/>
            </a:br>
            <a:r>
              <a:rPr lang="cs-CZ" sz="3200" b="1" dirty="0"/>
              <a:t>a jejich náprava</a:t>
            </a:r>
          </a:p>
        </p:txBody>
      </p:sp>
      <p:sp>
        <p:nvSpPr>
          <p:cNvPr id="3" name="Zástupný obsah 2">
            <a:extLst>
              <a:ext uri="{FF2B5EF4-FFF2-40B4-BE49-F238E27FC236}">
                <a16:creationId xmlns:a16="http://schemas.microsoft.com/office/drawing/2014/main" id="{333EB87A-9521-4F3B-ACF7-2B793056B881}"/>
              </a:ext>
            </a:extLst>
          </p:cNvPr>
          <p:cNvSpPr>
            <a:spLocks noGrp="1"/>
          </p:cNvSpPr>
          <p:nvPr>
            <p:ph idx="1"/>
          </p:nvPr>
        </p:nvSpPr>
        <p:spPr>
          <a:xfrm>
            <a:off x="457200" y="1600200"/>
            <a:ext cx="8229600" cy="4349080"/>
          </a:xfrm>
        </p:spPr>
        <p:txBody>
          <a:bodyPr/>
          <a:lstStyle/>
          <a:p>
            <a:pPr marL="0" indent="0">
              <a:lnSpc>
                <a:spcPct val="80000"/>
              </a:lnSpc>
              <a:spcBef>
                <a:spcPts val="600"/>
              </a:spcBef>
              <a:buNone/>
              <a:defRPr/>
            </a:pPr>
            <a:r>
              <a:rPr lang="cs-CZ" altLang="cs-CZ" sz="2800" b="1" dirty="0">
                <a:solidFill>
                  <a:srgbClr val="000000"/>
                </a:solidFill>
              </a:rPr>
              <a:t>Jednotlivé případy zdánlivého manželství</a:t>
            </a:r>
            <a:endParaRPr lang="cs-CZ" altLang="cs-CZ" sz="2800" dirty="0" smtClean="0"/>
          </a:p>
          <a:p>
            <a:pPr marL="0" indent="0">
              <a:lnSpc>
                <a:spcPct val="80000"/>
              </a:lnSpc>
              <a:spcBef>
                <a:spcPts val="600"/>
              </a:spcBef>
              <a:buNone/>
              <a:defRPr/>
            </a:pPr>
            <a:r>
              <a:rPr lang="cs-CZ" altLang="cs-CZ" sz="2800" dirty="0" smtClean="0"/>
              <a:t>Manželství nevznikne, </a:t>
            </a:r>
            <a:r>
              <a:rPr lang="cs-CZ" altLang="cs-CZ" sz="2800" dirty="0"/>
              <a:t>jestliže:</a:t>
            </a:r>
          </a:p>
          <a:p>
            <a:pPr marL="720000" lvl="1">
              <a:lnSpc>
                <a:spcPct val="80000"/>
              </a:lnSpc>
              <a:spcBef>
                <a:spcPts val="500"/>
              </a:spcBef>
              <a:buFont typeface="Arial" panose="020B0604020202020204" pitchFamily="34" charset="0"/>
              <a:buChar char="•"/>
              <a:defRPr/>
            </a:pPr>
            <a:r>
              <a:rPr lang="cs-CZ" altLang="cs-CZ" sz="2400" dirty="0"/>
              <a:t>by ho „</a:t>
            </a:r>
            <a:r>
              <a:rPr lang="cs-CZ" altLang="cs-CZ" sz="2400" dirty="0" smtClean="0"/>
              <a:t>uzavřely“ </a:t>
            </a:r>
            <a:r>
              <a:rPr lang="cs-CZ" altLang="cs-CZ" sz="2400" dirty="0"/>
              <a:t>dvě osoby téhož pohlaví;</a:t>
            </a:r>
          </a:p>
          <a:p>
            <a:pPr marL="720000" lvl="1">
              <a:lnSpc>
                <a:spcPct val="80000"/>
              </a:lnSpc>
              <a:spcBef>
                <a:spcPts val="500"/>
              </a:spcBef>
              <a:buFont typeface="Arial" panose="020B0604020202020204" pitchFamily="34" charset="0"/>
              <a:buChar char="•"/>
              <a:defRPr/>
            </a:pPr>
            <a:r>
              <a:rPr lang="cs-CZ" altLang="cs-CZ" sz="2400" i="1" dirty="0"/>
              <a:t>k prohlášení o uzavření manželství byli snoubenci donuceni fyzickým násilím;</a:t>
            </a:r>
          </a:p>
          <a:p>
            <a:pPr marL="720000" lvl="1">
              <a:lnSpc>
                <a:spcPct val="80000"/>
              </a:lnSpc>
              <a:spcBef>
                <a:spcPts val="500"/>
              </a:spcBef>
              <a:buFont typeface="Arial" panose="020B0604020202020204" pitchFamily="34" charset="0"/>
              <a:buChar char="•"/>
              <a:defRPr/>
            </a:pPr>
            <a:r>
              <a:rPr lang="cs-CZ" altLang="cs-CZ" sz="2400" dirty="0"/>
              <a:t>bylo uzavřeno osobou mladší 16 let;</a:t>
            </a:r>
          </a:p>
          <a:p>
            <a:pPr marL="720000" lvl="1">
              <a:lnSpc>
                <a:spcPct val="80000"/>
              </a:lnSpc>
              <a:spcBef>
                <a:spcPts val="500"/>
              </a:spcBef>
              <a:buFont typeface="Arial" panose="020B0604020202020204" pitchFamily="34" charset="0"/>
              <a:buChar char="•"/>
              <a:defRPr/>
            </a:pPr>
            <a:r>
              <a:rPr lang="cs-CZ" altLang="cs-CZ" sz="2400" dirty="0"/>
              <a:t>oba snoubenci neprojevili souhlasně svou vůli vstoupit do manželství;</a:t>
            </a:r>
          </a:p>
          <a:p>
            <a:pPr marL="720000" lvl="1">
              <a:lnSpc>
                <a:spcPct val="80000"/>
              </a:lnSpc>
              <a:spcBef>
                <a:spcPts val="500"/>
              </a:spcBef>
              <a:buFont typeface="Arial" panose="020B0604020202020204" pitchFamily="34" charset="0"/>
              <a:buChar char="•"/>
              <a:defRPr/>
            </a:pPr>
            <a:r>
              <a:rPr lang="cs-CZ" altLang="cs-CZ" sz="2400" dirty="0"/>
              <a:t>církevnímu sňatku nepředcházelo předoddavkové řízení (nebylo vydáno osvědčení, popř. bylo starší 6 měsíců);</a:t>
            </a:r>
          </a:p>
          <a:p>
            <a:pPr marL="720000" lvl="1">
              <a:lnSpc>
                <a:spcPct val="80000"/>
              </a:lnSpc>
              <a:spcBef>
                <a:spcPts val="500"/>
              </a:spcBef>
              <a:buFont typeface="Arial" panose="020B0604020202020204" pitchFamily="34" charset="0"/>
              <a:buChar char="•"/>
              <a:defRPr/>
            </a:pPr>
            <a:r>
              <a:rPr lang="cs-CZ" altLang="cs-CZ" sz="2400" dirty="0"/>
              <a:t>prohlášení o vstupu učinil zástupce bez platné plné moci;</a:t>
            </a:r>
          </a:p>
          <a:p>
            <a:pPr marL="720000" lvl="1">
              <a:lnSpc>
                <a:spcPct val="80000"/>
              </a:lnSpc>
              <a:spcBef>
                <a:spcPts val="500"/>
              </a:spcBef>
              <a:buFont typeface="Arial" panose="020B0604020202020204" pitchFamily="34" charset="0"/>
              <a:buChar char="•"/>
              <a:defRPr/>
            </a:pPr>
            <a:r>
              <a:rPr lang="cs-CZ" altLang="cs-CZ" sz="2400" dirty="0"/>
              <a:t>bylo uzavřeno před nepříslušným orgánem</a:t>
            </a:r>
            <a:r>
              <a:rPr lang="cs-CZ" altLang="cs-CZ" sz="2400" dirty="0" smtClean="0"/>
              <a:t>.</a:t>
            </a:r>
            <a:endParaRPr lang="cs-CZ" altLang="cs-CZ" sz="2400" dirty="0"/>
          </a:p>
        </p:txBody>
      </p:sp>
    </p:spTree>
    <p:extLst>
      <p:ext uri="{BB962C8B-B14F-4D97-AF65-F5344CB8AC3E}">
        <p14:creationId xmlns:p14="http://schemas.microsoft.com/office/powerpoint/2010/main" val="2585249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457200" y="274638"/>
            <a:ext cx="8229600" cy="1143000"/>
          </a:xfrm>
        </p:spPr>
        <p:txBody>
          <a:bodyPr>
            <a:normAutofit/>
          </a:bodyPr>
          <a:lstStyle/>
          <a:p>
            <a:r>
              <a:rPr lang="cs-CZ" sz="3200" b="1" dirty="0" smtClean="0"/>
              <a:t>1. Zrušení </a:t>
            </a:r>
            <a:r>
              <a:rPr lang="cs-CZ" sz="3200" b="1" dirty="0"/>
              <a:t>platně uzavřeného </a:t>
            </a:r>
            <a:r>
              <a:rPr lang="cs-CZ" sz="3200" b="1" dirty="0" smtClean="0"/>
              <a:t>manželství:</a:t>
            </a:r>
            <a:br>
              <a:rPr lang="cs-CZ" sz="3200" b="1" dirty="0" smtClean="0"/>
            </a:br>
            <a:r>
              <a:rPr lang="cs-CZ" sz="3200" b="1" dirty="0" smtClean="0"/>
              <a:t>přehled</a:t>
            </a:r>
            <a:endParaRPr lang="cs-CZ" sz="3200" b="1" dirty="0"/>
          </a:p>
        </p:txBody>
      </p:sp>
      <p:sp>
        <p:nvSpPr>
          <p:cNvPr id="3" name="Zástupný obsah 2">
            <a:extLst>
              <a:ext uri="{FF2B5EF4-FFF2-40B4-BE49-F238E27FC236}">
                <a16:creationId xmlns:a16="http://schemas.microsoft.com/office/drawing/2014/main" id="{63A0ABBB-C9B3-4167-89FB-2450A80A9A69}"/>
              </a:ext>
            </a:extLst>
          </p:cNvPr>
          <p:cNvSpPr>
            <a:spLocks noGrp="1"/>
          </p:cNvSpPr>
          <p:nvPr>
            <p:ph idx="1"/>
          </p:nvPr>
        </p:nvSpPr>
        <p:spPr>
          <a:xfrm>
            <a:off x="457200" y="1417638"/>
            <a:ext cx="8229600" cy="5179714"/>
          </a:xfrm>
        </p:spPr>
        <p:txBody>
          <a:bodyPr>
            <a:noAutofit/>
          </a:bodyPr>
          <a:lstStyle/>
          <a:p>
            <a:r>
              <a:rPr lang="cs-CZ" sz="1600" dirty="0"/>
              <a:t>Církev hájí </a:t>
            </a:r>
            <a:r>
              <a:rPr lang="cs-CZ" sz="1600" dirty="0" smtClean="0"/>
              <a:t>nerozlučitelnost manželství, </a:t>
            </a:r>
            <a:r>
              <a:rPr lang="cs-CZ" sz="1600" dirty="0"/>
              <a:t>kterou ukazuje jako jednu z jeho podstatných vlastností. Vždy trvá na absolutní vnitřní nerozlučitelnosti manželství, na druhé straně </a:t>
            </a:r>
            <a:r>
              <a:rPr lang="cs-CZ" sz="1600" dirty="0" smtClean="0"/>
              <a:t>v</a:t>
            </a:r>
            <a:r>
              <a:rPr lang="cs-CZ" sz="1600" dirty="0"/>
              <a:t> </a:t>
            </a:r>
            <a:r>
              <a:rPr lang="cs-CZ" sz="1600" dirty="0" smtClean="0"/>
              <a:t>některých </a:t>
            </a:r>
            <a:r>
              <a:rPr lang="cs-CZ" sz="1600" dirty="0"/>
              <a:t>přesně vymezených případech ukazuje na možnost oprávněného zásahu zvenčí ze strany církevní autority, učí tedy o relativní vnější rozlučitelnosti manželství. Hranici této moci církve dává božské právo: na základě biblické zásady „co Bůh spojil, člověk nerozlučuj“ (srov. </a:t>
            </a:r>
            <a:r>
              <a:rPr lang="cs-CZ" sz="1600" dirty="0" err="1"/>
              <a:t>Dt</a:t>
            </a:r>
            <a:r>
              <a:rPr lang="cs-CZ" sz="1600" dirty="0"/>
              <a:t> 24,1; </a:t>
            </a:r>
            <a:r>
              <a:rPr lang="cs-CZ" sz="1600" dirty="0" err="1"/>
              <a:t>Mt</a:t>
            </a:r>
            <a:r>
              <a:rPr lang="cs-CZ" sz="1600" dirty="0"/>
              <a:t> 19,6) nepodléhá žádné lidské moci, tedy ani moci papežské, svátostné dokonané manželství (kán. 1141</a:t>
            </a:r>
            <a:r>
              <a:rPr lang="cs-CZ" sz="1600" dirty="0" smtClean="0"/>
              <a:t>).</a:t>
            </a:r>
            <a:endParaRPr lang="cs-CZ" sz="1600" dirty="0"/>
          </a:p>
          <a:p>
            <a:pPr marL="0" indent="0">
              <a:buNone/>
            </a:pPr>
            <a:r>
              <a:rPr lang="cs-CZ" sz="1600" dirty="0"/>
              <a:t>Vymezení konkrétních situací, v nichž může církev zrušit neboli rozloučit platné manželství, vychází z božského práva a je precizováno církevním právem. Jde o tyto možnosti:</a:t>
            </a:r>
          </a:p>
          <a:p>
            <a:r>
              <a:rPr lang="cs-CZ" sz="1600" dirty="0" smtClean="0"/>
              <a:t>nedokonané </a:t>
            </a:r>
            <a:r>
              <a:rPr lang="cs-CZ" sz="1600" dirty="0"/>
              <a:t>manželství;</a:t>
            </a:r>
          </a:p>
          <a:p>
            <a:r>
              <a:rPr lang="cs-CZ" sz="1600" dirty="0" smtClean="0"/>
              <a:t>pavlovské </a:t>
            </a:r>
            <a:r>
              <a:rPr lang="cs-CZ" sz="1600" dirty="0"/>
              <a:t>privilegium (privilegium Paulinum);</a:t>
            </a:r>
          </a:p>
          <a:p>
            <a:r>
              <a:rPr lang="cs-CZ" sz="1600" dirty="0" smtClean="0"/>
              <a:t>privilegium </a:t>
            </a:r>
            <a:r>
              <a:rPr lang="cs-CZ" sz="1600" dirty="0"/>
              <a:t>výběru manželky či manžela;</a:t>
            </a:r>
          </a:p>
          <a:p>
            <a:r>
              <a:rPr lang="cs-CZ" sz="1600" dirty="0" smtClean="0"/>
              <a:t>privilegium </a:t>
            </a:r>
            <a:r>
              <a:rPr lang="cs-CZ" sz="1600" dirty="0"/>
              <a:t>zajetí (privilegium </a:t>
            </a:r>
            <a:r>
              <a:rPr lang="cs-CZ" sz="1600" dirty="0" err="1"/>
              <a:t>captivitatis</a:t>
            </a:r>
            <a:r>
              <a:rPr lang="cs-CZ" sz="1600" dirty="0"/>
              <a:t>);</a:t>
            </a:r>
          </a:p>
          <a:p>
            <a:r>
              <a:rPr lang="cs-CZ" sz="1600" dirty="0" smtClean="0"/>
              <a:t>zrušení </a:t>
            </a:r>
            <a:r>
              <a:rPr lang="cs-CZ" sz="1600" dirty="0"/>
              <a:t>manželství v prospěch víry (tzv. privilegium </a:t>
            </a:r>
            <a:r>
              <a:rPr lang="cs-CZ" sz="1600" dirty="0" err="1"/>
              <a:t>Petrinum</a:t>
            </a:r>
            <a:r>
              <a:rPr lang="cs-CZ" sz="1600" dirty="0" smtClean="0"/>
              <a:t>).</a:t>
            </a:r>
            <a:endParaRPr lang="cs-CZ" sz="1600" dirty="0"/>
          </a:p>
          <a:p>
            <a:pPr marL="0" indent="0">
              <a:buNone/>
            </a:pPr>
            <a:r>
              <a:rPr lang="cs-CZ" sz="1600" dirty="0"/>
              <a:t>Z hlediska systematického je třeba poznamenat, že – s výjimkou situace nedokonaného manželství – se jedná o rozloučení manželství ve prospěch víry pokřtěného partnera, jsou to tedy vše privilegia v prospěch víry (privilegium </a:t>
            </a:r>
            <a:r>
              <a:rPr lang="cs-CZ" sz="1600" dirty="0" err="1"/>
              <a:t>fidei</a:t>
            </a:r>
            <a:r>
              <a:rPr lang="cs-CZ" sz="1600" dirty="0"/>
              <a:t>), a proto se na ně vztahuje přednost víry (</a:t>
            </a:r>
            <a:r>
              <a:rPr lang="cs-CZ" sz="1600" dirty="0" err="1"/>
              <a:t>favor</a:t>
            </a:r>
            <a:r>
              <a:rPr lang="cs-CZ" sz="1600" dirty="0"/>
              <a:t> </a:t>
            </a:r>
            <a:r>
              <a:rPr lang="cs-CZ" sz="1600" dirty="0" err="1"/>
              <a:t>fidei</a:t>
            </a:r>
            <a:r>
              <a:rPr lang="cs-CZ" sz="1600" dirty="0"/>
              <a:t>) jmenovaný v kán. 1150 – a proto je lze uplatnit i v případě pochybnosti, není-li výslovně stanoveno jinak.</a:t>
            </a:r>
          </a:p>
          <a:p>
            <a:endParaRPr lang="cs-CZ" sz="1600" dirty="0"/>
          </a:p>
        </p:txBody>
      </p:sp>
    </p:spTree>
    <p:extLst>
      <p:ext uri="{BB962C8B-B14F-4D97-AF65-F5344CB8AC3E}">
        <p14:creationId xmlns:p14="http://schemas.microsoft.com/office/powerpoint/2010/main" val="3415892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457200" y="188640"/>
            <a:ext cx="8229600" cy="1143000"/>
          </a:xfrm>
        </p:spPr>
        <p:txBody>
          <a:bodyPr>
            <a:normAutofit fontScale="90000"/>
          </a:bodyPr>
          <a:lstStyle/>
          <a:p>
            <a:r>
              <a:rPr lang="cs-CZ" sz="3600" b="1" dirty="0"/>
              <a:t>1. Zrušení platně uzavřeného </a:t>
            </a:r>
            <a:r>
              <a:rPr lang="cs-CZ" sz="3600" b="1" dirty="0" smtClean="0"/>
              <a:t>manželství:</a:t>
            </a:r>
            <a:br>
              <a:rPr lang="cs-CZ" sz="3600" b="1" dirty="0" smtClean="0"/>
            </a:br>
            <a:r>
              <a:rPr lang="cs-CZ" sz="3600" b="1" dirty="0" smtClean="0"/>
              <a:t>nedokonané manželství</a:t>
            </a:r>
            <a:endParaRPr lang="cs-CZ" sz="3600" b="1" dirty="0"/>
          </a:p>
        </p:txBody>
      </p:sp>
      <p:sp>
        <p:nvSpPr>
          <p:cNvPr id="3" name="Zástupný obsah 2">
            <a:extLst>
              <a:ext uri="{FF2B5EF4-FFF2-40B4-BE49-F238E27FC236}">
                <a16:creationId xmlns:a16="http://schemas.microsoft.com/office/drawing/2014/main" id="{63A0ABBB-C9B3-4167-89FB-2450A80A9A69}"/>
              </a:ext>
            </a:extLst>
          </p:cNvPr>
          <p:cNvSpPr>
            <a:spLocks noGrp="1"/>
          </p:cNvSpPr>
          <p:nvPr>
            <p:ph idx="1"/>
          </p:nvPr>
        </p:nvSpPr>
        <p:spPr>
          <a:xfrm>
            <a:off x="457200" y="1331640"/>
            <a:ext cx="8229600" cy="5265712"/>
          </a:xfrm>
        </p:spPr>
        <p:txBody>
          <a:bodyPr>
            <a:noAutofit/>
          </a:bodyPr>
          <a:lstStyle/>
          <a:p>
            <a:pPr marL="0" indent="0">
              <a:buNone/>
            </a:pPr>
            <a:r>
              <a:rPr lang="cs-CZ" sz="1400" b="1" i="1" dirty="0"/>
              <a:t>Nedokonané manželství (kán. 1142)</a:t>
            </a:r>
          </a:p>
          <a:p>
            <a:r>
              <a:rPr lang="cs-CZ" sz="1400" dirty="0"/>
              <a:t>Tato otázka byla specifikována ve 12. stol. spolu s řešením otázky, která skutečnost je příčinou vzniku manželství (spor mezi konsensuální teorií a kopulační teorií). Po autoritativním vyřešení tohoto sporu bylo jasně stanoveno, že platné manželství vzniká okamžikem výměny manželského souhlasu provedeného náležitým způsobem; manželství je však zaměřeno na celostní, tedy i tělesné společenství muže a ženy a na zplození a výchovu potomstva. Pokud nedojde k tělesnému spojení manželů lidským způsobem, není manželství integrální.</a:t>
            </a:r>
          </a:p>
          <a:p>
            <a:pPr marL="0" indent="0">
              <a:buNone/>
            </a:pPr>
            <a:r>
              <a:rPr lang="cs-CZ" sz="1400" dirty="0"/>
              <a:t>Proto již od středověku uplatňovali papežové svou moc cestou dispenze rozvázat takové manželství, pokud tu byl další </a:t>
            </a:r>
            <a:r>
              <a:rPr lang="cs-CZ" sz="1400" dirty="0" smtClean="0"/>
              <a:t>závažný důvod </a:t>
            </a:r>
            <a:r>
              <a:rPr lang="cs-CZ" sz="1400" dirty="0"/>
              <a:t>bránící manželskému soužití, a rezervovali tuto moc pouze nositelům papežského úřadu. </a:t>
            </a:r>
            <a:r>
              <a:rPr lang="cs-CZ" sz="1400" dirty="0" smtClean="0"/>
              <a:t>Použití </a:t>
            </a:r>
            <a:r>
              <a:rPr lang="cs-CZ" sz="1400" dirty="0"/>
              <a:t>této moci je vnitřně vázáno na cíl, kterým je dobro věřících jako jednotlivců i společenství (církve).</a:t>
            </a:r>
          </a:p>
          <a:p>
            <a:pPr marL="0" indent="0">
              <a:buNone/>
            </a:pPr>
            <a:r>
              <a:rPr lang="cs-CZ" sz="1400" dirty="0"/>
              <a:t>Pro uplatnění této dispenze, na kterou není právní nárok, musí být splněny tyto podmínky:</a:t>
            </a:r>
          </a:p>
          <a:p>
            <a:r>
              <a:rPr lang="cs-CZ" sz="1400" dirty="0" smtClean="0"/>
              <a:t>žádost </a:t>
            </a:r>
            <a:r>
              <a:rPr lang="cs-CZ" sz="1400" dirty="0"/>
              <a:t>podají buď oba manželé, nebo alespoň jeden z nich (i proti vůli druhého manželského partnera); </a:t>
            </a:r>
          </a:p>
          <a:p>
            <a:r>
              <a:rPr lang="cs-CZ" sz="1400" dirty="0" smtClean="0"/>
              <a:t>oba </a:t>
            </a:r>
            <a:r>
              <a:rPr lang="cs-CZ" sz="1400" dirty="0"/>
              <a:t>manželé, anebo alespoň jeden z nich, jsou pokřtěni – tím je dána možnost takto zrušit i manželství nekatolických partnerů;</a:t>
            </a:r>
          </a:p>
          <a:p>
            <a:r>
              <a:rPr lang="cs-CZ" sz="1400" dirty="0" smtClean="0"/>
              <a:t>je </a:t>
            </a:r>
            <a:r>
              <a:rPr lang="cs-CZ" sz="1400" dirty="0"/>
              <a:t>třeba zjistit fakt nedovršení (</a:t>
            </a:r>
            <a:r>
              <a:rPr lang="cs-CZ" sz="1400" dirty="0" err="1"/>
              <a:t>inkonsumace</a:t>
            </a:r>
            <a:r>
              <a:rPr lang="cs-CZ" sz="1400" dirty="0"/>
              <a:t>) manželství – na to existuje zvláštní informační řízení </a:t>
            </a:r>
            <a:r>
              <a:rPr lang="cs-CZ" sz="1400" dirty="0" smtClean="0"/>
              <a:t>v</a:t>
            </a:r>
            <a:r>
              <a:rPr lang="cs-CZ" sz="1400" dirty="0"/>
              <a:t> </a:t>
            </a:r>
            <a:r>
              <a:rPr lang="cs-CZ" sz="1400" dirty="0" smtClean="0"/>
              <a:t>procesním </a:t>
            </a:r>
            <a:r>
              <a:rPr lang="cs-CZ" sz="1400" dirty="0"/>
              <a:t>právu, které se koná na úrovni diecéze (kán. 1697–1706);</a:t>
            </a:r>
          </a:p>
          <a:p>
            <a:r>
              <a:rPr lang="cs-CZ" sz="1400" dirty="0" smtClean="0"/>
              <a:t>musí </a:t>
            </a:r>
            <a:r>
              <a:rPr lang="cs-CZ" sz="1400" dirty="0"/>
              <a:t>existovat další závažné důvody bránící manželskému soužití;</a:t>
            </a:r>
          </a:p>
          <a:p>
            <a:pPr marL="0" indent="0">
              <a:buNone/>
            </a:pPr>
            <a:r>
              <a:rPr lang="cs-CZ" sz="1400" dirty="0"/>
              <a:t>Akta informačního řízení se spolu s vyjádřením biskupa zašlou Apoštolskému stolci (konkrétně </a:t>
            </a:r>
            <a:r>
              <a:rPr lang="cs-CZ" sz="1400" dirty="0" smtClean="0"/>
              <a:t>Římské rotě), </a:t>
            </a:r>
            <a:r>
              <a:rPr lang="cs-CZ" sz="1400" dirty="0"/>
              <a:t>která je posoudí a připraví návrh papeži na udělení dispense. </a:t>
            </a:r>
          </a:p>
          <a:p>
            <a:pPr marL="0" indent="0">
              <a:buNone/>
            </a:pPr>
            <a:r>
              <a:rPr lang="cs-CZ" sz="1400" dirty="0"/>
              <a:t>Pokud by však vyvstala jistota či pravděpodobná pozitivní pochybnost o tělesné neschopnosti jednoho z manželů, je třeba zahájit řízení o prohlášení manželství za neplatné od počátku</a:t>
            </a:r>
            <a:r>
              <a:rPr lang="cs-CZ" sz="1400" dirty="0" smtClean="0"/>
              <a:t>.</a:t>
            </a:r>
            <a:endParaRPr lang="cs-CZ" sz="1400" dirty="0"/>
          </a:p>
          <a:p>
            <a:endParaRPr lang="cs-CZ" sz="1400" dirty="0"/>
          </a:p>
        </p:txBody>
      </p:sp>
    </p:spTree>
    <p:extLst>
      <p:ext uri="{BB962C8B-B14F-4D97-AF65-F5344CB8AC3E}">
        <p14:creationId xmlns:p14="http://schemas.microsoft.com/office/powerpoint/2010/main" val="2688628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457200" y="116632"/>
            <a:ext cx="8229600" cy="1152128"/>
          </a:xfrm>
        </p:spPr>
        <p:txBody>
          <a:bodyPr>
            <a:normAutofit fontScale="90000"/>
          </a:bodyPr>
          <a:lstStyle/>
          <a:p>
            <a:r>
              <a:rPr lang="cs-CZ" sz="3600" b="1" dirty="0"/>
              <a:t>1. Zrušení platně uzavřeného </a:t>
            </a:r>
            <a:r>
              <a:rPr lang="cs-CZ" sz="3600" b="1" dirty="0" smtClean="0"/>
              <a:t>manželství: privilegium Paulinum</a:t>
            </a:r>
            <a:endParaRPr lang="cs-CZ" sz="3600" b="1" dirty="0"/>
          </a:p>
        </p:txBody>
      </p:sp>
      <p:sp>
        <p:nvSpPr>
          <p:cNvPr id="3" name="Zástupný obsah 2">
            <a:extLst>
              <a:ext uri="{FF2B5EF4-FFF2-40B4-BE49-F238E27FC236}">
                <a16:creationId xmlns:a16="http://schemas.microsoft.com/office/drawing/2014/main" id="{63A0ABBB-C9B3-4167-89FB-2450A80A9A69}"/>
              </a:ext>
            </a:extLst>
          </p:cNvPr>
          <p:cNvSpPr>
            <a:spLocks noGrp="1"/>
          </p:cNvSpPr>
          <p:nvPr>
            <p:ph idx="1"/>
          </p:nvPr>
        </p:nvSpPr>
        <p:spPr>
          <a:xfrm>
            <a:off x="457200" y="1268760"/>
            <a:ext cx="8229600" cy="5400600"/>
          </a:xfrm>
        </p:spPr>
        <p:txBody>
          <a:bodyPr>
            <a:noAutofit/>
          </a:bodyPr>
          <a:lstStyle/>
          <a:p>
            <a:pPr marL="0" indent="0">
              <a:buNone/>
            </a:pPr>
            <a:r>
              <a:rPr lang="cs-CZ" sz="1400" b="1" i="1" dirty="0"/>
              <a:t>Pavlovské privilegium (privilegium </a:t>
            </a:r>
            <a:r>
              <a:rPr lang="cs-CZ" sz="1400" b="1" i="1" dirty="0" err="1"/>
              <a:t>Paulinum</a:t>
            </a:r>
            <a:r>
              <a:rPr lang="cs-CZ" sz="1400" b="1" i="1" dirty="0"/>
              <a:t> – kán. 1143–1147. 1150)</a:t>
            </a:r>
          </a:p>
          <a:p>
            <a:pPr marL="0" indent="0">
              <a:buNone/>
            </a:pPr>
            <a:r>
              <a:rPr lang="cs-CZ" sz="1300" dirty="0"/>
              <a:t>Základem tohoto privilegia je text 1 </a:t>
            </a:r>
            <a:r>
              <a:rPr lang="cs-CZ" sz="1300" dirty="0" err="1"/>
              <a:t>Kor</a:t>
            </a:r>
            <a:r>
              <a:rPr lang="cs-CZ" sz="1300" dirty="0"/>
              <a:t> 7,10-15: „Těm, kdo žijí v manželství, nařizuji ne já – ale Pán: Žena ať od svého muže neodchází. </a:t>
            </a:r>
            <a:r>
              <a:rPr lang="cs-CZ" sz="1300" baseline="30000" dirty="0"/>
              <a:t>11</a:t>
            </a:r>
            <a:r>
              <a:rPr lang="cs-CZ" sz="1300" dirty="0"/>
              <a:t>Odejde-li však přece, musí zůstat neprovdaná, anebo se opět se svým mužem smířit. Právě tak se muž nesmí se svou ženou rozvést. </a:t>
            </a:r>
            <a:r>
              <a:rPr lang="cs-CZ" sz="1300" baseline="30000" dirty="0"/>
              <a:t>12</a:t>
            </a:r>
            <a:r>
              <a:rPr lang="cs-CZ" sz="1300" dirty="0"/>
              <a:t>Ostatním pravím já, ne Pán: Má-li některý bratr ženu nevěřící, která však s ním chce žít dále, ať se s ní nerozvádí. </a:t>
            </a:r>
            <a:r>
              <a:rPr lang="cs-CZ" sz="1300" baseline="30000" dirty="0"/>
              <a:t>13</a:t>
            </a:r>
            <a:r>
              <a:rPr lang="cs-CZ" sz="1300" dirty="0"/>
              <a:t>A jestliže některá žena má muže nevěřícího, který však s ní chce žít dále, ať se s ním nerozvádí. </a:t>
            </a:r>
            <a:r>
              <a:rPr lang="cs-CZ" sz="1300" baseline="30000" dirty="0"/>
              <a:t>14</a:t>
            </a:r>
            <a:r>
              <a:rPr lang="cs-CZ" sz="1300" dirty="0"/>
              <a:t>Nevěřící muž je totiž posvěcen skrze (svou) ženu a nevěřící žena je posvěcena skrze (svého) muže. Jinak by vaše děti byly nečisté, ale ony přece jsou čisté. </a:t>
            </a:r>
            <a:r>
              <a:rPr lang="cs-CZ" sz="1300" baseline="30000" dirty="0"/>
              <a:t>15</a:t>
            </a:r>
            <a:r>
              <a:rPr lang="cs-CZ" sz="1300" dirty="0"/>
              <a:t>Chce-li však nevěřící strana odejít, ať jde. V takovém případě ani bratr, ani sestra nemohou být vázáni jako otroci. Vždyť Bůh nás povolal k pokoji!“ Protože je prakticky nemožné zavést jednoznačné </a:t>
            </a:r>
            <a:r>
              <a:rPr lang="cs-CZ" sz="1300" dirty="0" smtClean="0"/>
              <a:t>kritérium </a:t>
            </a:r>
            <a:r>
              <a:rPr lang="cs-CZ" sz="1300" dirty="0"/>
              <a:t>pro rozlišení „věřícího“ a „nevěřícího“ a protože přijetí křesťanské víry je (obvykle, ve většině případů – zvláště během dějin církve) provázeno přijetím křtu, je v právní mluvě řeč o osobách pokřtěných </a:t>
            </a:r>
            <a:r>
              <a:rPr lang="cs-CZ" sz="1300" dirty="0" smtClean="0"/>
              <a:t>a</a:t>
            </a:r>
            <a:r>
              <a:rPr lang="cs-CZ" sz="1200" dirty="0"/>
              <a:t> </a:t>
            </a:r>
            <a:r>
              <a:rPr lang="cs-CZ" sz="1300" dirty="0" smtClean="0"/>
              <a:t>nepokřtěných</a:t>
            </a:r>
            <a:r>
              <a:rPr lang="cs-CZ" sz="1300" dirty="0"/>
              <a:t>.</a:t>
            </a:r>
          </a:p>
          <a:p>
            <a:pPr marL="0" indent="0">
              <a:buNone/>
            </a:pPr>
            <a:r>
              <a:rPr lang="cs-CZ" sz="1300" dirty="0"/>
              <a:t>Toto privilegium umožňuje zrušení (rozvázání) nesvátostného manželství, a to ve prospěch možnosti života z víry </a:t>
            </a:r>
            <a:r>
              <a:rPr lang="cs-CZ" sz="1300" dirty="0" smtClean="0"/>
              <a:t>v</a:t>
            </a:r>
            <a:r>
              <a:rPr lang="cs-CZ" sz="1200" dirty="0"/>
              <a:t> </a:t>
            </a:r>
            <a:r>
              <a:rPr lang="cs-CZ" sz="1300" dirty="0" smtClean="0"/>
              <a:t>novém </a:t>
            </a:r>
            <a:r>
              <a:rPr lang="cs-CZ" sz="1300" dirty="0"/>
              <a:t>manželství; život z víry v novém manželství tu jako nadpřirozená hodnota dostávají přednost před přirozeným platným manželství, ale pouze za určitých okolností. Proto se vyžaduje: </a:t>
            </a:r>
          </a:p>
          <a:p>
            <a:r>
              <a:rPr lang="cs-CZ" sz="1300" dirty="0" smtClean="0"/>
              <a:t>manželství </a:t>
            </a:r>
            <a:r>
              <a:rPr lang="cs-CZ" sz="1300" dirty="0"/>
              <a:t>spolu uzavřeli dva nepokřtění nupturienti (kán. 1143 § 1);</a:t>
            </a:r>
          </a:p>
          <a:p>
            <a:r>
              <a:rPr lang="cs-CZ" sz="1300" dirty="0" smtClean="0"/>
              <a:t>jeden </a:t>
            </a:r>
            <a:r>
              <a:rPr lang="cs-CZ" sz="1300" dirty="0"/>
              <a:t>z nich se nechá pokřtít (kán. 1143 § 1), přičemž druhý partner zůstává </a:t>
            </a:r>
            <a:r>
              <a:rPr lang="cs-CZ" sz="1300" dirty="0" smtClean="0"/>
              <a:t>nepokřtěný</a:t>
            </a:r>
            <a:r>
              <a:rPr lang="cs-CZ" sz="1300" dirty="0"/>
              <a:t>;</a:t>
            </a:r>
          </a:p>
          <a:p>
            <a:r>
              <a:rPr lang="cs-CZ" sz="1300" dirty="0" smtClean="0"/>
              <a:t>nepokřtěný </a:t>
            </a:r>
            <a:r>
              <a:rPr lang="cs-CZ" sz="1300" dirty="0"/>
              <a:t>partner odejde z manželství (hned, nebo po určité době po křtu svého partnera, příp. i před křtem), </a:t>
            </a:r>
            <a:r>
              <a:rPr lang="cs-CZ" sz="1300" dirty="0" smtClean="0"/>
              <a:t>a</a:t>
            </a:r>
            <a:r>
              <a:rPr lang="cs-CZ" sz="1200" dirty="0"/>
              <a:t> </a:t>
            </a:r>
            <a:r>
              <a:rPr lang="cs-CZ" sz="1300" dirty="0" smtClean="0"/>
              <a:t>to </a:t>
            </a:r>
            <a:r>
              <a:rPr lang="cs-CZ" sz="1300" dirty="0"/>
              <a:t>bez spravedlivé příčiny (kán. 1143 § 1);</a:t>
            </a:r>
          </a:p>
          <a:p>
            <a:r>
              <a:rPr lang="cs-CZ" sz="1300" dirty="0" smtClean="0"/>
              <a:t>ve </a:t>
            </a:r>
            <a:r>
              <a:rPr lang="cs-CZ" sz="1300" dirty="0"/>
              <a:t>všech případech nesmí pokřtěný partner (tedy po svém křtu) dát nepokřtěnému partneru důvod k odchodu (</a:t>
            </a:r>
            <a:r>
              <a:rPr lang="cs-CZ" sz="1300" dirty="0" smtClean="0"/>
              <a:t>1</a:t>
            </a:r>
            <a:r>
              <a:rPr lang="cs-CZ" sz="1200" dirty="0"/>
              <a:t> </a:t>
            </a:r>
            <a:r>
              <a:rPr lang="cs-CZ" sz="1300" dirty="0" smtClean="0"/>
              <a:t>Kor </a:t>
            </a:r>
            <a:r>
              <a:rPr lang="cs-CZ" sz="1300" dirty="0"/>
              <a:t>7, 15: „Chce-li nevěřící strana odejít, ať jde.“, nikoli: „nechceme-li ho, vyžeňme ho!“);</a:t>
            </a:r>
          </a:p>
          <a:p>
            <a:r>
              <a:rPr lang="cs-CZ" sz="1300" dirty="0" smtClean="0"/>
              <a:t>nepokřtěný </a:t>
            </a:r>
            <a:r>
              <a:rPr lang="cs-CZ" sz="1300" dirty="0"/>
              <a:t>partner je dotazován (interpelován), zda chce sám přijmout křest (a tedy žít dále křesťansky </a:t>
            </a:r>
            <a:r>
              <a:rPr lang="cs-CZ" sz="1300" dirty="0" smtClean="0"/>
              <a:t>s</a:t>
            </a:r>
            <a:r>
              <a:rPr lang="cs-CZ" sz="1200" dirty="0"/>
              <a:t> </a:t>
            </a:r>
            <a:r>
              <a:rPr lang="cs-CZ" sz="1300" dirty="0" smtClean="0"/>
              <a:t>pokřtěným </a:t>
            </a:r>
            <a:r>
              <a:rPr lang="cs-CZ" sz="1300" dirty="0"/>
              <a:t>partnerem), nebo alespoň jako nepokřtěný pokojně žít s pokřtěným partnerem „bez urážení Stvořitele“ (</a:t>
            </a:r>
            <a:r>
              <a:rPr lang="cs-CZ" sz="1300" i="1" dirty="0"/>
              <a:t>sine </a:t>
            </a:r>
            <a:r>
              <a:rPr lang="cs-CZ" sz="1300" i="1" dirty="0" err="1"/>
              <a:t>contumelia</a:t>
            </a:r>
            <a:r>
              <a:rPr lang="cs-CZ" sz="1300" i="1" dirty="0"/>
              <a:t> </a:t>
            </a:r>
            <a:r>
              <a:rPr lang="cs-CZ" sz="1300" i="1" dirty="0" err="1"/>
              <a:t>Creatoris</a:t>
            </a:r>
            <a:r>
              <a:rPr lang="cs-CZ" sz="1300" dirty="0"/>
              <a:t>), tj. se zachováním morálních zásad a náboženské tolerance (kán. 1144) – tento dotaz koná pod autoritou místního ordináře </a:t>
            </a:r>
            <a:r>
              <a:rPr lang="cs-CZ" sz="1300" dirty="0" smtClean="0"/>
              <a:t>;pokřtěné </a:t>
            </a:r>
            <a:r>
              <a:rPr lang="cs-CZ" sz="1300" dirty="0"/>
              <a:t>strany (kán. 1145 – obvykle cestou církevního soudu, </a:t>
            </a:r>
            <a:r>
              <a:rPr lang="cs-CZ" sz="1300" dirty="0" smtClean="0"/>
              <a:t>výjimečně </a:t>
            </a:r>
            <a:r>
              <a:rPr lang="cs-CZ" sz="1300" dirty="0"/>
              <a:t>jinou cestou, i soukromou, vždy ale tak, aby byl zaznamenán dokazatelný výsledek).</a:t>
            </a:r>
          </a:p>
        </p:txBody>
      </p:sp>
    </p:spTree>
    <p:extLst>
      <p:ext uri="{BB962C8B-B14F-4D97-AF65-F5344CB8AC3E}">
        <p14:creationId xmlns:p14="http://schemas.microsoft.com/office/powerpoint/2010/main" val="1319944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457200" y="18328"/>
            <a:ext cx="8229600" cy="1152128"/>
          </a:xfrm>
        </p:spPr>
        <p:txBody>
          <a:bodyPr>
            <a:normAutofit fontScale="90000"/>
          </a:bodyPr>
          <a:lstStyle/>
          <a:p>
            <a:r>
              <a:rPr lang="cs-CZ" sz="3600" b="1" dirty="0"/>
              <a:t>1. Zrušení platně uzavřeného manželství: </a:t>
            </a:r>
            <a:r>
              <a:rPr lang="cs-CZ" sz="3600" b="1" dirty="0" smtClean="0"/>
              <a:t>privilegium </a:t>
            </a:r>
            <a:r>
              <a:rPr lang="cs-CZ" sz="3600" b="1" dirty="0"/>
              <a:t>Paulinum</a:t>
            </a:r>
          </a:p>
        </p:txBody>
      </p:sp>
      <p:sp>
        <p:nvSpPr>
          <p:cNvPr id="3" name="Zástupný obsah 2">
            <a:extLst>
              <a:ext uri="{FF2B5EF4-FFF2-40B4-BE49-F238E27FC236}">
                <a16:creationId xmlns:a16="http://schemas.microsoft.com/office/drawing/2014/main" id="{63A0ABBB-C9B3-4167-89FB-2450A80A9A69}"/>
              </a:ext>
            </a:extLst>
          </p:cNvPr>
          <p:cNvSpPr>
            <a:spLocks noGrp="1"/>
          </p:cNvSpPr>
          <p:nvPr>
            <p:ph idx="1"/>
          </p:nvPr>
        </p:nvSpPr>
        <p:spPr>
          <a:xfrm>
            <a:off x="457200" y="1170456"/>
            <a:ext cx="8229600" cy="5426896"/>
          </a:xfrm>
        </p:spPr>
        <p:txBody>
          <a:bodyPr>
            <a:noAutofit/>
          </a:bodyPr>
          <a:lstStyle/>
          <a:p>
            <a:pPr marL="0" indent="0">
              <a:buNone/>
            </a:pPr>
            <a:r>
              <a:rPr lang="cs-CZ" sz="1700" dirty="0"/>
              <a:t>Tento dotaz se koná zpravidla až po křtu. Ze závažného důvodu může místní ordinář dovolit, aby se konal již před křtem, anebo na základě seznámení se s okolnostmi od něj může dispenzovat, pokud je zřejmé, že jej nelze </a:t>
            </a:r>
            <a:r>
              <a:rPr lang="cs-CZ" sz="1700" dirty="0" smtClean="0"/>
              <a:t>uskutečnit</a:t>
            </a:r>
            <a:r>
              <a:rPr lang="cs-CZ" sz="1700" dirty="0"/>
              <a:t>, nebo bude bez užitku.</a:t>
            </a:r>
          </a:p>
          <a:p>
            <a:pPr marL="0" indent="0">
              <a:buNone/>
            </a:pPr>
            <a:r>
              <a:rPr lang="cs-CZ" sz="1700" dirty="0" smtClean="0"/>
              <a:t>Zde </a:t>
            </a:r>
            <a:r>
              <a:rPr lang="cs-CZ" sz="1700" dirty="0"/>
              <a:t>vyvstává především otázka těch původně nepokřtěných manželů, jejichž manželství se rozpadlo a teprve poté dojde ke konverzi jednoho z nich, který chce žít v novém manželství křesťansky. I zde se toto privilegium aplikuje – a právě zde je mnohdy potřebné zjistit situaci ještě před křtem, anebo od interpelace ustoupit.</a:t>
            </a:r>
          </a:p>
          <a:p>
            <a:pPr marL="0" indent="0">
              <a:buNone/>
            </a:pPr>
            <a:r>
              <a:rPr lang="cs-CZ" sz="1700" dirty="0"/>
              <a:t>Pokřtěný partner získává právo uzavřít nový sňatek, pokud:</a:t>
            </a:r>
          </a:p>
          <a:p>
            <a:r>
              <a:rPr lang="cs-CZ" sz="1700" dirty="0" smtClean="0"/>
              <a:t>druhý </a:t>
            </a:r>
            <a:r>
              <a:rPr lang="cs-CZ" sz="1700" dirty="0"/>
              <a:t>partner odpověděl záporně;</a:t>
            </a:r>
          </a:p>
          <a:p>
            <a:r>
              <a:rPr lang="cs-CZ" sz="1700" dirty="0" smtClean="0"/>
              <a:t>druhý </a:t>
            </a:r>
            <a:r>
              <a:rPr lang="cs-CZ" sz="1700" dirty="0"/>
              <a:t>partner neodpověděl v dané lhůtě vůbec – v tom případě se předpokládá záporná odpověď.</a:t>
            </a:r>
          </a:p>
          <a:p>
            <a:pPr marL="0" indent="0">
              <a:buNone/>
            </a:pPr>
            <a:r>
              <a:rPr lang="cs-CZ" sz="1700" dirty="0"/>
              <a:t>V tom případě na základě oznámení místního ordináře smí pokřtěný partner uzavřít nové manželství, a to jak s katolickým nupturientem, tak i nekatolickým (pokřtěným či nepokřtěným) při zachování příslušných předpisů.</a:t>
            </a:r>
          </a:p>
          <a:p>
            <a:pPr marL="0" indent="0">
              <a:buNone/>
            </a:pPr>
            <a:r>
              <a:rPr lang="cs-CZ" sz="1700" dirty="0" smtClean="0"/>
              <a:t>Velmi </a:t>
            </a:r>
            <a:r>
              <a:rPr lang="cs-CZ" sz="1700" dirty="0"/>
              <a:t>důležité je, že se tu hovoří o právu uzavřít nové manželství (</a:t>
            </a:r>
            <a:r>
              <a:rPr lang="cs-CZ" sz="1700" i="1" dirty="0"/>
              <a:t>ius </a:t>
            </a:r>
            <a:r>
              <a:rPr lang="cs-CZ" sz="1700" i="1" dirty="0" err="1"/>
              <a:t>habet</a:t>
            </a:r>
            <a:r>
              <a:rPr lang="cs-CZ" sz="1700" i="1" dirty="0"/>
              <a:t> ad </a:t>
            </a:r>
            <a:r>
              <a:rPr lang="cs-CZ" sz="1700" i="1" dirty="0" err="1"/>
              <a:t>novas</a:t>
            </a:r>
            <a:r>
              <a:rPr lang="cs-CZ" sz="1700" i="1" dirty="0"/>
              <a:t> </a:t>
            </a:r>
            <a:r>
              <a:rPr lang="cs-CZ" sz="1700" i="1" dirty="0" err="1"/>
              <a:t>nuptias</a:t>
            </a:r>
            <a:r>
              <a:rPr lang="cs-CZ" sz="1700" i="1" dirty="0"/>
              <a:t> </a:t>
            </a:r>
            <a:r>
              <a:rPr lang="cs-CZ" sz="1700" i="1" dirty="0" err="1"/>
              <a:t>contrahendi</a:t>
            </a:r>
            <a:r>
              <a:rPr lang="cs-CZ" sz="1700" dirty="0"/>
              <a:t>) – uplatnění tohoto privilegia tedy není chápáno jako milost, na niž není nárok.</a:t>
            </a:r>
          </a:p>
          <a:p>
            <a:pPr marL="0" indent="0">
              <a:buNone/>
            </a:pPr>
            <a:r>
              <a:rPr lang="cs-CZ" sz="1700" dirty="0"/>
              <a:t>Je vidět, že právo tu dává přednost možnosti žít křesťansky v novém manželství před zachováním platného nesvátostného manželství – toto privilegium se těší přízni práva</a:t>
            </a:r>
            <a:r>
              <a:rPr lang="cs-CZ" sz="1700" dirty="0" smtClean="0"/>
              <a:t>.</a:t>
            </a:r>
            <a:endParaRPr lang="cs-CZ" sz="1700" dirty="0"/>
          </a:p>
        </p:txBody>
      </p:sp>
    </p:spTree>
    <p:extLst>
      <p:ext uri="{BB962C8B-B14F-4D97-AF65-F5344CB8AC3E}">
        <p14:creationId xmlns:p14="http://schemas.microsoft.com/office/powerpoint/2010/main" val="2012243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457200" y="274638"/>
            <a:ext cx="8229600" cy="1143000"/>
          </a:xfrm>
        </p:spPr>
        <p:txBody>
          <a:bodyPr>
            <a:normAutofit/>
          </a:bodyPr>
          <a:lstStyle/>
          <a:p>
            <a:r>
              <a:rPr lang="cs-CZ" sz="3200" b="1" dirty="0" smtClean="0"/>
              <a:t>1. Zrušení </a:t>
            </a:r>
            <a:r>
              <a:rPr lang="cs-CZ" sz="3200" b="1" dirty="0"/>
              <a:t>platně uzavřeného </a:t>
            </a:r>
            <a:r>
              <a:rPr lang="cs-CZ" sz="3200" b="1" dirty="0" smtClean="0"/>
              <a:t>manželství:</a:t>
            </a:r>
            <a:br>
              <a:rPr lang="cs-CZ" sz="3200" b="1" dirty="0" smtClean="0"/>
            </a:br>
            <a:r>
              <a:rPr lang="cs-CZ" sz="3200" b="1" dirty="0" smtClean="0"/>
              <a:t>privilegium výběru manželky či manžela</a:t>
            </a:r>
            <a:endParaRPr lang="cs-CZ" sz="3200" b="1" dirty="0"/>
          </a:p>
        </p:txBody>
      </p:sp>
      <p:sp>
        <p:nvSpPr>
          <p:cNvPr id="3" name="Zástupný obsah 2">
            <a:extLst>
              <a:ext uri="{FF2B5EF4-FFF2-40B4-BE49-F238E27FC236}">
                <a16:creationId xmlns:a16="http://schemas.microsoft.com/office/drawing/2014/main" id="{63A0ABBB-C9B3-4167-89FB-2450A80A9A69}"/>
              </a:ext>
            </a:extLst>
          </p:cNvPr>
          <p:cNvSpPr>
            <a:spLocks noGrp="1"/>
          </p:cNvSpPr>
          <p:nvPr>
            <p:ph idx="1"/>
          </p:nvPr>
        </p:nvSpPr>
        <p:spPr>
          <a:xfrm>
            <a:off x="323528" y="1600200"/>
            <a:ext cx="8363272" cy="4925144"/>
          </a:xfrm>
        </p:spPr>
        <p:txBody>
          <a:bodyPr>
            <a:normAutofit fontScale="77500" lnSpcReduction="20000"/>
          </a:bodyPr>
          <a:lstStyle/>
          <a:p>
            <a:pPr marL="0" indent="0">
              <a:buNone/>
            </a:pPr>
            <a:r>
              <a:rPr lang="cs-CZ" sz="3600" b="1" i="1" dirty="0"/>
              <a:t>Privilegium výběru manželky či manžela (kán. 1148) – není obvyklé v našem </a:t>
            </a:r>
            <a:r>
              <a:rPr lang="cs-CZ" sz="3600" b="1" i="1" dirty="0" smtClean="0"/>
              <a:t>prostředí</a:t>
            </a:r>
            <a:endParaRPr lang="cs-CZ" sz="3600" dirty="0"/>
          </a:p>
          <a:p>
            <a:r>
              <a:rPr lang="cs-CZ" sz="3100" dirty="0"/>
              <a:t>Tento kánon kodifikuje řešení situace polygamních kultur, kdy se nepokřtěný polygamní partner s více nepokřtěnými „manželskými“ partnery stane katolickým křesťanem: má právo vzít si svou první ženu (muže), anebo si ponechat ze svých manželek (manželů), kterou (kterého) chce, </a:t>
            </a:r>
            <a:r>
              <a:rPr lang="cs-CZ" sz="3100" dirty="0" smtClean="0"/>
              <a:t>je-li </a:t>
            </a:r>
            <a:r>
              <a:rPr lang="cs-CZ" sz="3100" dirty="0"/>
              <a:t>pro něho tvrdé setrvat s první (prvním) z nich; ostatní musí propustit.</a:t>
            </a:r>
          </a:p>
          <a:p>
            <a:r>
              <a:rPr lang="cs-CZ" sz="3100" dirty="0" smtClean="0"/>
              <a:t>Nové </a:t>
            </a:r>
            <a:r>
              <a:rPr lang="cs-CZ" sz="3100" dirty="0"/>
              <a:t>manželství se uzavírá až po křtu, a to legitimní formou (obvykle kanonickou formou, není-li od ní dána dispens). </a:t>
            </a:r>
          </a:p>
          <a:p>
            <a:r>
              <a:rPr lang="cs-CZ" sz="3100" dirty="0" smtClean="0"/>
              <a:t>I </a:t>
            </a:r>
            <a:r>
              <a:rPr lang="cs-CZ" sz="3100" dirty="0"/>
              <a:t>zde musí být zachovány přirozené závazky – tj. výchova dětí </a:t>
            </a:r>
            <a:r>
              <a:rPr lang="cs-CZ" sz="3100" dirty="0" smtClean="0"/>
              <a:t>a</a:t>
            </a:r>
            <a:r>
              <a:rPr lang="cs-CZ" dirty="0"/>
              <a:t> </a:t>
            </a:r>
            <a:r>
              <a:rPr lang="cs-CZ" sz="3100" dirty="0" smtClean="0"/>
              <a:t>zabezpečení </a:t>
            </a:r>
            <a:r>
              <a:rPr lang="cs-CZ" sz="3100" dirty="0"/>
              <a:t>legitimních nároků propuštěných manželek (manželů). Protože by to druhé mohlo překračovat možnosti žadatele, a tím mu bránit ve křtu, je tato starost svěřena místnímu ordináři</a:t>
            </a:r>
            <a:r>
              <a:rPr lang="cs-CZ" sz="3100" dirty="0" smtClean="0"/>
              <a:t>.</a:t>
            </a:r>
            <a:endParaRPr lang="cs-CZ" sz="3100" dirty="0"/>
          </a:p>
        </p:txBody>
      </p:sp>
    </p:spTree>
    <p:extLst>
      <p:ext uri="{BB962C8B-B14F-4D97-AF65-F5344CB8AC3E}">
        <p14:creationId xmlns:p14="http://schemas.microsoft.com/office/powerpoint/2010/main" val="795811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a:xfrm>
            <a:off x="395536" y="116632"/>
            <a:ext cx="8229600" cy="1080120"/>
          </a:xfrm>
        </p:spPr>
        <p:txBody>
          <a:bodyPr>
            <a:normAutofit/>
          </a:bodyPr>
          <a:lstStyle/>
          <a:p>
            <a:r>
              <a:rPr lang="cs-CZ" sz="3200" b="1" dirty="0" smtClean="0"/>
              <a:t>1. Zrušení </a:t>
            </a:r>
            <a:r>
              <a:rPr lang="cs-CZ" sz="3200" b="1" dirty="0"/>
              <a:t>platně uzavřeného </a:t>
            </a:r>
            <a:r>
              <a:rPr lang="cs-CZ" sz="3200" b="1" dirty="0" smtClean="0"/>
              <a:t>manželství:</a:t>
            </a:r>
            <a:br>
              <a:rPr lang="cs-CZ" sz="3200" b="1" dirty="0" smtClean="0"/>
            </a:br>
            <a:r>
              <a:rPr lang="cs-CZ" sz="3200" b="1" dirty="0" smtClean="0"/>
              <a:t>privilegium zajetí nebo pronásledování</a:t>
            </a:r>
            <a:endParaRPr lang="cs-CZ" sz="3200" b="1" dirty="0"/>
          </a:p>
        </p:txBody>
      </p:sp>
      <p:sp>
        <p:nvSpPr>
          <p:cNvPr id="3" name="Zástupný obsah 2">
            <a:extLst>
              <a:ext uri="{FF2B5EF4-FFF2-40B4-BE49-F238E27FC236}">
                <a16:creationId xmlns:a16="http://schemas.microsoft.com/office/drawing/2014/main" id="{63A0ABBB-C9B3-4167-89FB-2450A80A9A69}"/>
              </a:ext>
            </a:extLst>
          </p:cNvPr>
          <p:cNvSpPr>
            <a:spLocks noGrp="1"/>
          </p:cNvSpPr>
          <p:nvPr>
            <p:ph idx="1"/>
          </p:nvPr>
        </p:nvSpPr>
        <p:spPr>
          <a:xfrm>
            <a:off x="153852" y="1340768"/>
            <a:ext cx="8712968" cy="5400600"/>
          </a:xfrm>
        </p:spPr>
        <p:txBody>
          <a:bodyPr>
            <a:noAutofit/>
          </a:bodyPr>
          <a:lstStyle/>
          <a:p>
            <a:pPr marL="0" indent="0">
              <a:spcBef>
                <a:spcPts val="0"/>
              </a:spcBef>
              <a:buNone/>
            </a:pPr>
            <a:r>
              <a:rPr lang="cs-CZ" sz="1500" b="1" i="1" dirty="0"/>
              <a:t>Privilegium zajetí (privilegium </a:t>
            </a:r>
            <a:r>
              <a:rPr lang="cs-CZ" sz="1500" b="1" i="1" dirty="0" err="1"/>
              <a:t>captivitatis</a:t>
            </a:r>
            <a:r>
              <a:rPr lang="cs-CZ" sz="1500" b="1" i="1" dirty="0"/>
              <a:t> – kán. 1149 </a:t>
            </a:r>
            <a:r>
              <a:rPr lang="cs-CZ" sz="1500" b="1" i="1" dirty="0" smtClean="0"/>
              <a:t>– </a:t>
            </a:r>
            <a:r>
              <a:rPr lang="cs-CZ" sz="1500" b="1" i="1" dirty="0"/>
              <a:t>není obvyklé v našem prostředí</a:t>
            </a:r>
            <a:endParaRPr lang="cs-CZ" sz="1500" dirty="0"/>
          </a:p>
          <a:p>
            <a:pPr>
              <a:spcBef>
                <a:spcPts val="0"/>
              </a:spcBef>
            </a:pPr>
            <a:r>
              <a:rPr lang="cs-CZ" sz="1500" dirty="0"/>
              <a:t>Toto privilegium je pro nás dost exotické; vzniklo v 16. stol. pro situaci otroků či zajatců, kteří byli uvrženi do otroctví (zajetí) bez možnosti vrátit se někdy ke své rodině a přijali křest v katolické církvi (především afričtí černoši deportovaní do Ameriky).</a:t>
            </a:r>
          </a:p>
          <a:p>
            <a:pPr>
              <a:spcBef>
                <a:spcPts val="0"/>
              </a:spcBef>
            </a:pPr>
            <a:r>
              <a:rPr lang="cs-CZ" sz="1500" dirty="0"/>
              <a:t>Řeší jejich manželskou situaci tak, aby nyní mohli žít v novém manželství křesťanským způsobem. Podmínky pro uplatnění tohoto privilegia jsou tyto:</a:t>
            </a:r>
          </a:p>
          <a:p>
            <a:pPr lvl="0">
              <a:spcBef>
                <a:spcPts val="0"/>
              </a:spcBef>
            </a:pPr>
            <a:r>
              <a:rPr lang="cs-CZ" sz="1500" dirty="0"/>
              <a:t>manželství bylo uzavřeno mezi dvěma nepokřtěnými </a:t>
            </a:r>
            <a:r>
              <a:rPr lang="cs-CZ" sz="1500" dirty="0" err="1"/>
              <a:t>nupturienty</a:t>
            </a:r>
            <a:r>
              <a:rPr lang="cs-CZ" sz="1500" dirty="0"/>
              <a:t>;</a:t>
            </a:r>
          </a:p>
          <a:p>
            <a:pPr lvl="0">
              <a:spcBef>
                <a:spcPts val="0"/>
              </a:spcBef>
            </a:pPr>
            <a:r>
              <a:rPr lang="cs-CZ" sz="1500" dirty="0"/>
              <a:t>jeden z nich přijal křest v katolické církvi;</a:t>
            </a:r>
          </a:p>
          <a:p>
            <a:pPr lvl="0">
              <a:spcBef>
                <a:spcPts val="0"/>
              </a:spcBef>
            </a:pPr>
            <a:r>
              <a:rPr lang="cs-CZ" sz="1500" dirty="0"/>
              <a:t>nachází se v situaci, že kvůli zajetí nebo pronásledování se nemůže vrátit ke svému manželskému partneru;</a:t>
            </a:r>
          </a:p>
          <a:p>
            <a:pPr lvl="0">
              <a:spcBef>
                <a:spcPts val="0"/>
              </a:spcBef>
            </a:pPr>
            <a:r>
              <a:rPr lang="cs-CZ" sz="1500" dirty="0"/>
              <a:t>není podstatné, jestli druhý manželský partner přijal křest, nebo nikoli – podstatné je, že po eventuálním křtu obou nebylo manželské soužití (manželství není jako svátostné dokonáno) a není možnost je obnovit.</a:t>
            </a:r>
          </a:p>
          <a:p>
            <a:pPr marL="0" indent="0">
              <a:spcBef>
                <a:spcPts val="600"/>
              </a:spcBef>
              <a:buNone/>
            </a:pPr>
            <a:r>
              <a:rPr lang="cs-CZ" sz="1500" dirty="0"/>
              <a:t>Za této situace se povoluje nové manželství, jehož uzavřením se rozvazuje (ruší) předchozí manželství</a:t>
            </a:r>
            <a:r>
              <a:rPr lang="cs-CZ" sz="1500" dirty="0" smtClean="0"/>
              <a:t>.</a:t>
            </a:r>
            <a:endParaRPr lang="cs-CZ" sz="1500" dirty="0"/>
          </a:p>
          <a:p>
            <a:pPr marL="0" indent="0">
              <a:spcBef>
                <a:spcPts val="0"/>
              </a:spcBef>
              <a:buNone/>
            </a:pPr>
            <a:r>
              <a:rPr lang="cs-CZ" sz="1500" dirty="0"/>
              <a:t>V kodexu není sice výslovně stanoveno, která autorita je kompetentní toto dovolení udělit, lze však usuzovat, že je to v kompetenci místního ordináře, a to z těchto důvodů:</a:t>
            </a:r>
          </a:p>
          <a:p>
            <a:pPr lvl="0">
              <a:spcBef>
                <a:spcPts val="0"/>
              </a:spcBef>
            </a:pPr>
            <a:r>
              <a:rPr lang="cs-CZ" sz="1500" dirty="0"/>
              <a:t>v CIC/1983 není stanoveno, že by tato pravomoc byla vyhrazena Apoštolskému stolci, a přitom ustanovení tohoto kodexu v souladu se závěry II. vatikánského koncilu kladou velký důraz na postavení diecézních biskupů a obvykle pravomoci svěřují jim;</a:t>
            </a:r>
          </a:p>
          <a:p>
            <a:pPr lvl="0">
              <a:spcBef>
                <a:spcPts val="0"/>
              </a:spcBef>
            </a:pPr>
            <a:r>
              <a:rPr lang="cs-CZ" sz="1500" dirty="0"/>
              <a:t>v konstituci papeže sv. Pia V. z r. 1571 je jednoznačně řeč o biskupech jako osobách, které jsou odpovědné za provádění tohoto privilegia;</a:t>
            </a:r>
          </a:p>
          <a:p>
            <a:pPr lvl="0">
              <a:spcBef>
                <a:spcPts val="0"/>
              </a:spcBef>
            </a:pPr>
            <a:r>
              <a:rPr lang="cs-CZ" sz="1500" dirty="0"/>
              <a:t>legislativa CIC/1983 je pouze přeformulovanou dřívější legislativou, a proto se na základě principu vyjádřeném v kán. 6 § 2 interpretuje toto nařízení dle dosavadní kanonistické tradice</a:t>
            </a:r>
            <a:r>
              <a:rPr lang="cs-CZ" sz="1500" dirty="0" smtClean="0"/>
              <a:t>.</a:t>
            </a:r>
            <a:endParaRPr lang="cs-CZ" sz="1500" b="1" dirty="0"/>
          </a:p>
        </p:txBody>
      </p:sp>
    </p:spTree>
    <p:extLst>
      <p:ext uri="{BB962C8B-B14F-4D97-AF65-F5344CB8AC3E}">
        <p14:creationId xmlns:p14="http://schemas.microsoft.com/office/powerpoint/2010/main" val="3192909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55F24-33BD-4D47-9202-89BE4AE2450C}"/>
              </a:ext>
            </a:extLst>
          </p:cNvPr>
          <p:cNvSpPr>
            <a:spLocks noGrp="1"/>
          </p:cNvSpPr>
          <p:nvPr>
            <p:ph type="title"/>
          </p:nvPr>
        </p:nvSpPr>
        <p:spPr/>
        <p:txBody>
          <a:bodyPr>
            <a:normAutofit/>
          </a:bodyPr>
          <a:lstStyle/>
          <a:p>
            <a:r>
              <a:rPr lang="cs-CZ" sz="3200" b="1" dirty="0" smtClean="0"/>
              <a:t>1. Zrušení </a:t>
            </a:r>
            <a:r>
              <a:rPr lang="cs-CZ" sz="3200" b="1" dirty="0"/>
              <a:t>platně uzavřeného </a:t>
            </a:r>
            <a:r>
              <a:rPr lang="cs-CZ" sz="3200" b="1" dirty="0" smtClean="0"/>
              <a:t>manželství:</a:t>
            </a:r>
            <a:br>
              <a:rPr lang="cs-CZ" sz="3200" b="1" dirty="0" smtClean="0"/>
            </a:br>
            <a:r>
              <a:rPr lang="cs-CZ" sz="3200" b="1" dirty="0" smtClean="0"/>
              <a:t>tzv. privilegium </a:t>
            </a:r>
            <a:r>
              <a:rPr lang="cs-CZ" sz="3200" b="1" dirty="0" err="1" smtClean="0"/>
              <a:t>Petrinum</a:t>
            </a:r>
            <a:endParaRPr lang="cs-CZ" sz="3200" b="1" dirty="0"/>
          </a:p>
        </p:txBody>
      </p:sp>
      <p:sp>
        <p:nvSpPr>
          <p:cNvPr id="3" name="Zástupný obsah 2">
            <a:extLst>
              <a:ext uri="{FF2B5EF4-FFF2-40B4-BE49-F238E27FC236}">
                <a16:creationId xmlns:a16="http://schemas.microsoft.com/office/drawing/2014/main" id="{63A0ABBB-C9B3-4167-89FB-2450A80A9A69}"/>
              </a:ext>
            </a:extLst>
          </p:cNvPr>
          <p:cNvSpPr>
            <a:spLocks noGrp="1"/>
          </p:cNvSpPr>
          <p:nvPr>
            <p:ph idx="1"/>
          </p:nvPr>
        </p:nvSpPr>
        <p:spPr>
          <a:xfrm>
            <a:off x="457200" y="1484784"/>
            <a:ext cx="8229600" cy="5112568"/>
          </a:xfrm>
        </p:spPr>
        <p:txBody>
          <a:bodyPr>
            <a:normAutofit fontScale="62500" lnSpcReduction="20000"/>
          </a:bodyPr>
          <a:lstStyle/>
          <a:p>
            <a:pPr marL="0" indent="0">
              <a:buNone/>
            </a:pPr>
            <a:r>
              <a:rPr lang="cs-CZ" b="1" i="1" dirty="0"/>
              <a:t>Privilegium ve prospěch víry (tzv. privilegium </a:t>
            </a:r>
            <a:r>
              <a:rPr lang="cs-CZ" b="1" i="1" dirty="0" err="1"/>
              <a:t>Petrinum</a:t>
            </a:r>
            <a:r>
              <a:rPr lang="cs-CZ" b="1" i="1" dirty="0"/>
              <a:t> – není v kodexu)</a:t>
            </a:r>
          </a:p>
          <a:p>
            <a:pPr marL="0" indent="0">
              <a:buNone/>
            </a:pPr>
            <a:r>
              <a:rPr lang="cs-CZ" dirty="0"/>
              <a:t>Toto privilegium není uvedeno v kodexu, ačkoli mu byl ještě ve schématu kodexu v r. 1980 věnován jeden kánon. Poslední instrukci vydala kongregace pro nauku víry 30. 4. 2001; nebyla však publikována v Acta </a:t>
            </a:r>
            <a:r>
              <a:rPr lang="cs-CZ" dirty="0" err="1"/>
              <a:t>Apostolicae</a:t>
            </a:r>
            <a:r>
              <a:rPr lang="cs-CZ" dirty="0"/>
              <a:t> </a:t>
            </a:r>
            <a:r>
              <a:rPr lang="cs-CZ" dirty="0" err="1"/>
              <a:t>Sedis</a:t>
            </a:r>
            <a:r>
              <a:rPr lang="cs-CZ" dirty="0"/>
              <a:t>.</a:t>
            </a:r>
          </a:p>
          <a:p>
            <a:pPr marL="0" indent="0">
              <a:buNone/>
            </a:pPr>
            <a:r>
              <a:rPr lang="cs-CZ" dirty="0"/>
              <a:t>Na rozdíl od tzv. privilegia Paulina se toto privilegium nazývá </a:t>
            </a:r>
            <a:r>
              <a:rPr lang="cs-CZ" i="1" dirty="0" err="1"/>
              <a:t>Petrinum</a:t>
            </a:r>
            <a:r>
              <a:rPr lang="cs-CZ" i="1" dirty="0"/>
              <a:t> </a:t>
            </a:r>
            <a:r>
              <a:rPr lang="cs-CZ" dirty="0"/>
              <a:t>nikoli kvůli vazbě na osobu apoštola Petra, ale kvůli vazbě na osobu jeho nástupce – římského papeže, který svou moc odvozuje právě od apoštola Petra.</a:t>
            </a:r>
          </a:p>
          <a:p>
            <a:pPr marL="0" indent="0">
              <a:spcBef>
                <a:spcPts val="1200"/>
              </a:spcBef>
              <a:buNone/>
            </a:pPr>
            <a:r>
              <a:rPr lang="cs-CZ" dirty="0" smtClean="0"/>
              <a:t>Toto </a:t>
            </a:r>
            <a:r>
              <a:rPr lang="cs-CZ" dirty="0"/>
              <a:t>privilegium dovoluje zrušení nesvátostného manželství v následujících případech:</a:t>
            </a:r>
          </a:p>
          <a:p>
            <a:pPr lvl="0"/>
            <a:r>
              <a:rPr lang="cs-CZ" dirty="0"/>
              <a:t>manželství uzavřené mezi osobou nepokřtěnou a osobou pokřtěnou mimo katolickou církev do katolické církve nikdy nepřijatou;</a:t>
            </a:r>
          </a:p>
          <a:p>
            <a:pPr lvl="0"/>
            <a:r>
              <a:rPr lang="cs-CZ" dirty="0"/>
              <a:t>manželství mezi dvěma osobami nepokřtěnými, která nemohou být rozloučena z důvodu privilegií uvedených v kodexu kanonického práva;</a:t>
            </a:r>
          </a:p>
          <a:p>
            <a:pPr lvl="0"/>
            <a:r>
              <a:rPr lang="cs-CZ" dirty="0"/>
              <a:t>manželství uzavřené před katolickou církví na základě dispenze od překážky různosti náboženství.</a:t>
            </a:r>
          </a:p>
          <a:p>
            <a:r>
              <a:rPr lang="cs-CZ" dirty="0" smtClean="0"/>
              <a:t>Na </a:t>
            </a:r>
            <a:r>
              <a:rPr lang="cs-CZ" dirty="0"/>
              <a:t>zrušení manželství není právní nárok. Pokud se však žádost řádně připraví, potom Apoštolský stolec většinou odpovídá kladně a manželství zruší</a:t>
            </a:r>
            <a:r>
              <a:rPr lang="cs-CZ" dirty="0" smtClean="0"/>
              <a:t>.</a:t>
            </a:r>
            <a:endParaRPr lang="cs-CZ" sz="4800" dirty="0"/>
          </a:p>
        </p:txBody>
      </p:sp>
    </p:spTree>
    <p:extLst>
      <p:ext uri="{BB962C8B-B14F-4D97-AF65-F5344CB8AC3E}">
        <p14:creationId xmlns:p14="http://schemas.microsoft.com/office/powerpoint/2010/main" val="1431999859"/>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990</TotalTime>
  <Words>6020</Words>
  <Application>Microsoft Office PowerPoint</Application>
  <PresentationFormat>Předvádění na obrazovce (4:3)</PresentationFormat>
  <Paragraphs>251</Paragraphs>
  <Slides>29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29</vt:i4>
      </vt:variant>
    </vt:vector>
  </HeadingPairs>
  <TitlesOfParts>
    <vt:vector size="33" baseType="lpstr">
      <vt:lpstr>Arial</vt:lpstr>
      <vt:lpstr>Calibri</vt:lpstr>
      <vt:lpstr>Times New Roman</vt:lpstr>
      <vt:lpstr>Motiv sady Office</vt:lpstr>
      <vt:lpstr>Zánik manželství, separace, zplatnění, jiné procesy</vt:lpstr>
      <vt:lpstr>Schéma probírané látky</vt:lpstr>
      <vt:lpstr>1. Zrušení platně uzavřeného manželství: přehled</vt:lpstr>
      <vt:lpstr>1. Zrušení platně uzavřeného manželství: nedokonané manželství</vt:lpstr>
      <vt:lpstr>1. Zrušení platně uzavřeného manželství: privilegium Paulinum</vt:lpstr>
      <vt:lpstr>1. Zrušení platně uzavřeného manželství: privilegium Paulinum</vt:lpstr>
      <vt:lpstr>1. Zrušení platně uzavřeného manželství: privilegium výběru manželky či manžela</vt:lpstr>
      <vt:lpstr>1. Zrušení platně uzavřeného manželství: privilegium zajetí nebo pronásledování</vt:lpstr>
      <vt:lpstr>1. Zrušení platně uzavřeného manželství: tzv. privilegium Petrinum</vt:lpstr>
      <vt:lpstr>1. Zrušení platně uzavřeného manželství: tzv. privilegium Petrinum</vt:lpstr>
      <vt:lpstr>1. Zrušení platně uzavřeného manželství: tzv. privilegium Petrinum</vt:lpstr>
      <vt:lpstr>1. Zrušení platně uzavřeného manželství: tzv. privilegium Petrinum</vt:lpstr>
      <vt:lpstr>2. Odloučení manželů za trvání manželství (separace)</vt:lpstr>
      <vt:lpstr>2. Odloučení manželů za trvání manželství (separace)</vt:lpstr>
      <vt:lpstr>2. Odloučení manželů za trvání manželství (separace)</vt:lpstr>
      <vt:lpstr>2. Odloučení manželů za trvání manželství (separace)</vt:lpstr>
      <vt:lpstr>3. Zplatnění manželství: přehled</vt:lpstr>
      <vt:lpstr>3. Zplatnění manželství: prosté zplatnění</vt:lpstr>
      <vt:lpstr>3. Zplatnění manželství: prosté zplatnění</vt:lpstr>
      <vt:lpstr>3. Zplatnění manželství: zplatnění v základu (sanace)</vt:lpstr>
      <vt:lpstr>3. Zplatnění manželství: zplatnění v základu (sanace)</vt:lpstr>
      <vt:lpstr>3. Zplatnění manželství: zplatnění v základu (sanace)</vt:lpstr>
      <vt:lpstr>4. Vady manželství v českém rodinném právu a jejich náprava</vt:lpstr>
      <vt:lpstr>4. Vady manželství v českém rodinném právu a jejich náprava</vt:lpstr>
      <vt:lpstr>4. Vady manželství v českém rodinném právu a jejich náprava</vt:lpstr>
      <vt:lpstr>4. Vady manželství v českém rodinném právu a jejich náprava</vt:lpstr>
      <vt:lpstr>4. Vady manželství v českém rodinném právu a jejich náprava</vt:lpstr>
      <vt:lpstr>4. Vady manželství v českém rodinném právu a jejich náprava</vt:lpstr>
      <vt:lpstr>4. Vady manželství v českém rodinném právu a jejich náprava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České soudnictví římskokatolické církve a nejčastější důvody neplatnosti manželství</dc:title>
  <dc:creator>Monika</dc:creator>
  <cp:lastModifiedBy>Damián Němec</cp:lastModifiedBy>
  <cp:revision>121</cp:revision>
  <dcterms:created xsi:type="dcterms:W3CDTF">2014-09-25T18:11:17Z</dcterms:created>
  <dcterms:modified xsi:type="dcterms:W3CDTF">2021-05-05T07:09:21Z</dcterms:modified>
</cp:coreProperties>
</file>