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1" r:id="rId3"/>
    <p:sldId id="258" r:id="rId4"/>
    <p:sldId id="500" r:id="rId5"/>
    <p:sldId id="259" r:id="rId6"/>
    <p:sldId id="260" r:id="rId7"/>
    <p:sldId id="261" r:id="rId8"/>
    <p:sldId id="266" r:id="rId9"/>
    <p:sldId id="267" r:id="rId10"/>
    <p:sldId id="485" r:id="rId11"/>
    <p:sldId id="486" r:id="rId12"/>
    <p:sldId id="487" r:id="rId13"/>
    <p:sldId id="480" r:id="rId14"/>
    <p:sldId id="427" r:id="rId15"/>
    <p:sldId id="470" r:id="rId16"/>
    <p:sldId id="429" r:id="rId17"/>
    <p:sldId id="430" r:id="rId18"/>
    <p:sldId id="482" r:id="rId19"/>
    <p:sldId id="431" r:id="rId20"/>
    <p:sldId id="432" r:id="rId21"/>
    <p:sldId id="433" r:id="rId22"/>
    <p:sldId id="434" r:id="rId23"/>
    <p:sldId id="435" r:id="rId24"/>
    <p:sldId id="436" r:id="rId25"/>
    <p:sldId id="437" r:id="rId26"/>
    <p:sldId id="438" r:id="rId27"/>
    <p:sldId id="439" r:id="rId28"/>
    <p:sldId id="440" r:id="rId29"/>
    <p:sldId id="441" r:id="rId30"/>
    <p:sldId id="442" r:id="rId31"/>
    <p:sldId id="443" r:id="rId32"/>
    <p:sldId id="444" r:id="rId33"/>
    <p:sldId id="445" r:id="rId34"/>
    <p:sldId id="446" r:id="rId35"/>
    <p:sldId id="447" r:id="rId36"/>
    <p:sldId id="481" r:id="rId37"/>
    <p:sldId id="448" r:id="rId38"/>
    <p:sldId id="449" r:id="rId39"/>
    <p:sldId id="450" r:id="rId40"/>
    <p:sldId id="451" r:id="rId41"/>
    <p:sldId id="452" r:id="rId42"/>
    <p:sldId id="453" r:id="rId43"/>
    <p:sldId id="488" r:id="rId44"/>
    <p:sldId id="454" r:id="rId45"/>
    <p:sldId id="490" r:id="rId46"/>
    <p:sldId id="492" r:id="rId47"/>
    <p:sldId id="455" r:id="rId48"/>
    <p:sldId id="493" r:id="rId49"/>
    <p:sldId id="491" r:id="rId50"/>
    <p:sldId id="456" r:id="rId51"/>
    <p:sldId id="457" r:id="rId52"/>
    <p:sldId id="458" r:id="rId53"/>
    <p:sldId id="474" r:id="rId54"/>
    <p:sldId id="475" r:id="rId55"/>
    <p:sldId id="476" r:id="rId56"/>
    <p:sldId id="477" r:id="rId57"/>
    <p:sldId id="479" r:id="rId58"/>
    <p:sldId id="459" r:id="rId59"/>
    <p:sldId id="460" r:id="rId60"/>
    <p:sldId id="494" r:id="rId61"/>
    <p:sldId id="461" r:id="rId62"/>
    <p:sldId id="462" r:id="rId63"/>
    <p:sldId id="495" r:id="rId64"/>
    <p:sldId id="463" r:id="rId65"/>
    <p:sldId id="464" r:id="rId66"/>
    <p:sldId id="496" r:id="rId67"/>
    <p:sldId id="497" r:id="rId68"/>
    <p:sldId id="465" r:id="rId69"/>
    <p:sldId id="498" r:id="rId70"/>
    <p:sldId id="499" r:id="rId71"/>
    <p:sldId id="466" r:id="rId72"/>
    <p:sldId id="467" r:id="rId73"/>
    <p:sldId id="468" r:id="rId74"/>
    <p:sldId id="469" r:id="rId75"/>
    <p:sldId id="473" r:id="rId7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5A7F635-9967-4F98-BE4D-77F29497C4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F09DE130-746C-4AEC-9DF0-ABCDC74822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86E08A-787F-467B-96C6-BE6E584D52A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CA751120-418D-4990-A956-3949C6E8CBA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3554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BE21B58E-1015-427F-8BC0-73308AFFED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7123C44B-2C75-4407-9B49-7F34961703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6037AE-9D3A-43A4-8406-B67F070613D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F0D1B702-0E4C-462A-84C4-08CF00BE955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223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  <p:sldLayoutId id="214748366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atina" TargetMode="Externa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Ekonomika" TargetMode="External"/><Relationship Id="rId7" Type="http://schemas.openxmlformats.org/officeDocument/2006/relationships/hyperlink" Target="https://cs.wikipedia.org/wiki/Monet%C3%A1rn%C3%AD_politika" TargetMode="External"/><Relationship Id="rId2" Type="http://schemas.openxmlformats.org/officeDocument/2006/relationships/hyperlink" Target="https://cs.wikipedia.org/wiki/Hospod%C3%A1%C5%99sk%C3%A1_politik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s.wikipedia.org/wiki/Dan%C4%9B" TargetMode="External"/><Relationship Id="rId5" Type="http://schemas.openxmlformats.org/officeDocument/2006/relationships/hyperlink" Target="https://cs.wikipedia.org/wiki/Ve%C5%99ejn%C3%A9_v%C3%BDdaje" TargetMode="External"/><Relationship Id="rId4" Type="http://schemas.openxmlformats.org/officeDocument/2006/relationships/hyperlink" Target="https://cs.wikipedia.org/wiki/Struktura" TargetMode="Externa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2CACF-D5E1-445C-9095-144094F3A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372238" cy="1646302"/>
          </a:xfrm>
        </p:spPr>
        <p:txBody>
          <a:bodyPr/>
          <a:lstStyle/>
          <a:p>
            <a:pPr algn="ctr"/>
            <a:r>
              <a:rPr lang="cs-CZ" dirty="0"/>
              <a:t>Finance územní samosprávy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D5852A-6177-4960-8562-2A69F9E5B9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35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8B459FE-C442-4548-B42D-2A8611F25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br>
              <a:rPr lang="cs-CZ" altLang="cs-CZ" b="1" dirty="0"/>
            </a:br>
            <a:r>
              <a:rPr lang="cs-CZ" altLang="cs-CZ" b="1" dirty="0"/>
              <a:t>TOK  PENĚZ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15075F3-04F4-4C7B-855A-C6AD7B1E56A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/>
              <a:t>Příjmy                Výdaje</a:t>
            </a:r>
          </a:p>
        </p:txBody>
      </p:sp>
      <p:pic>
        <p:nvPicPr>
          <p:cNvPr id="9220" name="Picture 4" descr="MCj02380290000[1]">
            <a:extLst>
              <a:ext uri="{FF2B5EF4-FFF2-40B4-BE49-F238E27FC236}">
                <a16:creationId xmlns:a16="http://schemas.microsoft.com/office/drawing/2014/main" id="{BCC31C88-DB7D-4B90-BDA9-47F2AAC8B667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9242" y="2454442"/>
            <a:ext cx="1984209" cy="2585871"/>
          </a:xfrm>
        </p:spPr>
      </p:pic>
      <p:sp>
        <p:nvSpPr>
          <p:cNvPr id="9221" name="Oval 5">
            <a:extLst>
              <a:ext uri="{FF2B5EF4-FFF2-40B4-BE49-F238E27FC236}">
                <a16:creationId xmlns:a16="http://schemas.microsoft.com/office/drawing/2014/main" id="{459B66E0-E829-4121-9FA6-EC016C261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2060576"/>
            <a:ext cx="914400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Veř.peněžní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fond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ÚSC</a:t>
            </a:r>
          </a:p>
        </p:txBody>
      </p:sp>
      <p:sp>
        <p:nvSpPr>
          <p:cNvPr id="9222" name="Oval 6">
            <a:extLst>
              <a:ext uri="{FF2B5EF4-FFF2-40B4-BE49-F238E27FC236}">
                <a16:creationId xmlns:a16="http://schemas.microsoft.com/office/drawing/2014/main" id="{9B59921D-5CD4-4F32-B2D2-0919AAE7B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Daně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Poplatky</a:t>
            </a:r>
          </a:p>
        </p:txBody>
      </p:sp>
      <p:sp>
        <p:nvSpPr>
          <p:cNvPr id="9223" name="Oval 7">
            <a:extLst>
              <a:ext uri="{FF2B5EF4-FFF2-40B4-BE49-F238E27FC236}">
                <a16:creationId xmlns:a16="http://schemas.microsoft.com/office/drawing/2014/main" id="{1712661E-7889-41F7-826E-47E01441F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Veřejné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statky</a:t>
            </a:r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0F682875-2682-4B9F-B7DF-98776812D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486886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Poplatník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Plátce</a:t>
            </a:r>
          </a:p>
        </p:txBody>
      </p:sp>
      <p:cxnSp>
        <p:nvCxnSpPr>
          <p:cNvPr id="9225" name="AutoShape 9">
            <a:extLst>
              <a:ext uri="{FF2B5EF4-FFF2-40B4-BE49-F238E27FC236}">
                <a16:creationId xmlns:a16="http://schemas.microsoft.com/office/drawing/2014/main" id="{04702E3B-5339-41EC-AA49-729C691D4B40}"/>
              </a:ext>
            </a:extLst>
          </p:cNvPr>
          <p:cNvCxnSpPr>
            <a:cxnSpLocks noChangeShapeType="1"/>
            <a:stCxn id="9221" idx="6"/>
            <a:endCxn id="9223" idx="0"/>
          </p:cNvCxnSpPr>
          <p:nvPr/>
        </p:nvCxnSpPr>
        <p:spPr bwMode="auto">
          <a:xfrm>
            <a:off x="8594726" y="2528888"/>
            <a:ext cx="766763" cy="9001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6" name="AutoShape 10">
            <a:extLst>
              <a:ext uri="{FF2B5EF4-FFF2-40B4-BE49-F238E27FC236}">
                <a16:creationId xmlns:a16="http://schemas.microsoft.com/office/drawing/2014/main" id="{A3D4B59D-31B6-4BBF-87B1-2304B9BDA3D0}"/>
              </a:ext>
            </a:extLst>
          </p:cNvPr>
          <p:cNvCxnSpPr>
            <a:cxnSpLocks noChangeShapeType="1"/>
            <a:stCxn id="9223" idx="4"/>
            <a:endCxn id="9224" idx="6"/>
          </p:cNvCxnSpPr>
          <p:nvPr/>
        </p:nvCxnSpPr>
        <p:spPr bwMode="auto">
          <a:xfrm rot="5400000">
            <a:off x="8486776" y="4451351"/>
            <a:ext cx="982663" cy="7667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7" name="AutoShape 11">
            <a:extLst>
              <a:ext uri="{FF2B5EF4-FFF2-40B4-BE49-F238E27FC236}">
                <a16:creationId xmlns:a16="http://schemas.microsoft.com/office/drawing/2014/main" id="{A971089F-7373-4736-9726-89B7AD446D5A}"/>
              </a:ext>
            </a:extLst>
          </p:cNvPr>
          <p:cNvCxnSpPr>
            <a:cxnSpLocks noChangeShapeType="1"/>
            <a:stCxn id="9224" idx="2"/>
            <a:endCxn id="9222" idx="4"/>
          </p:cNvCxnSpPr>
          <p:nvPr/>
        </p:nvCxnSpPr>
        <p:spPr bwMode="auto">
          <a:xfrm rot="10800000">
            <a:off x="6840539" y="4343401"/>
            <a:ext cx="839787" cy="9826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8" name="AutoShape 12">
            <a:extLst>
              <a:ext uri="{FF2B5EF4-FFF2-40B4-BE49-F238E27FC236}">
                <a16:creationId xmlns:a16="http://schemas.microsoft.com/office/drawing/2014/main" id="{F8C60688-7468-463E-8E6A-8664F3DFD3DB}"/>
              </a:ext>
            </a:extLst>
          </p:cNvPr>
          <p:cNvCxnSpPr>
            <a:cxnSpLocks noChangeShapeType="1"/>
            <a:stCxn id="9222" idx="0"/>
            <a:endCxn id="9221" idx="2"/>
          </p:cNvCxnSpPr>
          <p:nvPr/>
        </p:nvCxnSpPr>
        <p:spPr bwMode="auto">
          <a:xfrm rot="16200000">
            <a:off x="6810376" y="2559051"/>
            <a:ext cx="900112" cy="8397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943C33D-ABDE-43DF-A317-613967033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800"/>
            </a:br>
            <a:r>
              <a:rPr lang="cs-CZ" altLang="cs-CZ" sz="3800" b="1"/>
              <a:t>Rozpočtové právo v systému finančního práva</a:t>
            </a:r>
            <a:br>
              <a:rPr lang="cs-CZ" altLang="cs-CZ" sz="3800"/>
            </a:br>
            <a:endParaRPr lang="cs-CZ" altLang="cs-CZ" sz="3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506B6FA-18E7-4960-B869-002172A7CAB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9810" y="3833811"/>
            <a:ext cx="8229600" cy="248677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b="1" dirty="0"/>
              <a:t>V rámci fiskální části FP můžeme hovořit o tom, že ji ještě tvoří i právní úprava </a:t>
            </a:r>
            <a:r>
              <a:rPr lang="cs-CZ" altLang="cs-CZ" sz="2200" b="1" i="1" u="sng" dirty="0"/>
              <a:t>účetnictví</a:t>
            </a:r>
            <a:r>
              <a:rPr lang="cs-CZ" altLang="cs-CZ" sz="2200" b="1" dirty="0"/>
              <a:t>, které se promítá jak  do rozpočtového práva, tak především do </a:t>
            </a:r>
            <a:r>
              <a:rPr lang="cs-CZ" altLang="cs-CZ" sz="2200" b="1" dirty="0" err="1"/>
              <a:t>berního-daňového</a:t>
            </a:r>
            <a:r>
              <a:rPr lang="cs-CZ" altLang="cs-CZ" sz="2200" b="1" dirty="0"/>
              <a:t>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 dirty="0"/>
              <a:t>Tato jednotlivá pododvětví FP  spolu velmi úzce souvisí a mají úzké vazby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dirty="0"/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436EAFD2-1855-4438-BE71-EB8F1BC19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781300"/>
            <a:ext cx="13684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Nefiskální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část FP</a:t>
            </a:r>
          </a:p>
        </p:txBody>
      </p:sp>
      <p:sp>
        <p:nvSpPr>
          <p:cNvPr id="10245" name="Oval 5">
            <a:extLst>
              <a:ext uri="{FF2B5EF4-FFF2-40B4-BE49-F238E27FC236}">
                <a16:creationId xmlns:a16="http://schemas.microsoft.com/office/drawing/2014/main" id="{671C115F-2BB2-4CA8-A3E0-F0C858312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2781300"/>
            <a:ext cx="1346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Fiskální část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FP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b="1">
              <a:latin typeface="Arial" panose="020B0604020202020204" pitchFamily="34" charset="0"/>
            </a:endParaRPr>
          </a:p>
        </p:txBody>
      </p:sp>
      <p:cxnSp>
        <p:nvCxnSpPr>
          <p:cNvPr id="10246" name="AutoShape 6">
            <a:extLst>
              <a:ext uri="{FF2B5EF4-FFF2-40B4-BE49-F238E27FC236}">
                <a16:creationId xmlns:a16="http://schemas.microsoft.com/office/drawing/2014/main" id="{8A88C026-7D94-4859-BEE7-B723E7C615A3}"/>
              </a:ext>
            </a:extLst>
          </p:cNvPr>
          <p:cNvCxnSpPr>
            <a:cxnSpLocks noChangeShapeType="1"/>
            <a:endCxn id="10244" idx="0"/>
          </p:cNvCxnSpPr>
          <p:nvPr/>
        </p:nvCxnSpPr>
        <p:spPr bwMode="auto">
          <a:xfrm rot="10800000" flipV="1">
            <a:off x="4403726" y="2155826"/>
            <a:ext cx="969963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7" name="AutoShape 7">
            <a:extLst>
              <a:ext uri="{FF2B5EF4-FFF2-40B4-BE49-F238E27FC236}">
                <a16:creationId xmlns:a16="http://schemas.microsoft.com/office/drawing/2014/main" id="{5E6E7598-8B0D-4E49-8068-0EF7496E6405}"/>
              </a:ext>
            </a:extLst>
          </p:cNvPr>
          <p:cNvCxnSpPr>
            <a:cxnSpLocks noChangeShapeType="1"/>
            <a:endCxn id="10245" idx="0"/>
          </p:cNvCxnSpPr>
          <p:nvPr/>
        </p:nvCxnSpPr>
        <p:spPr bwMode="auto">
          <a:xfrm>
            <a:off x="6745288" y="2155826"/>
            <a:ext cx="887412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8" name="Line 8">
            <a:extLst>
              <a:ext uri="{FF2B5EF4-FFF2-40B4-BE49-F238E27FC236}">
                <a16:creationId xmlns:a16="http://schemas.microsoft.com/office/drawing/2014/main" id="{0DE2FA08-7448-42BE-9C6C-ABBD7C43F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026" y="32131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63123426-491A-4FCC-9D90-4337F1A47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8" y="34290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87FB86CE-6A7B-4BF2-B40D-AC7C297FE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1700213"/>
            <a:ext cx="1274763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Finanční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právo</a:t>
            </a:r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C8459186-9786-46E2-A535-FA76F2BDF3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6589" y="2781300"/>
            <a:ext cx="5032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C4F63657-19CE-41AF-8549-ADF1D64E1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8" y="263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F8B2E1ED-41B3-4183-958D-9A707E2CB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6" y="2636838"/>
            <a:ext cx="1719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Rozpočtové právo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E4D7CDEF-CC97-430F-ABE2-26DA4D31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818" y="2995613"/>
            <a:ext cx="1367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Berní právo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Daňové právo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7A23757B-56D9-4578-8DE5-A87CFD415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213" y="3498850"/>
            <a:ext cx="1149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Celní právo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7F82B2B-3CAC-4DC1-A172-46E86B663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800"/>
            </a:br>
            <a:r>
              <a:rPr lang="cs-CZ" altLang="cs-CZ" sz="3800"/>
              <a:t>Rozpočtové právo ÚSC-pojem</a:t>
            </a:r>
            <a:br>
              <a:rPr lang="cs-CZ" altLang="cs-CZ" sz="3800"/>
            </a:br>
            <a:endParaRPr lang="cs-CZ" altLang="cs-CZ" sz="38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325674F-BB74-40ED-9496-B31825A5B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endParaRPr lang="cs-CZ" altLang="cs-CZ"/>
          </a:p>
          <a:p>
            <a:pPr marL="609600" indent="-609600"/>
            <a:endParaRPr lang="cs-CZ" altLang="cs-CZ"/>
          </a:p>
          <a:p>
            <a:pPr marL="609600" indent="-609600"/>
            <a:endParaRPr lang="cs-CZ" altLang="cs-CZ"/>
          </a:p>
          <a:p>
            <a:pPr marL="609600" indent="-609600"/>
            <a:r>
              <a:rPr lang="cs-CZ" altLang="cs-CZ"/>
              <a:t>souhrn finančně právních norem upravujících 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/>
              <a:t>   rozpočtovou soustavu ÚSC,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/>
              <a:t>   rozpočtový proces,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/>
              <a:t>   každoročně rozpočty ÚSC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D808D1A8-4B9D-4F16-A5CF-6C890D77D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Systém RP ÚSC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A2B511-0183-4340-9D12-8171441B2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Obecná</a:t>
            </a:r>
          </a:p>
          <a:p>
            <a:pPr>
              <a:defRPr/>
            </a:pPr>
            <a:r>
              <a:rPr lang="cs-CZ" dirty="0"/>
              <a:t>Zvláštní </a:t>
            </a:r>
          </a:p>
          <a:p>
            <a:pPr>
              <a:defRPr/>
            </a:pPr>
            <a:r>
              <a:rPr lang="cs-CZ" dirty="0"/>
              <a:t>Procesní</a:t>
            </a:r>
          </a:p>
          <a:p>
            <a:pPr>
              <a:defRPr/>
            </a:pPr>
            <a:r>
              <a:rPr lang="cs-CZ" dirty="0"/>
              <a:t>Administrativní </a:t>
            </a:r>
          </a:p>
          <a:p>
            <a:pPr>
              <a:defRPr/>
            </a:pPr>
            <a:r>
              <a:rPr lang="cs-CZ" dirty="0"/>
              <a:t>Trestní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D6AD26-B237-468D-94D6-08C7F220E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2293" name="Zástupný symbol pro číslo snímku 4">
            <a:extLst>
              <a:ext uri="{FF2B5EF4-FFF2-40B4-BE49-F238E27FC236}">
                <a16:creationId xmlns:a16="http://schemas.microsoft.com/office/drawing/2014/main" id="{42EAB996-D8E6-4A7D-87D4-138E3E7230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4711A57-4D76-4E4E-A046-DA7DA5D43BA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DD96DC9-6C94-44ED-9456-7245818D9EB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19697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altLang="cs-CZ" b="1" dirty="0"/>
            </a:br>
            <a:br>
              <a:rPr lang="cs-CZ" altLang="cs-CZ" b="1" dirty="0"/>
            </a:br>
            <a:r>
              <a:rPr lang="cs-CZ" altLang="cs-CZ" b="1" dirty="0"/>
              <a:t>           HOSPODAŘENÍ  ÚSC</a:t>
            </a:r>
            <a:br>
              <a:rPr lang="cs-CZ" altLang="cs-CZ" b="1" dirty="0"/>
            </a:br>
            <a:r>
              <a:rPr lang="cs-CZ" altLang="cs-CZ" b="1" dirty="0"/>
              <a:t>              </a:t>
            </a:r>
            <a:r>
              <a:rPr lang="cs-CZ" altLang="cs-CZ" sz="1700" b="1" dirty="0" err="1"/>
              <a:t>z.č</a:t>
            </a:r>
            <a:r>
              <a:rPr lang="cs-CZ" altLang="cs-CZ" sz="1700" b="1" dirty="0"/>
              <a:t>. 250/2000 Sb.,  +  dílčí novely</a:t>
            </a:r>
            <a:br>
              <a:rPr lang="cs-CZ" altLang="cs-CZ" sz="1700" b="1" dirty="0"/>
            </a:br>
            <a:endParaRPr lang="cs-CZ" altLang="cs-CZ" sz="1700" b="1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1F65538-DC5C-48E2-8843-B3B00587C91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209800" y="3429000"/>
            <a:ext cx="7046913" cy="1752600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I.   </a:t>
            </a:r>
            <a:r>
              <a:rPr lang="cs-CZ" altLang="cs-CZ" sz="2000" b="1" dirty="0"/>
              <a:t>Obecná ustan</a:t>
            </a:r>
            <a:r>
              <a:rPr lang="cs-CZ" altLang="cs-CZ" sz="2000" b="1" dirty="0">
                <a:latin typeface="Arial" panose="020B0604020202020204" pitchFamily="34" charset="0"/>
              </a:rPr>
              <a:t>ovení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II.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Finanční hospodaření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III. </a:t>
            </a:r>
            <a:r>
              <a:rPr lang="cs-CZ" altLang="cs-CZ" sz="2000" b="1" dirty="0"/>
              <a:t>Rozpočtový proces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IV. </a:t>
            </a:r>
            <a:r>
              <a:rPr lang="cs-CZ" altLang="cs-CZ" sz="2000" b="1" dirty="0"/>
              <a:t>Organizace ÚSC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</a:t>
            </a:r>
            <a:r>
              <a:rPr lang="cs-CZ" altLang="cs-CZ" sz="2000" b="1" dirty="0"/>
              <a:t>V.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Hospodaření dobrovolných svazků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obcí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/>
              <a:t>               VI.  Přechodná a závěrečná ustanovení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814FF00-B701-472B-9A4E-8B0DA0D4C0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51088" y="1052514"/>
            <a:ext cx="7772400" cy="503237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 b="1" u="sng"/>
              <a:t>Ekonomická autonomie obcí ve vztahu k ústavněprávní úpravě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304F1E4-1BEB-4DAB-AB68-EAC4C311384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 b="1"/>
              <a:t>Čl. 8 Úst: „Zaručuje se samospráva územních samosprávných celků.“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Čl. 101 odst. 3 Úst: „Územní samosprávné celky jsou veřejnoprávními korporacemi, které mohou mít vlastní majetek a hospodaří podle vlastního rozpočtu.“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68BB994-C210-4311-92F5-0594633A239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altLang="cs-CZ" i="1"/>
              <a:t>     </a:t>
            </a:r>
            <a:br>
              <a:rPr lang="cs-CZ" altLang="cs-CZ" i="1"/>
            </a:br>
            <a:br>
              <a:rPr lang="cs-CZ" altLang="cs-CZ" i="1"/>
            </a:br>
            <a:br>
              <a:rPr lang="cs-CZ" altLang="cs-CZ" i="1"/>
            </a:br>
            <a:r>
              <a:rPr lang="cs-CZ" altLang="cs-CZ" i="1"/>
              <a:t>           </a:t>
            </a:r>
            <a:r>
              <a:rPr lang="cs-CZ" altLang="cs-CZ" b="1" i="1"/>
              <a:t>Prameny právní úpravy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D534D02-23CB-4DA1-89A3-077340C3523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495551" y="1484314"/>
            <a:ext cx="7408863" cy="36607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Z.č. 128/2000 Sb., o obcích , </a:t>
            </a:r>
            <a:r>
              <a:rPr lang="cs-CZ" altLang="cs-CZ" sz="2000" b="1"/>
              <a:t>vzpzd.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 č. 129/2000 Sb., o krajích, </a:t>
            </a:r>
            <a:r>
              <a:rPr lang="cs-CZ" altLang="cs-CZ" sz="2000" b="1"/>
              <a:t>vzpzd.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 č. 320/2001 Sb., o finanční kontrole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            </a:t>
            </a:r>
            <a:r>
              <a:rPr lang="cs-CZ" altLang="cs-CZ" b="1"/>
              <a:t>ve veřejné správě, </a:t>
            </a:r>
            <a:r>
              <a:rPr lang="cs-CZ" altLang="cs-CZ" sz="2000" b="1"/>
              <a:t>vzpzd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 č. 243/2000 Sb., o rozpočtovém určení výnosu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některých daní, </a:t>
            </a:r>
            <a:r>
              <a:rPr lang="cs-CZ" altLang="cs-CZ" sz="2000" b="1"/>
              <a:t>vzpzd.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AEDAC33-93C2-4659-88BD-89B5BDD7020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4100" b="1" i="1"/>
            </a:br>
            <a:br>
              <a:rPr lang="cs-CZ" altLang="cs-CZ" sz="4100" b="1" i="1"/>
            </a:br>
            <a:r>
              <a:rPr lang="cs-CZ" altLang="cs-CZ" sz="4100" b="1" i="1"/>
              <a:t>        Prameny právní úpravy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01C581D-49D0-4278-8F18-23454486A3E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z="2000" b="1"/>
          </a:p>
          <a:p>
            <a:pPr>
              <a:buFont typeface="Wingdings" panose="05000000000000000000" pitchFamily="2" charset="2"/>
              <a:buNone/>
            </a:pPr>
            <a:endParaRPr lang="cs-CZ" altLang="cs-CZ" sz="2000" b="1"/>
          </a:p>
          <a:p>
            <a:endParaRPr lang="cs-CZ" altLang="cs-CZ" sz="2000" b="1"/>
          </a:p>
          <a:p>
            <a:pPr>
              <a:buFont typeface="Wingdings" panose="05000000000000000000" pitchFamily="2" charset="2"/>
              <a:buNone/>
            </a:pPr>
            <a:endParaRPr lang="cs-CZ" altLang="cs-CZ" sz="2000" b="1"/>
          </a:p>
          <a:p>
            <a:endParaRPr lang="cs-CZ" altLang="cs-CZ" sz="2000" b="1"/>
          </a:p>
          <a:p>
            <a:r>
              <a:rPr lang="cs-CZ" altLang="cs-CZ" sz="2000" b="1"/>
              <a:t>Z. č. 420/2004 Sb., o přezkoumávání hospodaření ÚSC, vzpzd.</a:t>
            </a:r>
          </a:p>
          <a:p>
            <a:r>
              <a:rPr lang="cs-CZ" altLang="cs-CZ" sz="2000" b="1"/>
              <a:t>Z. č. 563/1991 Sb., o účetnictví, vzpzd.</a:t>
            </a:r>
          </a:p>
          <a:p>
            <a:r>
              <a:rPr lang="cs-CZ" altLang="cs-CZ" sz="2000" b="1"/>
              <a:t>Z. č. 280/2009 Sb., Daňový řád, v platném znění</a:t>
            </a:r>
          </a:p>
          <a:p>
            <a:r>
              <a:rPr lang="cs-CZ" altLang="cs-CZ" sz="2000" b="1"/>
              <a:t>Vyhláška č. 412/2021 Sb., o rozpočtové skladbě, vzpzd.</a:t>
            </a:r>
            <a:endParaRPr lang="cs-CZ" altLang="cs-CZ" b="1"/>
          </a:p>
          <a:p>
            <a:r>
              <a:rPr lang="cs-CZ" altLang="cs-CZ" sz="2000" b="1"/>
              <a:t>Vyhláška č. 416/2004 Sb., kterou se provádí zák. o FK ve VS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BDBD6402-C1F5-4EAA-9331-82448497E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34BADA29-CEC8-4E76-98D6-D93C68BA0E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116" y="1773238"/>
            <a:ext cx="9023685" cy="4392612"/>
          </a:xfrm>
        </p:spPr>
        <p:txBody>
          <a:bodyPr/>
          <a:lstStyle/>
          <a:p>
            <a:r>
              <a:rPr lang="cs-CZ" altLang="cs-CZ"/>
              <a:t>Z. č. 23/2017 Sb., o pravidlech rozpočtové odpovědnosti</a:t>
            </a:r>
          </a:p>
          <a:p>
            <a:r>
              <a:rPr lang="cs-CZ" altLang="cs-CZ"/>
              <a:t>Z. č. 25/2017 Sb., o sběru vybraných údajů pro účely monitorování a řízení veřejných financí</a:t>
            </a:r>
          </a:p>
          <a:p>
            <a:r>
              <a:rPr lang="cs-CZ" altLang="cs-CZ"/>
              <a:t>Z. č. 248/2000 Sb., o podpoře regionálního rozvoje</a:t>
            </a:r>
          </a:p>
          <a:p>
            <a:r>
              <a:rPr lang="cs-CZ" altLang="cs-CZ"/>
              <a:t>Vyhláška č. 133/2013 Sb., o stanovení rozsahu a struktury pro vypracování návrhu zákona o SR a návrhu SV SR a lhůtách pro jejich předkládání</a:t>
            </a:r>
          </a:p>
          <a:p>
            <a:r>
              <a:rPr lang="cs-CZ" altLang="cs-CZ"/>
              <a:t>Vyhláška . 5/2014 Sb., o způsobu, termínech a rozsahu údajů předkládaných pro hodnocení plnění SR, roup. StF, rozpočtů ÚSC, roz. DoSvO a roz. RegRR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6F6557-C59D-4A52-91BC-062874E1EE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32DB1F55-85BC-44E6-AD83-8F0860B3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8ECC00-EC94-4885-928E-A1AA978B18D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CE2181A9-0FC1-445A-BFD2-5BF956A23D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4500" b="1"/>
            </a:br>
            <a:br>
              <a:rPr lang="cs-CZ" altLang="cs-CZ" sz="4500" b="1"/>
            </a:br>
            <a:r>
              <a:rPr lang="cs-CZ" altLang="cs-CZ" sz="4500" b="1"/>
              <a:t>Zákon upravuje: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BA0D2FDF-242D-416F-B79E-6E2BFE0F2D1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cs-CZ" altLang="cs-CZ" b="1"/>
          </a:p>
          <a:p>
            <a:pPr marL="457200" indent="-457200">
              <a:buNone/>
            </a:pPr>
            <a:endParaRPr lang="cs-CZ" altLang="cs-CZ" b="1"/>
          </a:p>
          <a:p>
            <a:pPr marL="457200" indent="-457200">
              <a:buNone/>
            </a:pPr>
            <a:endParaRPr lang="cs-CZ" altLang="cs-CZ" b="1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tvorbu,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postavení,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obsah,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funkci rozpočtů ÚSC-obcí+krajů,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stanoví pravidla hospodaření s finančními prostředky ÚSC,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zřizování nebo zakládání PO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cs-CZ" altLang="cs-CZ" b="1">
              <a:solidFill>
                <a:schemeClr val="accent1"/>
              </a:solidFill>
            </a:endParaRPr>
          </a:p>
          <a:p>
            <a:pPr marL="457200" indent="-457200">
              <a:buNone/>
            </a:pPr>
            <a:endParaRPr lang="cs-CZ" altLang="cs-CZ">
              <a:solidFill>
                <a:schemeClr val="hlink"/>
              </a:solidFill>
            </a:endParaRPr>
          </a:p>
          <a:p>
            <a:pPr marL="457200" indent="-457200">
              <a:buNone/>
            </a:pPr>
            <a:endParaRPr lang="cs-CZ" altLang="cs-CZ">
              <a:solidFill>
                <a:srgbClr val="FF9933"/>
              </a:solidFill>
            </a:endParaRPr>
          </a:p>
          <a:p>
            <a:pPr marL="457200" indent="-457200">
              <a:buNone/>
            </a:pPr>
            <a:endParaRPr lang="cs-CZ" altLang="cs-CZ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3F2535-4B10-4DB5-9DB4-60EFBD305A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 dirty="0">
                <a:latin typeface="Arial" panose="020B0604020202020204" pitchFamily="34" charset="0"/>
              </a:rPr>
              <a:t>Fiskální zřízení ČR</a:t>
            </a: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/>
            </a:br>
            <a:r>
              <a:rPr lang="cs-CZ" altLang="cs-CZ" sz="4400" b="1" dirty="0"/>
              <a:t>Rozpočtové právo</a:t>
            </a:r>
            <a:br>
              <a:rPr lang="cs-CZ" altLang="cs-CZ" sz="4400" b="1" dirty="0"/>
            </a:br>
            <a:r>
              <a:rPr lang="cs-CZ" altLang="cs-CZ" sz="4400" b="1" dirty="0"/>
              <a:t>Rozpočtové právo ÚSC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37665C6-9110-4682-A5FF-6FDB976C371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4800"/>
            </a:br>
            <a:r>
              <a:rPr lang="cs-CZ" altLang="cs-CZ" sz="4800"/>
              <a:t>Zákonem se řídí: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2A2831D-904B-4CBD-8EBA-B7652E6E6DA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Obce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Kraje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Dobrovolné svazky obcí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Statutární města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Městské části a obvody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Hlavní město Praha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Příspěvkové organizace v oblasti školství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/>
              <a:t>Regionální rady regionů soudržnosti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CA7E575F-41EE-4714-8289-33A38FD538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br>
              <a:rPr lang="cs-CZ" altLang="cs-CZ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pojmy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94897E8-B11C-47B4-8116-F85435F7D70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cs-CZ" altLang="cs-CZ" sz="2800" b="1"/>
          </a:p>
          <a:p>
            <a:pPr>
              <a:buFont typeface="Wingdings" panose="05000000000000000000" pitchFamily="2" charset="2"/>
              <a:buChar char="ü"/>
            </a:pPr>
            <a:endParaRPr lang="cs-CZ" altLang="cs-CZ" sz="2800" b="1"/>
          </a:p>
          <a:p>
            <a:pPr>
              <a:buFont typeface="Wingdings" panose="05000000000000000000" pitchFamily="2" charset="2"/>
              <a:buNone/>
            </a:pPr>
            <a:endParaRPr lang="cs-CZ" altLang="cs-CZ" sz="2800" b="1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b="1" u="sng"/>
              <a:t>Rozpočet</a:t>
            </a:r>
            <a:r>
              <a:rPr lang="cs-CZ" altLang="cs-CZ" sz="2800" b="1"/>
              <a:t> - </a:t>
            </a:r>
            <a:r>
              <a:rPr lang="cs-CZ" altLang="cs-CZ" sz="2800" i="1"/>
              <a:t>finanční plán, jímž se řídí financování činností  ÚSC a svazku obcí, rozp. rok=kalendářní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b="1" u="sng"/>
              <a:t>Střednědobý výhled</a:t>
            </a:r>
            <a:r>
              <a:rPr lang="cs-CZ" altLang="cs-CZ" sz="2800" b="1"/>
              <a:t> – </a:t>
            </a:r>
            <a:r>
              <a:rPr lang="cs-CZ" altLang="cs-CZ" sz="2800" i="1"/>
              <a:t>je pomocným nástrojem ÚSC sloužícím pro střednědobé finanční  plánování rozvoje jeho hospodářství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/>
          </a:p>
          <a:p>
            <a:pPr>
              <a:buFont typeface="Wingdings" panose="05000000000000000000" pitchFamily="2" charset="2"/>
              <a:buNone/>
            </a:pPr>
            <a:endParaRPr lang="cs-CZ" altLang="cs-CZ" sz="28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3B5D7C1-6E42-4C38-820A-97E8CFE9F0B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9650" y="188913"/>
            <a:ext cx="7010400" cy="2952750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br>
              <a:rPr lang="cs-CZ" altLang="cs-CZ" sz="2800" b="1" i="1" u="sng"/>
            </a:br>
            <a:r>
              <a:rPr lang="cs-CZ" altLang="cs-CZ" sz="2800" b="1" i="1" u="sng"/>
              <a:t>STŘEDNĚDOBÝ  VÝHLED vychází: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2AD7C8C-2D69-4121-908C-8FFCBC1B96B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424113" y="1479551"/>
            <a:ext cx="6748462" cy="4024313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None/>
            </a:pPr>
            <a:endParaRPr lang="cs-CZ" altLang="cs-CZ" sz="2800" b="1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altLang="cs-CZ" sz="2800" b="1"/>
          </a:p>
          <a:p>
            <a:pPr marL="533400" indent="-533400">
              <a:lnSpc>
                <a:spcPct val="90000"/>
              </a:lnSpc>
              <a:buNone/>
            </a:pPr>
            <a:endParaRPr lang="cs-CZ" altLang="cs-CZ" sz="2800" b="1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altLang="cs-CZ" sz="2800" b="1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2800" b="1"/>
              <a:t>Uzavřené smluvní vztahy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2800" b="1"/>
              <a:t>Přijaté závazky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2800" b="1"/>
              <a:t>Sestavuje se na období 2-5 let, následujících po roce, na který se sestavuje roční rozpočet</a:t>
            </a:r>
          </a:p>
          <a:p>
            <a:pPr marL="533400" indent="-533400">
              <a:lnSpc>
                <a:spcPct val="90000"/>
              </a:lnSpc>
              <a:buNone/>
            </a:pPr>
            <a:endParaRPr lang="cs-CZ" altLang="cs-CZ" sz="2800" b="1"/>
          </a:p>
          <a:p>
            <a:pPr marL="533400" indent="-533400">
              <a:lnSpc>
                <a:spcPct val="90000"/>
              </a:lnSpc>
              <a:buNone/>
            </a:pPr>
            <a:endParaRPr lang="cs-CZ" altLang="cs-CZ" sz="28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05E421E-63BB-43CF-9FF5-81D5D2CC50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Obsahem střednědobého  výhledu jsou: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5B252C61-2007-4B3D-9918-914AD3BF3A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endParaRPr lang="cs-CZ" altLang="cs-CZ" sz="2800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altLang="cs-CZ" sz="2800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altLang="cs-CZ" sz="28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altLang="cs-CZ" sz="2800" dirty="0"/>
              <a:t>Souhrnné základní údaje o příjmech a výdajích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altLang="cs-CZ" sz="2800" dirty="0"/>
              <a:t>Dlouhodobější závazky a pohledávky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altLang="cs-CZ" sz="2800" dirty="0"/>
              <a:t>Finanční zdroje a potřeby dlouhodobě realizovaných záměrů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rgbClr val="CC0000"/>
                </a:solidFill>
              </a:rPr>
              <a:t>   </a:t>
            </a:r>
            <a:r>
              <a:rPr lang="cs-CZ" altLang="cs-CZ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RV- je povinný (dříve fakultativní)!!!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2218940-B4FE-476F-8952-C20D6CE71F5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2800">
                <a:solidFill>
                  <a:schemeClr val="folHlink"/>
                </a:solidFill>
              </a:rPr>
              <a:t>   </a:t>
            </a:r>
            <a:br>
              <a:rPr lang="cs-CZ" altLang="cs-CZ" sz="2800">
                <a:solidFill>
                  <a:schemeClr val="folHlink"/>
                </a:solidFill>
              </a:rPr>
            </a:br>
            <a:br>
              <a:rPr lang="cs-CZ" altLang="cs-CZ" sz="2800">
                <a:solidFill>
                  <a:schemeClr val="folHlink"/>
                </a:solidFill>
              </a:rPr>
            </a:br>
            <a:br>
              <a:rPr lang="cs-CZ" altLang="cs-CZ" sz="2800">
                <a:solidFill>
                  <a:schemeClr val="folHlink"/>
                </a:solidFill>
              </a:rPr>
            </a:br>
            <a:br>
              <a:rPr lang="cs-CZ" altLang="cs-CZ" sz="2800">
                <a:solidFill>
                  <a:schemeClr val="folHlink"/>
                </a:solidFill>
              </a:rPr>
            </a:br>
            <a:r>
              <a:rPr lang="cs-CZ" altLang="cs-CZ" sz="2800" b="1"/>
              <a:t>TYPY rozpočtů ÚSC</a:t>
            </a:r>
            <a:endParaRPr lang="cs-CZ" altLang="cs-CZ" sz="2800" b="1" i="1" u="sng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208503D-6F7A-4D42-8B21-6034BAB4717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80000"/>
              </a:lnSpc>
              <a:buNone/>
            </a:pPr>
            <a:endParaRPr lang="cs-CZ" altLang="cs-CZ" sz="2000" b="1" i="1" u="sng"/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 b="1" i="1" u="sng"/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 b="1" i="1" u="sng"/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 b="1" i="1" u="sng"/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 b="1" i="1" u="sng"/>
          </a:p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 i="1">
                <a:latin typeface="Stencil" panose="040409050D0802020404" pitchFamily="82" charset="0"/>
              </a:rPr>
              <a:t>                     </a:t>
            </a:r>
            <a:r>
              <a:rPr lang="cs-CZ" altLang="cs-CZ" sz="2000" i="1">
                <a:latin typeface="Arial" panose="020B0604020202020204" pitchFamily="34" charset="0"/>
              </a:rPr>
              <a:t>    </a:t>
            </a:r>
            <a:r>
              <a:rPr lang="cs-CZ" altLang="cs-CZ" sz="2000" i="1" u="sng">
                <a:latin typeface="Arial Black" panose="020B0A04020102020204" pitchFamily="34" charset="0"/>
              </a:rPr>
              <a:t>Vyrovnaný</a:t>
            </a:r>
            <a:r>
              <a:rPr lang="cs-CZ" altLang="cs-CZ" sz="2000" b="1" i="1">
                <a:latin typeface="Arial Black" panose="020B0A04020102020204" pitchFamily="34" charset="0"/>
              </a:rPr>
              <a:t>  </a:t>
            </a:r>
            <a:r>
              <a:rPr lang="cs-CZ" altLang="cs-CZ" sz="2000"/>
              <a:t>   P = V</a:t>
            </a:r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/>
          </a:p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 b="1" i="1"/>
              <a:t>                     </a:t>
            </a:r>
            <a:r>
              <a:rPr lang="cs-CZ" altLang="cs-CZ" sz="2000" b="1" i="1" u="sng">
                <a:latin typeface="Arial Black" panose="020B0A04020102020204" pitchFamily="34" charset="0"/>
              </a:rPr>
              <a:t>Deficitní rozpočet</a:t>
            </a:r>
            <a:r>
              <a:rPr lang="cs-CZ" altLang="cs-CZ" sz="2000"/>
              <a:t>  může být schválen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/>
              <a:t>Finančními prostředky z minulých let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/>
              <a:t>Smluvně zabezpečenou půjčkou, úvěrem, návratnou  finanční výpomocí, výnosem z prodeje vlastních dluhopisů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/>
              <a:t> 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altLang="cs-CZ" sz="2000"/>
              <a:t>                     </a:t>
            </a:r>
            <a:r>
              <a:rPr lang="cs-CZ" altLang="cs-CZ" sz="2000" b="1" i="1" u="sng">
                <a:latin typeface="Arial Black" panose="020B0A04020102020204" pitchFamily="34" charset="0"/>
              </a:rPr>
              <a:t>Přebytkový rozpočet</a:t>
            </a:r>
            <a:r>
              <a:rPr lang="cs-CZ" altLang="cs-CZ" sz="2000" b="1" i="1" u="sng"/>
              <a:t> :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/>
              <a:t>Některé příjmy daného roku jsou určeny k využití až v následujících letech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/>
              <a:t>Splácení jistiny úvěru z předchozích let</a:t>
            </a:r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2000" b="1" i="1" u="sn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515FA95-8934-4D1C-A054-2AC0FB5D29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                 Zůstatky v rozpočtu a jejich použití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31FD167-A92A-4730-B528-FF309A4ADBC1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424113" y="1773238"/>
            <a:ext cx="7772400" cy="21018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u="sng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cs-CZ" altLang="cs-CZ" u="sng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cs-CZ" altLang="cs-CZ" u="sng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cs-CZ" altLang="cs-CZ" u="sng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cs-CZ" altLang="cs-CZ" u="sng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      </a:t>
            </a:r>
            <a:r>
              <a:rPr lang="cs-CZ" altLang="cs-CZ" u="sng"/>
              <a:t>Kladné </a:t>
            </a:r>
            <a:r>
              <a:rPr lang="cs-CZ" altLang="cs-CZ"/>
              <a:t>–  se převádí k použití v dalším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      roce ke krytí rozpočtových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      výdajů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    - převádí do peněžních fondů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u="sng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</a:t>
            </a:r>
            <a:r>
              <a:rPr lang="cs-CZ" altLang="cs-CZ" u="sng"/>
              <a:t>Schodky</a:t>
            </a:r>
            <a:r>
              <a:rPr lang="cs-CZ" altLang="cs-CZ"/>
              <a:t>- se uhrazují z prostředků                        minulých let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    - kryjí se z návratných zdrojů splatných v následujících  letech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>
                <a:solidFill>
                  <a:srgbClr val="FFFF00"/>
                </a:solidFill>
              </a:rPr>
              <a:t>                  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72F564C-089F-44C0-BE66-94F14BEB65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/>
              <a:t>                        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16E5A59-7AA3-4942-9E26-E1018C68E60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6000" b="1"/>
              <a:t>         Zvláštní část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11E52A4-26BD-4406-ACAD-38B5561BD1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2800" b="1"/>
              <a:t>                </a:t>
            </a: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                         Peněžní fondy ÚSC: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D4D7857-B550-4E69-AC84-7BA5C139F50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chemeClr val="hlink"/>
                </a:solidFill>
              </a:rPr>
              <a:t>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u="sng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</a:t>
            </a:r>
            <a:r>
              <a:rPr lang="cs-CZ" altLang="cs-CZ" b="1" u="sng"/>
              <a:t>Účelové </a:t>
            </a:r>
            <a:r>
              <a:rPr lang="cs-CZ" altLang="cs-CZ"/>
              <a:t>(ke konkrétnímu účelu)</a:t>
            </a:r>
            <a:endParaRPr lang="cs-CZ" altLang="cs-CZ" b="1" u="sng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</a:t>
            </a:r>
            <a:r>
              <a:rPr lang="cs-CZ" altLang="cs-CZ" b="1" u="sng"/>
              <a:t>Neúčelové </a:t>
            </a:r>
            <a:r>
              <a:rPr lang="cs-CZ" altLang="cs-CZ"/>
              <a:t>(bez účelového určení)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ZDROJE – přebytky z minulých let,nevyužité P,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-převody prostředků během roku do  účelových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               peněžních fondů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0F9EF26-0A20-44B2-A34C-1932E851E2C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4300" b="1" i="1"/>
            </a:br>
            <a:br>
              <a:rPr lang="cs-CZ" altLang="cs-CZ" sz="4300" b="1" i="1"/>
            </a:br>
            <a:r>
              <a:rPr lang="cs-CZ" altLang="cs-CZ" sz="4300" b="1" i="1"/>
              <a:t>             Obsah rozpočtu: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B3027A6-8EA8-4114-A08B-DA96CF2BE4F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Příjmy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Výdaje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Ostatní peněžní operace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Tvorba a použití peněžních fondů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 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7FA0CFF-4A6A-4570-A30E-49651DA32C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b="1"/>
              <a:t>Operace mimo rozpočet: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48D4907-FD71-40A1-B42A-C73DFB266C2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600"/>
              <a:t>   </a:t>
            </a:r>
            <a:r>
              <a:rPr lang="cs-CZ" altLang="cs-CZ" sz="3200"/>
              <a:t>Některé operace se mohou uskutečňovat mimo rozpočet: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Cizí prostředky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Sdružené prostředky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Podnikatelské činnosti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altLang="cs-CZ" sz="3600" b="1"/>
              <a:t>	</a:t>
            </a:r>
            <a:br>
              <a:rPr lang="cs-CZ" altLang="cs-CZ" sz="3600" b="1"/>
            </a:br>
            <a:r>
              <a:rPr lang="cs-CZ" altLang="cs-CZ" sz="3600" b="1"/>
              <a:t>			</a:t>
            </a:r>
            <a:br>
              <a:rPr lang="cs-CZ" altLang="cs-CZ" sz="3600" b="1"/>
            </a:br>
            <a:r>
              <a:rPr lang="cs-CZ" altLang="cs-CZ" sz="3600" b="1"/>
              <a:t>			</a:t>
            </a:r>
            <a:endParaRPr lang="cs-CZ" altLang="cs-CZ" sz="2800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50758" y="1933303"/>
            <a:ext cx="8245642" cy="3705497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3200" b="1" dirty="0">
                <a:latin typeface="Times New Roman" panose="02020603050405020304" pitchFamily="18" charset="0"/>
              </a:rPr>
              <a:t>  </a:t>
            </a:r>
            <a:r>
              <a:rPr lang="cs-CZ" altLang="cs-CZ" sz="5400" b="1" dirty="0">
                <a:latin typeface="Times New Roman" panose="02020603050405020304" pitchFamily="18" charset="0"/>
              </a:rPr>
              <a:t>Vítejte v řečišti </a:t>
            </a:r>
          </a:p>
          <a:p>
            <a:pPr marL="0" indent="0" algn="ctr">
              <a:buNone/>
            </a:pPr>
            <a:r>
              <a:rPr lang="cs-CZ" altLang="cs-CZ" sz="5400" b="1" dirty="0">
                <a:latin typeface="Times New Roman" panose="02020603050405020304" pitchFamily="18" charset="0"/>
              </a:rPr>
              <a:t>   veřejných peněz!</a:t>
            </a:r>
            <a:r>
              <a:rPr lang="cs-CZ" altLang="cs-CZ" sz="4800" b="1" dirty="0"/>
              <a:t> </a:t>
            </a:r>
            <a:r>
              <a:rPr lang="cs-CZ" altLang="cs-CZ" sz="4800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1813210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5ABEAE9-A9A2-4C4E-9D54-5C4BFFCDE1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900" b="1" i="1"/>
            </a:br>
            <a:br>
              <a:rPr lang="cs-CZ" altLang="cs-CZ" sz="2900" b="1" i="1"/>
            </a:br>
            <a:br>
              <a:rPr lang="cs-CZ" altLang="cs-CZ" sz="2900" b="1" i="1"/>
            </a:br>
            <a:br>
              <a:rPr lang="cs-CZ" altLang="cs-CZ" sz="2900" b="1" i="1"/>
            </a:br>
            <a:r>
              <a:rPr lang="cs-CZ" altLang="cs-CZ" sz="2900" b="1" i="1"/>
              <a:t>Principy příjmů rozpočtu ÚSC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F91A350-86BB-4304-9655-B83714369643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19513" y="1773239"/>
            <a:ext cx="3313112" cy="4357687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endParaRPr lang="cs-CZ" altLang="cs-CZ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r>
              <a:rPr lang="cs-CZ" altLang="cs-CZ" b="1"/>
              <a:t>Finanční autonomie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r>
              <a:rPr lang="cs-CZ" altLang="cs-CZ" b="1"/>
              <a:t>Princip zdaňovací pravomoci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r>
              <a:rPr lang="cs-CZ" altLang="cs-CZ" b="1"/>
              <a:t>Zásluhovosti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r>
              <a:rPr lang="cs-CZ" altLang="cs-CZ" b="1"/>
              <a:t>Solidarity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r>
              <a:rPr lang="cs-CZ" altLang="cs-CZ" b="1"/>
              <a:t>Stability</a:t>
            </a:r>
          </a:p>
          <a:p>
            <a:pPr marL="457200" indent="-457200">
              <a:lnSpc>
                <a:spcPct val="90000"/>
              </a:lnSpc>
              <a:buNone/>
            </a:pPr>
            <a:endParaRPr lang="cs-CZ" altLang="cs-CZ" sz="2000"/>
          </a:p>
          <a:p>
            <a:pPr marL="457200" indent="-457200">
              <a:lnSpc>
                <a:spcPct val="90000"/>
              </a:lnSpc>
              <a:buNone/>
            </a:pPr>
            <a:endParaRPr lang="cs-CZ" altLang="cs-CZ" sz="2000"/>
          </a:p>
        </p:txBody>
      </p:sp>
      <p:pic>
        <p:nvPicPr>
          <p:cNvPr id="29700" name="Picture 4" descr="MCj02971410000[1]">
            <a:extLst>
              <a:ext uri="{FF2B5EF4-FFF2-40B4-BE49-F238E27FC236}">
                <a16:creationId xmlns:a16="http://schemas.microsoft.com/office/drawing/2014/main" id="{D99ABCE5-8A10-441D-8DEE-E15FCFC59E35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10426" y="3255963"/>
            <a:ext cx="2170113" cy="1390650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ED358A3-B752-41E8-9126-EE9D916BCD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PŘÍJMY rozpočtů ÚSC: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8F560B4-8A8E-4265-8F48-6C2233640AD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/>
              <a:t>příjmy </a:t>
            </a:r>
            <a:r>
              <a:rPr lang="cs-CZ" altLang="cs-CZ" sz="2800" b="1"/>
              <a:t>z vlastního majetku</a:t>
            </a:r>
            <a:r>
              <a:rPr lang="cs-CZ" altLang="cs-CZ" sz="2800"/>
              <a:t> a majetkových práv,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/>
              <a:t>příjmy z výsledků vlastní </a:t>
            </a:r>
            <a:r>
              <a:rPr lang="cs-CZ" altLang="cs-CZ" sz="2800" b="1"/>
              <a:t>hospodářské činnosti,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/>
              <a:t>příjmy z hospodářské </a:t>
            </a:r>
            <a:r>
              <a:rPr lang="cs-CZ" altLang="cs-CZ" sz="2800" b="1"/>
              <a:t>činnosti právnických osob</a:t>
            </a:r>
            <a:r>
              <a:rPr lang="cs-CZ" altLang="cs-CZ" sz="2800"/>
              <a:t>, která organizaci zřídila nebo založila,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72EE0CA-2E70-45F2-A5E5-E428611B174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F8A5F80-64C1-43FE-AA68-597D8F1CBB7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příjmy z vlastní </a:t>
            </a:r>
            <a:r>
              <a:rPr lang="cs-CZ" altLang="cs-CZ" sz="3200" b="1"/>
              <a:t>správní činnosti</a:t>
            </a:r>
            <a:r>
              <a:rPr lang="cs-CZ" altLang="cs-CZ" sz="3200"/>
              <a:t> včetně příjmů z výkonů státní správy - správních poplatky z této činnosti,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příjmy z vybraných </a:t>
            </a:r>
            <a:r>
              <a:rPr lang="cs-CZ" altLang="cs-CZ" sz="3200" b="1"/>
              <a:t>pokut a odvodů</a:t>
            </a:r>
            <a:r>
              <a:rPr lang="cs-CZ" altLang="cs-CZ" sz="3200"/>
              <a:t> uložených v pravomoci obce,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/>
              <a:t>výnosy z </a:t>
            </a:r>
            <a:r>
              <a:rPr lang="cs-CZ" altLang="cs-CZ" sz="3200" b="1"/>
              <a:t>místních poplatků</a:t>
            </a:r>
            <a:endParaRPr lang="cs-CZ" altLang="cs-CZ" b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A82F1EF-81D6-48A2-83E2-BE639A7E30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86CB80A-EA7F-48DB-8008-7D6B9F920FD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6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60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600"/>
              <a:t>výnosy </a:t>
            </a:r>
            <a:r>
              <a:rPr lang="cs-CZ" altLang="cs-CZ" sz="3600" b="1"/>
              <a:t>daní nebo podíly na nich</a:t>
            </a:r>
            <a:r>
              <a:rPr lang="cs-CZ" altLang="cs-CZ" sz="3600"/>
              <a:t> podle zvláštního zákona,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600" b="1"/>
              <a:t>dotace</a:t>
            </a:r>
            <a:r>
              <a:rPr lang="cs-CZ" altLang="cs-CZ" sz="3600"/>
              <a:t> ze státního rozpočtu a ze státních fondů,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600"/>
              <a:t> </a:t>
            </a:r>
            <a:r>
              <a:rPr lang="cs-CZ" altLang="cs-CZ" sz="3600" b="1"/>
              <a:t>dotace</a:t>
            </a:r>
            <a:r>
              <a:rPr lang="cs-CZ" altLang="cs-CZ" sz="3600"/>
              <a:t> z rozpočtu kraje,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EC7C4FF-4F7B-4F95-8E3F-D2BB18397FD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0F650DD-D164-4EC5-807D-D2C331C36D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/>
              <a:t> přijaté peněžité </a:t>
            </a:r>
            <a:r>
              <a:rPr lang="cs-CZ" altLang="cs-CZ" sz="3200" b="1"/>
              <a:t>dary a příspěvky</a:t>
            </a:r>
            <a:r>
              <a:rPr lang="cs-CZ" altLang="cs-CZ" sz="320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/>
              <a:t> jiné </a:t>
            </a:r>
            <a:r>
              <a:rPr lang="cs-CZ" altLang="cs-CZ" sz="3200" b="1"/>
              <a:t>příjmy</a:t>
            </a:r>
            <a:r>
              <a:rPr lang="cs-CZ" altLang="cs-CZ" sz="3200"/>
              <a:t>, podle zvláštních zákonů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2BF7832-5818-4163-B257-478A3E54F5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Další finanční prostředky: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1091A48-01BC-4858-9AB5-AD76DEB14DD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cs-CZ" altLang="cs-CZ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sz="2800" b="1" dirty="0"/>
              <a:t>poskytnuté prostřednictvím Národního fondu.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sz="2800" b="1" dirty="0"/>
              <a:t>návratných zdrojů 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sz="2800" b="1" dirty="0"/>
              <a:t>ke krytí dočasného časového nesouladu mezi výdaji a příjmy může být použita návratná finanční výpomoc ze státního rozpočtu, z rozpočtu kraje nebo z rozpočtu jiné obce.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sz="2000" i="1" dirty="0"/>
          </a:p>
          <a:p>
            <a:pPr marL="457200" indent="-457200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53370851-FA8F-47EE-98A9-AC625307F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795B67-320B-40E8-85D4-598D63C11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None/>
              <a:defRPr/>
            </a:pPr>
            <a:r>
              <a:rPr lang="cs-CZ" altLang="cs-CZ" b="1" i="1" dirty="0"/>
              <a:t>     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b="1" i="1" dirty="0"/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b="1" i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i="1" dirty="0"/>
              <a:t>     </a:t>
            </a:r>
            <a:r>
              <a:rPr lang="cs-CZ" altLang="cs-CZ" sz="2800" b="1" i="1" dirty="0"/>
              <a:t>Návratná finanční výpomoc je bezúročná.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800" b="1" i="1" dirty="0"/>
              <a:t>    Její opožděné splácení se považuje za zadržení peněžních prostředků</a:t>
            </a:r>
            <a:r>
              <a:rPr lang="cs-CZ" altLang="cs-CZ" b="1" i="1" dirty="0"/>
              <a:t>. 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endParaRPr lang="cs-CZ" altLang="cs-CZ" b="1" i="1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6A9CF5-B741-4AAC-869D-5CBD70B8D3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5845" name="Zástupný symbol pro číslo snímku 4">
            <a:extLst>
              <a:ext uri="{FF2B5EF4-FFF2-40B4-BE49-F238E27FC236}">
                <a16:creationId xmlns:a16="http://schemas.microsoft.com/office/drawing/2014/main" id="{C85CE4C2-51F6-4B66-9A0A-B3718121C4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958402E-5AA9-4F25-A0AD-F4AE98C1D08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2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BE9D8B6-4085-4179-92AD-3647F2AC2A0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900" b="1" i="1"/>
            </a:br>
            <a:br>
              <a:rPr lang="cs-CZ" altLang="cs-CZ" sz="2900" b="1" i="1"/>
            </a:br>
            <a:br>
              <a:rPr lang="cs-CZ" altLang="cs-CZ" sz="2900" b="1" i="1"/>
            </a:br>
            <a:br>
              <a:rPr lang="cs-CZ" altLang="cs-CZ" sz="2900" b="1" i="1"/>
            </a:br>
            <a:r>
              <a:rPr lang="cs-CZ" altLang="cs-CZ" sz="2900" b="1" i="1"/>
              <a:t>Výdaje rozpočtů ÚSC: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5002FA1-7BD8-449D-A717-7D284852785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latin typeface="Times New Roman" pitchFamily="18" charset="0"/>
              </a:rPr>
              <a:t>závazky vyplývající pro obec, kraj z plnění povinností uložených jí zákony,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b="1" u="sng" dirty="0">
                <a:latin typeface="Times New Roman" pitchFamily="18" charset="0"/>
              </a:rPr>
              <a:t>výdaje na vlastní činnost obce</a:t>
            </a:r>
            <a:r>
              <a:rPr lang="cs-CZ" altLang="cs-CZ" sz="3200" b="1" dirty="0">
                <a:latin typeface="Times New Roman" pitchFamily="18" charset="0"/>
              </a:rPr>
              <a:t>, kraje v  samostatné působnosti, zejména výdaje spojené </a:t>
            </a:r>
            <a:r>
              <a:rPr lang="cs-CZ" altLang="cs-CZ" sz="3200" b="1" u="sng" dirty="0">
                <a:latin typeface="Times New Roman" pitchFamily="18" charset="0"/>
              </a:rPr>
              <a:t>s péčí o vlastní majetek a jeho rozvoj</a:t>
            </a:r>
            <a:r>
              <a:rPr lang="cs-CZ" altLang="cs-CZ" sz="3200" b="1" dirty="0">
                <a:latin typeface="Times New Roman" pitchFamily="18" charset="0"/>
              </a:rPr>
              <a:t>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b="1" dirty="0">
                <a:latin typeface="Times New Roman" pitchFamily="18" charset="0"/>
              </a:rPr>
              <a:t>výdaje spojené s </a:t>
            </a:r>
            <a:r>
              <a:rPr lang="cs-CZ" altLang="cs-CZ" sz="3200" b="1" u="sng" dirty="0">
                <a:latin typeface="Times New Roman" pitchFamily="18" charset="0"/>
              </a:rPr>
              <a:t>výkonem státní správy</a:t>
            </a:r>
            <a:endParaRPr lang="cs-CZ" altLang="cs-CZ" b="1" u="sng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3E8A543-1DDA-4732-9A65-C547FE0FA6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237ECA9-7039-4E4A-89B8-68D942E29D0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b="1">
                <a:latin typeface="Times New Roman" panose="02020603050405020304" pitchFamily="18" charset="0"/>
              </a:rPr>
              <a:t>závazky vyplývající pro obec, kraj z uzavřených smluvních vztahů a ze smluvních vztahů vlastních organizací,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3200" b="1">
                <a:latin typeface="Times New Roman" panose="02020603050405020304" pitchFamily="18" charset="0"/>
              </a:rPr>
              <a:t>závazky přijaté v rámci spolupráce s jinými obcemi nebo s dalšími subjekty, včetně příspěvků na společnou činnost,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0CDA91C-3469-4914-B338-13A94A02A9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086117F-33D2-4522-8398-32A1AE024E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/>
              <a:t>úhrada úroků z přijatých půjček a úvěrů,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/>
              <a:t>výdaje na emise vlastních dluhopisů a na úhradu výnosů z nich náležejících jejich vlastníkům,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762AB-9EFE-4CB6-A124-3AD2B998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Rozpočtové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8025F2-87BC-491D-9A11-895840568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Rozpočtové právo nadnárodní</a:t>
            </a:r>
          </a:p>
          <a:p>
            <a:r>
              <a:rPr lang="cs-CZ" dirty="0"/>
              <a:t>Rozpočtové právo celostátní</a:t>
            </a:r>
          </a:p>
          <a:p>
            <a:r>
              <a:rPr lang="cs-CZ" dirty="0"/>
              <a:t>Rozpočtové právo </a:t>
            </a:r>
            <a:r>
              <a:rPr lang="cs-CZ"/>
              <a:t>územní samospráv - FÚS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585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09CE17B-75C3-4709-A600-9873E93B676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3E704B0-5BE8-4B97-A468-CF99589F3D9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/>
              <a:t>výdaje na podporu subjektů provádějících veřejně prospěšné činnosti a na podporu soukromého podnikání prospěšného pro obec,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/>
              <a:t>jiné výdaje uskutečněné v rámci působnosti obce, kraje včetně darů a příspěvků na sociální nebo jiné humanitární účely.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F3AFD0F-6368-48C0-A3F9-6B23DEE0A8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493F3EB1-D524-490C-ADB2-2E01845C8A5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  <a:p>
            <a:pPr>
              <a:defRPr/>
            </a:pPr>
            <a:endParaRPr lang="cs-CZ" altLang="cs-CZ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/>
              <a:t>                       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/>
              <a:t>                      </a:t>
            </a:r>
            <a:r>
              <a:rPr lang="cs-CZ" altLang="cs-CZ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Procesní část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678823C-A446-4B13-9385-4A3D50624C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400" b="1" i="1"/>
            </a:br>
            <a:br>
              <a:rPr lang="cs-CZ" altLang="cs-CZ" sz="2400" b="1" i="1"/>
            </a:br>
            <a:br>
              <a:rPr lang="cs-CZ" altLang="cs-CZ" sz="2400" b="1" i="1"/>
            </a:br>
            <a:br>
              <a:rPr lang="cs-CZ" altLang="cs-CZ" sz="2400" b="1" i="1"/>
            </a:br>
            <a:r>
              <a:rPr lang="cs-CZ" altLang="cs-CZ" sz="2400" b="1" i="1"/>
              <a:t>             </a:t>
            </a:r>
            <a:r>
              <a:rPr lang="cs-CZ" altLang="cs-CZ" sz="2800" b="1" i="1"/>
              <a:t>Rozpočtový proces na úrovni ÚSC: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6B67907-3779-4866-AD0B-BA892B8E67C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>
              <a:buFontTx/>
              <a:buAutoNum type="arabicPeriod"/>
            </a:pPr>
            <a:endParaRPr lang="cs-CZ" altLang="cs-CZ" sz="4000"/>
          </a:p>
          <a:p>
            <a:pPr marL="533400" indent="-533400">
              <a:buFontTx/>
              <a:buAutoNum type="arabicPeriod"/>
            </a:pPr>
            <a:endParaRPr lang="cs-CZ" altLang="cs-CZ" sz="4000"/>
          </a:p>
          <a:p>
            <a:pPr marL="533400" indent="-533400">
              <a:buFontTx/>
              <a:buAutoNum type="arabicPeriod"/>
            </a:pPr>
            <a:r>
              <a:rPr lang="cs-CZ" altLang="cs-CZ" sz="4000"/>
              <a:t>Sestavení a schválení rozpočtu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4000"/>
              <a:t>Plnění a kontrola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4000"/>
              <a:t>Sestavení a schválení závěrečného účtu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endParaRPr lang="cs-CZ" altLang="cs-CZ" sz="40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940AF746-D441-4EEB-BF6D-E03289BC7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 b="1">
                <a:solidFill>
                  <a:srgbClr val="FF0000"/>
                </a:solidFill>
              </a:rPr>
              <a:t>Sestavení a zveřejnění rozpočtu územního samosprávného celku</a:t>
            </a:r>
            <a:br>
              <a:rPr lang="cs-CZ" altLang="cs-CZ" sz="2000" b="1"/>
            </a:br>
            <a:endParaRPr lang="cs-CZ" altLang="cs-CZ" sz="2000" b="1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9B456F09-2D1F-493A-8EB2-6F79A6465A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06613" y="1557339"/>
            <a:ext cx="7772400" cy="43576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altLang="cs-CZ" sz="2000"/>
              <a:t>Územní samosprávný celek sestavuje rozpočet v </a:t>
            </a:r>
            <a:r>
              <a:rPr lang="cs-CZ" altLang="cs-CZ" sz="2000" b="1" i="1"/>
              <a:t>návaznosti na svůj střednědobý výhled </a:t>
            </a:r>
            <a:r>
              <a:rPr lang="cs-CZ" altLang="cs-CZ" sz="2000"/>
              <a:t>rozpočtu a na základě</a:t>
            </a:r>
          </a:p>
          <a:p>
            <a:pPr marL="0" indent="0" algn="just">
              <a:buNone/>
            </a:pPr>
            <a:endParaRPr lang="cs-CZ" altLang="cs-CZ" sz="2000"/>
          </a:p>
          <a:p>
            <a:pPr marL="0" indent="0" algn="just">
              <a:buNone/>
            </a:pPr>
            <a:r>
              <a:rPr lang="cs-CZ" altLang="cs-CZ" sz="2000"/>
              <a:t>a) údajů z </a:t>
            </a:r>
            <a:r>
              <a:rPr lang="cs-CZ" altLang="cs-CZ" sz="2000" b="1" u="sng"/>
              <a:t>rozpisu státního rozpočtu </a:t>
            </a:r>
            <a:r>
              <a:rPr lang="cs-CZ" altLang="cs-CZ" sz="2000"/>
              <a:t>nebo rozpočtového provizoria, </a:t>
            </a:r>
          </a:p>
          <a:p>
            <a:pPr marL="0" indent="0" algn="just">
              <a:buNone/>
            </a:pPr>
            <a:r>
              <a:rPr lang="cs-CZ" altLang="cs-CZ" sz="2000"/>
              <a:t>b) v případě </a:t>
            </a:r>
            <a:r>
              <a:rPr lang="cs-CZ" altLang="cs-CZ" sz="2000" b="1" u="sng"/>
              <a:t>obce též údajů z rozpočtu kraje</a:t>
            </a:r>
            <a:r>
              <a:rPr lang="cs-CZ" altLang="cs-CZ" sz="2000"/>
              <a:t>, jímž rozpočet kraje určuje své vztahy k rozpočtům obcí v kraji.</a:t>
            </a:r>
          </a:p>
          <a:p>
            <a:pPr marL="0" indent="0" algn="just">
              <a:buNone/>
            </a:pPr>
            <a:endParaRPr lang="cs-CZ" altLang="cs-CZ" sz="2000"/>
          </a:p>
          <a:p>
            <a:pPr marL="0" indent="0" algn="just">
              <a:buNone/>
            </a:pPr>
            <a:r>
              <a:rPr lang="cs-CZ" altLang="cs-CZ" sz="2000" i="1"/>
              <a:t>V případě, že se územní samosprávný celek podílí na realizaci </a:t>
            </a:r>
            <a:r>
              <a:rPr lang="cs-CZ" altLang="cs-CZ" sz="2000" i="1" u="sng"/>
              <a:t>programu nebo projektu spolufinancovaného z rozpočtu Evropské unie, </a:t>
            </a:r>
            <a:r>
              <a:rPr lang="cs-CZ" altLang="cs-CZ" sz="2000" i="1"/>
              <a:t>musí jeho rozpočet na příslušný kalendářní rok obsahovat stanovený objem finančních prostředků účelově určených na spolufinancování programu nebo projektu Evropské unie.</a:t>
            </a:r>
          </a:p>
          <a:p>
            <a:pPr marL="0" indent="0">
              <a:buNone/>
            </a:pPr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8CDDF1-7BE5-48BF-B5A6-B9874269E9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3013" name="Zástupný symbol pro číslo snímku 4">
            <a:extLst>
              <a:ext uri="{FF2B5EF4-FFF2-40B4-BE49-F238E27FC236}">
                <a16:creationId xmlns:a16="http://schemas.microsoft.com/office/drawing/2014/main" id="{59A8C190-2396-49BE-9038-E8521D44A5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3F7C6F-40BA-4FD0-8245-1FB16660CAE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9265926-84E8-467B-A46A-6081B72747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1.Vypracování rozpočtu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0DAA34B-B7FF-4033-84E3-589ECAA23A4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None/>
            </a:pPr>
            <a:endParaRPr lang="cs-CZ" altLang="cs-CZ"/>
          </a:p>
          <a:p>
            <a:pPr marL="533400" indent="-533400">
              <a:lnSpc>
                <a:spcPct val="90000"/>
              </a:lnSpc>
              <a:buNone/>
            </a:pPr>
            <a:endParaRPr lang="cs-CZ" altLang="cs-CZ"/>
          </a:p>
          <a:p>
            <a:pPr marL="533400" indent="-533400">
              <a:lnSpc>
                <a:spcPct val="90000"/>
              </a:lnSpc>
              <a:buNone/>
            </a:pPr>
            <a:endParaRPr lang="cs-CZ" altLang="cs-CZ"/>
          </a:p>
          <a:p>
            <a:pPr marL="533400" indent="-533400">
              <a:lnSpc>
                <a:spcPct val="90000"/>
              </a:lnSpc>
              <a:buNone/>
            </a:pPr>
            <a:r>
              <a:rPr lang="cs-CZ" altLang="cs-CZ" b="1"/>
              <a:t>Návrh: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b="1"/>
              <a:t>Finanční výbor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b="1"/>
              <a:t>Rada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b="1"/>
              <a:t>Finanční komise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b="1"/>
              <a:t>Zastupitelstvo</a:t>
            </a:r>
          </a:p>
          <a:p>
            <a:pPr marL="533400" indent="-533400">
              <a:lnSpc>
                <a:spcPct val="90000"/>
              </a:lnSpc>
              <a:buNone/>
            </a:pPr>
            <a:endParaRPr lang="cs-CZ" altLang="cs-CZ" b="1"/>
          </a:p>
          <a:p>
            <a:pPr marL="533400" indent="-533400">
              <a:lnSpc>
                <a:spcPct val="90000"/>
              </a:lnSpc>
              <a:buNone/>
            </a:pPr>
            <a:r>
              <a:rPr lang="cs-CZ" altLang="cs-CZ" b="1"/>
              <a:t>Připomínky: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cs-CZ" altLang="cs-CZ" b="1"/>
              <a:t>Občané, kontrolní výbor, zastupitelstvo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69DF7DC9-C4CA-4DBC-A821-507644D5A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Zveřejnění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980D22-C43A-4127-8E3B-6240E2C7D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b="1" dirty="0"/>
              <a:t>na internetových stránkách </a:t>
            </a:r>
            <a:r>
              <a:rPr lang="cs-CZ" dirty="0"/>
              <a:t>- úplné znění návrhu</a:t>
            </a:r>
          </a:p>
          <a:p>
            <a:pPr algn="just">
              <a:defRPr/>
            </a:pPr>
            <a:r>
              <a:rPr lang="cs-CZ" b="1" i="1" dirty="0"/>
              <a:t>na úřední desce </a:t>
            </a:r>
            <a:r>
              <a:rPr lang="cs-CZ" i="1" dirty="0"/>
              <a:t>- užším rozsahu, který obsahuje alespoň údaje o příjmech a výdajích rozpočtu v třídění podle nejvyšších jednotek druhového třídění rozpočtové skladby</a:t>
            </a:r>
          </a:p>
          <a:p>
            <a:pPr algn="just">
              <a:defRPr/>
            </a:pPr>
            <a:r>
              <a:rPr lang="cs-CZ" b="1" dirty="0"/>
              <a:t>nejméně 15 dnů </a:t>
            </a:r>
            <a:r>
              <a:rPr lang="cs-CZ" dirty="0"/>
              <a:t>přede dnem zahájení jeho projednávání na zasedání zastupitelstva územního samosprávného celku. </a:t>
            </a:r>
          </a:p>
          <a:p>
            <a:pPr marL="0" indent="0" algn="just"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Územní samosprávný celek současně oznámí na úřední desce, kde je návrh rozpočtu zveřejněn a kde je možno nahlédnout do jeho listinné podoby. </a:t>
            </a:r>
            <a:r>
              <a:rPr lang="cs-CZ" b="1" dirty="0">
                <a:solidFill>
                  <a:srgbClr val="FF0000"/>
                </a:solidFill>
              </a:rPr>
              <a:t>Zveřejnění musí trvat až do schválení rozpočtu</a:t>
            </a:r>
            <a:r>
              <a:rPr lang="cs-CZ" dirty="0"/>
              <a:t>. </a:t>
            </a:r>
          </a:p>
          <a:p>
            <a:pPr marL="0" indent="0" algn="just"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b="1" i="1" dirty="0"/>
              <a:t>Připomínky k návrhu rozpočtu </a:t>
            </a:r>
            <a:r>
              <a:rPr lang="cs-CZ" dirty="0"/>
              <a:t>mohou občané příslušného územního samosprávného celku uplatnit písemně ve lhůtě stanovené při jeho zveřejnění nebo ústně při jeho projednávání na zasedání zastupitelstva.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1C0A21F-27D9-4839-8AB5-E4FCC644A3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45061" name="Zástupný symbol pro číslo snímku 4">
            <a:extLst>
              <a:ext uri="{FF2B5EF4-FFF2-40B4-BE49-F238E27FC236}">
                <a16:creationId xmlns:a16="http://schemas.microsoft.com/office/drawing/2014/main" id="{D4E5BD2B-6DB0-4B33-ABA8-484598D604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F21DFE-9FA8-4102-8864-62E30E369C8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7807437A-FA6E-483C-AF01-29072B403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Návrh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5C19AE-226C-4039-9E6D-C3FE4E7B7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sz="2000" dirty="0"/>
              <a:t>Rozpočet územního samosprávného celku a rozpočet svazku obcí se zpracovává v třídění podle rozpočtové skladby, kterou stanoví MF vyhláškou.</a:t>
            </a:r>
          </a:p>
          <a:p>
            <a:pPr algn="just">
              <a:defRPr/>
            </a:pPr>
            <a:r>
              <a:rPr lang="cs-CZ" sz="2000" dirty="0"/>
              <a:t>Orgány územního samosprávného celku a orgány svazku obcí projednávají rozpočet při jeho schvalování v třídění podle rozpočtové skladby tak, aby schválený rozpočet vyjadřoval závazné ukazatele, jimiž se mají povinně řídit</a:t>
            </a:r>
          </a:p>
          <a:p>
            <a:pPr marL="0" indent="0">
              <a:buNone/>
              <a:defRPr/>
            </a:pPr>
            <a:r>
              <a:rPr lang="cs-CZ" dirty="0"/>
              <a:t>a) </a:t>
            </a:r>
            <a:r>
              <a:rPr lang="cs-CZ" b="1" dirty="0">
                <a:solidFill>
                  <a:srgbClr val="FF0000"/>
                </a:solidFill>
              </a:rPr>
              <a:t>výkonné orgány </a:t>
            </a:r>
            <a:r>
              <a:rPr lang="cs-CZ" dirty="0"/>
              <a:t>územního samosprávného celku a svazku obcí při hospodaření podle rozpočtu,</a:t>
            </a:r>
          </a:p>
          <a:p>
            <a:pPr marL="0" indent="0">
              <a:buNone/>
              <a:defRPr/>
            </a:pPr>
            <a:r>
              <a:rPr lang="cs-CZ" dirty="0"/>
              <a:t>b) </a:t>
            </a:r>
            <a:r>
              <a:rPr lang="cs-CZ" b="1" dirty="0">
                <a:solidFill>
                  <a:srgbClr val="FF0000"/>
                </a:solidFill>
              </a:rPr>
              <a:t>právnické osoby zřízené nebo založené v působnosti</a:t>
            </a:r>
            <a:r>
              <a:rPr lang="cs-CZ" dirty="0"/>
              <a:t> územního samosprávného celku při svém hospodaření,</a:t>
            </a:r>
          </a:p>
          <a:p>
            <a:pPr marL="0" indent="0">
              <a:buNone/>
              <a:defRPr/>
            </a:pPr>
            <a:r>
              <a:rPr lang="cs-CZ" dirty="0"/>
              <a:t>c) právnické osoby zřízené v působnosti svazku obcí,</a:t>
            </a:r>
          </a:p>
          <a:p>
            <a:pPr marL="0" indent="0">
              <a:buNone/>
              <a:defRPr/>
            </a:pPr>
            <a:r>
              <a:rPr lang="cs-CZ" dirty="0"/>
              <a:t>d) </a:t>
            </a:r>
            <a:r>
              <a:rPr lang="cs-CZ" b="1" dirty="0">
                <a:solidFill>
                  <a:srgbClr val="FF0000"/>
                </a:solidFill>
              </a:rPr>
              <a:t>další osoby, které mají být příjemci dotací nebo příspěvků z rozpočtu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8B2982-B817-40A9-87E4-54212CDCD4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6085" name="Zástupný symbol pro číslo snímku 4">
            <a:extLst>
              <a:ext uri="{FF2B5EF4-FFF2-40B4-BE49-F238E27FC236}">
                <a16:creationId xmlns:a16="http://schemas.microsoft.com/office/drawing/2014/main" id="{E30A21BF-63AC-4103-A9F1-171204A52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F73267-0370-495B-B397-2A7D4AB5745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3C06174-3C96-4B16-A8DC-F2237C65D2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Schvalování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552967B-2DFE-4599-9FB3-3E40E615675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o"/>
            </a:pPr>
            <a:endParaRPr lang="cs-CZ" altLang="cs-CZ" sz="2800"/>
          </a:p>
          <a:p>
            <a:pPr marL="457200" indent="-457200">
              <a:buFontTx/>
              <a:buChar char="o"/>
            </a:pPr>
            <a:endParaRPr lang="cs-CZ" altLang="cs-CZ" sz="2800"/>
          </a:p>
          <a:p>
            <a:pPr marL="457200" indent="-457200">
              <a:buFontTx/>
              <a:buChar char="o"/>
            </a:pPr>
            <a:endParaRPr lang="cs-CZ" altLang="cs-CZ" sz="2800"/>
          </a:p>
          <a:p>
            <a:pPr marL="457200" indent="-457200">
              <a:buFontTx/>
              <a:buChar char="o"/>
            </a:pPr>
            <a:r>
              <a:rPr lang="cs-CZ" altLang="cs-CZ" sz="2800"/>
              <a:t>Vyvěšení - 15 dnů před schválením</a:t>
            </a:r>
          </a:p>
          <a:p>
            <a:pPr marL="457200" indent="-457200">
              <a:buFontTx/>
              <a:buChar char="o"/>
            </a:pPr>
            <a:r>
              <a:rPr lang="cs-CZ" altLang="cs-CZ" sz="2800"/>
              <a:t>Schválení – </a:t>
            </a:r>
            <a:r>
              <a:rPr lang="cs-CZ" altLang="cs-CZ" sz="2800" b="1" i="1" u="sng">
                <a:solidFill>
                  <a:srgbClr val="CC0000"/>
                </a:solidFill>
              </a:rPr>
              <a:t>ZASTUPITELSTVO</a:t>
            </a:r>
          </a:p>
          <a:p>
            <a:pPr marL="457200" indent="-457200">
              <a:buFontTx/>
              <a:buChar char="o"/>
            </a:pPr>
            <a:r>
              <a:rPr lang="cs-CZ" altLang="cs-CZ" sz="2800">
                <a:solidFill>
                  <a:srgbClr val="FF0066"/>
                </a:solidFill>
              </a:rPr>
              <a:t>Rozpočtové </a:t>
            </a:r>
            <a:r>
              <a:rPr lang="cs-CZ" altLang="cs-CZ" sz="2800" b="1">
                <a:solidFill>
                  <a:srgbClr val="FF0066"/>
                </a:solidFill>
              </a:rPr>
              <a:t>provizorium-Pravidla rozpočtového provizoria-zastupit.</a:t>
            </a:r>
          </a:p>
          <a:p>
            <a:pPr marL="457200" indent="-457200">
              <a:buFontTx/>
              <a:buChar char="o"/>
            </a:pPr>
            <a:r>
              <a:rPr lang="cs-CZ" altLang="cs-CZ" sz="2800"/>
              <a:t>Rozpis ukazatelů-finanční  výbor</a:t>
            </a:r>
          </a:p>
          <a:p>
            <a:pPr marL="457200" indent="-457200">
              <a:buFontTx/>
              <a:buChar char="o"/>
            </a:pPr>
            <a:r>
              <a:rPr lang="cs-CZ" altLang="cs-CZ" sz="2800"/>
              <a:t>Hospodaření a kontrola</a:t>
            </a:r>
          </a:p>
          <a:p>
            <a:pPr marL="457200" indent="-457200"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664D4B66-6428-491F-A3FE-C04ADB467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accent2"/>
                </a:solidFill>
              </a:rPr>
              <a:t>Rozpočtové provizorium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957511-90F1-4A3E-A16B-11BB68B4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sz="2000" dirty="0"/>
              <a:t>Při uplatnění opatření podle </a:t>
            </a:r>
            <a:r>
              <a:rPr lang="cs-CZ" sz="2000" b="1" u="sng" dirty="0"/>
              <a:t>zákona o pravidlech rozpočtové odpovědnosti </a:t>
            </a:r>
            <a:r>
              <a:rPr lang="cs-CZ" sz="2000" dirty="0"/>
              <a:t>nesmí měsíční výdaje územního samosprávného celku stanovené v </a:t>
            </a:r>
            <a:r>
              <a:rPr lang="cs-CZ" sz="2000" b="1" u="sng" dirty="0">
                <a:solidFill>
                  <a:srgbClr val="FF0000"/>
                </a:solidFill>
              </a:rPr>
              <a:t>pravidlech rozpočtového provizoria překročit jednu dvanáctinu výdajů rozpočtu schváleného pro předchozí rozpočtový rok.</a:t>
            </a:r>
            <a:r>
              <a:rPr lang="cs-CZ" sz="2000" dirty="0"/>
              <a:t> Vyšší výdaje lze stanovit pouze v případě, že jejich zvýšení přímo souvisí se zvýšením financování výdajů stanovených jiným zákonem nebo v případě výdajů z důvodu předfinancování projektů spolufinancovaných z rozpočtu Evropské unie.</a:t>
            </a:r>
          </a:p>
          <a:p>
            <a:pPr marL="0" indent="0" algn="just"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sz="2000" dirty="0"/>
              <a:t>Rozpočtové příjmy a výdaje uskutečněné v době rozpočtového provizoria se stávají příjmy a výdaji rozpočtu po jeho schválení.</a:t>
            </a:r>
          </a:p>
          <a:p>
            <a:pPr algn="just">
              <a:defRPr/>
            </a:pPr>
            <a:r>
              <a:rPr lang="cs-CZ" sz="2000" b="1" u="sng" dirty="0"/>
              <a:t>Schválená pravidla rozpočtového provizoria se zveřejňují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A56A0C-FD19-4EB9-A8ED-EE10023E13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48133" name="Zástupný symbol pro číslo snímku 4">
            <a:extLst>
              <a:ext uri="{FF2B5EF4-FFF2-40B4-BE49-F238E27FC236}">
                <a16:creationId xmlns:a16="http://schemas.microsoft.com/office/drawing/2014/main" id="{212DA926-E75D-4343-8E0A-18535FD772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5828542-9CA1-4E11-AF67-A0A09BE72A6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7989EFF1-FE64-4FA2-8AED-3253851CF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Zveřejnění rozpočtu a vyvěšení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FAF22DEF-5A46-4CF2-A007-FD5F4B9329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800" b="1" i="1"/>
              <a:t>Územní samosprávný celek zveřejní rozpočet na svých </a:t>
            </a:r>
            <a:r>
              <a:rPr lang="cs-CZ" altLang="cs-CZ" sz="2800" b="1" i="1" u="sng"/>
              <a:t>internetových stránkách do 30 dnů ode dne jeho schválení a současně oznámí na úřední desce, kde je zveřejněn v elektronické podobě a kde je možno nahlédnout do jeho listinné podoby. </a:t>
            </a:r>
            <a:r>
              <a:rPr lang="cs-CZ" altLang="cs-CZ" sz="2800" b="1" i="1"/>
              <a:t>Tímto způsobem musí být zpřístupněn až do schválení rozpočtu na následující rozpočtový rok.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6FE7A1-1653-42FF-AEA7-D096737DE3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9157" name="Zástupný symbol pro číslo snímku 4">
            <a:extLst>
              <a:ext uri="{FF2B5EF4-FFF2-40B4-BE49-F238E27FC236}">
                <a16:creationId xmlns:a16="http://schemas.microsoft.com/office/drawing/2014/main" id="{598E553A-D754-413E-A2EB-0B49A17AB0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9D5C40-20FC-409A-AFE6-6D80CD71CFC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r>
              <a:rPr lang="cs-CZ" altLang="cs-CZ" sz="2800" b="1" dirty="0">
                <a:latin typeface="Arial" panose="020B0604020202020204" pitchFamily="34" charset="0"/>
              </a:rPr>
              <a:t>POJEM  FISKÁLNÍ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F331425-0F1E-A940-8B3B-01EAD11745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sz="3200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>
                <a:latin typeface="Arial" charset="0"/>
              </a:rPr>
              <a:t>POJEM</a:t>
            </a:r>
            <a:r>
              <a:rPr lang="cs-CZ" altLang="cs-CZ" sz="3200" dirty="0">
                <a:latin typeface="Arial" charset="0"/>
              </a:rPr>
              <a:t> </a:t>
            </a:r>
            <a:r>
              <a:rPr lang="cs-CZ" altLang="cs-CZ" sz="3200" b="1" dirty="0">
                <a:latin typeface="Arial" charset="0"/>
              </a:rPr>
              <a:t>FISKÁLNÍ</a:t>
            </a:r>
            <a:r>
              <a:rPr lang="cs-CZ" altLang="cs-CZ" sz="3200" dirty="0">
                <a:latin typeface="Arial" charset="0"/>
              </a:rPr>
              <a:t> pochází z </a:t>
            </a:r>
            <a:r>
              <a:rPr lang="cs-CZ" altLang="cs-CZ" sz="3200" i="1" u="sng" dirty="0">
                <a:latin typeface="Arial" charset="0"/>
                <a:hlinkClick r:id="rId2" tooltip="Latina"/>
              </a:rPr>
              <a:t>lat.</a:t>
            </a:r>
            <a:r>
              <a:rPr lang="cs-CZ" altLang="cs-CZ" sz="3200" i="1" u="sng" dirty="0">
                <a:latin typeface="Arial" charset="0"/>
              </a:rPr>
              <a:t> </a:t>
            </a:r>
            <a:r>
              <a:rPr lang="cs-CZ" altLang="cs-CZ" sz="3200" i="1" u="sng" dirty="0" err="1">
                <a:latin typeface="Arial" charset="0"/>
              </a:rPr>
              <a:t>fiscus</a:t>
            </a:r>
            <a:r>
              <a:rPr lang="cs-CZ" altLang="cs-CZ" sz="3200" dirty="0">
                <a:latin typeface="Arial" charset="0"/>
              </a:rPr>
              <a:t>, </a:t>
            </a:r>
          </a:p>
          <a:p>
            <a:pPr marL="0" indent="0">
              <a:buNone/>
              <a:defRPr/>
            </a:pPr>
            <a:endParaRPr lang="cs-CZ" altLang="cs-CZ" sz="3200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dirty="0">
                <a:latin typeface="Arial" charset="0"/>
              </a:rPr>
              <a:t>původně </a:t>
            </a:r>
            <a:r>
              <a:rPr lang="cs-CZ" altLang="cs-CZ" sz="3200" b="1" u="sng" dirty="0">
                <a:latin typeface="Arial" charset="0"/>
              </a:rPr>
              <a:t>košík</a:t>
            </a:r>
            <a:r>
              <a:rPr lang="cs-CZ" altLang="cs-CZ" sz="3200" dirty="0">
                <a:latin typeface="Arial" charset="0"/>
              </a:rPr>
              <a:t>, později </a:t>
            </a:r>
            <a:r>
              <a:rPr lang="cs-CZ" altLang="cs-CZ" sz="3200" b="1" dirty="0">
                <a:latin typeface="Arial" charset="0"/>
              </a:rPr>
              <a:t>státní pokladna</a:t>
            </a:r>
            <a:r>
              <a:rPr lang="cs-CZ" altLang="cs-CZ" sz="3200" dirty="0">
                <a:latin typeface="Arial" charset="0"/>
              </a:rPr>
              <a:t>, a vyjadřuje spojitost s daněmi. </a:t>
            </a:r>
          </a:p>
        </p:txBody>
      </p:sp>
    </p:spTree>
    <p:extLst>
      <p:ext uri="{BB962C8B-B14F-4D97-AF65-F5344CB8AC3E}">
        <p14:creationId xmlns:p14="http://schemas.microsoft.com/office/powerpoint/2010/main" val="40062588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9185552-8B0D-43CA-9BDB-40F9214C6F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i="1"/>
            </a:br>
            <a:br>
              <a:rPr lang="cs-CZ" altLang="cs-CZ" sz="2800" b="1" i="1"/>
            </a:br>
            <a:r>
              <a:rPr lang="cs-CZ" altLang="cs-CZ" sz="2800" b="1" i="1"/>
              <a:t>2. Hospodaření a kontrola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572488B-5E4C-446F-8ECF-53C3F22F2DB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cs-CZ" altLang="cs-CZ" b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b="1"/>
              <a:t>Plnění sleduje finanční a kontrolní výbor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b="1"/>
              <a:t>Rada obce, kraje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altLang="cs-CZ" b="1"/>
              <a:t>Finanční komise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Časové použití prostředků-jen pro fiskální rok,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Ostatní se převádějí</a:t>
            </a:r>
            <a:endParaRPr lang="cs-CZ" altLang="cs-CZ" b="1" u="sng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KONTROLA- vnitřní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vnější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>
              <a:solidFill>
                <a:srgbClr val="66FFFF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034B74D-7F59-44A2-85F8-2779F40EDB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Vnitřní kontrola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D4287F9-7A0B-425F-991B-9E87D7A470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792539" y="1773239"/>
            <a:ext cx="6403975" cy="435768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ü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Finanční výbor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Kontrolní výbor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Zastupitelstvo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Rada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Kontrola §15 RP ÚSC na základě z. 320/2001 Sb., o FK VS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C699D7F-5B68-417D-9F32-247411A887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i="1"/>
            </a:br>
            <a:br>
              <a:rPr lang="cs-CZ" altLang="cs-CZ" sz="2800" b="1" i="1"/>
            </a:br>
            <a:r>
              <a:rPr lang="cs-CZ" altLang="cs-CZ" sz="2800" b="1" i="1"/>
              <a:t>Vnější kontrola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38C600D-B403-4350-9111-3466BC2C6AB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ü"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Občané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ÚFO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/>
              <a:t>NKÚ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/>
              <a:t>Kraj- přezkoumávání hospodaření obce – z.č. 420/2004 Sb., auditor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/>
              <a:t>Ministerstvo u kraje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altLang="cs-CZ" sz="2800"/>
          </a:p>
          <a:p>
            <a:pPr>
              <a:buFont typeface="Wingdings" panose="05000000000000000000" pitchFamily="2" charset="2"/>
              <a:buNone/>
            </a:pPr>
            <a:endParaRPr lang="cs-CZ" altLang="cs-CZ" sz="2800"/>
          </a:p>
          <a:p>
            <a:pPr>
              <a:buFont typeface="Wingdings" panose="05000000000000000000" pitchFamily="2" charset="2"/>
              <a:buChar char="ü"/>
            </a:pPr>
            <a:endParaRPr lang="cs-CZ" altLang="cs-CZ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>
            <a:extLst>
              <a:ext uri="{FF2B5EF4-FFF2-40B4-BE49-F238E27FC236}">
                <a16:creationId xmlns:a16="http://schemas.microsoft.com/office/drawing/2014/main" id="{EACB3E3B-0C04-4489-9516-DBCB137AB0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Změny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D1A83E-FB18-4CDD-80E1-4667D74CE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Organizační – organizace hospodaření</a:t>
            </a:r>
          </a:p>
          <a:p>
            <a:pPr>
              <a:defRPr/>
            </a:pPr>
            <a:r>
              <a:rPr lang="cs-CZ" dirty="0"/>
              <a:t>Metodické – změny právních předpisů</a:t>
            </a:r>
          </a:p>
          <a:p>
            <a:pPr>
              <a:defRPr/>
            </a:pPr>
            <a:r>
              <a:rPr lang="cs-CZ" dirty="0"/>
              <a:t>Věcné – objektivní skutečnosti ovlivňující plnění </a:t>
            </a:r>
            <a:r>
              <a:rPr lang="cs-CZ" dirty="0" err="1"/>
              <a:t>rozp</a:t>
            </a:r>
            <a:r>
              <a:rPr lang="cs-CZ" dirty="0"/>
              <a:t>.</a:t>
            </a:r>
          </a:p>
          <a:p>
            <a:pPr>
              <a:defRPr/>
            </a:pPr>
            <a:endParaRPr lang="cs-CZ" dirty="0"/>
          </a:p>
          <a:p>
            <a:pPr marL="0" indent="0" algn="ctr">
              <a:buNone/>
              <a:defRPr/>
            </a:pPr>
            <a:r>
              <a:rPr lang="cs-CZ" b="1" dirty="0"/>
              <a:t>Změny pouze – forma - ROZPOČTOVÉ OPATŘENÍ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b="1" dirty="0"/>
              <a:t>Přesun prostředků P+V</a:t>
            </a:r>
          </a:p>
          <a:p>
            <a:pPr marL="0" indent="0">
              <a:buNone/>
              <a:defRPr/>
            </a:pPr>
            <a:r>
              <a:rPr lang="cs-CZ" b="1" dirty="0"/>
              <a:t>Nové prostředky-zvýšení </a:t>
            </a:r>
            <a:r>
              <a:rPr lang="cs-CZ" b="1" dirty="0" err="1"/>
              <a:t>rozpo</a:t>
            </a:r>
            <a:r>
              <a:rPr lang="cs-CZ" b="1" dirty="0"/>
              <a:t>.</a:t>
            </a:r>
          </a:p>
          <a:p>
            <a:pPr marL="0" indent="0">
              <a:buNone/>
              <a:defRPr/>
            </a:pPr>
            <a:r>
              <a:rPr lang="cs-CZ" b="1" dirty="0"/>
              <a:t>Vázání prostředků 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ED9166-BDED-47B9-AB93-14D6BB3948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3253" name="Zástupný symbol pro číslo snímku 4">
            <a:extLst>
              <a:ext uri="{FF2B5EF4-FFF2-40B4-BE49-F238E27FC236}">
                <a16:creationId xmlns:a16="http://schemas.microsoft.com/office/drawing/2014/main" id="{570EA9FA-DA8B-430C-9134-5F9F720AF1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BF9468-422F-43C6-AF9A-C50BB111334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9E38DEE0-28BE-4973-A9C2-F04B76651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95550" y="1125539"/>
            <a:ext cx="7715250" cy="503237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u="sng"/>
              <a:t>Porušení rozpočtové kázně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6C5D91-0E98-4C71-9840-E24B55D50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Neoprávněné použití x zadržení prostředků z rozpočtů ÚSC, </a:t>
            </a:r>
            <a:r>
              <a:rPr lang="cs-CZ" dirty="0" err="1"/>
              <a:t>hl.m</a:t>
            </a:r>
            <a:r>
              <a:rPr lang="cs-CZ" dirty="0"/>
              <a:t>. Praha, RRRS, svazku obcí</a:t>
            </a:r>
          </a:p>
          <a:p>
            <a:pPr>
              <a:defRPr/>
            </a:pPr>
            <a:r>
              <a:rPr lang="cs-CZ" dirty="0"/>
              <a:t>Porušení předpisů EU, smlouvy, rozhodnutí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ODVOD za porušení rozpočtové kázně - na základě porušení podle § 22 RP ÚSC (odvody se liší)+</a:t>
            </a:r>
            <a:r>
              <a:rPr lang="cs-CZ" sz="2000" dirty="0"/>
              <a:t>penále 1 promile z částky odvodu za každý den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dirty="0"/>
              <a:t>O uložení odvodu a penále rozhodne:</a:t>
            </a:r>
          </a:p>
          <a:p>
            <a:pPr marL="0" indent="0">
              <a:buNone/>
              <a:defRPr/>
            </a:pPr>
            <a:r>
              <a:rPr lang="cs-CZ" dirty="0"/>
              <a:t>U obce OÚ, u </a:t>
            </a:r>
            <a:r>
              <a:rPr lang="cs-CZ" dirty="0" err="1"/>
              <a:t>mě.části</a:t>
            </a:r>
            <a:r>
              <a:rPr lang="cs-CZ" dirty="0"/>
              <a:t> </a:t>
            </a:r>
            <a:r>
              <a:rPr lang="cs-CZ" dirty="0" err="1"/>
              <a:t>hl.m</a:t>
            </a:r>
            <a:r>
              <a:rPr lang="cs-CZ" dirty="0"/>
              <a:t>. P-úřad mě. Části</a:t>
            </a:r>
          </a:p>
          <a:p>
            <a:pPr marL="0" indent="0">
              <a:buNone/>
              <a:defRPr/>
            </a:pPr>
            <a:r>
              <a:rPr lang="cs-CZ" dirty="0"/>
              <a:t>U </a:t>
            </a:r>
            <a:r>
              <a:rPr lang="cs-CZ" dirty="0" err="1"/>
              <a:t>hl.m</a:t>
            </a:r>
            <a:r>
              <a:rPr lang="cs-CZ" dirty="0"/>
              <a:t>. Praha Magistrát</a:t>
            </a:r>
          </a:p>
          <a:p>
            <a:pPr marL="0" indent="0">
              <a:buNone/>
              <a:defRPr/>
            </a:pPr>
            <a:r>
              <a:rPr lang="cs-CZ" dirty="0"/>
              <a:t>U kraje KÚ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9B358F-5648-4C09-85BA-9D9C994591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4277" name="Zástupný symbol pro číslo snímku 4">
            <a:extLst>
              <a:ext uri="{FF2B5EF4-FFF2-40B4-BE49-F238E27FC236}">
                <a16:creationId xmlns:a16="http://schemas.microsoft.com/office/drawing/2014/main" id="{0867FD10-BFE9-4262-A206-FF051A4480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396E01-D8D8-4DEB-80A3-9CFDAB60BB2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cs-CZ" altLang="cs-CZ" sz="12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7E5D97B7-A565-4C7B-BCF2-52196DFCE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0C71D86-F19B-4B63-B168-F90E1C314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Při správě odvodů a penále se postupuje podle zákona upravujícího správu daní. Porušitel rozpočtové kázně má při správě odvodů za porušení rozpočtové kázně postavení daňového subjektu.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u="sng"/>
              <a:t>Územní samosprávný celek poskytuje na vyžádání informace získané při správě odvodů za porušení rozpočtové kázně orgánu oprávněnému ke kontrole těchto poskytnutých prostředků.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F1885CA5-AA6A-4227-8D26-B8FA495D2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Správní delikty</a:t>
            </a:r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09D21EE7-B272-4836-A798-494B8F54B6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/>
              <a:t> </a:t>
            </a:r>
            <a:r>
              <a:rPr lang="cs-CZ" altLang="cs-CZ" b="1"/>
              <a:t>Územní samosprávný celek, svazek obcí, městská část hlavního města Prahy nebo Regionální rada regionu soudržnosti se dopustí správního deliktu tím, že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nezpracuje střednědobý výhled,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nehospodaří podle pravidel rozpočtového provizoria,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neprovede změny schváleného rozpočtu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zpracuje rozpočet v rozporu svzhl. o rozp. skladbě,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neprovede rozpis schváleného rozpočtu,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nevykonává kontrolu svého hospodaření podle KO ve VS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nezajistí přezkoumání svého hospodaření za uplynulý kalendářní rok</a:t>
            </a:r>
            <a:r>
              <a:rPr lang="cs-CZ" altLang="cs-CZ" sz="2000"/>
              <a:t>.</a:t>
            </a:r>
          </a:p>
          <a:p>
            <a:pPr eaLnBrk="1" hangingPunct="1">
              <a:lnSpc>
                <a:spcPct val="80000"/>
              </a:lnSpc>
            </a:pPr>
            <a:endParaRPr lang="cs-CZ" altLang="cs-CZ" sz="1400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8FBFA7-FE9C-4C56-92C8-D925E03A9B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6325" name="Zástupný symbol pro číslo snímku 4">
            <a:extLst>
              <a:ext uri="{FF2B5EF4-FFF2-40B4-BE49-F238E27FC236}">
                <a16:creationId xmlns:a16="http://schemas.microsoft.com/office/drawing/2014/main" id="{F11C9E86-A642-4C4F-996A-F9ED0BDBD9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6DA223-E83B-410E-B6E8-C462B1D89B5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cs-CZ" altLang="cs-CZ" sz="12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A4073D00-3EAC-48E0-8892-32D5FE1A7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5294B5-FC03-4127-AF02-D785C4C07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4400" b="1" dirty="0"/>
              <a:t>Za správní delikt se uloží pokuta do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4400" b="1" dirty="0"/>
              <a:t>   1 000 000 Kč.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4400" b="1" dirty="0"/>
              <a:t>Pokuty vybírá a vymáhá orgán, který je uložil. Příjem z pokut je příjmem rozpočtu, ze kterého je hrazena činnost správního orgánu, který pokutu uložil.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68BD12F-25BF-4525-B234-B0409FD231B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3. Závěrečný účet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7672D26-1FA3-40F7-B2D8-EABAD02864C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Sestavuje:</a:t>
            </a:r>
          </a:p>
        </p:txBody>
      </p:sp>
      <p:sp>
        <p:nvSpPr>
          <p:cNvPr id="199684" name="Rectangle 4">
            <a:extLst>
              <a:ext uri="{FF2B5EF4-FFF2-40B4-BE49-F238E27FC236}">
                <a16:creationId xmlns:a16="http://schemas.microsoft.com/office/drawing/2014/main" id="{43C78BF1-1812-41FB-8821-1EA9C1B33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1773239"/>
            <a:ext cx="4572000" cy="495520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8001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 marL="12573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7145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171700" indent="-342900" algn="l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>
                <a:latin typeface="Arial" charset="0"/>
              </a:rPr>
              <a:t>Finanční výbor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>
                <a:latin typeface="Arial" charset="0"/>
              </a:rPr>
              <a:t>Rada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>
                <a:latin typeface="Arial" charset="0"/>
              </a:rPr>
              <a:t>Finanční komise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>
                <a:latin typeface="Arial" charset="0"/>
              </a:rPr>
              <a:t>Zastupitelstvo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u="sng">
                <a:latin typeface="Arial" charset="0"/>
              </a:rPr>
              <a:t>Připomínky: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>
                <a:latin typeface="Arial" charset="0"/>
              </a:rPr>
              <a:t>Občané, kontrolní výbor, zastupitelstvo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b="1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b="1" u="sng">
                <a:latin typeface="Arial" charset="0"/>
              </a:rPr>
              <a:t>Schvaluje 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8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zastupitelstvo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B4314D8F-DDC0-4E74-9100-F17C1C6EF3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 b="1"/>
              <a:t>Rozpočtová skladba: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8C199F0-A530-4259-A8E7-A51E624173A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792539" y="1773239"/>
            <a:ext cx="6403975" cy="43576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/>
              <a:t>Rozpočet se zpracovává v třídění podle rozpočtové skladby, kterou stanoví Ministerstvo financí vyhláškou.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Orgány územního samosprávného celku a orgány svazku obcí projednávají rozpočet při jeho schvalování v třídění podle rozpočtové skladby tak, aby schválený rozpočet vyjadřoval závazné ukazatele, jimiž se mají povinně řídit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b="1" i="1"/>
              <a:t>DANĚ</a:t>
            </a:r>
          </a:p>
        </p:txBody>
      </p:sp>
      <p:sp>
        <p:nvSpPr>
          <p:cNvPr id="32770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u="sng">
                <a:latin typeface="Arial" panose="020B0604020202020204" pitchFamily="34" charset="0"/>
              </a:rPr>
              <a:t>Daně</a:t>
            </a:r>
            <a:r>
              <a:rPr lang="cs-CZ" altLang="cs-CZ" sz="3200">
                <a:latin typeface="Arial" panose="020B0604020202020204" pitchFamily="34" charset="0"/>
              </a:rPr>
              <a:t> původně sloužily k pokrytí potřeb panovnického dvora a armády, později i pro financování veřejně prospěšných staveb (silnice, průplavy, železnice, školy atd.) </a:t>
            </a:r>
            <a:r>
              <a:rPr lang="cs-CZ" altLang="cs-CZ" sz="3200" b="1">
                <a:latin typeface="Arial" panose="020B0604020202020204" pitchFamily="34" charset="0"/>
              </a:rPr>
              <a:t>a pro financování veřejných statků</a:t>
            </a:r>
            <a:r>
              <a:rPr lang="cs-CZ" altLang="cs-CZ" sz="3200">
                <a:latin typeface="Arial" panose="020B0604020202020204" pitchFamily="34" charset="0"/>
              </a:rPr>
              <a:t> (bezpečnost a policie, zdravotnictví, školství, ochrana prostředí a další).</a:t>
            </a:r>
            <a:r>
              <a:rPr lang="cs-CZ" altLang="cs-CZ" sz="3200"/>
              <a:t> </a:t>
            </a:r>
          </a:p>
          <a:p>
            <a:endParaRPr lang="cs-CZ" altLang="cs-CZ" sz="32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B12B81-6DC9-BB4D-88B4-CC0BB07C8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277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448811-12B6-403B-8089-DE06327CB39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40957586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953624FC-3670-461C-838E-204C3A695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2800" b="1"/>
              <a:t>Organizace územních samosprávných celků</a:t>
            </a:r>
          </a:p>
        </p:txBody>
      </p:sp>
      <p:sp>
        <p:nvSpPr>
          <p:cNvPr id="60419" name="Zástupný symbol pro obsah 2">
            <a:extLst>
              <a:ext uri="{FF2B5EF4-FFF2-40B4-BE49-F238E27FC236}">
                <a16:creationId xmlns:a16="http://schemas.microsoft.com/office/drawing/2014/main" id="{EB96279C-5D93-49B9-9B5A-0905A004FA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územní samosprávný celek může ve své pravomoci :</a:t>
            </a:r>
          </a:p>
          <a:p>
            <a:r>
              <a:rPr lang="cs-CZ" altLang="cs-CZ" i="1"/>
              <a:t>k </a:t>
            </a:r>
            <a:r>
              <a:rPr lang="cs-CZ" altLang="cs-CZ" i="1" u="sng"/>
              <a:t>plnění svých úkolů</a:t>
            </a:r>
            <a:r>
              <a:rPr lang="cs-CZ" altLang="cs-CZ" i="1"/>
              <a:t>, zejména </a:t>
            </a:r>
          </a:p>
          <a:p>
            <a:r>
              <a:rPr lang="cs-CZ" altLang="cs-CZ" i="1"/>
              <a:t>k hospodářskému </a:t>
            </a:r>
            <a:r>
              <a:rPr lang="cs-CZ" altLang="cs-CZ" i="1" u="sng"/>
              <a:t>využívání svého majetku </a:t>
            </a:r>
            <a:r>
              <a:rPr lang="cs-CZ" altLang="cs-CZ" i="1"/>
              <a:t>a </a:t>
            </a:r>
          </a:p>
          <a:p>
            <a:r>
              <a:rPr lang="cs-CZ" altLang="cs-CZ" i="1"/>
              <a:t>k </a:t>
            </a:r>
            <a:r>
              <a:rPr lang="cs-CZ" altLang="cs-CZ" i="1" u="sng"/>
              <a:t>zabezpečení veřejně prospěšných činností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E00A1D-4439-4554-B04D-10C373D15E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0421" name="Zástupný symbol pro číslo snímku 4">
            <a:extLst>
              <a:ext uri="{FF2B5EF4-FFF2-40B4-BE49-F238E27FC236}">
                <a16:creationId xmlns:a16="http://schemas.microsoft.com/office/drawing/2014/main" id="{C6E60F4C-660B-440D-8F96-D0EBBD9C8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DF290E-AF3A-4F24-A3A4-BB48C1AB7B9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60</a:t>
            </a:fld>
            <a:endParaRPr lang="cs-CZ" altLang="cs-CZ" sz="12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5475E29E-34C4-441A-8813-365C501817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Organizace ÚSC: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484309B-FF9A-4B02-A683-A0FA2400BBE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792539" y="1773239"/>
            <a:ext cx="6403975" cy="4357687"/>
          </a:xfrm>
        </p:spPr>
        <p:txBody>
          <a:bodyPr/>
          <a:lstStyle/>
          <a:p>
            <a:pPr marL="609600" indent="-609600">
              <a:buNone/>
            </a:pPr>
            <a:endParaRPr lang="cs-CZ" altLang="cs-CZ" sz="2800"/>
          </a:p>
          <a:p>
            <a:pPr marL="609600" indent="-609600"/>
            <a:endParaRPr lang="cs-CZ" altLang="cs-CZ" sz="2800"/>
          </a:p>
          <a:p>
            <a:pPr marL="609600" indent="-609600"/>
            <a:r>
              <a:rPr lang="cs-CZ" altLang="cs-CZ" sz="2800" b="1"/>
              <a:t>zřizovat vlastní organizační složky jako svá zařízení bez právní subjektivity,</a:t>
            </a:r>
          </a:p>
          <a:p>
            <a:pPr marL="609600" indent="-609600"/>
            <a:r>
              <a:rPr lang="cs-CZ" altLang="cs-CZ" sz="2800" b="1"/>
              <a:t>zřizovat příspěvkové organizace jako právnické osoby, které zpravidla ve své činnosti nevytvářejí zisk,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21663912-FE76-48B1-ACF2-C83D0F0C55F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FA70D84-80B2-4D2F-835A-B47462DB371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6" y="1844675"/>
            <a:ext cx="6804025" cy="435768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endParaRPr lang="cs-CZ" altLang="cs-CZ" sz="2000" b="1"/>
          </a:p>
          <a:p>
            <a:pPr marL="609600" indent="-609600">
              <a:lnSpc>
                <a:spcPct val="90000"/>
              </a:lnSpc>
            </a:pPr>
            <a:endParaRPr lang="cs-CZ" altLang="cs-CZ" sz="2000" b="1"/>
          </a:p>
          <a:p>
            <a:pPr marL="609600" indent="-609600">
              <a:lnSpc>
                <a:spcPct val="90000"/>
              </a:lnSpc>
            </a:pPr>
            <a:endParaRPr lang="cs-CZ" altLang="cs-CZ" sz="2000" b="1"/>
          </a:p>
          <a:p>
            <a:pPr marL="609600" indent="-609600">
              <a:lnSpc>
                <a:spcPct val="90000"/>
              </a:lnSpc>
            </a:pPr>
            <a:r>
              <a:rPr lang="cs-CZ" altLang="cs-CZ" b="1"/>
              <a:t>zakládat obchodní společnosti, a to akciové společnosti a společnosti s ručením omezeným,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b="1"/>
              <a:t>zakládat Ústavy podle zvláštního zákona,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b="1"/>
              <a:t>zřizovat školské právnické osoby podle zvláštního právního předpisu,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b="1"/>
              <a:t>zřizovat veřejné výzkumné instituce podle zvláštního zákona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>
            <a:extLst>
              <a:ext uri="{FF2B5EF4-FFF2-40B4-BE49-F238E27FC236}">
                <a16:creationId xmlns:a16="http://schemas.microsoft.com/office/drawing/2014/main" id="{ADB14052-C074-4D38-82F5-18AD71C410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3491" name="Zástupný symbol pro obsah 2">
            <a:extLst>
              <a:ext uri="{FF2B5EF4-FFF2-40B4-BE49-F238E27FC236}">
                <a16:creationId xmlns:a16="http://schemas.microsoft.com/office/drawing/2014/main" id="{17FC87FA-012C-47AE-AD00-9748BF23BF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Územní samosprávný celek se může spolu s jinými osobami stát účastníkem (společníkem) na činnostech jiných osob, zejména </a:t>
            </a:r>
            <a:r>
              <a:rPr lang="cs-CZ" altLang="cs-CZ" sz="2800" b="1"/>
              <a:t>obchodních společností nebo obecně prospěšných společností, </a:t>
            </a:r>
            <a:r>
              <a:rPr lang="cs-CZ" altLang="cs-CZ" sz="2800"/>
              <a:t>na jejichž činnosti se podílí svým </a:t>
            </a:r>
            <a:r>
              <a:rPr lang="cs-CZ" altLang="cs-CZ" sz="2800" b="1"/>
              <a:t>majetkem včetně peněžních prostředků.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97BC63-6437-4D2E-8728-8378FCCAE2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3493" name="Zástupný symbol pro číslo snímku 4">
            <a:extLst>
              <a:ext uri="{FF2B5EF4-FFF2-40B4-BE49-F238E27FC236}">
                <a16:creationId xmlns:a16="http://schemas.microsoft.com/office/drawing/2014/main" id="{CE557B3C-257F-41C5-831A-3889AFD11A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408F9E-5721-4205-804C-024AA9A56E1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63</a:t>
            </a:fld>
            <a:endParaRPr lang="cs-CZ" altLang="cs-CZ" sz="12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F5857874-F0B6-47F6-A312-97A92FA7DAB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i="1" u="sng"/>
            </a:br>
            <a:br>
              <a:rPr lang="cs-CZ" altLang="cs-CZ" sz="2800" b="1" i="1" u="sng"/>
            </a:br>
            <a:r>
              <a:rPr lang="cs-CZ" altLang="cs-CZ" sz="2800" b="1" i="1" u="sng"/>
              <a:t>Organizační složky ÚSC: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A34A0B5-9DCD-478B-A270-2AEAD1673BB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/>
              <a:t>Rozhodnutím zastupitelstva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/>
              <a:t>Zřizovací listina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/>
              <a:t>Hospodaří jménem zřizovatele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/>
              <a:t>Nejsou  účetní jednotkou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2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9082D1F-6AD3-41D8-B27A-0CEAA7B21A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4100"/>
            </a:br>
            <a:r>
              <a:rPr lang="cs-CZ" altLang="cs-CZ" sz="3300" b="1"/>
              <a:t>Forma hospodaření  OS: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4DA87BB-1C65-46A2-9985-6B6ABDB2C1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792539" y="1773239"/>
            <a:ext cx="6403975" cy="4357687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nevyžadují velký počet zaměstnanců,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nepotřebují složité a rozsáhlé strojní nebo jiné technické vybavení,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nejsou vnitřně odvětvově či jinak organizačně členěné,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nevstupují do složitých ekonomických nebo právních vztahů.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941C07D7-7941-442D-88E2-8352751098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6563" name="Zástupný symbol pro obsah 2">
            <a:extLst>
              <a:ext uri="{FF2B5EF4-FFF2-40B4-BE49-F238E27FC236}">
                <a16:creationId xmlns:a16="http://schemas.microsoft.com/office/drawing/2014/main" id="{57A1E0C0-86D5-4653-B585-3227D98A31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Územní samosprávný celek má ve svém rozpočtu obsaženy veškeré příjmy a výdaje svých organizačních složek. Rozpočet organizační složky je součástí rozpočtu jejího zřizovatele. Organizační složka je povinna dbát, aby dosahovala příjmů stanovených rozpočtem a plnila určené úkoly nejhospodárnějším způsobem.</a:t>
            </a:r>
          </a:p>
          <a:p>
            <a:r>
              <a:rPr lang="cs-CZ" altLang="cs-CZ"/>
              <a:t>Územní samosprávný celek dává oprávnění k dispozicím s rozpočtem organizační složky jednak svému úřadu, jednak také podle potřeby odpovědnému vedoucímu organizační složky.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4D5390-D976-44B5-8EA6-1A81F26FA4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66565" name="Zástupný symbol pro číslo snímku 4">
            <a:extLst>
              <a:ext uri="{FF2B5EF4-FFF2-40B4-BE49-F238E27FC236}">
                <a16:creationId xmlns:a16="http://schemas.microsoft.com/office/drawing/2014/main" id="{AAFE8B38-51A5-48A5-8161-A1A1EA3E05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3927C2-7626-4093-B8CA-57B7BC8169A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66</a:t>
            </a:fld>
            <a:endParaRPr lang="cs-CZ" altLang="cs-CZ" sz="120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39B4D4D1-15D7-43FC-B24B-A75554784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7587" name="Zástupný symbol pro obsah 2">
            <a:extLst>
              <a:ext uri="{FF2B5EF4-FFF2-40B4-BE49-F238E27FC236}">
                <a16:creationId xmlns:a16="http://schemas.microsoft.com/office/drawing/2014/main" id="{68B6BD04-008B-4344-8311-3E30F4674C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oprávnění disponovat jen s takovými peněžními prostředky, které souvisejí s její běžnou, pravidelnou činností, již je nutné zabezpečovat operativně. Tyto prostředky poskytuje zřizovatel organizační složce formou provozní zálohy v hotovosti nebo zřízením běžného účtu u banky.</a:t>
            </a:r>
          </a:p>
          <a:p>
            <a:r>
              <a:rPr lang="cs-CZ" altLang="cs-CZ"/>
              <a:t> Pokud zřizovatel přenesl na organizační složku oprávnění disponovat s peněžními prostředky, vedoucí této organizační složky odpovídá za hospodaření, vedení pokladní služby a úplnost podkladů pro účetní záznamy zřizovatele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448C4D-1941-4142-B824-574F9C3CA2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7589" name="Zástupný symbol pro číslo snímku 4">
            <a:extLst>
              <a:ext uri="{FF2B5EF4-FFF2-40B4-BE49-F238E27FC236}">
                <a16:creationId xmlns:a16="http://schemas.microsoft.com/office/drawing/2014/main" id="{524C13C3-1903-4D4D-9CD6-3F44CEAD5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600A84-EDD0-445C-8246-DFF1D52A0ED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67</a:t>
            </a:fld>
            <a:endParaRPr lang="cs-CZ" altLang="cs-CZ" sz="120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C6A3273-97FC-4F81-81C9-F0BDAD4D3F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 u="sng"/>
              <a:t>Příspěvkové organizace ÚSC: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7806406-AB82-41FE-9FC0-A154FDF5A0E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792539" y="1773239"/>
            <a:ext cx="6403975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    </a:t>
            </a:r>
            <a:r>
              <a:rPr lang="cs-CZ" altLang="cs-CZ" b="1"/>
              <a:t>ÚSC  zřizuje příspěvkové organizace pro takové činnosti ve své působnosti, které jsou zpravidla neziskové a jejichž rozsah, struktura a složitost vyžadují </a:t>
            </a:r>
            <a:r>
              <a:rPr lang="cs-CZ" altLang="cs-CZ" sz="2800" b="1" i="1" u="sng"/>
              <a:t>samostatnou právní subjektivitu!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    Zřizovatel vydá o vzniku příspěvkové organizace zřizovací listinu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>
            <a:extLst>
              <a:ext uri="{FF2B5EF4-FFF2-40B4-BE49-F238E27FC236}">
                <a16:creationId xmlns:a16="http://schemas.microsoft.com/office/drawing/2014/main" id="{CC6D8135-7FCA-4DD3-BC43-0C81DC611A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2400" b="1"/>
              <a:t>Finanční hospodaření příspěvkových </a:t>
            </a:r>
            <a:r>
              <a:rPr lang="cs-CZ" altLang="cs-CZ" sz="2400"/>
              <a:t>organizací</a:t>
            </a: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69635" name="Zástupný symbol pro obsah 2">
            <a:extLst>
              <a:ext uri="{FF2B5EF4-FFF2-40B4-BE49-F238E27FC236}">
                <a16:creationId xmlns:a16="http://schemas.microsoft.com/office/drawing/2014/main" id="{C3B97DCC-3F21-4949-A74F-1ACD4BAE10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Příspěvková organizace sestavuje rozpočet a střednědobý výhled rozpočtu, které schvaluje její zřizovatel.</a:t>
            </a:r>
          </a:p>
          <a:p>
            <a:r>
              <a:rPr lang="cs-CZ" altLang="cs-CZ"/>
              <a:t> Rozpočet příspěvkové organizace je plán výnosů a nákladů na rozpočtový rok, jímž se řídí financování činnosti příspěvkové organizace. Rozpočtový rok je shodný s kalendářním rokem.</a:t>
            </a:r>
          </a:p>
          <a:p>
            <a:r>
              <a:rPr lang="cs-CZ" altLang="cs-CZ"/>
              <a:t> Střednědobý výhled rozpočtu příspěvkové organizace je plán výnosů a nákladů na nejméně 2 roky následující po roce, na který je sestavován rozpočet. Obsahuje předpokládané náklady a výnosy v jednotlivých letech.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172BC2-A619-4066-AB77-28AB4F70DA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9637" name="Zástupný symbol pro číslo snímku 4">
            <a:extLst>
              <a:ext uri="{FF2B5EF4-FFF2-40B4-BE49-F238E27FC236}">
                <a16:creationId xmlns:a16="http://schemas.microsoft.com/office/drawing/2014/main" id="{85E06AD5-D1D7-488D-86CC-D8DEE83EF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BE94AA-80FA-42E3-86C3-1C1AEFB0C30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69</a:t>
            </a:fld>
            <a:endParaRPr lang="cs-CZ" altLang="cs-CZ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>
                <a:latin typeface="Arial" panose="020B0604020202020204" pitchFamily="34" charset="0"/>
              </a:rPr>
            </a:br>
            <a:br>
              <a:rPr lang="cs-CZ" altLang="cs-CZ" sz="2800" b="1">
                <a:latin typeface="Arial" panose="020B0604020202020204" pitchFamily="34" charset="0"/>
              </a:rPr>
            </a:br>
            <a:r>
              <a:rPr lang="cs-CZ" altLang="cs-CZ" sz="2800" b="1">
                <a:latin typeface="Arial" panose="020B0604020202020204" pitchFamily="34" charset="0"/>
              </a:rPr>
              <a:t>Fiskální politika státu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7334" y="2160589"/>
            <a:ext cx="8596668" cy="4087811"/>
          </a:xfrm>
        </p:spPr>
        <p:txBody>
          <a:bodyPr/>
          <a:lstStyle/>
          <a:p>
            <a:endParaRPr lang="cs-CZ" altLang="cs-CZ" b="1" dirty="0">
              <a:latin typeface="Arial" panose="020B0604020202020204" pitchFamily="34" charset="0"/>
            </a:endParaRPr>
          </a:p>
          <a:p>
            <a:endParaRPr lang="cs-CZ" altLang="cs-CZ" b="1" dirty="0">
              <a:latin typeface="Arial" panose="020B0604020202020204" pitchFamily="34" charset="0"/>
            </a:endParaRPr>
          </a:p>
          <a:p>
            <a:endParaRPr lang="cs-CZ" altLang="cs-CZ" b="1" dirty="0">
              <a:latin typeface="Arial" panose="020B0604020202020204" pitchFamily="34" charset="0"/>
            </a:endParaRPr>
          </a:p>
          <a:p>
            <a:r>
              <a:rPr lang="cs-CZ" altLang="cs-CZ" sz="2000" b="1" dirty="0">
                <a:solidFill>
                  <a:schemeClr val="tx1"/>
                </a:solidFill>
                <a:latin typeface="Arial" panose="020B0604020202020204" pitchFamily="34" charset="0"/>
              </a:rPr>
              <a:t>Fiskální politika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je součást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2" tooltip="Hospodářsk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 politiky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státu, která se snaží ovlivnit vývoj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3" tooltip="Ekonom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změnami výše a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4" tooltip="Struk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struktury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5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veřejných výdajů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a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6" tooltip="Daně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daní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. Na rozdíl od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7" tooltip="Monetární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, která pečuje o stabilitu měny, je fiskální politika nástrojem aktivního zasahování státu do hospodářství.</a:t>
            </a:r>
            <a:r>
              <a:rPr lang="cs-CZ" altLang="cs-CZ" sz="2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72066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>
            <a:extLst>
              <a:ext uri="{FF2B5EF4-FFF2-40B4-BE49-F238E27FC236}">
                <a16:creationId xmlns:a16="http://schemas.microsoft.com/office/drawing/2014/main" id="{FC573417-93B9-449D-8012-D52F835DA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65F98BAC-04E2-4358-BB5B-FF8915F99D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Příspěvková organizace hospodaří s peněžními prostředky získanými vlastní činností a s peněžními prostředky přijatými z rozpočtu svého zřizovatele. Dále hospodaří s prostředky svých fondů, s peněžitými dary od fyzických a právnických osob, včetně peněžních prostředků poskytnutých z Národního fondu a ze zahraničí.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AD676B-1DB2-4876-B258-AC521006BF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0661" name="Zástupný symbol pro číslo snímku 4">
            <a:extLst>
              <a:ext uri="{FF2B5EF4-FFF2-40B4-BE49-F238E27FC236}">
                <a16:creationId xmlns:a16="http://schemas.microsoft.com/office/drawing/2014/main" id="{A6A693C1-F422-4083-953B-7B79D1821F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94F51E8-B183-452F-AC5B-FFE6F483B60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70</a:t>
            </a:fld>
            <a:endParaRPr lang="cs-CZ" altLang="cs-CZ" sz="120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41F93308-DCDE-48A0-965F-77E72BAC65B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 b="1" u="sng"/>
              <a:t>Peněžní fondy příspěvkových organizací: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90156B7-EF04-45F3-86DF-12F144E45E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v"/>
            </a:pPr>
            <a:endParaRPr lang="cs-CZ" altLang="cs-CZ" sz="3200"/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/>
              <a:t> </a:t>
            </a:r>
            <a:r>
              <a:rPr lang="cs-CZ" altLang="cs-CZ" sz="3200" b="1"/>
              <a:t>rezervní fond,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 b="1"/>
              <a:t> investiční fond,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 b="1"/>
              <a:t> fond odměn,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sz="3200" b="1"/>
              <a:t> fond kulturních a sociálních    potřeb.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67A4ADE-8AA0-4445-A0C8-5DEAC2C521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 u="sng"/>
              <a:t>Hospodaření svazku obcí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9891A6A-3C62-45A1-A380-31A476EBD6B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35413" y="1773239"/>
            <a:ext cx="6261100" cy="43576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2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Majetek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i="1"/>
              <a:t>     </a:t>
            </a:r>
            <a:r>
              <a:rPr lang="cs-CZ" altLang="cs-CZ" sz="2000" b="1" i="1"/>
              <a:t>Vložený vlastní majetek</a:t>
            </a:r>
            <a:r>
              <a:rPr lang="cs-CZ" altLang="cs-CZ" sz="2800" b="1" i="1"/>
              <a:t> </a:t>
            </a:r>
            <a:r>
              <a:rPr lang="cs-CZ" altLang="cs-CZ" sz="2000" b="1" i="1"/>
              <a:t>jednotlivých členských obcí (podle stanov svazku obcí), ale majetek je pořád ve vlastnictví obce-svazek pouze hospodaří-vlastnictví nelze převést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Finanční hospodaření SO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/>
              <a:t>Rozpočet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/>
              <a:t>Střednědobý výhled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/>
              <a:t>Zveřejnění návrhu po dobu 15 dnů před schválením v jednotlivých obcích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0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3DFFDB38-BA3A-4135-82FC-142BBA0853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 u="sng"/>
              <a:t>Příspěvkové organizace SO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AA363C47-5423-47EB-A302-FE5F0D85BB1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792539" y="1773239"/>
            <a:ext cx="6403975" cy="4357687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 b="1"/>
              <a:t>SO může zřizovat PO v oblasti školství (školy, školská zařízení)</a:t>
            </a:r>
          </a:p>
          <a:p>
            <a:r>
              <a:rPr lang="cs-CZ" altLang="cs-CZ" b="1"/>
              <a:t>Nejvyšší orgán svazku obcí rozhoduje o zřízení, změně, zrušení PO, </a:t>
            </a:r>
          </a:p>
          <a:p>
            <a:r>
              <a:rPr lang="cs-CZ" altLang="cs-CZ" b="1"/>
              <a:t>vydá zřizovací listinu</a:t>
            </a:r>
          </a:p>
          <a:p>
            <a:r>
              <a:rPr lang="cs-CZ" altLang="cs-CZ" b="1"/>
              <a:t>Dále platí vše jako u jiných PO dle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/>
              <a:t>    z. 250/2000 Sb., RPÚR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49D53C6-25E4-4DBE-9BAA-CA5A80933A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 b="1" u="sng"/>
              <a:t>Plnění závazků z Evropské dohody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48F67B8D-183A-4D20-A774-C6AC8411592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63975" y="1773239"/>
            <a:ext cx="6332538" cy="43576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   </a:t>
            </a:r>
            <a:r>
              <a:rPr lang="cs-CZ" altLang="cs-CZ" b="1"/>
              <a:t>Poskytování finančních prostředků z rozpočtů ÚSC musí být v souladu se zvláštním zákonem upravujícím postup při posuzování slučitelnosti veřejné podpory se závazky vyplývajícími z Evropské dohody zakládající přidružení mezi Českou republikou na jedné straně a Evropskými společenstvími a jejich členskými státy na straně druhé.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DEF66A19-0F24-4FA8-A13B-36DD1B436E8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endParaRPr lang="cs-CZ" altLang="cs-CZ" sz="280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9F9D10F-BF96-4F40-B858-13F45673B876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381751" y="1773239"/>
            <a:ext cx="3814763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2800"/>
          </a:p>
          <a:p>
            <a:pPr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/>
              <a:t>Děkuji za pozornost.</a:t>
            </a:r>
            <a:endParaRPr lang="cs-CZ" altLang="cs-CZ" sz="3600" b="1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/>
              <a:t>Pěkný zbytek dne,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/>
              <a:t>hezký večer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/>
              <a:t>a příště nashledanou!</a:t>
            </a:r>
          </a:p>
        </p:txBody>
      </p:sp>
      <p:pic>
        <p:nvPicPr>
          <p:cNvPr id="75780" name="Picture 6" descr="j0300840">
            <a:extLst>
              <a:ext uri="{FF2B5EF4-FFF2-40B4-BE49-F238E27FC236}">
                <a16:creationId xmlns:a16="http://schemas.microsoft.com/office/drawing/2014/main" id="{36F7929B-322E-403A-8CD2-A916E2898D5C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63976" y="2924176"/>
            <a:ext cx="1655763" cy="15287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altLang="cs-CZ" sz="5400"/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5400"/>
              <a:t>Rozpočtové právo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5400"/>
              <a:t>Berní právo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5400"/>
              <a:t>Celní právo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13865A4-7AA4-3B4E-9D85-949AD2470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>
                <a:latin typeface="Rockwell Extra Bold" pitchFamily="18" charset="0"/>
              </a:rPr>
              <a:t>  </a:t>
            </a:r>
            <a:r>
              <a:rPr lang="cs-CZ" sz="4900" dirty="0">
                <a:latin typeface="Rockwell Extra Bold" pitchFamily="18" charset="0"/>
              </a:rPr>
              <a:t>Zvláštní část FP</a:t>
            </a:r>
            <a:br>
              <a:rPr lang="cs-CZ" sz="4900" dirty="0">
                <a:latin typeface="Rockwell Extra Bold" pitchFamily="18" charset="0"/>
              </a:rPr>
            </a:br>
            <a:r>
              <a:rPr lang="cs-CZ" sz="4900" dirty="0">
                <a:latin typeface="Rockwell Extra Bold" pitchFamily="18" charset="0"/>
              </a:rPr>
              <a:t>FISKÁLNÍ</a:t>
            </a:r>
          </a:p>
        </p:txBody>
      </p:sp>
    </p:spTree>
    <p:extLst>
      <p:ext uri="{BB962C8B-B14F-4D97-AF65-F5344CB8AC3E}">
        <p14:creationId xmlns:p14="http://schemas.microsoft.com/office/powerpoint/2010/main" val="228292589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0" y="782425"/>
            <a:ext cx="7772400" cy="2359238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dirty="0"/>
              <a:t> </a:t>
            </a:r>
            <a:r>
              <a:rPr lang="cs-CZ" altLang="cs-CZ" sz="2800" b="1" dirty="0"/>
              <a:t>Rozpočtové právo-pojem</a:t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25104" y="1055802"/>
            <a:ext cx="10190375" cy="5571241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sz="3300" b="1" u="sng" dirty="0"/>
              <a:t>souhrn právních norem</a:t>
            </a:r>
            <a:r>
              <a:rPr lang="cs-CZ" altLang="cs-CZ" sz="3300" b="1" dirty="0"/>
              <a:t>, které se zabývají chováním subjektů finančně právních vztahů k veřejným peněžním fondům, resp. veřejným rozpočtům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300" dirty="0"/>
          </a:p>
          <a:p>
            <a:pPr>
              <a:lnSpc>
                <a:spcPct val="90000"/>
              </a:lnSpc>
            </a:pPr>
            <a:r>
              <a:rPr lang="cs-CZ" altLang="cs-CZ" sz="3300" b="1" u="sng" dirty="0"/>
              <a:t>souhrn finančně právních norem upravujících</a:t>
            </a:r>
            <a:r>
              <a:rPr lang="cs-CZ" altLang="cs-CZ" sz="3300" u="sng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3300" b="1" dirty="0"/>
              <a:t>    rozpočtovou soustavu,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300" b="1" dirty="0"/>
              <a:t>    rozpočtový proces,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300" b="1" dirty="0"/>
              <a:t>    každoročně státní rozpočet </a:t>
            </a:r>
          </a:p>
        </p:txBody>
      </p:sp>
    </p:spTree>
    <p:extLst>
      <p:ext uri="{BB962C8B-B14F-4D97-AF65-F5344CB8AC3E}">
        <p14:creationId xmlns:p14="http://schemas.microsoft.com/office/powerpoint/2010/main" val="290332585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3132</Words>
  <Application>Microsoft Office PowerPoint</Application>
  <PresentationFormat>Širokoúhlá obrazovka</PresentationFormat>
  <Paragraphs>581</Paragraphs>
  <Slides>75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75</vt:i4>
      </vt:variant>
    </vt:vector>
  </HeadingPairs>
  <TitlesOfParts>
    <vt:vector size="84" baseType="lpstr">
      <vt:lpstr>Arial</vt:lpstr>
      <vt:lpstr>Arial Black</vt:lpstr>
      <vt:lpstr>Rockwell Extra Bold</vt:lpstr>
      <vt:lpstr>Stencil</vt:lpstr>
      <vt:lpstr>Times New Roman</vt:lpstr>
      <vt:lpstr>Trebuchet MS</vt:lpstr>
      <vt:lpstr>Wingdings</vt:lpstr>
      <vt:lpstr>Wingdings 3</vt:lpstr>
      <vt:lpstr>Fazeta</vt:lpstr>
      <vt:lpstr>Finance územní samosprávy</vt:lpstr>
      <vt:lpstr>Fiskální zřízení ČR  Rozpočtové právo Rozpočtové právo ÚSC</vt:lpstr>
      <vt:lpstr>         </vt:lpstr>
      <vt:lpstr>Rozpočtové právo</vt:lpstr>
      <vt:lpstr>    POJEM  FISKÁLNÍ</vt:lpstr>
      <vt:lpstr>DANĚ</vt:lpstr>
      <vt:lpstr>  Fiskální politika státu</vt:lpstr>
      <vt:lpstr>  Zvláštní část FP FISKÁLNÍ</vt:lpstr>
      <vt:lpstr> Rozpočtové právo-pojem </vt:lpstr>
      <vt:lpstr> TOK  PENĚZ</vt:lpstr>
      <vt:lpstr> Rozpočtové právo v systému finančního práva </vt:lpstr>
      <vt:lpstr> Rozpočtové právo ÚSC-pojem </vt:lpstr>
      <vt:lpstr>Systém RP ÚSC</vt:lpstr>
      <vt:lpstr>             HOSPODAŘENÍ  ÚSC               z.č. 250/2000 Sb.,  +  dílčí novely </vt:lpstr>
      <vt:lpstr>    Ekonomická autonomie obcí ve vztahu k ústavněprávní úpravě</vt:lpstr>
      <vt:lpstr>                   Prameny právní úpravy</vt:lpstr>
      <vt:lpstr>          Prameny právní úpravy</vt:lpstr>
      <vt:lpstr>Prezentace aplikace PowerPoint</vt:lpstr>
      <vt:lpstr>  Zákon upravuje:</vt:lpstr>
      <vt:lpstr> Zákonem se řídí:</vt:lpstr>
      <vt:lpstr>    Základní pojmy</vt:lpstr>
      <vt:lpstr>      STŘEDNĚDOBÝ  VÝHLED vychází:</vt:lpstr>
      <vt:lpstr>    Obsahem střednědobého  výhledu jsou:</vt:lpstr>
      <vt:lpstr>       TYPY rozpočtů ÚSC</vt:lpstr>
      <vt:lpstr>                     Zůstatky v rozpočtu a jejich použití</vt:lpstr>
      <vt:lpstr>                          </vt:lpstr>
      <vt:lpstr>                                             Peněžní fondy ÚSC:</vt:lpstr>
      <vt:lpstr>               Obsah rozpočtu:</vt:lpstr>
      <vt:lpstr>    Operace mimo rozpočet:</vt:lpstr>
      <vt:lpstr>    Principy příjmů rozpočtu ÚSC</vt:lpstr>
      <vt:lpstr>    PŘÍJMY rozpočtů ÚSC:</vt:lpstr>
      <vt:lpstr> </vt:lpstr>
      <vt:lpstr> </vt:lpstr>
      <vt:lpstr> </vt:lpstr>
      <vt:lpstr>    Další finanční prostředky:</vt:lpstr>
      <vt:lpstr>Prezentace aplikace PowerPoint</vt:lpstr>
      <vt:lpstr>    Výdaje rozpočtů ÚSC:</vt:lpstr>
      <vt:lpstr> </vt:lpstr>
      <vt:lpstr> </vt:lpstr>
      <vt:lpstr> </vt:lpstr>
      <vt:lpstr> </vt:lpstr>
      <vt:lpstr>                 Rozpočtový proces na úrovni ÚSC:</vt:lpstr>
      <vt:lpstr>Sestavení a zveřejnění rozpočtu územního samosprávného celku </vt:lpstr>
      <vt:lpstr>  1.Vypracování rozpočtu</vt:lpstr>
      <vt:lpstr>Zveřejnění rozpočtu</vt:lpstr>
      <vt:lpstr>Návrh rozpočtu</vt:lpstr>
      <vt:lpstr>  Schvalování</vt:lpstr>
      <vt:lpstr>Rozpočtové provizorium</vt:lpstr>
      <vt:lpstr>Zveřejnění rozpočtu a vyvěšení</vt:lpstr>
      <vt:lpstr>  2. Hospodaření a kontrola</vt:lpstr>
      <vt:lpstr>  Vnitřní kontrola</vt:lpstr>
      <vt:lpstr>  Vnější kontrola</vt:lpstr>
      <vt:lpstr>Změny rozpočtu</vt:lpstr>
      <vt:lpstr>Porušení rozpočtové kázně</vt:lpstr>
      <vt:lpstr>Prezentace aplikace PowerPoint</vt:lpstr>
      <vt:lpstr>Správní delikty</vt:lpstr>
      <vt:lpstr>Prezentace aplikace PowerPoint</vt:lpstr>
      <vt:lpstr>  3. Závěrečný účet</vt:lpstr>
      <vt:lpstr>  Rozpočtová skladba:</vt:lpstr>
      <vt:lpstr>Organizace územních samosprávných celků</vt:lpstr>
      <vt:lpstr>  Organizace ÚSC:</vt:lpstr>
      <vt:lpstr> </vt:lpstr>
      <vt:lpstr>Prezentace aplikace PowerPoint</vt:lpstr>
      <vt:lpstr>  Organizační složky ÚSC:</vt:lpstr>
      <vt:lpstr> Forma hospodaření  OS:</vt:lpstr>
      <vt:lpstr>Prezentace aplikace PowerPoint</vt:lpstr>
      <vt:lpstr>Prezentace aplikace PowerPoint</vt:lpstr>
      <vt:lpstr>  Příspěvkové organizace ÚSC:</vt:lpstr>
      <vt:lpstr>Finanční hospodaření příspěvkových organizací  </vt:lpstr>
      <vt:lpstr>Prezentace aplikace PowerPoint</vt:lpstr>
      <vt:lpstr>  Peněžní fondy příspěvkových organizací:</vt:lpstr>
      <vt:lpstr>  Hospodaření svazku obcí</vt:lpstr>
      <vt:lpstr>  Příspěvkové organizace SO</vt:lpstr>
      <vt:lpstr>  Plnění závazků z Evropské dohody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územní samosprávy</dc:title>
  <dc:creator>Ivana Pařízková</dc:creator>
  <cp:lastModifiedBy>Ivana Pařízková</cp:lastModifiedBy>
  <cp:revision>2</cp:revision>
  <dcterms:created xsi:type="dcterms:W3CDTF">2023-02-17T11:12:19Z</dcterms:created>
  <dcterms:modified xsi:type="dcterms:W3CDTF">2023-02-19T05:32:44Z</dcterms:modified>
</cp:coreProperties>
</file>