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31"/>
  </p:notesMasterIdLst>
  <p:handoutMasterIdLst>
    <p:handoutMasterId r:id="rId32"/>
  </p:handoutMasterIdLst>
  <p:sldIdLst>
    <p:sldId id="256" r:id="rId2"/>
    <p:sldId id="265" r:id="rId3"/>
    <p:sldId id="273" r:id="rId4"/>
    <p:sldId id="274" r:id="rId5"/>
    <p:sldId id="275" r:id="rId6"/>
    <p:sldId id="278" r:id="rId7"/>
    <p:sldId id="276" r:id="rId8"/>
    <p:sldId id="277" r:id="rId9"/>
    <p:sldId id="281" r:id="rId10"/>
    <p:sldId id="283" r:id="rId11"/>
    <p:sldId id="282" r:id="rId12"/>
    <p:sldId id="284" r:id="rId13"/>
    <p:sldId id="279" r:id="rId14"/>
    <p:sldId id="287" r:id="rId15"/>
    <p:sldId id="285" r:id="rId16"/>
    <p:sldId id="292" r:id="rId17"/>
    <p:sldId id="293" r:id="rId18"/>
    <p:sldId id="288" r:id="rId19"/>
    <p:sldId id="289" r:id="rId20"/>
    <p:sldId id="290" r:id="rId21"/>
    <p:sldId id="291" r:id="rId22"/>
    <p:sldId id="296" r:id="rId23"/>
    <p:sldId id="297" r:id="rId24"/>
    <p:sldId id="299" r:id="rId25"/>
    <p:sldId id="300" r:id="rId26"/>
    <p:sldId id="301" r:id="rId27"/>
    <p:sldId id="302" r:id="rId28"/>
    <p:sldId id="303" r:id="rId29"/>
    <p:sldId id="306" r:id="rId30"/>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9100DC"/>
    <a:srgbClr val="F01928"/>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33" autoAdjust="0"/>
    <p:restoredTop sz="96754" autoAdjust="0"/>
  </p:normalViewPr>
  <p:slideViewPr>
    <p:cSldViewPr snapToGrid="0">
      <p:cViewPr varScale="1">
        <p:scale>
          <a:sx n="112" d="100"/>
          <a:sy n="112" d="100"/>
        </p:scale>
        <p:origin x="126" y="180"/>
      </p:cViewPr>
      <p:guideLst>
        <p:guide orient="horz" pos="1120"/>
        <p:guide orient="horz" pos="1272"/>
        <p:guide orient="horz" pos="715"/>
        <p:guide orient="horz" pos="3861"/>
        <p:guide orient="horz" pos="3944"/>
        <p:guide pos="428"/>
        <p:guide pos="7224"/>
        <p:guide pos="909"/>
        <p:guide pos="3688"/>
        <p:guide pos="3968"/>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125" d="100"/>
          <a:sy n="125" d="100"/>
        </p:scale>
        <p:origin x="400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r>
              <a:rPr lang="cs-CZ"/>
              <a:t>Definujte zápatí - název prezentace / pracoviště</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lvl1pPr>
          </a:lstStyle>
          <a:p>
            <a:r>
              <a:rPr lang="cs-CZ"/>
              <a:t>Klepnutím lze upravit styl předlohy nadpisů.</a:t>
            </a:r>
            <a:endParaRPr lang="cs-CZ" dirty="0"/>
          </a:p>
        </p:txBody>
      </p:sp>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Klepnutím lze upravit styl předlohy podnadpisů.</a:t>
            </a:r>
            <a:endParaRPr lang="cs-CZ" dirty="0"/>
          </a:p>
        </p:txBody>
      </p:sp>
      <p:pic>
        <p:nvPicPr>
          <p:cNvPr id="10" name="Obrázek 9">
            <a:extLst>
              <a:ext uri="{FF2B5EF4-FFF2-40B4-BE49-F238E27FC236}">
                <a16:creationId xmlns:a16="http://schemas.microsoft.com/office/drawing/2014/main" id="{BC5D462A-E758-4BCA-AD83-84964775D7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4000" y="414000"/>
            <a:ext cx="1546943" cy="1067391"/>
          </a:xfrm>
          <a:prstGeom prst="rect">
            <a:avLst/>
          </a:prstGeom>
        </p:spPr>
      </p:pic>
    </p:spTree>
    <p:extLst>
      <p:ext uri="{BB962C8B-B14F-4D97-AF65-F5344CB8AC3E}">
        <p14:creationId xmlns:p14="http://schemas.microsoft.com/office/powerpoint/2010/main" val="935384140"/>
      </p:ext>
    </p:extLst>
  </p:cSld>
  <p:clrMapOvr>
    <a:masterClrMapping/>
  </p:clrMapOvr>
  <p:hf hdr="0" dt="0"/>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p:nvPr>
        </p:nvSpPr>
        <p:spPr>
          <a:xfrm>
            <a:off x="719997" y="718712"/>
            <a:ext cx="5220001" cy="3204001"/>
          </a:xfrm>
        </p:spPr>
        <p:txBody>
          <a:bodyPr/>
          <a:lstStyle/>
          <a:p>
            <a:pPr lvl="0"/>
            <a:r>
              <a:rPr lang="cs-CZ"/>
              <a:t>Klepnutím lze upravit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Klepnutím lze upravit styly předlohy textu.</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p:nvPr>
        </p:nvSpPr>
        <p:spPr>
          <a:xfrm>
            <a:off x="720724" y="4068000"/>
            <a:ext cx="5220000" cy="360000"/>
          </a:xfrm>
        </p:spPr>
        <p:txBody>
          <a:bodyPr/>
          <a:lstStyle>
            <a:lvl1pPr>
              <a:lnSpc>
                <a:spcPts val="1100"/>
              </a:lnSpc>
              <a:defRPr sz="900" b="1"/>
            </a:lvl1pPr>
          </a:lstStyle>
          <a:p>
            <a:pPr lvl="0"/>
            <a:r>
              <a:rPr lang="cs-CZ"/>
              <a:t>Klepnutím lze upravit styly předlohy textu.</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Klepnutím lze upravit styly předlohy textu.</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p:nvPr>
        </p:nvSpPr>
        <p:spPr>
          <a:xfrm>
            <a:off x="6252003" y="4068000"/>
            <a:ext cx="5220000" cy="360000"/>
          </a:xfrm>
        </p:spPr>
        <p:txBody>
          <a:bodyPr/>
          <a:lstStyle>
            <a:lvl1pPr>
              <a:lnSpc>
                <a:spcPts val="1100"/>
              </a:lnSpc>
              <a:defRPr sz="900" b="1"/>
            </a:lvl1pPr>
          </a:lstStyle>
          <a:p>
            <a:pPr lvl="0"/>
            <a:r>
              <a:rPr lang="cs-CZ"/>
              <a:t>Klepnutím lze upravit styly předlohy textu.</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p:nvPr>
        </p:nvSpPr>
        <p:spPr>
          <a:xfrm>
            <a:off x="6251278" y="718712"/>
            <a:ext cx="5220001" cy="3204001"/>
          </a:xfrm>
        </p:spPr>
        <p:txBody>
          <a:bodyPr/>
          <a:lstStyle/>
          <a:p>
            <a:pPr lvl="0"/>
            <a:r>
              <a:rPr lang="cs-CZ"/>
              <a:t>Klepnutím lze upravit styly předlohy textu.</a:t>
            </a:r>
          </a:p>
        </p:txBody>
      </p:sp>
      <p:pic>
        <p:nvPicPr>
          <p:cNvPr id="14" name="Obrázek 13">
            <a:extLst>
              <a:ext uri="{FF2B5EF4-FFF2-40B4-BE49-F238E27FC236}">
                <a16:creationId xmlns:a16="http://schemas.microsoft.com/office/drawing/2014/main" id="{5FEE0D4D-8DE9-4C74-909E-3D6A7A05C0C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p14="http://schemas.microsoft.com/office/powerpoint/2010/main" val="1722986648"/>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snímek">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6" name="Obrázek 5">
            <a:extLst>
              <a:ext uri="{FF2B5EF4-FFF2-40B4-BE49-F238E27FC236}">
                <a16:creationId xmlns:a16="http://schemas.microsoft.com/office/drawing/2014/main" id="{BD9EAA30-1FED-4896-80B1-3BDC9D5993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p14="http://schemas.microsoft.com/office/powerpoint/2010/main" val="723890779"/>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zní snímek s obrázkem">
    <p:bg>
      <p:bgPr>
        <a:solidFill>
          <a:srgbClr val="9100DC"/>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cs-CZ"/>
              <a:t>Definujte zápatí - název prezentace / pracoviště</a:t>
            </a:r>
            <a:endParaRPr lang="cs-CZ" dirty="0"/>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p:nvPr>
        </p:nvSpPr>
        <p:spPr>
          <a:xfrm>
            <a:off x="0" y="1"/>
            <a:ext cx="12192000" cy="5842000"/>
          </a:xfrm>
        </p:spPr>
        <p:txBody>
          <a:bodyPr anchor="ctr"/>
          <a:lstStyle>
            <a:lvl1pPr algn="ctr">
              <a:defRPr>
                <a:solidFill>
                  <a:schemeClr val="bg1"/>
                </a:solidFill>
              </a:defRPr>
            </a:lvl1pPr>
          </a:lstStyle>
          <a:p>
            <a:r>
              <a:rPr lang="cs-CZ"/>
              <a:t>Klepnutím na ikonu přidáte obrázek.</a:t>
            </a:r>
            <a:endParaRPr lang="cs-CZ" dirty="0"/>
          </a:p>
        </p:txBody>
      </p:sp>
      <p:pic>
        <p:nvPicPr>
          <p:cNvPr id="7" name="Obrázek 6">
            <a:extLst>
              <a:ext uri="{FF2B5EF4-FFF2-40B4-BE49-F238E27FC236}">
                <a16:creationId xmlns:a16="http://schemas.microsoft.com/office/drawing/2014/main" id="{507BAEFB-3478-47F5-888D-1DA9C581BE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1277" y="6048047"/>
            <a:ext cx="865419" cy="597139"/>
          </a:xfrm>
          <a:prstGeom prst="rect">
            <a:avLst/>
          </a:prstGeom>
        </p:spPr>
      </p:pic>
    </p:spTree>
    <p:extLst>
      <p:ext uri="{BB962C8B-B14F-4D97-AF65-F5344CB8AC3E}">
        <p14:creationId xmlns:p14="http://schemas.microsoft.com/office/powerpoint/2010/main" val="3163854523"/>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nímek MUNI LAW">
    <p:bg>
      <p:bgPr>
        <a:solidFill>
          <a:srgbClr val="9100DC"/>
        </a:solidFill>
        <a:effectLst/>
      </p:bgPr>
    </p:bg>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3CB5923B-A900-438F-B7D2-0E35F40784C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42870" y="2019299"/>
            <a:ext cx="4106255" cy="2833317"/>
          </a:xfrm>
          <a:prstGeom prst="rect">
            <a:avLst/>
          </a:prstGeom>
        </p:spPr>
      </p:pic>
      <p:sp>
        <p:nvSpPr>
          <p:cNvPr id="3" name="Zástupný symbol pro zápatí 1"/>
          <p:cNvSpPr>
            <a:spLocks noGrp="1"/>
          </p:cNvSpPr>
          <p:nvPr>
            <p:ph type="ftr" sz="quarter" idx="10"/>
          </p:nvPr>
        </p:nvSpPr>
        <p:spPr>
          <a:xfrm>
            <a:off x="720000" y="6228000"/>
            <a:ext cx="7920000" cy="252000"/>
          </a:xfrm>
        </p:spPr>
        <p:txBody>
          <a:bodyPr/>
          <a:lstStyle>
            <a:lvl1pPr>
              <a:defRPr>
                <a:solidFill>
                  <a:srgbClr val="9100DC"/>
                </a:solidFill>
              </a:defRPr>
            </a:lvl1pPr>
          </a:lstStyle>
          <a:p>
            <a:r>
              <a:rPr lang="cs-CZ" dirty="0"/>
              <a:t>Definujte zápatí - název prezentace / pracoviště</a:t>
            </a:r>
          </a:p>
        </p:txBody>
      </p:sp>
      <p:sp>
        <p:nvSpPr>
          <p:cNvPr id="4" name="Zástupný symbol pro číslo snímku 2"/>
          <p:cNvSpPr>
            <a:spLocks noGrp="1"/>
          </p:cNvSpPr>
          <p:nvPr>
            <p:ph type="sldNum" sz="quarter" idx="11"/>
          </p:nvPr>
        </p:nvSpPr>
        <p:spPr>
          <a:xfrm>
            <a:off x="414000" y="6228000"/>
            <a:ext cx="252000" cy="252000"/>
          </a:xfrm>
        </p:spPr>
        <p:txBody>
          <a:bodyPr/>
          <a:lstStyle>
            <a:lvl1pPr>
              <a:defRPr>
                <a:solidFill>
                  <a:srgbClr val="9100DC"/>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300970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nímek MUNI">
    <p:bg>
      <p:bgRef idx="1001">
        <a:schemeClr val="bg2"/>
      </p:bgRef>
    </p:bg>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50208" y="2434288"/>
            <a:ext cx="7673489" cy="1989423"/>
          </a:xfrm>
          <a:prstGeom prst="rect">
            <a:avLst/>
          </a:prstGeom>
        </p:spPr>
      </p:pic>
      <p:sp>
        <p:nvSpPr>
          <p:cNvPr id="3" name="Zástupný symbol pro zápatí 1">
            <a:extLst>
              <a:ext uri="{FF2B5EF4-FFF2-40B4-BE49-F238E27FC236}">
                <a16:creationId xmlns:a16="http://schemas.microsoft.com/office/drawing/2014/main" id="{AA728D69-F43C-45BB-A655-A4B6ABA23BCA}"/>
              </a:ext>
            </a:extLst>
          </p:cNvPr>
          <p:cNvSpPr>
            <a:spLocks noGrp="1"/>
          </p:cNvSpPr>
          <p:nvPr>
            <p:ph type="ftr" sz="quarter" idx="10"/>
          </p:nvPr>
        </p:nvSpPr>
        <p:spPr>
          <a:xfrm>
            <a:off x="720000" y="6228000"/>
            <a:ext cx="7920000" cy="252000"/>
          </a:xfrm>
        </p:spPr>
        <p:txBody>
          <a:bodyPr/>
          <a:lstStyle>
            <a:lvl1pPr>
              <a:defRPr>
                <a:solidFill>
                  <a:srgbClr val="0000DC"/>
                </a:solidFill>
              </a:defRPr>
            </a:lvl1pPr>
          </a:lstStyle>
          <a:p>
            <a:r>
              <a:rPr lang="cs-CZ" dirty="0"/>
              <a:t>Definujte zápatí - název prezentace / pracoviště</a:t>
            </a:r>
          </a:p>
        </p:txBody>
      </p:sp>
      <p:sp>
        <p:nvSpPr>
          <p:cNvPr id="5" name="Zástupný symbol pro číslo snímku 2">
            <a:extLst>
              <a:ext uri="{FF2B5EF4-FFF2-40B4-BE49-F238E27FC236}">
                <a16:creationId xmlns:a16="http://schemas.microsoft.com/office/drawing/2014/main" id="{B1B107C1-A64C-4C75-A4EF-124CAB9AEE0A}"/>
              </a:ext>
            </a:extLst>
          </p:cNvPr>
          <p:cNvSpPr>
            <a:spLocks noGrp="1"/>
          </p:cNvSpPr>
          <p:nvPr>
            <p:ph type="sldNum" sz="quarter" idx="11"/>
          </p:nvPr>
        </p:nvSpPr>
        <p:spPr>
          <a:xfrm>
            <a:off x="414000" y="6228000"/>
            <a:ext cx="252000" cy="252000"/>
          </a:xfrm>
        </p:spPr>
        <p:txBody>
          <a:bodyPr/>
          <a:lstStyle>
            <a:lvl1pPr>
              <a:defRPr>
                <a:solidFill>
                  <a:srgbClr val="0000DC"/>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Definujte zápatí - název prezentace / pracoviště</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Klepnutím lze upravit styl předlohy nadpisů.</a:t>
            </a:r>
            <a:endParaRPr lang="cs-CZ" dirty="0"/>
          </a:p>
        </p:txBody>
      </p:sp>
      <p:sp>
        <p:nvSpPr>
          <p:cNvPr id="7"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Klepnutím lze upravit styly předlohy textu.</a:t>
            </a:r>
          </a:p>
          <a:p>
            <a:pPr lvl="1"/>
            <a:r>
              <a:rPr lang="cs-CZ"/>
              <a:t>Druhá úroveň</a:t>
            </a:r>
          </a:p>
          <a:p>
            <a:pPr lvl="2"/>
            <a:r>
              <a:rPr lang="cs-CZ"/>
              <a:t>Třetí úroveň</a:t>
            </a:r>
          </a:p>
        </p:txBody>
      </p:sp>
      <p:pic>
        <p:nvPicPr>
          <p:cNvPr id="10" name="Obrázek 9">
            <a:extLst>
              <a:ext uri="{FF2B5EF4-FFF2-40B4-BE49-F238E27FC236}">
                <a16:creationId xmlns:a16="http://schemas.microsoft.com/office/drawing/2014/main" id="{083D8F9C-31DA-4A72-9A88-45079BA91C2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p14="http://schemas.microsoft.com/office/powerpoint/2010/main" val="1691229579"/>
      </p:ext>
    </p:extLst>
  </p:cSld>
  <p:clrMapOvr>
    <a:masterClrMapping/>
  </p:clrMapOvr>
  <p:hf hdr="0" dt="0"/>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9100DC"/>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dirty="0"/>
              <a:t>Definujte zápatí - název prezentace / pracoviště</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solidFill>
                  <a:schemeClr val="bg1"/>
                </a:solidFill>
              </a:defRPr>
            </a:lvl1pPr>
          </a:lstStyle>
          <a:p>
            <a:r>
              <a:rPr lang="cs-CZ"/>
              <a:t>Klepnutím lze upravit styl předlohy nadpisů.</a:t>
            </a:r>
            <a:endParaRPr lang="cs-CZ" dirty="0"/>
          </a:p>
        </p:txBody>
      </p:sp>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Klepnutím lze upravit styl předlohy podnadpisů.</a:t>
            </a:r>
            <a:endParaRPr lang="cs-CZ" dirty="0"/>
          </a:p>
        </p:txBody>
      </p:sp>
      <p:pic>
        <p:nvPicPr>
          <p:cNvPr id="11" name="Obrázek 10">
            <a:extLst>
              <a:ext uri="{FF2B5EF4-FFF2-40B4-BE49-F238E27FC236}">
                <a16:creationId xmlns:a16="http://schemas.microsoft.com/office/drawing/2014/main" id="{7A9A2BD2-1096-47BE-BE7D-31D4B6ED51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4000" y="414000"/>
            <a:ext cx="1535992" cy="1059835"/>
          </a:xfrm>
          <a:prstGeom prst="rect">
            <a:avLst/>
          </a:prstGeom>
        </p:spPr>
      </p:pic>
    </p:spTree>
    <p:extLst>
      <p:ext uri="{BB962C8B-B14F-4D97-AF65-F5344CB8AC3E}">
        <p14:creationId xmlns:p14="http://schemas.microsoft.com/office/powerpoint/2010/main" val="39481167"/>
      </p:ext>
    </p:extLst>
  </p:cSld>
  <p:clrMapOvr>
    <a:masterClrMapping/>
  </p:clrMapOvr>
  <p:hf hdr="0" dt="0"/>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Klepnutím lze upravit styly předlohy textu.</a:t>
            </a:r>
          </a:p>
          <a:p>
            <a:pPr lvl="1"/>
            <a:r>
              <a:rPr lang="cs-CZ"/>
              <a:t>Druhá úroveň</a:t>
            </a:r>
          </a:p>
          <a:p>
            <a:pPr lvl="2"/>
            <a:r>
              <a:rPr lang="cs-CZ"/>
              <a:t>Třetí úroveň</a:t>
            </a:r>
          </a:p>
        </p:txBody>
      </p:sp>
      <p:sp>
        <p:nvSpPr>
          <p:cNvPr id="4" name="Zástupný symbol pro zápatí 3"/>
          <p:cNvSpPr>
            <a:spLocks noGrp="1"/>
          </p:cNvSpPr>
          <p:nvPr>
            <p:ph type="ftr" sz="quarter" idx="10"/>
          </p:nvPr>
        </p:nvSpPr>
        <p:spPr/>
        <p:txBody>
          <a:bodyPr/>
          <a:lstStyle>
            <a:lvl1pPr>
              <a:defRPr sz="1200"/>
            </a:lvl1pPr>
          </a:lstStyle>
          <a:p>
            <a:r>
              <a:rPr lang="cs-CZ"/>
              <a:t>Definujte zápatí - název prezentace / pracoviště</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Klepnutím lze upravit styly předlohy textu.</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Klepnutím lze upravit styl předlohy nadpisů.</a:t>
            </a:r>
          </a:p>
        </p:txBody>
      </p:sp>
      <p:pic>
        <p:nvPicPr>
          <p:cNvPr id="10" name="Obrázek 9">
            <a:extLst>
              <a:ext uri="{FF2B5EF4-FFF2-40B4-BE49-F238E27FC236}">
                <a16:creationId xmlns:a16="http://schemas.microsoft.com/office/drawing/2014/main" id="{BD636BBA-EAE3-4723-B113-5D7145D09D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p14="http://schemas.microsoft.com/office/powerpoint/2010/main" val="4034428296"/>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a:t>Klepnutím lze upravit styly předlohy textu.</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Klepnutím lze upravit styl předlohy nadpisů.</a:t>
            </a:r>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a:t>Klepnutím lze upravit styly předlohy textu.</a:t>
            </a:r>
          </a:p>
        </p:txBody>
      </p:sp>
      <p:sp>
        <p:nvSpPr>
          <p:cNvPr id="22" name="Zástupný symbol pro obsah 2"/>
          <p:cNvSpPr>
            <a:spLocks noGrp="1"/>
          </p:cNvSpPr>
          <p:nvPr>
            <p:ph idx="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Klepnutím lze upravit styly předlohy textu.</a:t>
            </a:r>
          </a:p>
          <a:p>
            <a:pPr lvl="1"/>
            <a:r>
              <a:rPr lang="cs-CZ"/>
              <a:t>Druhá úroveň</a:t>
            </a:r>
          </a:p>
          <a:p>
            <a:pPr lvl="2"/>
            <a:r>
              <a:rPr lang="cs-CZ"/>
              <a:t>Třetí úroveň</a:t>
            </a:r>
          </a:p>
        </p:txBody>
      </p:sp>
      <p:sp>
        <p:nvSpPr>
          <p:cNvPr id="23" name="Zástupný symbol pro obsah 2"/>
          <p:cNvSpPr>
            <a:spLocks noGrp="1"/>
          </p:cNvSpPr>
          <p:nvPr>
            <p:ph idx="28"/>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Klepnutím lze upravit styly předlohy textu.</a:t>
            </a:r>
          </a:p>
          <a:p>
            <a:pPr lvl="1"/>
            <a:r>
              <a:rPr lang="cs-CZ"/>
              <a:t>Druhá úroveň</a:t>
            </a:r>
          </a:p>
          <a:p>
            <a:pPr lvl="2"/>
            <a:r>
              <a:rPr lang="cs-CZ"/>
              <a:t>Třetí úroveň</a:t>
            </a:r>
          </a:p>
        </p:txBody>
      </p:sp>
      <p:pic>
        <p:nvPicPr>
          <p:cNvPr id="12" name="Obrázek 11">
            <a:extLst>
              <a:ext uri="{FF2B5EF4-FFF2-40B4-BE49-F238E27FC236}">
                <a16:creationId xmlns:a16="http://schemas.microsoft.com/office/drawing/2014/main" id="{8D071A41-2EBD-49A7-A906-FB9C1EE30D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p14="http://schemas.microsoft.com/office/powerpoint/2010/main" val="3317168426"/>
      </p:ext>
    </p:extLst>
  </p:cSld>
  <p:clrMapOvr>
    <a:masterClrMapping/>
  </p:clrMapOvr>
  <p:hf hdr="0" dt="0"/>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dpis, obsah a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1695074"/>
            <a:ext cx="5218413" cy="3896711"/>
          </a:xfrm>
        </p:spPr>
        <p:txBody>
          <a:bodyPr/>
          <a:lstStyle/>
          <a:p>
            <a:pPr lvl="0"/>
            <a:r>
              <a:rPr lang="cs-CZ"/>
              <a:t>Klepnutím lze upravit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p:nvPr>
        </p:nvSpPr>
        <p:spPr/>
        <p:txBody>
          <a:bodyPr/>
          <a:lstStyle/>
          <a:p>
            <a:r>
              <a:rPr lang="cs-CZ"/>
              <a:t>Klepnutím lze upravit styl předlohy nadpisů.</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Klepnutím lze upravit styly předlohy textu.</a:t>
            </a:r>
          </a:p>
        </p:txBody>
      </p:sp>
      <p:sp>
        <p:nvSpPr>
          <p:cNvPr id="12" name="Zástupný symbol pro obsah 2"/>
          <p:cNvSpPr>
            <a:spLocks noGrp="1"/>
          </p:cNvSpPr>
          <p:nvPr>
            <p:ph idx="28"/>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Klepnutím lze upravit styly předlohy textu.</a:t>
            </a:r>
          </a:p>
          <a:p>
            <a:pPr lvl="1"/>
            <a:r>
              <a:rPr lang="cs-CZ"/>
              <a:t>Druhá úroveň</a:t>
            </a:r>
          </a:p>
          <a:p>
            <a:pPr lvl="2"/>
            <a:r>
              <a:rPr lang="cs-CZ"/>
              <a:t>Třetí úroveň</a:t>
            </a:r>
          </a:p>
        </p:txBody>
      </p:sp>
      <p:pic>
        <p:nvPicPr>
          <p:cNvPr id="13" name="Obrázek 12">
            <a:extLst>
              <a:ext uri="{FF2B5EF4-FFF2-40B4-BE49-F238E27FC236}">
                <a16:creationId xmlns:a16="http://schemas.microsoft.com/office/drawing/2014/main" id="{8EF222EE-72EC-4915-BFF7-454D9FCA75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p14="http://schemas.microsoft.com/office/powerpoint/2010/main" val="2966739591"/>
      </p:ext>
    </p:extLst>
  </p:cSld>
  <p:clrMapOvr>
    <a:masterClrMapping/>
  </p:clrMapOvr>
  <p:hf hdr="0" dt="0"/>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p:nvPr>
        </p:nvSpPr>
        <p:spPr>
          <a:xfrm>
            <a:off x="4440000" y="1692002"/>
            <a:ext cx="3311525" cy="2230711"/>
          </a:xfrm>
        </p:spPr>
        <p:txBody>
          <a:bodyPr/>
          <a:lstStyle/>
          <a:p>
            <a:pPr lvl="0"/>
            <a:r>
              <a:rPr lang="cs-CZ"/>
              <a:t>Klepnutím lze upravit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Klepnutím lze upravit styly předlohy textu.</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Klepnutím lze upravit styly předlohy textu.</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Klepnutím lze upravit styly předlohy textu.</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p:nvPr>
        </p:nvSpPr>
        <p:spPr>
          <a:xfrm>
            <a:off x="720725" y="4025136"/>
            <a:ext cx="3311525" cy="216000"/>
          </a:xfrm>
        </p:spPr>
        <p:txBody>
          <a:bodyPr anchor="ctr"/>
          <a:lstStyle>
            <a:lvl1pPr>
              <a:lnSpc>
                <a:spcPts val="1100"/>
              </a:lnSpc>
              <a:defRPr sz="1000" b="0"/>
            </a:lvl1pPr>
          </a:lstStyle>
          <a:p>
            <a:pPr lvl="0"/>
            <a:r>
              <a:rPr lang="cs-CZ"/>
              <a:t>Klepnutím lze upravit styly předlohy textu.</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p:nvPr>
        </p:nvSpPr>
        <p:spPr>
          <a:xfrm>
            <a:off x="4440475" y="4025136"/>
            <a:ext cx="3311525" cy="216000"/>
          </a:xfrm>
        </p:spPr>
        <p:txBody>
          <a:bodyPr anchor="ctr"/>
          <a:lstStyle>
            <a:lvl1pPr>
              <a:lnSpc>
                <a:spcPts val="1100"/>
              </a:lnSpc>
              <a:defRPr sz="1000" b="0"/>
            </a:lvl1pPr>
          </a:lstStyle>
          <a:p>
            <a:pPr lvl="0"/>
            <a:r>
              <a:rPr lang="cs-CZ"/>
              <a:t>Klepnutím lze upravit styly předlohy textu.</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p:nvPr>
        </p:nvSpPr>
        <p:spPr>
          <a:xfrm>
            <a:off x="8161436" y="4025136"/>
            <a:ext cx="3311525" cy="216000"/>
          </a:xfrm>
        </p:spPr>
        <p:txBody>
          <a:bodyPr anchor="ctr"/>
          <a:lstStyle>
            <a:lvl1pPr>
              <a:lnSpc>
                <a:spcPts val="1100"/>
              </a:lnSpc>
              <a:defRPr sz="1000" b="0"/>
            </a:lvl1pPr>
          </a:lstStyle>
          <a:p>
            <a:pPr lvl="0"/>
            <a:r>
              <a:rPr lang="cs-CZ"/>
              <a:t>Klepnutím lze upravit styly předlohy textu.</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p:nvPr>
        </p:nvSpPr>
        <p:spPr>
          <a:xfrm>
            <a:off x="719999" y="1692002"/>
            <a:ext cx="3311525" cy="2230711"/>
          </a:xfrm>
        </p:spPr>
        <p:txBody>
          <a:bodyPr/>
          <a:lstStyle/>
          <a:p>
            <a:pPr lvl="0"/>
            <a:r>
              <a:rPr lang="cs-CZ"/>
              <a:t>Klepnutím lze upravit styly předlohy textu.</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p:nvPr>
        </p:nvSpPr>
        <p:spPr>
          <a:xfrm>
            <a:off x="8160001" y="1692002"/>
            <a:ext cx="3311525" cy="2230711"/>
          </a:xfrm>
        </p:spPr>
        <p:txBody>
          <a:bodyPr/>
          <a:lstStyle/>
          <a:p>
            <a:pPr lvl="0"/>
            <a:r>
              <a:rPr lang="cs-CZ"/>
              <a:t>Klepnutím lze upravit styly předlohy textu.</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Klepnutím lze upravit styly předlohy textu.</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Klepnutím lze upravit styl předlohy nadpisů.</a:t>
            </a:r>
          </a:p>
        </p:txBody>
      </p:sp>
      <p:pic>
        <p:nvPicPr>
          <p:cNvPr id="17" name="Obrázek 16">
            <a:extLst>
              <a:ext uri="{FF2B5EF4-FFF2-40B4-BE49-F238E27FC236}">
                <a16:creationId xmlns:a16="http://schemas.microsoft.com/office/drawing/2014/main" id="{46E8DF9B-B034-4030-8D59-8EB30894BE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p14="http://schemas.microsoft.com/office/powerpoint/2010/main" val="2713741071"/>
      </p:ext>
    </p:extLst>
  </p:cSld>
  <p:clrMapOvr>
    <a:masterClrMapping/>
  </p:clrMapOvr>
  <p:hf hdr="0" dt="0"/>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sah a text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p:nvPr>
        </p:nvSpPr>
        <p:spPr>
          <a:xfrm>
            <a:off x="6272212" y="692150"/>
            <a:ext cx="5200987"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Klepnutím lze upravit styly předlohy textu.</a:t>
            </a:r>
          </a:p>
          <a:p>
            <a:pPr lvl="1"/>
            <a:r>
              <a:rPr lang="cs-CZ"/>
              <a:t>Druhá úroveň</a:t>
            </a:r>
          </a:p>
          <a:p>
            <a:pPr lvl="2"/>
            <a:r>
              <a:rPr lang="cs-CZ"/>
              <a:t>Třetí úroveň</a:t>
            </a:r>
          </a:p>
        </p:txBody>
      </p:sp>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692150"/>
            <a:ext cx="5218413" cy="4899635"/>
          </a:xfrm>
        </p:spPr>
        <p:txBody>
          <a:bodyPr/>
          <a:lstStyle/>
          <a:p>
            <a:pPr lvl="0"/>
            <a:r>
              <a:rPr lang="cs-CZ"/>
              <a:t>Klepnutím lze upravit styly předlohy textu.</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Klepnutím lze upravit styly předlohy textu.</a:t>
            </a:r>
          </a:p>
        </p:txBody>
      </p:sp>
      <p:pic>
        <p:nvPicPr>
          <p:cNvPr id="11" name="Obrázek 10">
            <a:extLst>
              <a:ext uri="{FF2B5EF4-FFF2-40B4-BE49-F238E27FC236}">
                <a16:creationId xmlns:a16="http://schemas.microsoft.com/office/drawing/2014/main" id="{11D939FD-1FD8-4E6C-BF1C-80C9479ECF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p14="http://schemas.microsoft.com/office/powerpoint/2010/main" val="2117383761"/>
      </p:ext>
    </p:extLst>
  </p:cSld>
  <p:clrMapOvr>
    <a:masterClrMapping/>
  </p:clrMapOvr>
  <p:hf hdr="0" dt="0"/>
  <p:extLst>
    <p:ext uri="{DCECCB84-F9BA-43D5-87BE-67443E8EF086}">
      <p15:sldGuideLst xmlns:p15="http://schemas.microsoft.com/office/powerpoint/2012/main">
        <p15:guide id="1" orient="horz" pos="3158"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sah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p:nvPr>
        </p:nvSpPr>
        <p:spPr>
          <a:xfrm>
            <a:off x="720000" y="692150"/>
            <a:ext cx="107532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Klepnutím lze upravit styly předlohy textu.</a:t>
            </a:r>
          </a:p>
          <a:p>
            <a:pPr lvl="1"/>
            <a:r>
              <a:rPr lang="cs-CZ"/>
              <a:t>Druhá úroveň</a:t>
            </a:r>
          </a:p>
          <a:p>
            <a:pPr lvl="2"/>
            <a:r>
              <a:rPr lang="cs-CZ"/>
              <a:t>Třetí úroveň</a:t>
            </a:r>
          </a:p>
        </p:txBody>
      </p:sp>
      <p:pic>
        <p:nvPicPr>
          <p:cNvPr id="7" name="Obrázek 6">
            <a:extLst>
              <a:ext uri="{FF2B5EF4-FFF2-40B4-BE49-F238E27FC236}">
                <a16:creationId xmlns:a16="http://schemas.microsoft.com/office/drawing/2014/main" id="{F8A642DD-F4D1-4553-8BF4-32A8C8CF50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1277" y="6054350"/>
            <a:ext cx="867342" cy="598466"/>
          </a:xfrm>
          <a:prstGeom prst="rect">
            <a:avLst/>
          </a:prstGeom>
        </p:spPr>
      </p:pic>
    </p:spTree>
    <p:extLst>
      <p:ext uri="{BB962C8B-B14F-4D97-AF65-F5344CB8AC3E}">
        <p14:creationId xmlns:p14="http://schemas.microsoft.com/office/powerpoint/2010/main" val="234975528"/>
      </p:ext>
    </p:extLst>
  </p:cSld>
  <p:clrMapOvr>
    <a:masterClrMapping/>
  </p:clrMapOvr>
  <p:hf hdr="0" dt="0"/>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dirty="0"/>
              <a:t>Definujte zápatí - název prezentace / pracoviště</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lze upravit styl.</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r>
              <a:rPr lang="cs-CZ" dirty="0"/>
              <a:t>Upravte styly předlohy textu</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90" r:id="rId3"/>
    <p:sldLayoutId id="2147483685" r:id="rId4"/>
    <p:sldLayoutId id="2147483688" r:id="rId5"/>
    <p:sldLayoutId id="2147483674" r:id="rId6"/>
    <p:sldLayoutId id="2147483673" r:id="rId7"/>
    <p:sldLayoutId id="2147483676" r:id="rId8"/>
    <p:sldLayoutId id="2147483675" r:id="rId9"/>
    <p:sldLayoutId id="2147483677" r:id="rId10"/>
    <p:sldLayoutId id="2147483686" r:id="rId11"/>
    <p:sldLayoutId id="2147483691" r:id="rId12"/>
    <p:sldLayoutId id="2147483692" r:id="rId13"/>
    <p:sldLayoutId id="2147483693" r:id="rId14"/>
  </p:sldLayoutIdLst>
  <p:hf sldNum="0" hdr="0" ft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6"/>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audio" Target="../media/audio6.wav"/></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audio" Target="../media/audio7.wav"/></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audio" Target="../media/audio8.wav"/></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audio" Target="../media/audio9.wav"/></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10.wav"/></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11.wav"/></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audio" Target="../media/audio12.wav"/></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13.wav"/></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14.wav"/></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15.wav"/></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audio" Target="../media/audio16.wav"/></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17.wav"/></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18.wav"/></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19.wav"/></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20.wav"/></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21.wav"/></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22.wav"/></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audio" Target="../media/audio3.wav"/></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4.wav"/></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ochrance.cz/aktualne/desatero-dobre-praxe-pro-posouzeni-zadosti-o-odskodneni/"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audio" Target="../media/audio5.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DE708CC-0C3F-4567-9698-B54C0F35BD31}" type="slidenum">
              <a:rPr lang="cs-CZ" altLang="cs-CZ" smtClean="0"/>
              <a:pPr/>
              <a:t>1</a:t>
            </a:fld>
            <a:endParaRPr lang="cs-CZ" altLang="cs-CZ" dirty="0"/>
          </a:p>
        </p:txBody>
      </p:sp>
      <p:sp>
        <p:nvSpPr>
          <p:cNvPr id="4" name="Nadpis 3"/>
          <p:cNvSpPr>
            <a:spLocks noGrp="1"/>
          </p:cNvSpPr>
          <p:nvPr>
            <p:ph type="title"/>
          </p:nvPr>
        </p:nvSpPr>
        <p:spPr/>
        <p:txBody>
          <a:bodyPr/>
          <a:lstStyle/>
          <a:p>
            <a:r>
              <a:rPr lang="cs-CZ" dirty="0"/>
              <a:t>Odpovědnost za škodu                                při výkonu veřejné moci</a:t>
            </a:r>
            <a:r>
              <a:rPr lang="cs-CZ" b="0" dirty="0"/>
              <a:t> </a:t>
            </a:r>
            <a:r>
              <a:rPr lang="cs-CZ" b="0" i="1" dirty="0"/>
              <a:t>(17. 2. 2023)</a:t>
            </a:r>
            <a:endParaRPr lang="cs-CZ" i="1" dirty="0"/>
          </a:p>
        </p:txBody>
      </p:sp>
      <p:sp>
        <p:nvSpPr>
          <p:cNvPr id="5" name="Podnadpis 4"/>
          <p:cNvSpPr>
            <a:spLocks noGrp="1"/>
          </p:cNvSpPr>
          <p:nvPr>
            <p:ph type="subTitle" idx="1"/>
          </p:nvPr>
        </p:nvSpPr>
        <p:spPr/>
        <p:txBody>
          <a:bodyPr/>
          <a:lstStyle/>
          <a:p>
            <a:r>
              <a:rPr lang="cs-CZ" b="1" dirty="0"/>
              <a:t>NV307K Odpovědnost za škodu ve veřejné správě</a:t>
            </a:r>
          </a:p>
          <a:p>
            <a:r>
              <a:rPr lang="cs-CZ" dirty="0"/>
              <a:t>Mgr. Tomáš Svoboda, </a:t>
            </a:r>
            <a:r>
              <a:rPr lang="cs-CZ" dirty="0" err="1"/>
              <a:t>Ph.D</a:t>
            </a:r>
            <a:r>
              <a:rPr lang="cs-CZ" dirty="0"/>
              <a:t>.</a:t>
            </a:r>
          </a:p>
          <a:p>
            <a:endParaRPr lang="cs-CZ"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10</a:t>
            </a:fld>
            <a:endParaRPr lang="cs-CZ" altLang="cs-CZ" dirty="0"/>
          </a:p>
        </p:txBody>
      </p:sp>
      <p:sp>
        <p:nvSpPr>
          <p:cNvPr id="4" name="Nadpis 3"/>
          <p:cNvSpPr>
            <a:spLocks noGrp="1"/>
          </p:cNvSpPr>
          <p:nvPr>
            <p:ph type="title"/>
          </p:nvPr>
        </p:nvSpPr>
        <p:spPr/>
        <p:txBody>
          <a:bodyPr/>
          <a:lstStyle/>
          <a:p>
            <a:r>
              <a:rPr lang="cs-CZ" dirty="0"/>
              <a:t>1) Argumenty pro odpovědnost</a:t>
            </a:r>
          </a:p>
        </p:txBody>
      </p:sp>
      <p:sp>
        <p:nvSpPr>
          <p:cNvPr id="5" name="Zástupný symbol pro obsah 4"/>
          <p:cNvSpPr>
            <a:spLocks noGrp="1"/>
          </p:cNvSpPr>
          <p:nvPr>
            <p:ph idx="1"/>
          </p:nvPr>
        </p:nvSpPr>
        <p:spPr/>
        <p:txBody>
          <a:bodyPr/>
          <a:lstStyle/>
          <a:p>
            <a:r>
              <a:rPr lang="cs-CZ" b="1" i="1" dirty="0"/>
              <a:t>5/ Právní řád</a:t>
            </a:r>
          </a:p>
          <a:p>
            <a:pPr lvl="1"/>
            <a:r>
              <a:rPr lang="cs-CZ" dirty="0"/>
              <a:t>Zřetelná </a:t>
            </a:r>
            <a:r>
              <a:rPr lang="cs-CZ" b="1" dirty="0"/>
              <a:t>tendence k </a:t>
            </a:r>
            <a:r>
              <a:rPr lang="cs-CZ" b="1" dirty="0">
                <a:solidFill>
                  <a:srgbClr val="0000DC"/>
                </a:solidFill>
              </a:rPr>
              <a:t>postupnému rozšiřování odpovědnosti</a:t>
            </a:r>
          </a:p>
          <a:p>
            <a:pPr lvl="1"/>
            <a:endParaRPr lang="cs-CZ" b="1" dirty="0"/>
          </a:p>
          <a:p>
            <a:pPr lvl="1"/>
            <a:r>
              <a:rPr lang="cs-CZ" dirty="0"/>
              <a:t>Na českém území zhruba 200 let </a:t>
            </a:r>
          </a:p>
          <a:p>
            <a:pPr lvl="2"/>
            <a:r>
              <a:rPr lang="cs-CZ" dirty="0"/>
              <a:t>Zde patrný </a:t>
            </a:r>
            <a:r>
              <a:rPr lang="cs-CZ" b="1" dirty="0"/>
              <a:t>vývoj od úplné neodpovědnosti </a:t>
            </a:r>
            <a:r>
              <a:rPr lang="cs-CZ" dirty="0"/>
              <a:t>přes dílčí odpovědnost úředních osob až </a:t>
            </a:r>
            <a:r>
              <a:rPr lang="cs-CZ" b="1" dirty="0"/>
              <a:t>po širokou „přímou“ odpovědnost státu </a:t>
            </a:r>
            <a:r>
              <a:rPr lang="cs-CZ" dirty="0"/>
              <a:t>(ne vše je ale i dnes vyřešeno…)</a:t>
            </a:r>
          </a:p>
          <a:p>
            <a:pPr lvl="1"/>
            <a:endParaRPr lang="cs-CZ" dirty="0"/>
          </a:p>
          <a:p>
            <a:pPr lvl="1"/>
            <a:r>
              <a:rPr lang="cs-CZ" dirty="0"/>
              <a:t>Obdobně v jiných právních řádech – i když mnohdy nikoli ústavně zakotveno, </a:t>
            </a:r>
            <a:r>
              <a:rPr lang="cs-CZ" b="1" dirty="0"/>
              <a:t>součástí „právní tradice“ moderního právního státu </a:t>
            </a:r>
            <a:r>
              <a:rPr lang="cs-CZ" dirty="0"/>
              <a:t>v evropském kontextu</a:t>
            </a:r>
          </a:p>
          <a:p>
            <a:pPr lvl="1"/>
            <a:endParaRPr lang="cs-CZ" dirty="0"/>
          </a:p>
          <a:p>
            <a:pPr lvl="1"/>
            <a:r>
              <a:rPr lang="cs-CZ" dirty="0"/>
              <a:t>Zásadní omezování odpovědnosti za škodu při výkonu veřejné moci proto dnes není příliš představitelné…</a:t>
            </a:r>
          </a:p>
        </p:txBody>
      </p:sp>
      <p:pic>
        <p:nvPicPr>
          <p:cNvPr id="7" name="Prednáška 1b slide 11.wav">
            <a:hlinkClick r:id="" action="ppaction://media"/>
          </p:cNvPr>
          <p:cNvPicPr>
            <a:picLocks noRot="1" noChangeAspect="1"/>
          </p:cNvPicPr>
          <p:nvPr>
            <a:wavAudioFile r:embed="rId1" name="Prednáška 1b slide 11.wav"/>
          </p:nvPr>
        </p:nvPicPr>
        <p:blipFill>
          <a:blip r:embed="rId3" cstate="print"/>
          <a:stretch>
            <a:fillRect/>
          </a:stretch>
        </p:blipFill>
        <p:spPr>
          <a:xfrm>
            <a:off x="11887200" y="0"/>
            <a:ext cx="304800" cy="304800"/>
          </a:xfrm>
          <a:prstGeom prst="rect">
            <a:avLst/>
          </a:prstGeom>
        </p:spPr>
      </p:pic>
    </p:spTree>
  </p:cSld>
  <p:clrMapOvr>
    <a:masterClrMapping/>
  </p:clrMapOvr>
  <p:transition advTm="32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53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11</a:t>
            </a:fld>
            <a:endParaRPr lang="cs-CZ" altLang="cs-CZ" dirty="0"/>
          </a:p>
        </p:txBody>
      </p:sp>
      <p:sp>
        <p:nvSpPr>
          <p:cNvPr id="4" name="Nadpis 3"/>
          <p:cNvSpPr>
            <a:spLocks noGrp="1"/>
          </p:cNvSpPr>
          <p:nvPr>
            <p:ph type="title"/>
          </p:nvPr>
        </p:nvSpPr>
        <p:spPr/>
        <p:txBody>
          <a:bodyPr/>
          <a:lstStyle/>
          <a:p>
            <a:r>
              <a:rPr lang="cs-CZ" dirty="0"/>
              <a:t>1) Argumenty pro odpovědnost</a:t>
            </a:r>
          </a:p>
        </p:txBody>
      </p:sp>
      <p:sp>
        <p:nvSpPr>
          <p:cNvPr id="5" name="Zástupný symbol pro obsah 4"/>
          <p:cNvSpPr>
            <a:spLocks noGrp="1"/>
          </p:cNvSpPr>
          <p:nvPr>
            <p:ph idx="1"/>
          </p:nvPr>
        </p:nvSpPr>
        <p:spPr/>
        <p:txBody>
          <a:bodyPr/>
          <a:lstStyle/>
          <a:p>
            <a:r>
              <a:rPr lang="cs-CZ" dirty="0"/>
              <a:t>Ovšem lze upozornit i na </a:t>
            </a:r>
            <a:r>
              <a:rPr lang="cs-CZ" b="1" dirty="0"/>
              <a:t>argumenty proti odpovědnosti</a:t>
            </a:r>
          </a:p>
          <a:p>
            <a:pPr lvl="1"/>
            <a:r>
              <a:rPr lang="cs-CZ" dirty="0"/>
              <a:t>Zejména lze zmínit:</a:t>
            </a:r>
          </a:p>
          <a:p>
            <a:pPr lvl="1"/>
            <a:endParaRPr lang="cs-CZ" dirty="0"/>
          </a:p>
          <a:p>
            <a:r>
              <a:rPr lang="cs-CZ" i="1" dirty="0">
                <a:solidFill>
                  <a:srgbClr val="0000DC"/>
                </a:solidFill>
              </a:rPr>
              <a:t>1/ Fiskální dopady</a:t>
            </a:r>
          </a:p>
          <a:p>
            <a:pPr lvl="1"/>
            <a:r>
              <a:rPr lang="cs-CZ" dirty="0"/>
              <a:t>= Obava z </a:t>
            </a:r>
            <a:r>
              <a:rPr lang="cs-CZ" b="1" dirty="0"/>
              <a:t>dopadů odškodňování na státní (veřejné) rozpočty</a:t>
            </a:r>
            <a:endParaRPr lang="cs-CZ" dirty="0"/>
          </a:p>
          <a:p>
            <a:pPr lvl="1"/>
            <a:r>
              <a:rPr lang="cs-CZ" dirty="0"/>
              <a:t>V domácí </a:t>
            </a:r>
            <a:r>
              <a:rPr lang="cs-CZ" b="1" dirty="0"/>
              <a:t>praxi se spíše nepotvrzuje </a:t>
            </a:r>
            <a:r>
              <a:rPr lang="cs-CZ" dirty="0"/>
              <a:t>(resp. stát běžně nevynakládá vysoké částky – viz odkazy v osnově)</a:t>
            </a:r>
          </a:p>
          <a:p>
            <a:pPr lvl="1"/>
            <a:endParaRPr lang="cs-CZ" dirty="0"/>
          </a:p>
          <a:p>
            <a:pPr lvl="1"/>
            <a:r>
              <a:rPr lang="cs-CZ" dirty="0"/>
              <a:t>Na druhou stranu ale </a:t>
            </a:r>
            <a:r>
              <a:rPr lang="cs-CZ" b="1" dirty="0"/>
              <a:t>riziko </a:t>
            </a:r>
            <a:r>
              <a:rPr lang="cs-CZ" b="1" i="1" dirty="0"/>
              <a:t>ad hoc </a:t>
            </a:r>
            <a:r>
              <a:rPr lang="cs-CZ" b="1" dirty="0"/>
              <a:t>situací </a:t>
            </a:r>
            <a:r>
              <a:rPr lang="cs-CZ" dirty="0"/>
              <a:t>se značnými dopady (nedávno odpovědnost za některá „pandemická opatření“ v souvislosti s onemocněním covid-19) </a:t>
            </a:r>
          </a:p>
          <a:p>
            <a:pPr lvl="1"/>
            <a:endParaRPr lang="cs-CZ" dirty="0"/>
          </a:p>
          <a:p>
            <a:pPr lvl="1"/>
            <a:endParaRPr lang="cs-CZ" dirty="0"/>
          </a:p>
          <a:p>
            <a:endParaRPr lang="cs-CZ" i="1" dirty="0"/>
          </a:p>
        </p:txBody>
      </p:sp>
      <p:pic>
        <p:nvPicPr>
          <p:cNvPr id="7" name="Prednáška 1b slide 12.wav">
            <a:hlinkClick r:id="" action="ppaction://media"/>
          </p:cNvPr>
          <p:cNvPicPr>
            <a:picLocks noRot="1" noChangeAspect="1"/>
          </p:cNvPicPr>
          <p:nvPr>
            <a:wavAudioFile r:embed="rId1" name="Prednáška 1b slide 12.wav"/>
          </p:nvPr>
        </p:nvPicPr>
        <p:blipFill>
          <a:blip r:embed="rId3" cstate="print"/>
          <a:stretch>
            <a:fillRect/>
          </a:stretch>
        </p:blipFill>
        <p:spPr>
          <a:xfrm>
            <a:off x="11887200" y="0"/>
            <a:ext cx="304800" cy="304800"/>
          </a:xfrm>
          <a:prstGeom prst="rect">
            <a:avLst/>
          </a:prstGeom>
        </p:spPr>
      </p:pic>
    </p:spTree>
  </p:cSld>
  <p:clrMapOvr>
    <a:masterClrMapping/>
  </p:clrMapOvr>
  <p:transition advTm="32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22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12</a:t>
            </a:fld>
            <a:endParaRPr lang="cs-CZ" altLang="cs-CZ" dirty="0"/>
          </a:p>
        </p:txBody>
      </p:sp>
      <p:sp>
        <p:nvSpPr>
          <p:cNvPr id="4" name="Nadpis 3"/>
          <p:cNvSpPr>
            <a:spLocks noGrp="1"/>
          </p:cNvSpPr>
          <p:nvPr>
            <p:ph type="title"/>
          </p:nvPr>
        </p:nvSpPr>
        <p:spPr/>
        <p:txBody>
          <a:bodyPr/>
          <a:lstStyle/>
          <a:p>
            <a:r>
              <a:rPr lang="cs-CZ" dirty="0"/>
              <a:t>1) Argumenty pro odpovědnost </a:t>
            </a:r>
          </a:p>
        </p:txBody>
      </p:sp>
      <p:sp>
        <p:nvSpPr>
          <p:cNvPr id="5" name="Zástupný symbol pro obsah 4"/>
          <p:cNvSpPr>
            <a:spLocks noGrp="1"/>
          </p:cNvSpPr>
          <p:nvPr>
            <p:ph idx="1"/>
          </p:nvPr>
        </p:nvSpPr>
        <p:spPr/>
        <p:txBody>
          <a:bodyPr/>
          <a:lstStyle/>
          <a:p>
            <a:r>
              <a:rPr lang="cs-CZ" i="1" dirty="0">
                <a:solidFill>
                  <a:srgbClr val="0000DC"/>
                </a:solidFill>
              </a:rPr>
              <a:t>2/ Nepřiměřené odstrašení („</a:t>
            </a:r>
            <a:r>
              <a:rPr lang="en-GB" i="1" dirty="0" err="1">
                <a:solidFill>
                  <a:srgbClr val="0000DC"/>
                </a:solidFill>
              </a:rPr>
              <a:t>Overdeterrence</a:t>
            </a:r>
            <a:r>
              <a:rPr lang="cs-CZ" i="1" dirty="0">
                <a:solidFill>
                  <a:srgbClr val="0000DC"/>
                </a:solidFill>
              </a:rPr>
              <a:t>“)</a:t>
            </a:r>
          </a:p>
          <a:p>
            <a:pPr lvl="1"/>
            <a:r>
              <a:rPr lang="cs-CZ" dirty="0"/>
              <a:t>= Obava </a:t>
            </a:r>
            <a:r>
              <a:rPr lang="cs-CZ" b="1" dirty="0"/>
              <a:t>z rezignace na výkon veřejné moci </a:t>
            </a:r>
            <a:r>
              <a:rPr lang="cs-CZ" dirty="0"/>
              <a:t>v důsledku nepřiměřeného rizika odškodňování</a:t>
            </a:r>
          </a:p>
          <a:p>
            <a:pPr lvl="1"/>
            <a:r>
              <a:rPr lang="cs-CZ" dirty="0"/>
              <a:t>Někdy se v této souvislosti užívá označení </a:t>
            </a:r>
            <a:r>
              <a:rPr lang="cs-CZ" b="1" dirty="0"/>
              <a:t>„</a:t>
            </a:r>
            <a:r>
              <a:rPr lang="cs-CZ" b="1" i="1" dirty="0"/>
              <a:t>odrazující účinek</a:t>
            </a:r>
            <a:r>
              <a:rPr lang="cs-CZ" b="1" dirty="0"/>
              <a:t>“ („</a:t>
            </a:r>
            <a:r>
              <a:rPr lang="cs-CZ" b="1" i="1" dirty="0" err="1"/>
              <a:t>chilling</a:t>
            </a:r>
            <a:r>
              <a:rPr lang="cs-CZ" b="1" i="1" dirty="0"/>
              <a:t> </a:t>
            </a:r>
            <a:r>
              <a:rPr lang="cs-CZ" b="1" i="1" dirty="0" err="1"/>
              <a:t>effect</a:t>
            </a:r>
            <a:r>
              <a:rPr lang="cs-CZ" b="1" dirty="0"/>
              <a:t>“) </a:t>
            </a:r>
          </a:p>
          <a:p>
            <a:pPr lvl="1"/>
            <a:r>
              <a:rPr lang="cs-CZ" dirty="0"/>
              <a:t>Relevantní, otázkou ovšem je, do jaké míry…</a:t>
            </a:r>
          </a:p>
          <a:p>
            <a:pPr lvl="1"/>
            <a:endParaRPr lang="cs-CZ" dirty="0"/>
          </a:p>
          <a:p>
            <a:r>
              <a:rPr lang="cs-CZ" i="1" dirty="0">
                <a:solidFill>
                  <a:srgbClr val="0000DC"/>
                </a:solidFill>
              </a:rPr>
              <a:t>3/ Posilování soudní moci</a:t>
            </a:r>
          </a:p>
          <a:p>
            <a:pPr lvl="1"/>
            <a:r>
              <a:rPr lang="cs-CZ" dirty="0"/>
              <a:t>Otázky odpovědnosti za škodu jsou zpravidla spojeny se soudním rozhodováním</a:t>
            </a:r>
          </a:p>
          <a:p>
            <a:pPr lvl="1"/>
            <a:r>
              <a:rPr lang="cs-CZ" dirty="0"/>
              <a:t>Rozhodující-li soudy </a:t>
            </a:r>
            <a:r>
              <a:rPr lang="cs-CZ" i="1" dirty="0"/>
              <a:t>(ve stále větším rozsahu)</a:t>
            </a:r>
            <a:r>
              <a:rPr lang="cs-CZ" dirty="0"/>
              <a:t> o odpovědnosti VS, jednak tím nepřímo determinují, jak má být VS vykonávána </a:t>
            </a:r>
          </a:p>
          <a:p>
            <a:pPr lvl="1"/>
            <a:r>
              <a:rPr lang="cs-CZ" dirty="0"/>
              <a:t>A fakticky také </a:t>
            </a:r>
            <a:r>
              <a:rPr lang="cs-CZ" b="1" dirty="0"/>
              <a:t>posilují svoji pozici vůči exekutivě </a:t>
            </a:r>
            <a:r>
              <a:rPr lang="cs-CZ" dirty="0"/>
              <a:t>(ale v případě možné odpovědnosti za legislativu i vůči moci zákonodárné)</a:t>
            </a:r>
            <a:r>
              <a:rPr lang="cs-CZ" b="1" dirty="0"/>
              <a:t> v systému dělby moci</a:t>
            </a:r>
            <a:endParaRPr lang="cs-CZ" dirty="0"/>
          </a:p>
        </p:txBody>
      </p:sp>
      <p:pic>
        <p:nvPicPr>
          <p:cNvPr id="7" name="Prednáška 1b slide 13.wav">
            <a:hlinkClick r:id="" action="ppaction://media"/>
          </p:cNvPr>
          <p:cNvPicPr>
            <a:picLocks noRot="1" noChangeAspect="1"/>
          </p:cNvPicPr>
          <p:nvPr>
            <a:wavAudioFile r:embed="rId1" name="Prednáška 1b slide 13.wav"/>
          </p:nvPr>
        </p:nvPicPr>
        <p:blipFill>
          <a:blip r:embed="rId3" cstate="print"/>
          <a:stretch>
            <a:fillRect/>
          </a:stretch>
        </p:blipFill>
        <p:spPr>
          <a:xfrm>
            <a:off x="11887200" y="0"/>
            <a:ext cx="304800" cy="304800"/>
          </a:xfrm>
          <a:prstGeom prst="rect">
            <a:avLst/>
          </a:prstGeom>
        </p:spPr>
      </p:pic>
    </p:spTree>
  </p:cSld>
  <p:clrMapOvr>
    <a:masterClrMapping/>
  </p:clrMapOvr>
  <p:transition advTm="32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75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13</a:t>
            </a:fld>
            <a:endParaRPr lang="cs-CZ" altLang="cs-CZ" dirty="0"/>
          </a:p>
        </p:txBody>
      </p:sp>
      <p:sp>
        <p:nvSpPr>
          <p:cNvPr id="4" name="Nadpis 3"/>
          <p:cNvSpPr>
            <a:spLocks noGrp="1"/>
          </p:cNvSpPr>
          <p:nvPr>
            <p:ph type="title"/>
          </p:nvPr>
        </p:nvSpPr>
        <p:spPr/>
        <p:txBody>
          <a:bodyPr/>
          <a:lstStyle/>
          <a:p>
            <a:r>
              <a:rPr lang="cs-CZ" dirty="0"/>
              <a:t>2) Specifika odpovědnosti </a:t>
            </a:r>
          </a:p>
        </p:txBody>
      </p:sp>
      <p:sp>
        <p:nvSpPr>
          <p:cNvPr id="5" name="Zástupný symbol pro obsah 4"/>
          <p:cNvSpPr>
            <a:spLocks noGrp="1"/>
          </p:cNvSpPr>
          <p:nvPr>
            <p:ph idx="1"/>
          </p:nvPr>
        </p:nvSpPr>
        <p:spPr/>
        <p:txBody>
          <a:bodyPr/>
          <a:lstStyle/>
          <a:p>
            <a:r>
              <a:rPr lang="cs-CZ" b="1" dirty="0"/>
              <a:t>Různé náhledy </a:t>
            </a:r>
            <a:r>
              <a:rPr lang="cs-CZ" dirty="0"/>
              <a:t>na povahu této odpovědnosti</a:t>
            </a:r>
          </a:p>
          <a:p>
            <a:pPr lvl="1"/>
            <a:r>
              <a:rPr lang="cs-CZ" dirty="0"/>
              <a:t>V domácím prostředí však převažuje názor, že:</a:t>
            </a:r>
          </a:p>
          <a:p>
            <a:pPr lvl="1"/>
            <a:endParaRPr lang="cs-CZ" dirty="0"/>
          </a:p>
          <a:p>
            <a:pPr lvl="1"/>
            <a:r>
              <a:rPr lang="cs-CZ" dirty="0"/>
              <a:t>1/ Základ odpovědnosti v podobě výkonu veřejné moci je </a:t>
            </a:r>
            <a:r>
              <a:rPr lang="cs-CZ" b="1" dirty="0">
                <a:solidFill>
                  <a:srgbClr val="0000DC"/>
                </a:solidFill>
              </a:rPr>
              <a:t>veřejnoprávní</a:t>
            </a:r>
            <a:r>
              <a:rPr lang="cs-CZ" dirty="0"/>
              <a:t> (nerovnost)</a:t>
            </a:r>
          </a:p>
          <a:p>
            <a:pPr lvl="1"/>
            <a:r>
              <a:rPr lang="cs-CZ" dirty="0"/>
              <a:t>2/ Avšak samotný odpovědnostní vztah je </a:t>
            </a:r>
            <a:r>
              <a:rPr lang="cs-CZ" b="1" dirty="0">
                <a:solidFill>
                  <a:srgbClr val="0000DC"/>
                </a:solidFill>
              </a:rPr>
              <a:t>soukromoprávní</a:t>
            </a:r>
            <a:r>
              <a:rPr lang="cs-CZ" dirty="0"/>
              <a:t> (rovnost)</a:t>
            </a:r>
          </a:p>
          <a:p>
            <a:pPr lvl="1"/>
            <a:endParaRPr lang="cs-CZ" dirty="0"/>
          </a:p>
          <a:p>
            <a:r>
              <a:rPr lang="cs-CZ" dirty="0"/>
              <a:t>Ve výsledku určitý </a:t>
            </a:r>
            <a:r>
              <a:rPr lang="cs-CZ" b="1" dirty="0"/>
              <a:t>„smíšený institut“</a:t>
            </a:r>
          </a:p>
          <a:p>
            <a:pPr lvl="1"/>
            <a:r>
              <a:rPr lang="cs-CZ" dirty="0"/>
              <a:t>Některé aspekty regulovány </a:t>
            </a:r>
            <a:r>
              <a:rPr lang="cs-CZ" b="1" dirty="0"/>
              <a:t>právem veřejným </a:t>
            </a:r>
            <a:r>
              <a:rPr lang="cs-CZ" i="1" dirty="0"/>
              <a:t>(zejména skutkové podstaty </a:t>
            </a:r>
            <a:r>
              <a:rPr lang="cs-CZ" i="1" dirty="0" err="1"/>
              <a:t>deliktního</a:t>
            </a:r>
            <a:r>
              <a:rPr lang="cs-CZ" i="1" dirty="0"/>
              <a:t> jednání, požadavky na výkon veřejné moci a některé procesní aspekty)</a:t>
            </a:r>
          </a:p>
          <a:p>
            <a:pPr lvl="1"/>
            <a:r>
              <a:rPr lang="cs-CZ" dirty="0"/>
              <a:t>Některé jsou regulovány </a:t>
            </a:r>
            <a:r>
              <a:rPr lang="cs-CZ" b="1" dirty="0"/>
              <a:t>právem soukromým – občanským zákoníkem </a:t>
            </a:r>
            <a:r>
              <a:rPr lang="cs-CZ" i="1" dirty="0"/>
              <a:t>(zejména pojem újma, rozsah a způsob jejího nahrazování/odčiňování a příčinná souvislost)</a:t>
            </a:r>
            <a:endParaRPr lang="cs-CZ" dirty="0"/>
          </a:p>
        </p:txBody>
      </p:sp>
      <p:pic>
        <p:nvPicPr>
          <p:cNvPr id="8" name="Prednáška 1b slide 14.wav">
            <a:hlinkClick r:id="" action="ppaction://media"/>
          </p:cNvPr>
          <p:cNvPicPr>
            <a:picLocks noRot="1" noChangeAspect="1"/>
          </p:cNvPicPr>
          <p:nvPr>
            <a:wavAudioFile r:embed="rId1" name="Prednáška 1b slide 14.wav"/>
          </p:nvPr>
        </p:nvPicPr>
        <p:blipFill>
          <a:blip r:embed="rId3" cstate="print"/>
          <a:stretch>
            <a:fillRect/>
          </a:stretch>
        </p:blipFill>
        <p:spPr>
          <a:xfrm>
            <a:off x="11887200" y="0"/>
            <a:ext cx="304800" cy="304800"/>
          </a:xfrm>
          <a:prstGeom prst="rect">
            <a:avLst/>
          </a:prstGeom>
        </p:spPr>
      </p:pic>
    </p:spTree>
  </p:cSld>
  <p:clrMapOvr>
    <a:masterClrMapping/>
  </p:clrMapOvr>
  <p:transition advTm="32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252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14</a:t>
            </a:fld>
            <a:endParaRPr lang="cs-CZ" altLang="cs-CZ" dirty="0"/>
          </a:p>
        </p:txBody>
      </p:sp>
      <p:sp>
        <p:nvSpPr>
          <p:cNvPr id="4" name="Nadpis 3"/>
          <p:cNvSpPr>
            <a:spLocks noGrp="1"/>
          </p:cNvSpPr>
          <p:nvPr>
            <p:ph type="title"/>
          </p:nvPr>
        </p:nvSpPr>
        <p:spPr/>
        <p:txBody>
          <a:bodyPr/>
          <a:lstStyle/>
          <a:p>
            <a:r>
              <a:rPr lang="cs-CZ" dirty="0"/>
              <a:t>2) Specifika odpovědnosti </a:t>
            </a:r>
          </a:p>
        </p:txBody>
      </p:sp>
      <p:sp>
        <p:nvSpPr>
          <p:cNvPr id="5" name="Zástupný symbol pro obsah 4"/>
          <p:cNvSpPr>
            <a:spLocks noGrp="1"/>
          </p:cNvSpPr>
          <p:nvPr>
            <p:ph idx="1"/>
          </p:nvPr>
        </p:nvSpPr>
        <p:spPr/>
        <p:txBody>
          <a:bodyPr/>
          <a:lstStyle/>
          <a:p>
            <a:r>
              <a:rPr lang="cs-CZ" dirty="0"/>
              <a:t>V čem se </a:t>
            </a:r>
            <a:r>
              <a:rPr lang="cs-CZ" b="1" dirty="0"/>
              <a:t>liší od obecné odpovědnosti </a:t>
            </a:r>
            <a:r>
              <a:rPr lang="cs-CZ" dirty="0"/>
              <a:t>za škodu?</a:t>
            </a:r>
          </a:p>
          <a:p>
            <a:pPr lvl="1"/>
            <a:endParaRPr lang="cs-CZ" dirty="0"/>
          </a:p>
          <a:p>
            <a:r>
              <a:rPr lang="cs-CZ" b="1" dirty="0"/>
              <a:t>1/ Odlišný škůdce</a:t>
            </a:r>
          </a:p>
          <a:p>
            <a:pPr lvl="1"/>
            <a:r>
              <a:rPr lang="cs-CZ" b="1" dirty="0"/>
              <a:t>Škůdce = </a:t>
            </a:r>
            <a:r>
              <a:rPr lang="cs-CZ" b="1" dirty="0">
                <a:solidFill>
                  <a:srgbClr val="0000DC"/>
                </a:solidFill>
              </a:rPr>
              <a:t>nositel veřejné moci</a:t>
            </a:r>
            <a:r>
              <a:rPr lang="cs-CZ" dirty="0"/>
              <a:t>, typicky </a:t>
            </a:r>
            <a:r>
              <a:rPr lang="cs-CZ" b="1" dirty="0"/>
              <a:t>stát</a:t>
            </a:r>
          </a:p>
          <a:p>
            <a:pPr lvl="1"/>
            <a:r>
              <a:rPr lang="cs-CZ" dirty="0"/>
              <a:t>Jeho postavení v rámci odpovědnostního vztahu je ale rovné (viz dříve)</a:t>
            </a:r>
          </a:p>
          <a:p>
            <a:pPr lvl="1"/>
            <a:r>
              <a:rPr lang="cs-CZ" dirty="0"/>
              <a:t>Ovšem u ne všech nositelů veřejné moci musí být tato odpovědnost upravena (pak zbývá odpovědnost soukromoprávní, viz dále)</a:t>
            </a:r>
          </a:p>
          <a:p>
            <a:pPr lvl="1">
              <a:buNone/>
            </a:pPr>
            <a:endParaRPr lang="cs-CZ" b="1" dirty="0"/>
          </a:p>
          <a:p>
            <a:pPr lvl="1"/>
            <a:r>
              <a:rPr lang="cs-CZ" b="1" dirty="0"/>
              <a:t>Poznámka: </a:t>
            </a:r>
            <a:r>
              <a:rPr lang="cs-CZ" i="1" dirty="0"/>
              <a:t>Škůdcem </a:t>
            </a:r>
            <a:r>
              <a:rPr lang="cs-CZ" b="1" i="1" dirty="0"/>
              <a:t>nebude přímo orgán veřejné moci </a:t>
            </a:r>
            <a:r>
              <a:rPr lang="cs-CZ" i="1" dirty="0"/>
              <a:t>(jako její vykonavatel), v důsledku jehož postupu ke škodě došlo (jelikož není právním subjektem)</a:t>
            </a:r>
          </a:p>
          <a:p>
            <a:pPr lvl="1"/>
            <a:endParaRPr lang="cs-CZ" dirty="0"/>
          </a:p>
          <a:p>
            <a:pPr lvl="1"/>
            <a:endParaRPr lang="cs-CZ" dirty="0"/>
          </a:p>
        </p:txBody>
      </p:sp>
      <p:pic>
        <p:nvPicPr>
          <p:cNvPr id="9" name="Prednáška 1b slide 15.wav">
            <a:hlinkClick r:id="" action="ppaction://media"/>
          </p:cNvPr>
          <p:cNvPicPr>
            <a:picLocks noRot="1" noChangeAspect="1"/>
          </p:cNvPicPr>
          <p:nvPr>
            <a:wavAudioFile r:embed="rId1" name="Prednáška 1b slide 15.wav"/>
          </p:nvPr>
        </p:nvPicPr>
        <p:blipFill>
          <a:blip r:embed="rId3" cstate="print"/>
          <a:stretch>
            <a:fillRect/>
          </a:stretch>
        </p:blipFill>
        <p:spPr>
          <a:xfrm>
            <a:off x="11887200" y="0"/>
            <a:ext cx="304800" cy="304800"/>
          </a:xfrm>
          <a:prstGeom prst="rect">
            <a:avLst/>
          </a:prstGeom>
        </p:spPr>
      </p:pic>
    </p:spTree>
  </p:cSld>
  <p:clrMapOvr>
    <a:masterClrMapping/>
  </p:clrMapOvr>
  <p:transition advTm="32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89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15</a:t>
            </a:fld>
            <a:endParaRPr lang="cs-CZ" altLang="cs-CZ" dirty="0"/>
          </a:p>
        </p:txBody>
      </p:sp>
      <p:sp>
        <p:nvSpPr>
          <p:cNvPr id="4" name="Nadpis 3"/>
          <p:cNvSpPr>
            <a:spLocks noGrp="1"/>
          </p:cNvSpPr>
          <p:nvPr>
            <p:ph type="title"/>
          </p:nvPr>
        </p:nvSpPr>
        <p:spPr/>
        <p:txBody>
          <a:bodyPr/>
          <a:lstStyle/>
          <a:p>
            <a:r>
              <a:rPr lang="cs-CZ" dirty="0"/>
              <a:t>2) Specifika odpovědnosti </a:t>
            </a:r>
          </a:p>
        </p:txBody>
      </p:sp>
      <p:sp>
        <p:nvSpPr>
          <p:cNvPr id="5" name="Zástupný symbol pro obsah 4"/>
          <p:cNvSpPr>
            <a:spLocks noGrp="1"/>
          </p:cNvSpPr>
          <p:nvPr>
            <p:ph idx="1"/>
          </p:nvPr>
        </p:nvSpPr>
        <p:spPr/>
        <p:txBody>
          <a:bodyPr/>
          <a:lstStyle/>
          <a:p>
            <a:r>
              <a:rPr lang="cs-CZ" b="1" dirty="0"/>
              <a:t>2/ Škoda má původ ve výkonu veřejné moci</a:t>
            </a:r>
          </a:p>
          <a:p>
            <a:pPr lvl="1"/>
            <a:r>
              <a:rPr lang="cs-CZ" dirty="0"/>
              <a:t>Předpokladem vzniku odpovědnosti je </a:t>
            </a:r>
            <a:r>
              <a:rPr lang="cs-CZ" b="1" dirty="0">
                <a:solidFill>
                  <a:srgbClr val="0000DC"/>
                </a:solidFill>
              </a:rPr>
              <a:t>zvláštní </a:t>
            </a:r>
            <a:r>
              <a:rPr lang="cs-CZ" b="1" dirty="0" err="1">
                <a:solidFill>
                  <a:srgbClr val="0000DC"/>
                </a:solidFill>
              </a:rPr>
              <a:t>deliktní</a:t>
            </a:r>
            <a:r>
              <a:rPr lang="cs-CZ" b="1" dirty="0">
                <a:solidFill>
                  <a:srgbClr val="0000DC"/>
                </a:solidFill>
              </a:rPr>
              <a:t> jednání </a:t>
            </a:r>
            <a:r>
              <a:rPr lang="cs-CZ" dirty="0"/>
              <a:t>(skutkové podstaty), spojené </a:t>
            </a:r>
            <a:r>
              <a:rPr lang="cs-CZ" b="1" dirty="0"/>
              <a:t>s výkonem veřejné moci </a:t>
            </a:r>
          </a:p>
          <a:p>
            <a:pPr lvl="1"/>
            <a:endParaRPr lang="cs-CZ" dirty="0"/>
          </a:p>
          <a:p>
            <a:pPr lvl="1"/>
            <a:r>
              <a:rPr lang="cs-CZ" dirty="0"/>
              <a:t>ČR = obecně</a:t>
            </a:r>
          </a:p>
          <a:p>
            <a:pPr lvl="1"/>
            <a:r>
              <a:rPr lang="cs-CZ" i="1" dirty="0">
                <a:solidFill>
                  <a:srgbClr val="0000DC"/>
                </a:solidFill>
              </a:rPr>
              <a:t>Vydání nezákonného rozhodnutí </a:t>
            </a:r>
            <a:r>
              <a:rPr lang="cs-CZ" dirty="0"/>
              <a:t>či 				</a:t>
            </a:r>
          </a:p>
          <a:p>
            <a:pPr lvl="1"/>
            <a:r>
              <a:rPr lang="cs-CZ" i="1" dirty="0">
                <a:solidFill>
                  <a:srgbClr val="0000DC"/>
                </a:solidFill>
              </a:rPr>
              <a:t>Nesprávný úřední postup </a:t>
            </a:r>
            <a:r>
              <a:rPr lang="cs-CZ" dirty="0"/>
              <a:t>(viz dále)</a:t>
            </a:r>
          </a:p>
          <a:p>
            <a:pPr lvl="1">
              <a:buNone/>
            </a:pPr>
            <a:endParaRPr lang="cs-CZ" dirty="0"/>
          </a:p>
          <a:p>
            <a:pPr lvl="1"/>
            <a:endParaRPr lang="cs-CZ" dirty="0"/>
          </a:p>
          <a:p>
            <a:pPr lvl="1"/>
            <a:r>
              <a:rPr lang="cs-CZ" dirty="0"/>
              <a:t>Ovšem</a:t>
            </a:r>
            <a:r>
              <a:rPr lang="cs-CZ" b="1" dirty="0"/>
              <a:t> </a:t>
            </a:r>
            <a:r>
              <a:rPr lang="cs-CZ" dirty="0"/>
              <a:t>jak bylo uvedeno dříve, VS nevystupuje pouze mocensky, je proto třeba rozlišovat, </a:t>
            </a:r>
            <a:r>
              <a:rPr lang="cs-CZ" b="1" dirty="0"/>
              <a:t>kdy je vykonávána veřejná moc </a:t>
            </a:r>
            <a:r>
              <a:rPr lang="cs-CZ" dirty="0"/>
              <a:t>(resp. jde o příslušné </a:t>
            </a:r>
            <a:r>
              <a:rPr lang="cs-CZ" dirty="0" err="1"/>
              <a:t>deliktní</a:t>
            </a:r>
            <a:r>
              <a:rPr lang="cs-CZ" dirty="0"/>
              <a:t> jednání)</a:t>
            </a:r>
          </a:p>
          <a:p>
            <a:pPr lvl="1"/>
            <a:endParaRPr lang="cs-CZ" dirty="0"/>
          </a:p>
          <a:p>
            <a:pPr lvl="1"/>
            <a:endParaRPr lang="cs-CZ" dirty="0"/>
          </a:p>
          <a:p>
            <a:pPr lvl="1"/>
            <a:endParaRPr lang="cs-CZ" dirty="0"/>
          </a:p>
        </p:txBody>
      </p:sp>
      <p:pic>
        <p:nvPicPr>
          <p:cNvPr id="8" name="Prednáška 1b slide 16.wav">
            <a:hlinkClick r:id="" action="ppaction://media"/>
          </p:cNvPr>
          <p:cNvPicPr>
            <a:picLocks noRot="1" noChangeAspect="1"/>
          </p:cNvPicPr>
          <p:nvPr>
            <a:wavAudioFile r:embed="rId1" name="Prednáška 1b slide 16.wav"/>
          </p:nvPr>
        </p:nvPicPr>
        <p:blipFill>
          <a:blip r:embed="rId3" cstate="print"/>
          <a:stretch>
            <a:fillRect/>
          </a:stretch>
        </p:blipFill>
        <p:spPr>
          <a:xfrm>
            <a:off x="11887200" y="0"/>
            <a:ext cx="304800" cy="304800"/>
          </a:xfrm>
          <a:prstGeom prst="rect">
            <a:avLst/>
          </a:prstGeom>
        </p:spPr>
      </p:pic>
    </p:spTree>
  </p:cSld>
  <p:clrMapOvr>
    <a:masterClrMapping/>
  </p:clrMapOvr>
  <p:transition advTm="32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4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16</a:t>
            </a:fld>
            <a:endParaRPr lang="cs-CZ" altLang="cs-CZ" dirty="0"/>
          </a:p>
        </p:txBody>
      </p:sp>
      <p:sp>
        <p:nvSpPr>
          <p:cNvPr id="4" name="Nadpis 3"/>
          <p:cNvSpPr>
            <a:spLocks noGrp="1"/>
          </p:cNvSpPr>
          <p:nvPr>
            <p:ph type="title"/>
          </p:nvPr>
        </p:nvSpPr>
        <p:spPr/>
        <p:txBody>
          <a:bodyPr/>
          <a:lstStyle/>
          <a:p>
            <a:r>
              <a:rPr lang="cs-CZ" dirty="0"/>
              <a:t>2) Specifika odpovědnosti </a:t>
            </a:r>
          </a:p>
        </p:txBody>
      </p:sp>
      <p:sp>
        <p:nvSpPr>
          <p:cNvPr id="5" name="Zástupný symbol pro obsah 4"/>
          <p:cNvSpPr>
            <a:spLocks noGrp="1"/>
          </p:cNvSpPr>
          <p:nvPr>
            <p:ph idx="1"/>
          </p:nvPr>
        </p:nvSpPr>
        <p:spPr/>
        <p:txBody>
          <a:bodyPr/>
          <a:lstStyle/>
          <a:p>
            <a:r>
              <a:rPr lang="cs-CZ" b="1" dirty="0"/>
              <a:t>2/ Škoda má původ ve výkonu veřejné moci</a:t>
            </a:r>
          </a:p>
          <a:p>
            <a:pPr lvl="1"/>
            <a:r>
              <a:rPr lang="cs-CZ" b="1" dirty="0"/>
              <a:t>„Výkon veřejné moci“</a:t>
            </a:r>
            <a:r>
              <a:rPr lang="cs-CZ" dirty="0"/>
              <a:t> ve správním právu tradičně rozumí:</a:t>
            </a:r>
          </a:p>
          <a:p>
            <a:pPr lvl="1"/>
            <a:r>
              <a:rPr lang="cs-CZ" b="1" dirty="0">
                <a:solidFill>
                  <a:srgbClr val="0000DC"/>
                </a:solidFill>
              </a:rPr>
              <a:t>Vrchnostenské (nerovné) postavení </a:t>
            </a:r>
            <a:r>
              <a:rPr lang="cs-CZ" dirty="0">
                <a:solidFill>
                  <a:srgbClr val="0000DC"/>
                </a:solidFill>
              </a:rPr>
              <a:t>a vystupování orgánů veřejné moci (VS)</a:t>
            </a:r>
          </a:p>
          <a:p>
            <a:pPr lvl="1"/>
            <a:r>
              <a:rPr lang="cs-CZ" dirty="0">
                <a:solidFill>
                  <a:srgbClr val="0000DC"/>
                </a:solidFill>
              </a:rPr>
              <a:t>Zpravidla spojováno s </a:t>
            </a:r>
            <a:r>
              <a:rPr lang="cs-CZ" b="1" dirty="0">
                <a:solidFill>
                  <a:srgbClr val="0000DC"/>
                </a:solidFill>
              </a:rPr>
              <a:t>rozhodováním o subjektivních právech a povinnostech</a:t>
            </a:r>
            <a:endParaRPr lang="cs-CZ" b="1" dirty="0"/>
          </a:p>
          <a:p>
            <a:pPr lvl="1">
              <a:buNone/>
            </a:pPr>
            <a:endParaRPr lang="cs-CZ" dirty="0"/>
          </a:p>
          <a:p>
            <a:pPr lvl="1"/>
            <a:r>
              <a:rPr lang="cs-CZ" b="1" dirty="0"/>
              <a:t>Judikaturou</a:t>
            </a:r>
            <a:r>
              <a:rPr lang="cs-CZ" dirty="0"/>
              <a:t> ovšem chápáno </a:t>
            </a:r>
            <a:r>
              <a:rPr lang="cs-CZ" b="1" dirty="0"/>
              <a:t>relativně široce</a:t>
            </a:r>
            <a:r>
              <a:rPr lang="cs-CZ" dirty="0"/>
              <a:t>, což umožňuje podřazení širšího okruhu případů (např. veřejný ochránce práv, viz dále)</a:t>
            </a:r>
          </a:p>
          <a:p>
            <a:pPr lvl="1"/>
            <a:r>
              <a:rPr lang="cs-CZ" dirty="0"/>
              <a:t>V zahraničí někdy rozlišováno v rovině odpovědnosti za výkon veřejné správy (např. včetně tzv. </a:t>
            </a:r>
            <a:r>
              <a:rPr lang="cs-CZ" i="1" dirty="0"/>
              <a:t>veřejných služeb</a:t>
            </a:r>
            <a:r>
              <a:rPr lang="cs-CZ" dirty="0"/>
              <a:t>)</a:t>
            </a:r>
            <a:endParaRPr lang="cs-CZ" i="1" dirty="0"/>
          </a:p>
          <a:p>
            <a:pPr marL="324000" lvl="1" indent="0">
              <a:buNone/>
            </a:pPr>
            <a:endParaRPr lang="cs-CZ" dirty="0"/>
          </a:p>
          <a:p>
            <a:pPr lvl="1"/>
            <a:r>
              <a:rPr lang="cs-CZ" dirty="0"/>
              <a:t>Výjimečně nemusí být vyžadováno </a:t>
            </a:r>
            <a:r>
              <a:rPr lang="cs-CZ" b="1" dirty="0"/>
              <a:t>ani protiprávní jednání </a:t>
            </a:r>
            <a:r>
              <a:rPr lang="cs-CZ" dirty="0"/>
              <a:t>(delikt) </a:t>
            </a:r>
          </a:p>
          <a:p>
            <a:pPr lvl="1"/>
            <a:r>
              <a:rPr lang="cs-CZ" dirty="0"/>
              <a:t>Viz některé zvláštní případy odpovědnosti (podrobněji v tématu č. 4)</a:t>
            </a:r>
          </a:p>
          <a:p>
            <a:pPr lvl="2"/>
            <a:endParaRPr lang="cs-CZ" dirty="0"/>
          </a:p>
        </p:txBody>
      </p:sp>
      <p:pic>
        <p:nvPicPr>
          <p:cNvPr id="7" name="Prednáška 1b slide 17.wav">
            <a:hlinkClick r:id="" action="ppaction://media"/>
          </p:cNvPr>
          <p:cNvPicPr>
            <a:picLocks noRot="1" noChangeAspect="1"/>
          </p:cNvPicPr>
          <p:nvPr>
            <a:wavAudioFile r:embed="rId1" name="Prednáška 1b slide 17.wav"/>
          </p:nvPr>
        </p:nvPicPr>
        <p:blipFill>
          <a:blip r:embed="rId3" cstate="print"/>
          <a:stretch>
            <a:fillRect/>
          </a:stretch>
        </p:blipFill>
        <p:spPr>
          <a:xfrm>
            <a:off x="11887200" y="0"/>
            <a:ext cx="304800" cy="304800"/>
          </a:xfrm>
          <a:prstGeom prst="rect">
            <a:avLst/>
          </a:prstGeom>
        </p:spPr>
      </p:pic>
    </p:spTree>
  </p:cSld>
  <p:clrMapOvr>
    <a:masterClrMapping/>
  </p:clrMapOvr>
  <p:transition advTm="32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34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17</a:t>
            </a:fld>
            <a:endParaRPr lang="cs-CZ" altLang="cs-CZ" dirty="0"/>
          </a:p>
        </p:txBody>
      </p:sp>
      <p:sp>
        <p:nvSpPr>
          <p:cNvPr id="4" name="Nadpis 3"/>
          <p:cNvSpPr>
            <a:spLocks noGrp="1"/>
          </p:cNvSpPr>
          <p:nvPr>
            <p:ph type="title"/>
          </p:nvPr>
        </p:nvSpPr>
        <p:spPr/>
        <p:txBody>
          <a:bodyPr/>
          <a:lstStyle/>
          <a:p>
            <a:r>
              <a:rPr lang="cs-CZ" dirty="0"/>
              <a:t>2) Specifika odpovědnosti</a:t>
            </a:r>
          </a:p>
        </p:txBody>
      </p:sp>
      <p:sp>
        <p:nvSpPr>
          <p:cNvPr id="5" name="Zástupný symbol pro obsah 4"/>
          <p:cNvSpPr>
            <a:spLocks noGrp="1"/>
          </p:cNvSpPr>
          <p:nvPr>
            <p:ph idx="1"/>
          </p:nvPr>
        </p:nvSpPr>
        <p:spPr/>
        <p:txBody>
          <a:bodyPr/>
          <a:lstStyle/>
          <a:p>
            <a:r>
              <a:rPr lang="cs-CZ" b="1" dirty="0"/>
              <a:t>2/ Škoda má původ ve výkonu veřejné moci</a:t>
            </a:r>
          </a:p>
          <a:p>
            <a:pPr lvl="1"/>
            <a:r>
              <a:rPr lang="cs-CZ" dirty="0"/>
              <a:t>I za činnost Veřejného ochránce práv…</a:t>
            </a:r>
          </a:p>
          <a:p>
            <a:pPr lvl="1"/>
            <a:r>
              <a:rPr lang="cs-CZ" i="1" dirty="0">
                <a:solidFill>
                  <a:srgbClr val="0000DC"/>
                </a:solidFill>
              </a:rPr>
              <a:t>Z uvedeného je zřejmé, že veřejný ochránce práv je státním orgánem ve smyslu § 3 odst. 1 </a:t>
            </a:r>
            <a:r>
              <a:rPr lang="cs-CZ" i="1" dirty="0" err="1">
                <a:solidFill>
                  <a:srgbClr val="0000DC"/>
                </a:solidFill>
              </a:rPr>
              <a:t>OdpŠk</a:t>
            </a:r>
            <a:r>
              <a:rPr lang="cs-CZ" i="1" dirty="0">
                <a:solidFill>
                  <a:srgbClr val="0000DC"/>
                </a:solidFill>
              </a:rPr>
              <a:t>. </a:t>
            </a:r>
            <a:r>
              <a:rPr lang="cs-CZ" b="1" i="1" dirty="0">
                <a:solidFill>
                  <a:srgbClr val="0000DC"/>
                </a:solidFill>
              </a:rPr>
              <a:t>Není přitom rozhodné, že v rámci své činnosti nerozhoduje o právech a povinnostech jiných subjektů cestou individuálních nebo obecně závazných aktů. </a:t>
            </a:r>
            <a:r>
              <a:rPr lang="cs-CZ" i="1" dirty="0">
                <a:solidFill>
                  <a:srgbClr val="0000DC"/>
                </a:solidFill>
              </a:rPr>
              <a:t>Výkon veřejné moci ve smyslu § 1 odst. 1 </a:t>
            </a:r>
            <a:r>
              <a:rPr lang="cs-CZ" i="1" dirty="0" err="1">
                <a:solidFill>
                  <a:srgbClr val="0000DC"/>
                </a:solidFill>
              </a:rPr>
              <a:t>OdpŠk</a:t>
            </a:r>
            <a:r>
              <a:rPr lang="cs-CZ" i="1" dirty="0">
                <a:solidFill>
                  <a:srgbClr val="0000DC"/>
                </a:solidFill>
              </a:rPr>
              <a:t> musí totiž nutně zahrnovat </a:t>
            </a:r>
            <a:r>
              <a:rPr lang="cs-CZ" b="1" i="1" dirty="0">
                <a:solidFill>
                  <a:srgbClr val="0000DC"/>
                </a:solidFill>
              </a:rPr>
              <a:t>výkon jakékoli veřejnoprávní pravomoci, kterou je státní orgán ze zákona nadán, byť by tato pravomoc spočívala například v poskytování určitých informací nebo zveřejňování zpráv. </a:t>
            </a:r>
            <a:r>
              <a:rPr lang="cs-CZ" i="1" dirty="0">
                <a:solidFill>
                  <a:srgbClr val="0000DC"/>
                </a:solidFill>
              </a:rPr>
              <a:t>Výkon této pravomoci je pak úředním postupem, který může vést ke vzniku újmy a založení odpovědnosti státu za ni podle § 13 odst. 1 </a:t>
            </a:r>
            <a:r>
              <a:rPr lang="cs-CZ" i="1" dirty="0" err="1">
                <a:solidFill>
                  <a:srgbClr val="0000DC"/>
                </a:solidFill>
              </a:rPr>
              <a:t>OdpŠk</a:t>
            </a:r>
            <a:r>
              <a:rPr lang="cs-CZ" i="1" dirty="0">
                <a:solidFill>
                  <a:srgbClr val="0000DC"/>
                </a:solidFill>
              </a:rPr>
              <a:t>.</a:t>
            </a:r>
          </a:p>
          <a:p>
            <a:pPr lvl="1"/>
            <a:r>
              <a:rPr lang="cs-CZ" b="1" dirty="0"/>
              <a:t>Nejvyšší soud, 30 </a:t>
            </a:r>
            <a:r>
              <a:rPr lang="cs-CZ" b="1" dirty="0" err="1"/>
              <a:t>Cdo</a:t>
            </a:r>
            <a:r>
              <a:rPr lang="cs-CZ" b="1" dirty="0"/>
              <a:t> 4118/2015</a:t>
            </a:r>
            <a:endParaRPr lang="cs-CZ" b="1" i="1" dirty="0">
              <a:solidFill>
                <a:srgbClr val="0000DC"/>
              </a:solidFill>
            </a:endParaRPr>
          </a:p>
        </p:txBody>
      </p:sp>
    </p:spTree>
  </p:cSld>
  <p:clrMapOvr>
    <a:masterClrMapping/>
  </p:clrMapOvr>
  <p:transition advTm="3261"/>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18</a:t>
            </a:fld>
            <a:endParaRPr lang="cs-CZ" altLang="cs-CZ" dirty="0"/>
          </a:p>
        </p:txBody>
      </p:sp>
      <p:sp>
        <p:nvSpPr>
          <p:cNvPr id="4" name="Nadpis 3"/>
          <p:cNvSpPr>
            <a:spLocks noGrp="1"/>
          </p:cNvSpPr>
          <p:nvPr>
            <p:ph type="title"/>
          </p:nvPr>
        </p:nvSpPr>
        <p:spPr/>
        <p:txBody>
          <a:bodyPr/>
          <a:lstStyle/>
          <a:p>
            <a:r>
              <a:rPr lang="cs-CZ" dirty="0"/>
              <a:t>2) Specifika odpovědnosti </a:t>
            </a:r>
          </a:p>
        </p:txBody>
      </p:sp>
      <p:sp>
        <p:nvSpPr>
          <p:cNvPr id="5" name="Zástupný symbol pro obsah 4"/>
          <p:cNvSpPr>
            <a:spLocks noGrp="1"/>
          </p:cNvSpPr>
          <p:nvPr>
            <p:ph idx="1"/>
          </p:nvPr>
        </p:nvSpPr>
        <p:spPr/>
        <p:txBody>
          <a:bodyPr/>
          <a:lstStyle/>
          <a:p>
            <a:r>
              <a:rPr lang="cs-CZ" b="1" dirty="0"/>
              <a:t>3/ Odpovědnost nevyžaduje zavinění</a:t>
            </a:r>
          </a:p>
          <a:p>
            <a:pPr lvl="1"/>
            <a:r>
              <a:rPr lang="cs-CZ" dirty="0"/>
              <a:t>V domácím prostředí převládá představa, že odpovědnost za škodu při výkonu veřejné moci </a:t>
            </a:r>
            <a:r>
              <a:rPr lang="cs-CZ" b="1" dirty="0"/>
              <a:t>nevyžaduje zavinění </a:t>
            </a:r>
            <a:r>
              <a:rPr lang="cs-CZ" dirty="0"/>
              <a:t>na straně škůdce = odpovídá na tzv. </a:t>
            </a:r>
            <a:r>
              <a:rPr lang="cs-CZ" b="1" dirty="0">
                <a:solidFill>
                  <a:srgbClr val="0000DC"/>
                </a:solidFill>
              </a:rPr>
              <a:t>objektivním principu</a:t>
            </a:r>
          </a:p>
          <a:p>
            <a:pPr lvl="2"/>
            <a:endParaRPr lang="cs-CZ" dirty="0"/>
          </a:p>
          <a:p>
            <a:pPr lvl="1"/>
            <a:r>
              <a:rPr lang="cs-CZ" dirty="0"/>
              <a:t>Důvodem pro objektivní odpovědnost obecně </a:t>
            </a:r>
            <a:r>
              <a:rPr lang="cs-CZ" b="1" dirty="0"/>
              <a:t>rizikovost činnosti </a:t>
            </a:r>
            <a:r>
              <a:rPr lang="cs-CZ" dirty="0"/>
              <a:t>(obdobně také v rámci soukromého práva – např. provoz motorového vozidla)</a:t>
            </a:r>
          </a:p>
          <a:p>
            <a:pPr lvl="1">
              <a:buNone/>
            </a:pPr>
            <a:endParaRPr lang="cs-CZ" b="1" dirty="0"/>
          </a:p>
          <a:p>
            <a:pPr lvl="1">
              <a:buNone/>
            </a:pPr>
            <a:endParaRPr lang="cs-CZ" b="1" dirty="0"/>
          </a:p>
          <a:p>
            <a:pPr lvl="1"/>
            <a:r>
              <a:rPr lang="cs-CZ" dirty="0"/>
              <a:t>Stále však </a:t>
            </a:r>
            <a:r>
              <a:rPr lang="cs-CZ" b="1" dirty="0"/>
              <a:t>vyžadována příčinná souvislost </a:t>
            </a:r>
            <a:r>
              <a:rPr lang="cs-CZ" dirty="0"/>
              <a:t>mezi jednáním škůdce a vznikem škody</a:t>
            </a:r>
          </a:p>
          <a:p>
            <a:pPr lvl="1"/>
            <a:r>
              <a:rPr lang="cs-CZ" dirty="0"/>
              <a:t>(= Možnost spolu/ či plné odpovědnosti poškozeného, pokud sám postupoval vadně)</a:t>
            </a:r>
            <a:endParaRPr lang="cs-CZ" b="1" dirty="0"/>
          </a:p>
          <a:p>
            <a:pPr lvl="1"/>
            <a:endParaRPr lang="cs-CZ" b="1" dirty="0"/>
          </a:p>
          <a:p>
            <a:pPr lvl="1"/>
            <a:endParaRPr lang="cs-CZ" b="1" dirty="0"/>
          </a:p>
        </p:txBody>
      </p:sp>
      <p:pic>
        <p:nvPicPr>
          <p:cNvPr id="8" name="Prednáška 1b slide 19.wav">
            <a:hlinkClick r:id="" action="ppaction://media"/>
          </p:cNvPr>
          <p:cNvPicPr>
            <a:picLocks noRot="1" noChangeAspect="1"/>
          </p:cNvPicPr>
          <p:nvPr>
            <a:wavAudioFile r:embed="rId1" name="Prednáška 1b slide 19.wav"/>
          </p:nvPr>
        </p:nvPicPr>
        <p:blipFill>
          <a:blip r:embed="rId3" cstate="print"/>
          <a:stretch>
            <a:fillRect/>
          </a:stretch>
        </p:blipFill>
        <p:spPr>
          <a:xfrm>
            <a:off x="11887200" y="0"/>
            <a:ext cx="304800" cy="304800"/>
          </a:xfrm>
          <a:prstGeom prst="rect">
            <a:avLst/>
          </a:prstGeom>
        </p:spPr>
      </p:pic>
    </p:spTree>
  </p:cSld>
  <p:clrMapOvr>
    <a:masterClrMapping/>
  </p:clrMapOvr>
  <p:transition advTm="32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4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19</a:t>
            </a:fld>
            <a:endParaRPr lang="cs-CZ" altLang="cs-CZ" dirty="0"/>
          </a:p>
        </p:txBody>
      </p:sp>
      <p:sp>
        <p:nvSpPr>
          <p:cNvPr id="4" name="Nadpis 3"/>
          <p:cNvSpPr>
            <a:spLocks noGrp="1"/>
          </p:cNvSpPr>
          <p:nvPr>
            <p:ph type="title"/>
          </p:nvPr>
        </p:nvSpPr>
        <p:spPr/>
        <p:txBody>
          <a:bodyPr/>
          <a:lstStyle/>
          <a:p>
            <a:r>
              <a:rPr lang="cs-CZ" dirty="0"/>
              <a:t>2) Specifika odpovědnosti </a:t>
            </a:r>
          </a:p>
        </p:txBody>
      </p:sp>
      <p:sp>
        <p:nvSpPr>
          <p:cNvPr id="5" name="Zástupný symbol pro obsah 4"/>
          <p:cNvSpPr>
            <a:spLocks noGrp="1"/>
          </p:cNvSpPr>
          <p:nvPr>
            <p:ph idx="1"/>
          </p:nvPr>
        </p:nvSpPr>
        <p:spPr/>
        <p:txBody>
          <a:bodyPr/>
          <a:lstStyle/>
          <a:p>
            <a:r>
              <a:rPr lang="cs-CZ" dirty="0"/>
              <a:t>Ve výsledku </a:t>
            </a:r>
            <a:r>
              <a:rPr lang="cs-CZ" b="1" dirty="0"/>
              <a:t>dle předpokladů odpovědnosti</a:t>
            </a:r>
          </a:p>
          <a:p>
            <a:pPr lvl="1"/>
            <a:r>
              <a:rPr lang="cs-CZ" dirty="0"/>
              <a:t>V případě odpovědnosti za škodu při výkonu veřejné moci obecně:</a:t>
            </a:r>
          </a:p>
          <a:p>
            <a:pPr lvl="1"/>
            <a:endParaRPr lang="cs-CZ" dirty="0"/>
          </a:p>
          <a:p>
            <a:pPr lvl="1"/>
            <a:r>
              <a:rPr lang="cs-CZ" i="1" dirty="0">
                <a:solidFill>
                  <a:srgbClr val="0000DC"/>
                </a:solidFill>
              </a:rPr>
              <a:t>Jednání škůdce: </a:t>
            </a:r>
            <a:r>
              <a:rPr lang="cs-CZ" dirty="0"/>
              <a:t>Má </a:t>
            </a:r>
            <a:r>
              <a:rPr lang="cs-CZ" b="1" dirty="0"/>
              <a:t>zvláštní povahu </a:t>
            </a:r>
            <a:r>
              <a:rPr lang="cs-CZ" dirty="0"/>
              <a:t>(výkon veřejné moci, zvláštní skutkové podstaty)</a:t>
            </a:r>
          </a:p>
          <a:p>
            <a:pPr lvl="1"/>
            <a:r>
              <a:rPr lang="cs-CZ" i="1" dirty="0">
                <a:solidFill>
                  <a:srgbClr val="0000DC"/>
                </a:solidFill>
              </a:rPr>
              <a:t>Protiprávnost: </a:t>
            </a:r>
            <a:r>
              <a:rPr lang="cs-CZ" dirty="0"/>
              <a:t>Zpravidla </a:t>
            </a:r>
            <a:r>
              <a:rPr lang="cs-CZ" b="1" dirty="0"/>
              <a:t>vyžadována</a:t>
            </a:r>
            <a:r>
              <a:rPr lang="cs-CZ" dirty="0"/>
              <a:t> (= pochybení při výkonu veřejné moci)</a:t>
            </a:r>
          </a:p>
          <a:p>
            <a:pPr lvl="1"/>
            <a:r>
              <a:rPr lang="cs-CZ" i="1" dirty="0">
                <a:solidFill>
                  <a:srgbClr val="0000DC"/>
                </a:solidFill>
              </a:rPr>
              <a:t>Škoda: </a:t>
            </a:r>
            <a:r>
              <a:rPr lang="cs-CZ" b="1" dirty="0"/>
              <a:t>Vyžadována</a:t>
            </a:r>
          </a:p>
          <a:p>
            <a:pPr lvl="1"/>
            <a:r>
              <a:rPr lang="cs-CZ" i="1" dirty="0">
                <a:solidFill>
                  <a:srgbClr val="0000DC"/>
                </a:solidFill>
              </a:rPr>
              <a:t>Příčinná souvislost: </a:t>
            </a:r>
            <a:r>
              <a:rPr lang="cs-CZ" b="1" dirty="0"/>
              <a:t>Vyžadována</a:t>
            </a:r>
          </a:p>
          <a:p>
            <a:pPr lvl="1"/>
            <a:r>
              <a:rPr lang="cs-CZ" i="1" dirty="0">
                <a:solidFill>
                  <a:srgbClr val="0000DC"/>
                </a:solidFill>
              </a:rPr>
              <a:t>Zavinění:</a:t>
            </a:r>
            <a:r>
              <a:rPr lang="cs-CZ" dirty="0">
                <a:solidFill>
                  <a:srgbClr val="0000DC"/>
                </a:solidFill>
              </a:rPr>
              <a:t> </a:t>
            </a:r>
            <a:r>
              <a:rPr lang="cs-CZ" b="1" dirty="0"/>
              <a:t>Nevyžadováno</a:t>
            </a:r>
          </a:p>
        </p:txBody>
      </p:sp>
      <p:pic>
        <p:nvPicPr>
          <p:cNvPr id="7" name="Prednáška 1b slide 20.wav">
            <a:hlinkClick r:id="" action="ppaction://media"/>
          </p:cNvPr>
          <p:cNvPicPr>
            <a:picLocks noRot="1" noChangeAspect="1"/>
          </p:cNvPicPr>
          <p:nvPr>
            <a:wavAudioFile r:embed="rId1" name="Prednáška 1b slide 20.wav"/>
          </p:nvPr>
        </p:nvPicPr>
        <p:blipFill>
          <a:blip r:embed="rId3" cstate="print"/>
          <a:stretch>
            <a:fillRect/>
          </a:stretch>
        </p:blipFill>
        <p:spPr>
          <a:xfrm>
            <a:off x="11887200" y="0"/>
            <a:ext cx="304800" cy="304800"/>
          </a:xfrm>
          <a:prstGeom prst="rect">
            <a:avLst/>
          </a:prstGeom>
        </p:spPr>
      </p:pic>
    </p:spTree>
  </p:cSld>
  <p:clrMapOvr>
    <a:masterClrMapping/>
  </p:clrMapOvr>
  <p:transition advTm="32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20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a:t>
            </a:fld>
            <a:endParaRPr lang="cs-CZ" altLang="cs-CZ" dirty="0"/>
          </a:p>
        </p:txBody>
      </p:sp>
      <p:sp>
        <p:nvSpPr>
          <p:cNvPr id="4" name="Nadpis 3"/>
          <p:cNvSpPr>
            <a:spLocks noGrp="1"/>
          </p:cNvSpPr>
          <p:nvPr>
            <p:ph type="title"/>
          </p:nvPr>
        </p:nvSpPr>
        <p:spPr/>
        <p:txBody>
          <a:bodyPr/>
          <a:lstStyle/>
          <a:p>
            <a:r>
              <a:rPr lang="cs-CZ" dirty="0"/>
              <a:t>Osnova prezentace</a:t>
            </a:r>
          </a:p>
        </p:txBody>
      </p:sp>
      <p:sp>
        <p:nvSpPr>
          <p:cNvPr id="5" name="Zástupný symbol pro obsah 4"/>
          <p:cNvSpPr>
            <a:spLocks noGrp="1"/>
          </p:cNvSpPr>
          <p:nvPr>
            <p:ph idx="1"/>
          </p:nvPr>
        </p:nvSpPr>
        <p:spPr/>
        <p:txBody>
          <a:bodyPr/>
          <a:lstStyle/>
          <a:p>
            <a:r>
              <a:rPr lang="cs-CZ" i="1" dirty="0"/>
              <a:t>1) Argumenty pro odpovědnost</a:t>
            </a:r>
          </a:p>
          <a:p>
            <a:r>
              <a:rPr lang="cs-CZ" i="1" dirty="0"/>
              <a:t>2) Specifika odpovědnosti (za výkon veřejné moci)</a:t>
            </a:r>
          </a:p>
          <a:p>
            <a:r>
              <a:rPr lang="cs-CZ" i="1" dirty="0"/>
              <a:t>3) Kategorizace odpovědnosti</a:t>
            </a:r>
          </a:p>
          <a:p>
            <a:r>
              <a:rPr lang="cs-CZ" i="1" dirty="0"/>
              <a:t>4) Představení zákona č. 82/1998 Sb.</a:t>
            </a:r>
          </a:p>
          <a:p>
            <a:endParaRPr lang="cs-CZ"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20</a:t>
            </a:fld>
            <a:endParaRPr lang="cs-CZ" altLang="cs-CZ" dirty="0"/>
          </a:p>
        </p:txBody>
      </p:sp>
      <p:sp>
        <p:nvSpPr>
          <p:cNvPr id="4" name="Nadpis 3"/>
          <p:cNvSpPr>
            <a:spLocks noGrp="1"/>
          </p:cNvSpPr>
          <p:nvPr>
            <p:ph type="title"/>
          </p:nvPr>
        </p:nvSpPr>
        <p:spPr/>
        <p:txBody>
          <a:bodyPr/>
          <a:lstStyle/>
          <a:p>
            <a:r>
              <a:rPr lang="cs-CZ" dirty="0"/>
              <a:t>3) Kategorizace odpovědnosti </a:t>
            </a:r>
          </a:p>
        </p:txBody>
      </p:sp>
      <p:sp>
        <p:nvSpPr>
          <p:cNvPr id="5" name="Zástupný symbol pro obsah 4"/>
          <p:cNvSpPr>
            <a:spLocks noGrp="1"/>
          </p:cNvSpPr>
          <p:nvPr>
            <p:ph idx="1"/>
          </p:nvPr>
        </p:nvSpPr>
        <p:spPr/>
        <p:txBody>
          <a:bodyPr/>
          <a:lstStyle/>
          <a:p>
            <a:r>
              <a:rPr lang="cs-CZ" dirty="0"/>
              <a:t>V domácím právu </a:t>
            </a:r>
            <a:r>
              <a:rPr lang="cs-CZ" b="1" dirty="0"/>
              <a:t>lze rozlišovat</a:t>
            </a:r>
          </a:p>
          <a:p>
            <a:pPr lvl="1"/>
            <a:r>
              <a:rPr lang="cs-CZ" b="1" dirty="0">
                <a:solidFill>
                  <a:srgbClr val="0000DC"/>
                </a:solidFill>
              </a:rPr>
              <a:t>Obecnou úpravu </a:t>
            </a:r>
            <a:r>
              <a:rPr lang="cs-CZ" dirty="0"/>
              <a:t>odpovědnosti za škodu při výkonu veřejné moci                                       </a:t>
            </a:r>
            <a:r>
              <a:rPr lang="cs-CZ" i="1" dirty="0"/>
              <a:t>= </a:t>
            </a:r>
            <a:r>
              <a:rPr lang="cs-CZ" b="1" i="1" dirty="0"/>
              <a:t>zákon č. 82/1998 Sb. </a:t>
            </a:r>
          </a:p>
          <a:p>
            <a:pPr lvl="1"/>
            <a:r>
              <a:rPr lang="cs-CZ" dirty="0"/>
              <a:t>(Z pohledu odpovědnosti VS jde o zdaleka nejvýznamnější rovinu)</a:t>
            </a:r>
          </a:p>
          <a:p>
            <a:pPr lvl="1"/>
            <a:endParaRPr lang="cs-CZ" b="1" dirty="0"/>
          </a:p>
          <a:p>
            <a:pPr lvl="1"/>
            <a:r>
              <a:rPr lang="cs-CZ" b="1" dirty="0">
                <a:solidFill>
                  <a:srgbClr val="0000DC"/>
                </a:solidFill>
              </a:rPr>
              <a:t>„Zvláštní“ úpravy </a:t>
            </a:r>
            <a:r>
              <a:rPr lang="cs-CZ" dirty="0"/>
              <a:t>odpovědnosti</a:t>
            </a:r>
            <a:r>
              <a:rPr lang="cs-CZ" b="1" dirty="0"/>
              <a:t> </a:t>
            </a:r>
            <a:r>
              <a:rPr lang="cs-CZ" dirty="0"/>
              <a:t>za škodu při výkonu veřejné moci v některých jiných zákonech (podrobněji v rámci tématu č. 4)</a:t>
            </a:r>
          </a:p>
          <a:p>
            <a:pPr lvl="1"/>
            <a:endParaRPr lang="cs-CZ" dirty="0"/>
          </a:p>
          <a:p>
            <a:pPr lvl="1"/>
            <a:r>
              <a:rPr lang="cs-CZ" dirty="0"/>
              <a:t>Rozlišovat lze ale také </a:t>
            </a:r>
            <a:r>
              <a:rPr lang="cs-CZ" b="1" dirty="0"/>
              <a:t>odpovědnost VS za škodu „</a:t>
            </a:r>
            <a:r>
              <a:rPr lang="cs-CZ" b="1" i="1" dirty="0"/>
              <a:t>ex </a:t>
            </a:r>
            <a:r>
              <a:rPr lang="cs-CZ" b="1" i="1" dirty="0" err="1"/>
              <a:t>gratia</a:t>
            </a:r>
            <a:r>
              <a:rPr lang="cs-CZ" b="1" i="1" dirty="0"/>
              <a:t>“</a:t>
            </a:r>
            <a:r>
              <a:rPr lang="cs-CZ" dirty="0"/>
              <a:t>, jakožto dobrovolné kompenzace škody bez existence příslušné povinnosti (ale jen výjimečně)</a:t>
            </a:r>
          </a:p>
          <a:p>
            <a:pPr lvl="1"/>
            <a:r>
              <a:rPr lang="cs-CZ" dirty="0"/>
              <a:t>(Nedávno např. různé programy na zmírnění následků epidemie covid-19 a v této souvislosti přijímaných „opatření“)</a:t>
            </a:r>
          </a:p>
        </p:txBody>
      </p:sp>
      <p:pic>
        <p:nvPicPr>
          <p:cNvPr id="7" name="Prednáška 1b slide 21.wav">
            <a:hlinkClick r:id="" action="ppaction://media"/>
          </p:cNvPr>
          <p:cNvPicPr>
            <a:picLocks noRot="1" noChangeAspect="1"/>
          </p:cNvPicPr>
          <p:nvPr>
            <a:wavAudioFile r:embed="rId1" name="Prednáška 1b slide 21.wav"/>
          </p:nvPr>
        </p:nvPicPr>
        <p:blipFill>
          <a:blip r:embed="rId3" cstate="print"/>
          <a:stretch>
            <a:fillRect/>
          </a:stretch>
        </p:blipFill>
        <p:spPr>
          <a:xfrm>
            <a:off x="11887200" y="0"/>
            <a:ext cx="304800" cy="304800"/>
          </a:xfrm>
          <a:prstGeom prst="rect">
            <a:avLst/>
          </a:prstGeom>
        </p:spPr>
      </p:pic>
    </p:spTree>
  </p:cSld>
  <p:clrMapOvr>
    <a:masterClrMapping/>
  </p:clrMapOvr>
  <p:transition advTm="32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59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21</a:t>
            </a:fld>
            <a:endParaRPr lang="cs-CZ" altLang="cs-CZ" dirty="0"/>
          </a:p>
        </p:txBody>
      </p:sp>
      <p:sp>
        <p:nvSpPr>
          <p:cNvPr id="4" name="Nadpis 3"/>
          <p:cNvSpPr>
            <a:spLocks noGrp="1"/>
          </p:cNvSpPr>
          <p:nvPr>
            <p:ph type="title"/>
          </p:nvPr>
        </p:nvSpPr>
        <p:spPr/>
        <p:txBody>
          <a:bodyPr/>
          <a:lstStyle/>
          <a:p>
            <a:r>
              <a:rPr lang="cs-CZ" dirty="0"/>
              <a:t>3) Kategorizace odpovědnosti </a:t>
            </a:r>
          </a:p>
        </p:txBody>
      </p:sp>
      <p:sp>
        <p:nvSpPr>
          <p:cNvPr id="5" name="Zástupný symbol pro obsah 4"/>
          <p:cNvSpPr>
            <a:spLocks noGrp="1"/>
          </p:cNvSpPr>
          <p:nvPr>
            <p:ph idx="1"/>
          </p:nvPr>
        </p:nvSpPr>
        <p:spPr/>
        <p:txBody>
          <a:bodyPr/>
          <a:lstStyle/>
          <a:p>
            <a:r>
              <a:rPr lang="cs-CZ" dirty="0"/>
              <a:t>Dále lze zmínit také </a:t>
            </a:r>
            <a:r>
              <a:rPr lang="cs-CZ" b="1" dirty="0"/>
              <a:t>zvláštní (ústavní) nároky</a:t>
            </a:r>
          </a:p>
          <a:p>
            <a:pPr lvl="1"/>
            <a:endParaRPr lang="cs-CZ" dirty="0"/>
          </a:p>
          <a:p>
            <a:pPr lvl="1"/>
            <a:r>
              <a:rPr lang="cs-CZ" b="1" dirty="0"/>
              <a:t>Přímá aplikace </a:t>
            </a:r>
            <a:r>
              <a:rPr lang="cs-CZ" b="1" dirty="0">
                <a:solidFill>
                  <a:srgbClr val="0000DC"/>
                </a:solidFill>
              </a:rPr>
              <a:t>čl. 36 odst. 3 Listiny </a:t>
            </a:r>
            <a:r>
              <a:rPr lang="cs-CZ" dirty="0"/>
              <a:t>základních práva svobod</a:t>
            </a:r>
          </a:p>
          <a:p>
            <a:pPr lvl="1"/>
            <a:r>
              <a:rPr lang="cs-CZ" dirty="0"/>
              <a:t>= Pokud podle zákona č. 82/1998 Sb. nevznikne nárok, ale je v rozsahu základního práva</a:t>
            </a:r>
          </a:p>
          <a:p>
            <a:pPr lvl="1"/>
            <a:r>
              <a:rPr lang="cs-CZ" dirty="0"/>
              <a:t>Zcela výjimečný způsob řešení mezery v zákoně (nejednoznačná judikatura…)</a:t>
            </a:r>
          </a:p>
          <a:p>
            <a:pPr lvl="1"/>
            <a:endParaRPr lang="cs-CZ" dirty="0"/>
          </a:p>
          <a:p>
            <a:pPr lvl="1"/>
            <a:r>
              <a:rPr lang="cs-CZ" b="1" dirty="0"/>
              <a:t>Kompenzace tzv. </a:t>
            </a:r>
            <a:r>
              <a:rPr lang="cs-CZ" b="1" dirty="0">
                <a:solidFill>
                  <a:srgbClr val="0000DC"/>
                </a:solidFill>
              </a:rPr>
              <a:t>zvláštní oběti </a:t>
            </a:r>
            <a:r>
              <a:rPr lang="cs-CZ" dirty="0">
                <a:solidFill>
                  <a:srgbClr val="0000DC"/>
                </a:solidFill>
              </a:rPr>
              <a:t>– v ČR ale nejasné, do jaké míry plyne z právního řádu…</a:t>
            </a:r>
          </a:p>
          <a:p>
            <a:pPr lvl="1"/>
            <a:r>
              <a:rPr lang="cs-CZ" dirty="0"/>
              <a:t>= Pokud je ve veřejném zájmu „nepřiměřeně“ zatížen jednotlivec</a:t>
            </a:r>
          </a:p>
          <a:p>
            <a:pPr lvl="1"/>
            <a:r>
              <a:rPr lang="cs-CZ" dirty="0"/>
              <a:t>Typicky </a:t>
            </a:r>
            <a:r>
              <a:rPr lang="cs-CZ" b="1" i="1" dirty="0"/>
              <a:t>vyvlastnění</a:t>
            </a:r>
            <a:r>
              <a:rPr lang="cs-CZ" dirty="0"/>
              <a:t> (právo na náhradu plyne z čl. 11 odst. 4 Listiny, pro případ vyvlastnění provedeno vyvlastňovacím zákonem)</a:t>
            </a:r>
          </a:p>
          <a:p>
            <a:pPr lvl="1"/>
            <a:r>
              <a:rPr lang="cs-CZ" dirty="0"/>
              <a:t>Či aktuálně také </a:t>
            </a:r>
            <a:r>
              <a:rPr lang="cs-CZ" b="1" i="1" dirty="0"/>
              <a:t>povinné očkování </a:t>
            </a:r>
            <a:r>
              <a:rPr lang="cs-CZ" dirty="0"/>
              <a:t>(nově přijat zákon č. 116/2020 Sb., o náhradě újmy způsobené povinným očkováním)</a:t>
            </a:r>
          </a:p>
        </p:txBody>
      </p:sp>
      <p:pic>
        <p:nvPicPr>
          <p:cNvPr id="8" name="Prednáška 1b slide 22.wav">
            <a:hlinkClick r:id="" action="ppaction://media"/>
          </p:cNvPr>
          <p:cNvPicPr>
            <a:picLocks noRot="1" noChangeAspect="1"/>
          </p:cNvPicPr>
          <p:nvPr>
            <a:wavAudioFile r:embed="rId1" name="Prednáška 1b slide 22.wav"/>
          </p:nvPr>
        </p:nvPicPr>
        <p:blipFill>
          <a:blip r:embed="rId3" cstate="print"/>
          <a:stretch>
            <a:fillRect/>
          </a:stretch>
        </p:blipFill>
        <p:spPr>
          <a:xfrm>
            <a:off x="11887200" y="0"/>
            <a:ext cx="304800" cy="304800"/>
          </a:xfrm>
          <a:prstGeom prst="rect">
            <a:avLst/>
          </a:prstGeom>
        </p:spPr>
      </p:pic>
    </p:spTree>
  </p:cSld>
  <p:clrMapOvr>
    <a:masterClrMapping/>
  </p:clrMapOvr>
  <p:transition advTm="32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41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22</a:t>
            </a:fld>
            <a:endParaRPr lang="cs-CZ" altLang="cs-CZ" dirty="0"/>
          </a:p>
        </p:txBody>
      </p:sp>
      <p:sp>
        <p:nvSpPr>
          <p:cNvPr id="4" name="Nadpis 3"/>
          <p:cNvSpPr>
            <a:spLocks noGrp="1"/>
          </p:cNvSpPr>
          <p:nvPr>
            <p:ph type="title"/>
          </p:nvPr>
        </p:nvSpPr>
        <p:spPr/>
        <p:txBody>
          <a:bodyPr/>
          <a:lstStyle/>
          <a:p>
            <a:r>
              <a:rPr lang="cs-CZ" dirty="0"/>
              <a:t>4) Představení zákona č. 82/1998 Sb. </a:t>
            </a:r>
          </a:p>
        </p:txBody>
      </p:sp>
      <p:sp>
        <p:nvSpPr>
          <p:cNvPr id="5" name="Zástupný symbol pro obsah 4"/>
          <p:cNvSpPr>
            <a:spLocks noGrp="1"/>
          </p:cNvSpPr>
          <p:nvPr>
            <p:ph idx="1"/>
          </p:nvPr>
        </p:nvSpPr>
        <p:spPr/>
        <p:txBody>
          <a:bodyPr/>
          <a:lstStyle/>
          <a:p>
            <a:r>
              <a:rPr lang="cs-CZ" dirty="0"/>
              <a:t>Zákon. </a:t>
            </a:r>
            <a:r>
              <a:rPr lang="cs-CZ" b="1" dirty="0"/>
              <a:t>č. 82/1998 Sb. </a:t>
            </a:r>
            <a:r>
              <a:rPr lang="cs-CZ" dirty="0"/>
              <a:t>obecně</a:t>
            </a:r>
          </a:p>
          <a:p>
            <a:pPr lvl="1"/>
            <a:r>
              <a:rPr lang="cs-CZ" b="1" i="1" dirty="0">
                <a:solidFill>
                  <a:srgbClr val="0000DC"/>
                </a:solidFill>
              </a:rPr>
              <a:t>= Zákon o odpovědnosti za škodu způsobenou při výkonu veřejné moci rozhodnutím nebo nesprávným úředním postupem </a:t>
            </a:r>
            <a:r>
              <a:rPr lang="cs-CZ" i="1" dirty="0">
                <a:solidFill>
                  <a:srgbClr val="0000DC"/>
                </a:solidFill>
              </a:rPr>
              <a:t>a o změně zákona České národní rady č. 358/1992 Sb., o notářích a jejich činnosti (notářský řád) </a:t>
            </a:r>
            <a:r>
              <a:rPr lang="cs-CZ" dirty="0"/>
              <a:t>(„</a:t>
            </a:r>
            <a:r>
              <a:rPr lang="cs-CZ" dirty="0" err="1"/>
              <a:t>OdpŠk</a:t>
            </a:r>
            <a:r>
              <a:rPr lang="cs-CZ" dirty="0"/>
              <a:t>“)</a:t>
            </a:r>
          </a:p>
          <a:p>
            <a:pPr lvl="1"/>
            <a:endParaRPr lang="cs-CZ" dirty="0"/>
          </a:p>
          <a:p>
            <a:pPr lvl="1"/>
            <a:r>
              <a:rPr lang="cs-CZ" b="1" dirty="0"/>
              <a:t>„Provádí“ čl. 36 odst. 3 Listiny </a:t>
            </a:r>
            <a:r>
              <a:rPr lang="cs-CZ" dirty="0"/>
              <a:t>základních práv a svobod</a:t>
            </a:r>
          </a:p>
          <a:p>
            <a:pPr lvl="1"/>
            <a:r>
              <a:rPr lang="cs-CZ" dirty="0"/>
              <a:t>(Stanoví </a:t>
            </a:r>
            <a:r>
              <a:rPr lang="cs-CZ" b="1" dirty="0"/>
              <a:t>podmínky a podrobnosti </a:t>
            </a:r>
            <a:r>
              <a:rPr lang="cs-CZ" dirty="0"/>
              <a:t>– čl. 36 odst. 4 Listiny)</a:t>
            </a:r>
          </a:p>
          <a:p>
            <a:pPr lvl="1"/>
            <a:r>
              <a:rPr lang="cs-CZ" dirty="0"/>
              <a:t>Domáhat náhrady škody se lze zásadně </a:t>
            </a:r>
            <a:r>
              <a:rPr lang="cs-CZ" b="1" dirty="0"/>
              <a:t>jeho prostřednictvím</a:t>
            </a:r>
            <a:endParaRPr lang="cs-CZ" dirty="0"/>
          </a:p>
          <a:p>
            <a:pPr lvl="1"/>
            <a:endParaRPr lang="cs-CZ" dirty="0"/>
          </a:p>
          <a:p>
            <a:pPr lvl="1"/>
            <a:r>
              <a:rPr lang="cs-CZ" b="1" dirty="0"/>
              <a:t>Dvě formy </a:t>
            </a:r>
            <a:r>
              <a:rPr lang="cs-CZ" dirty="0"/>
              <a:t>odpovědnosti (viz již dříve) = </a:t>
            </a:r>
          </a:p>
          <a:p>
            <a:pPr lvl="2"/>
            <a:r>
              <a:rPr lang="cs-CZ" b="1" i="1" dirty="0">
                <a:solidFill>
                  <a:schemeClr val="tx2"/>
                </a:solidFill>
              </a:rPr>
              <a:t>1/ </a:t>
            </a:r>
            <a:r>
              <a:rPr lang="cs-CZ" i="1" dirty="0">
                <a:solidFill>
                  <a:schemeClr val="tx2"/>
                </a:solidFill>
              </a:rPr>
              <a:t>Za škodu způsobenou</a:t>
            </a:r>
            <a:r>
              <a:rPr lang="cs-CZ" b="1" i="1" dirty="0">
                <a:solidFill>
                  <a:schemeClr val="tx2"/>
                </a:solidFill>
              </a:rPr>
              <a:t> nezákonným rozhodnutím</a:t>
            </a:r>
          </a:p>
          <a:p>
            <a:pPr lvl="2"/>
            <a:r>
              <a:rPr lang="cs-CZ" b="1" i="1" dirty="0">
                <a:solidFill>
                  <a:schemeClr val="tx2"/>
                </a:solidFill>
              </a:rPr>
              <a:t>2/ </a:t>
            </a:r>
            <a:r>
              <a:rPr lang="cs-CZ" i="1" dirty="0">
                <a:solidFill>
                  <a:schemeClr val="tx2"/>
                </a:solidFill>
              </a:rPr>
              <a:t>Za škodu způsobenou </a:t>
            </a:r>
            <a:r>
              <a:rPr lang="cs-CZ" b="1" i="1" dirty="0">
                <a:solidFill>
                  <a:schemeClr val="tx2"/>
                </a:solidFill>
              </a:rPr>
              <a:t>NÚP</a:t>
            </a:r>
          </a:p>
          <a:p>
            <a:pPr lvl="1"/>
            <a:r>
              <a:rPr lang="cs-CZ" dirty="0"/>
              <a:t>(Obdobně </a:t>
            </a:r>
            <a:r>
              <a:rPr lang="cs-CZ" b="1" dirty="0"/>
              <a:t>pro stát i ÚSC </a:t>
            </a:r>
            <a:r>
              <a:rPr lang="cs-CZ" dirty="0"/>
              <a:t>– jen s dílčími odchylkami)</a:t>
            </a:r>
          </a:p>
        </p:txBody>
      </p:sp>
      <p:pic>
        <p:nvPicPr>
          <p:cNvPr id="7" name="Prednáška 1b slide 23.wav">
            <a:hlinkClick r:id="" action="ppaction://media"/>
          </p:cNvPr>
          <p:cNvPicPr>
            <a:picLocks noRot="1" noChangeAspect="1"/>
          </p:cNvPicPr>
          <p:nvPr>
            <a:wavAudioFile r:embed="rId1" name="Prednáška 1b slide 23.wav"/>
          </p:nvPr>
        </p:nvPicPr>
        <p:blipFill>
          <a:blip r:embed="rId3" cstate="print"/>
          <a:stretch>
            <a:fillRect/>
          </a:stretch>
        </p:blipFill>
        <p:spPr>
          <a:xfrm>
            <a:off x="11887200" y="0"/>
            <a:ext cx="304800" cy="304800"/>
          </a:xfrm>
          <a:prstGeom prst="rect">
            <a:avLst/>
          </a:prstGeom>
        </p:spPr>
      </p:pic>
    </p:spTree>
  </p:cSld>
  <p:clrMapOvr>
    <a:masterClrMapping/>
  </p:clrMapOvr>
  <p:transition advTm="32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99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23</a:t>
            </a:fld>
            <a:endParaRPr lang="cs-CZ" altLang="cs-CZ" dirty="0"/>
          </a:p>
        </p:txBody>
      </p:sp>
      <p:sp>
        <p:nvSpPr>
          <p:cNvPr id="4" name="Nadpis 3"/>
          <p:cNvSpPr>
            <a:spLocks noGrp="1"/>
          </p:cNvSpPr>
          <p:nvPr>
            <p:ph type="title"/>
          </p:nvPr>
        </p:nvSpPr>
        <p:spPr/>
        <p:txBody>
          <a:bodyPr/>
          <a:lstStyle/>
          <a:p>
            <a:r>
              <a:rPr lang="cs-CZ" dirty="0"/>
              <a:t>4) Představení zákona č. 82/1998 Sb. </a:t>
            </a:r>
          </a:p>
        </p:txBody>
      </p:sp>
      <p:sp>
        <p:nvSpPr>
          <p:cNvPr id="5" name="Zástupný symbol pro obsah 4"/>
          <p:cNvSpPr>
            <a:spLocks noGrp="1"/>
          </p:cNvSpPr>
          <p:nvPr>
            <p:ph idx="1"/>
          </p:nvPr>
        </p:nvSpPr>
        <p:spPr/>
        <p:txBody>
          <a:bodyPr/>
          <a:lstStyle/>
          <a:p>
            <a:r>
              <a:rPr lang="cs-CZ" dirty="0"/>
              <a:t>Na co se </a:t>
            </a:r>
            <a:r>
              <a:rPr lang="cs-CZ" b="1" dirty="0"/>
              <a:t>nevztahuje</a:t>
            </a:r>
            <a:r>
              <a:rPr lang="cs-CZ" dirty="0"/>
              <a:t>?</a:t>
            </a:r>
          </a:p>
          <a:p>
            <a:pPr lvl="1"/>
            <a:r>
              <a:rPr lang="cs-CZ" b="1" dirty="0">
                <a:solidFill>
                  <a:srgbClr val="0000DC"/>
                </a:solidFill>
              </a:rPr>
              <a:t>Soukromoprávní vystupování </a:t>
            </a:r>
            <a:r>
              <a:rPr lang="cs-CZ" dirty="0"/>
              <a:t>subjektů veřejné moci (VS)</a:t>
            </a:r>
          </a:p>
          <a:p>
            <a:pPr lvl="1"/>
            <a:r>
              <a:rPr lang="cs-CZ" dirty="0"/>
              <a:t>= Typicky škoda z majetkoprávního jednání (oblast tzv. </a:t>
            </a:r>
            <a:r>
              <a:rPr lang="cs-CZ" dirty="0" err="1"/>
              <a:t>nevrchnostenské</a:t>
            </a:r>
            <a:r>
              <a:rPr lang="cs-CZ" dirty="0"/>
              <a:t> správy)</a:t>
            </a:r>
          </a:p>
          <a:p>
            <a:pPr lvl="1"/>
            <a:r>
              <a:rPr lang="cs-CZ" dirty="0"/>
              <a:t>Není možná konkurence nároků = buď, anebo…</a:t>
            </a:r>
          </a:p>
          <a:p>
            <a:pPr lvl="1">
              <a:buNone/>
            </a:pPr>
            <a:endParaRPr lang="cs-CZ" dirty="0"/>
          </a:p>
          <a:p>
            <a:pPr lvl="1">
              <a:buNone/>
            </a:pPr>
            <a:endParaRPr lang="cs-CZ" dirty="0"/>
          </a:p>
          <a:p>
            <a:pPr lvl="1"/>
            <a:r>
              <a:rPr lang="cs-CZ" dirty="0"/>
              <a:t>Dále na (byť zcela výjimečně):</a:t>
            </a:r>
          </a:p>
          <a:p>
            <a:pPr lvl="1"/>
            <a:r>
              <a:rPr lang="cs-CZ" dirty="0">
                <a:solidFill>
                  <a:srgbClr val="0000DC"/>
                </a:solidFill>
              </a:rPr>
              <a:t>Tzv. exces </a:t>
            </a:r>
            <a:r>
              <a:rPr lang="cs-CZ" dirty="0"/>
              <a:t>při výkonu veřejné moci</a:t>
            </a:r>
          </a:p>
          <a:p>
            <a:pPr lvl="1"/>
            <a:r>
              <a:rPr lang="cs-CZ" dirty="0">
                <a:solidFill>
                  <a:srgbClr val="0000DC"/>
                </a:solidFill>
              </a:rPr>
              <a:t>„Předstíraný“ výkon</a:t>
            </a:r>
            <a:r>
              <a:rPr lang="cs-CZ" dirty="0"/>
              <a:t> veřejné moci</a:t>
            </a:r>
          </a:p>
          <a:p>
            <a:pPr lvl="1"/>
            <a:r>
              <a:rPr lang="cs-CZ" dirty="0"/>
              <a:t>(Podrobněji v tématu č. 5)</a:t>
            </a:r>
          </a:p>
        </p:txBody>
      </p:sp>
      <p:pic>
        <p:nvPicPr>
          <p:cNvPr id="7" name="Prednáška 1b slide 24.wav">
            <a:hlinkClick r:id="" action="ppaction://media"/>
          </p:cNvPr>
          <p:cNvPicPr>
            <a:picLocks noRot="1" noChangeAspect="1"/>
          </p:cNvPicPr>
          <p:nvPr>
            <a:wavAudioFile r:embed="rId1" name="Prednáška 1b slide 24.wav"/>
          </p:nvPr>
        </p:nvPicPr>
        <p:blipFill>
          <a:blip r:embed="rId3" cstate="print"/>
          <a:stretch>
            <a:fillRect/>
          </a:stretch>
        </p:blipFill>
        <p:spPr>
          <a:xfrm>
            <a:off x="11887200" y="0"/>
            <a:ext cx="304800" cy="304800"/>
          </a:xfrm>
          <a:prstGeom prst="rect">
            <a:avLst/>
          </a:prstGeom>
        </p:spPr>
      </p:pic>
    </p:spTree>
  </p:cSld>
  <p:clrMapOvr>
    <a:masterClrMapping/>
  </p:clrMapOvr>
  <p:transition advTm="32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77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24</a:t>
            </a:fld>
            <a:endParaRPr lang="cs-CZ" altLang="cs-CZ" dirty="0"/>
          </a:p>
        </p:txBody>
      </p:sp>
      <p:sp>
        <p:nvSpPr>
          <p:cNvPr id="4" name="Nadpis 3"/>
          <p:cNvSpPr>
            <a:spLocks noGrp="1"/>
          </p:cNvSpPr>
          <p:nvPr>
            <p:ph type="title"/>
          </p:nvPr>
        </p:nvSpPr>
        <p:spPr/>
        <p:txBody>
          <a:bodyPr/>
          <a:lstStyle/>
          <a:p>
            <a:r>
              <a:rPr lang="cs-CZ" dirty="0"/>
              <a:t>4) Představení zákona č. 82/1998 Sb. </a:t>
            </a:r>
          </a:p>
        </p:txBody>
      </p:sp>
      <p:sp>
        <p:nvSpPr>
          <p:cNvPr id="5" name="Zástupný symbol pro obsah 4"/>
          <p:cNvSpPr>
            <a:spLocks noGrp="1"/>
          </p:cNvSpPr>
          <p:nvPr>
            <p:ph idx="1"/>
          </p:nvPr>
        </p:nvSpPr>
        <p:spPr/>
        <p:txBody>
          <a:bodyPr/>
          <a:lstStyle/>
          <a:p>
            <a:r>
              <a:rPr lang="cs-CZ" b="1" dirty="0"/>
              <a:t>Kdo</a:t>
            </a:r>
            <a:r>
              <a:rPr lang="cs-CZ" dirty="0"/>
              <a:t> odpovídá?</a:t>
            </a:r>
          </a:p>
          <a:p>
            <a:pPr lvl="1"/>
            <a:r>
              <a:rPr lang="cs-CZ" dirty="0"/>
              <a:t>Pouze stanovené veřejné subjekty – </a:t>
            </a:r>
            <a:r>
              <a:rPr lang="cs-CZ" b="1" dirty="0"/>
              <a:t>§ 1 </a:t>
            </a:r>
            <a:r>
              <a:rPr lang="cs-CZ" b="1" dirty="0" err="1"/>
              <a:t>OdpŠk</a:t>
            </a:r>
            <a:endParaRPr lang="cs-CZ" b="1" dirty="0"/>
          </a:p>
          <a:p>
            <a:pPr lvl="1"/>
            <a:r>
              <a:rPr lang="cs-CZ" dirty="0"/>
              <a:t>= </a:t>
            </a:r>
            <a:r>
              <a:rPr lang="cs-CZ" b="1" dirty="0">
                <a:solidFill>
                  <a:srgbClr val="0000DC"/>
                </a:solidFill>
              </a:rPr>
              <a:t>Stát</a:t>
            </a:r>
            <a:r>
              <a:rPr lang="cs-CZ" b="1" dirty="0"/>
              <a:t> + </a:t>
            </a:r>
            <a:r>
              <a:rPr lang="cs-CZ" b="1" dirty="0">
                <a:solidFill>
                  <a:srgbClr val="0000DC"/>
                </a:solidFill>
              </a:rPr>
              <a:t>územní samosprávné celky</a:t>
            </a:r>
            <a:r>
              <a:rPr lang="cs-CZ" dirty="0">
                <a:solidFill>
                  <a:srgbClr val="0000DC"/>
                </a:solidFill>
              </a:rPr>
              <a:t> </a:t>
            </a:r>
            <a:r>
              <a:rPr lang="cs-CZ" dirty="0"/>
              <a:t>(obce a kraje)</a:t>
            </a:r>
          </a:p>
          <a:p>
            <a:pPr lvl="1"/>
            <a:r>
              <a:rPr lang="cs-CZ" dirty="0"/>
              <a:t>(Odpovědnost ÚSC jednou z hlavních „novinek“ zákona č. 82/1998 Sb. – oproti dřívějšímu zákonu č. 58/1969 Sb.)</a:t>
            </a:r>
          </a:p>
          <a:p>
            <a:pPr lvl="1"/>
            <a:endParaRPr lang="cs-CZ" dirty="0"/>
          </a:p>
          <a:p>
            <a:pPr lvl="1"/>
            <a:r>
              <a:rPr lang="cs-CZ" dirty="0"/>
              <a:t>Zákon č. 82/1998 Sb. ovšem </a:t>
            </a:r>
            <a:r>
              <a:rPr lang="cs-CZ" b="1" dirty="0"/>
              <a:t>opomíjí tzv. neúzemní samosprávu </a:t>
            </a:r>
          </a:p>
          <a:p>
            <a:pPr lvl="1"/>
            <a:r>
              <a:rPr lang="cs-CZ" dirty="0"/>
              <a:t>(= Profesní komory s povinným členstvím a veřejné vysoké školy)</a:t>
            </a:r>
          </a:p>
          <a:p>
            <a:pPr lvl="1"/>
            <a:endParaRPr lang="cs-CZ" dirty="0"/>
          </a:p>
          <a:p>
            <a:pPr lvl="1"/>
            <a:r>
              <a:rPr lang="cs-CZ" dirty="0"/>
              <a:t>Dle soudní judikatury ovšem mimo „režim“ zákona č. 82/1998 Sb.</a:t>
            </a:r>
          </a:p>
          <a:p>
            <a:pPr>
              <a:buNone/>
            </a:pPr>
            <a:endParaRPr lang="cs-CZ" dirty="0"/>
          </a:p>
        </p:txBody>
      </p:sp>
      <p:pic>
        <p:nvPicPr>
          <p:cNvPr id="7" name="Prednáška 1b slide 25.wav">
            <a:hlinkClick r:id="" action="ppaction://media"/>
          </p:cNvPr>
          <p:cNvPicPr>
            <a:picLocks noRot="1" noChangeAspect="1"/>
          </p:cNvPicPr>
          <p:nvPr>
            <a:wavAudioFile r:embed="rId1" name="Prednáška 1b slide 25.wav"/>
          </p:nvPr>
        </p:nvPicPr>
        <p:blipFill>
          <a:blip r:embed="rId3" cstate="print"/>
          <a:stretch>
            <a:fillRect/>
          </a:stretch>
        </p:blipFill>
        <p:spPr>
          <a:xfrm>
            <a:off x="11887200" y="0"/>
            <a:ext cx="304800" cy="304800"/>
          </a:xfrm>
          <a:prstGeom prst="rect">
            <a:avLst/>
          </a:prstGeom>
        </p:spPr>
      </p:pic>
    </p:spTree>
  </p:cSld>
  <p:clrMapOvr>
    <a:masterClrMapping/>
  </p:clrMapOvr>
  <p:transition advTm="32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68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25</a:t>
            </a:fld>
            <a:endParaRPr lang="cs-CZ" altLang="cs-CZ" dirty="0"/>
          </a:p>
        </p:txBody>
      </p:sp>
      <p:sp>
        <p:nvSpPr>
          <p:cNvPr id="4" name="Nadpis 3"/>
          <p:cNvSpPr>
            <a:spLocks noGrp="1"/>
          </p:cNvSpPr>
          <p:nvPr>
            <p:ph type="title"/>
          </p:nvPr>
        </p:nvSpPr>
        <p:spPr/>
        <p:txBody>
          <a:bodyPr/>
          <a:lstStyle/>
          <a:p>
            <a:r>
              <a:rPr lang="cs-CZ" dirty="0"/>
              <a:t>4) Představení zákona č. 82/1998 Sb.</a:t>
            </a:r>
          </a:p>
        </p:txBody>
      </p:sp>
      <p:sp>
        <p:nvSpPr>
          <p:cNvPr id="5" name="Zástupný symbol pro obsah 4"/>
          <p:cNvSpPr>
            <a:spLocks noGrp="1"/>
          </p:cNvSpPr>
          <p:nvPr>
            <p:ph idx="1"/>
          </p:nvPr>
        </p:nvSpPr>
        <p:spPr/>
        <p:txBody>
          <a:bodyPr/>
          <a:lstStyle/>
          <a:p>
            <a:r>
              <a:rPr lang="cs-CZ" b="1" dirty="0"/>
              <a:t>Kdo</a:t>
            </a:r>
            <a:r>
              <a:rPr lang="cs-CZ" dirty="0"/>
              <a:t> odpovídá?</a:t>
            </a:r>
          </a:p>
          <a:p>
            <a:pPr lvl="1"/>
            <a:r>
              <a:rPr lang="cs-CZ" i="1" dirty="0">
                <a:solidFill>
                  <a:srgbClr val="0000DC"/>
                </a:solidFill>
              </a:rPr>
              <a:t>Podle přesvědčení Ústavního soudu nelze v daném případě ČAK (jednající prostřednictvím kárného orgánu) považovat za vykonavatele státní moci, resp. za právnickou nebo fyzickou osobu vykonávající státní správu, která jí byla svěřena zákonem nebo na základě zákona ve smyslu § 3 odst. 1 písm. b) zákona č. 82/1998 Sb. Při výkonu kárné pravomoci totiž ČAK nevykonává státní správu, neboť jí nebyla zákonem č. 85/1996 Sb. ani jiným právním předpisem svěřena. Správný je sice závěr, že kárné řízení lze považovat za výkon veřejné moci, jelikož se však nejedná o výkon státní správy, ale o </a:t>
            </a:r>
            <a:r>
              <a:rPr lang="cs-CZ" b="1" i="1" dirty="0">
                <a:solidFill>
                  <a:srgbClr val="0000DC"/>
                </a:solidFill>
              </a:rPr>
              <a:t>výkon decentralizované veřejné správy – profesní samosprávy, odpovědnost za škodu podle zákona č. 82/1998 Sb. nelze uplatňovat</a:t>
            </a:r>
            <a:r>
              <a:rPr lang="cs-CZ" i="1" dirty="0">
                <a:solidFill>
                  <a:srgbClr val="0000DC"/>
                </a:solidFill>
              </a:rPr>
              <a:t>, neboť ji (z neznámého důvodu) neupravuje. Reguluje právě jen odpovědnost územních samosprávných korporací při výkonu samosprávy. Analogicky lze dovodit, že v souzené věci není dána odpovědnost státu, ale samotné profesní samosprávné korporace – ČAK. </a:t>
            </a:r>
            <a:r>
              <a:rPr lang="cs-CZ" b="1" dirty="0"/>
              <a:t>Ústavní soud, IV. ÚS 3638/15</a:t>
            </a:r>
          </a:p>
        </p:txBody>
      </p:sp>
    </p:spTree>
  </p:cSld>
  <p:clrMapOvr>
    <a:masterClrMapping/>
  </p:clrMapOvr>
  <p:transition advTm="3261"/>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26</a:t>
            </a:fld>
            <a:endParaRPr lang="cs-CZ" altLang="cs-CZ" dirty="0"/>
          </a:p>
        </p:txBody>
      </p:sp>
      <p:sp>
        <p:nvSpPr>
          <p:cNvPr id="4" name="Nadpis 3"/>
          <p:cNvSpPr>
            <a:spLocks noGrp="1"/>
          </p:cNvSpPr>
          <p:nvPr>
            <p:ph type="title"/>
          </p:nvPr>
        </p:nvSpPr>
        <p:spPr/>
        <p:txBody>
          <a:bodyPr/>
          <a:lstStyle/>
          <a:p>
            <a:r>
              <a:rPr lang="cs-CZ" dirty="0"/>
              <a:t>4) Představení zákona č. 82/1998 Sb. </a:t>
            </a:r>
          </a:p>
        </p:txBody>
      </p:sp>
      <p:sp>
        <p:nvSpPr>
          <p:cNvPr id="5" name="Zástupný symbol pro obsah 4"/>
          <p:cNvSpPr>
            <a:spLocks noGrp="1"/>
          </p:cNvSpPr>
          <p:nvPr>
            <p:ph idx="1"/>
          </p:nvPr>
        </p:nvSpPr>
        <p:spPr/>
        <p:txBody>
          <a:bodyPr/>
          <a:lstStyle/>
          <a:p>
            <a:r>
              <a:rPr lang="cs-CZ" b="1" dirty="0"/>
              <a:t>Stát odpovídá</a:t>
            </a:r>
            <a:r>
              <a:rPr lang="cs-CZ" dirty="0"/>
              <a:t>, pokud škodu způsobily </a:t>
            </a:r>
            <a:r>
              <a:rPr lang="cs-CZ" b="1" dirty="0"/>
              <a:t>(§ 3 a 4 </a:t>
            </a:r>
            <a:r>
              <a:rPr lang="cs-CZ" b="1" dirty="0" err="1"/>
              <a:t>OdpŠk</a:t>
            </a:r>
            <a:r>
              <a:rPr lang="cs-CZ" b="1" dirty="0"/>
              <a:t>)</a:t>
            </a:r>
          </a:p>
          <a:p>
            <a:pPr lvl="1"/>
            <a:r>
              <a:rPr lang="cs-CZ" b="1" dirty="0"/>
              <a:t>1/ </a:t>
            </a:r>
            <a:r>
              <a:rPr lang="cs-CZ" b="1" dirty="0">
                <a:solidFill>
                  <a:srgbClr val="0000DC"/>
                </a:solidFill>
              </a:rPr>
              <a:t>Státní orgány</a:t>
            </a:r>
            <a:r>
              <a:rPr lang="cs-CZ" dirty="0"/>
              <a:t>,</a:t>
            </a:r>
          </a:p>
          <a:p>
            <a:pPr lvl="1"/>
            <a:r>
              <a:rPr lang="cs-CZ" b="1" dirty="0"/>
              <a:t>2/ </a:t>
            </a:r>
            <a:r>
              <a:rPr lang="cs-CZ" b="1" dirty="0">
                <a:solidFill>
                  <a:srgbClr val="0000DC"/>
                </a:solidFill>
              </a:rPr>
              <a:t>Právnické a fyzické osoby při výkonu státní správy, která jim byla svěřena </a:t>
            </a:r>
            <a:r>
              <a:rPr lang="cs-CZ" dirty="0"/>
              <a:t>zákonem nebo na základě zákona, výslovně:</a:t>
            </a:r>
          </a:p>
          <a:p>
            <a:pPr lvl="2"/>
            <a:r>
              <a:rPr lang="cs-CZ" b="1" dirty="0">
                <a:solidFill>
                  <a:srgbClr val="0000DC"/>
                </a:solidFill>
              </a:rPr>
              <a:t>- Notáři </a:t>
            </a:r>
            <a:r>
              <a:rPr lang="cs-CZ" i="1" dirty="0"/>
              <a:t>(sepisování veřejných listin o právních úkonech, zápisy do veřejného rejstříku a úkony notáře jako soudního komisaře)</a:t>
            </a:r>
          </a:p>
          <a:p>
            <a:pPr lvl="2"/>
            <a:r>
              <a:rPr lang="cs-CZ" b="1" dirty="0">
                <a:solidFill>
                  <a:srgbClr val="0000DC"/>
                </a:solidFill>
              </a:rPr>
              <a:t>- Exekutoři </a:t>
            </a:r>
            <a:r>
              <a:rPr lang="cs-CZ" i="1" dirty="0"/>
              <a:t>(úkony soudního exekutora při výkonu exekuční činnosti, sepisování exekutorských zápisů a činnosti vykonávané z pověření soudu podle zvláštního právního předpisu)</a:t>
            </a:r>
          </a:p>
          <a:p>
            <a:pPr lvl="1"/>
            <a:r>
              <a:rPr lang="cs-CZ" b="1" dirty="0"/>
              <a:t>3/ </a:t>
            </a:r>
            <a:r>
              <a:rPr lang="cs-CZ" b="1" dirty="0">
                <a:solidFill>
                  <a:srgbClr val="0000DC"/>
                </a:solidFill>
              </a:rPr>
              <a:t>Orgány ÚSC</a:t>
            </a:r>
            <a:r>
              <a:rPr lang="cs-CZ" dirty="0"/>
              <a:t>, pokud ke škodě došlo při výkonu státní správy, který na ně byl přenesen zákonem nebo na základě zákona - tedy </a:t>
            </a:r>
            <a:r>
              <a:rPr lang="cs-CZ" b="1" dirty="0">
                <a:solidFill>
                  <a:srgbClr val="0000DC"/>
                </a:solidFill>
              </a:rPr>
              <a:t>v rámci přenesené působnosti</a:t>
            </a:r>
          </a:p>
          <a:p>
            <a:pPr lvl="1"/>
            <a:endParaRPr lang="cs-CZ" b="1" dirty="0">
              <a:solidFill>
                <a:srgbClr val="0000DC"/>
              </a:solidFill>
            </a:endParaRPr>
          </a:p>
          <a:p>
            <a:pPr lvl="1"/>
            <a:r>
              <a:rPr lang="cs-CZ" i="1" dirty="0"/>
              <a:t>(= Přičitatelnost státu)</a:t>
            </a:r>
          </a:p>
          <a:p>
            <a:pPr lvl="1"/>
            <a:endParaRPr lang="cs-CZ" dirty="0"/>
          </a:p>
          <a:p>
            <a:pPr>
              <a:buNone/>
            </a:pPr>
            <a:endParaRPr lang="cs-CZ" dirty="0"/>
          </a:p>
        </p:txBody>
      </p:sp>
      <p:pic>
        <p:nvPicPr>
          <p:cNvPr id="7" name="Prednáška 1b slide 26.wav">
            <a:hlinkClick r:id="" action="ppaction://media"/>
          </p:cNvPr>
          <p:cNvPicPr>
            <a:picLocks noRot="1" noChangeAspect="1"/>
          </p:cNvPicPr>
          <p:nvPr>
            <a:wavAudioFile r:embed="rId1" name="Prednáška 1b slide 26.wav"/>
          </p:nvPr>
        </p:nvPicPr>
        <p:blipFill>
          <a:blip r:embed="rId3" cstate="print"/>
          <a:stretch>
            <a:fillRect/>
          </a:stretch>
        </p:blipFill>
        <p:spPr>
          <a:xfrm>
            <a:off x="11887200" y="0"/>
            <a:ext cx="304800" cy="304800"/>
          </a:xfrm>
          <a:prstGeom prst="rect">
            <a:avLst/>
          </a:prstGeom>
        </p:spPr>
      </p:pic>
    </p:spTree>
  </p:cSld>
  <p:clrMapOvr>
    <a:masterClrMapping/>
  </p:clrMapOvr>
  <p:transition advTm="32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82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27</a:t>
            </a:fld>
            <a:endParaRPr lang="cs-CZ" altLang="cs-CZ" dirty="0"/>
          </a:p>
        </p:txBody>
      </p:sp>
      <p:sp>
        <p:nvSpPr>
          <p:cNvPr id="4" name="Nadpis 3"/>
          <p:cNvSpPr>
            <a:spLocks noGrp="1"/>
          </p:cNvSpPr>
          <p:nvPr>
            <p:ph type="title"/>
          </p:nvPr>
        </p:nvSpPr>
        <p:spPr/>
        <p:txBody>
          <a:bodyPr/>
          <a:lstStyle/>
          <a:p>
            <a:r>
              <a:rPr lang="cs-CZ" dirty="0"/>
              <a:t>4) Představení zákona č. 82/1998 Sb. </a:t>
            </a:r>
          </a:p>
        </p:txBody>
      </p:sp>
      <p:sp>
        <p:nvSpPr>
          <p:cNvPr id="5" name="Zástupný symbol pro obsah 4"/>
          <p:cNvSpPr>
            <a:spLocks noGrp="1"/>
          </p:cNvSpPr>
          <p:nvPr>
            <p:ph idx="1"/>
          </p:nvPr>
        </p:nvSpPr>
        <p:spPr/>
        <p:txBody>
          <a:bodyPr/>
          <a:lstStyle/>
          <a:p>
            <a:r>
              <a:rPr lang="cs-CZ" b="1" dirty="0"/>
              <a:t>ÚSC odpovídá</a:t>
            </a:r>
            <a:r>
              <a:rPr lang="cs-CZ" dirty="0"/>
              <a:t>, pokud </a:t>
            </a:r>
            <a:r>
              <a:rPr lang="cs-CZ" b="1" dirty="0"/>
              <a:t>(§ 1/2 </a:t>
            </a:r>
            <a:r>
              <a:rPr lang="cs-CZ" b="1" dirty="0" err="1"/>
              <a:t>OdpŠk</a:t>
            </a:r>
            <a:r>
              <a:rPr lang="cs-CZ" b="1" dirty="0"/>
              <a:t>)</a:t>
            </a:r>
          </a:p>
          <a:p>
            <a:pPr lvl="1"/>
            <a:r>
              <a:rPr lang="cs-CZ" b="1" dirty="0">
                <a:solidFill>
                  <a:srgbClr val="0000DC"/>
                </a:solidFill>
              </a:rPr>
              <a:t>Škodu způsobil sám </a:t>
            </a:r>
            <a:r>
              <a:rPr lang="cs-CZ" dirty="0"/>
              <a:t>(</a:t>
            </a:r>
            <a:r>
              <a:rPr lang="cs-CZ" b="1" dirty="0"/>
              <a:t>jeho orgány</a:t>
            </a:r>
            <a:r>
              <a:rPr lang="cs-CZ" dirty="0"/>
              <a:t>) při výkonu VS </a:t>
            </a:r>
            <a:r>
              <a:rPr lang="cs-CZ" b="1" dirty="0">
                <a:solidFill>
                  <a:srgbClr val="0000DC"/>
                </a:solidFill>
              </a:rPr>
              <a:t>v samostatné působnosti </a:t>
            </a:r>
          </a:p>
          <a:p>
            <a:pPr lvl="1"/>
            <a:r>
              <a:rPr lang="cs-CZ" dirty="0"/>
              <a:t>(Přičemž „výkonem VS“ třeba rozumět tzv. vrchnostenskou správu)</a:t>
            </a:r>
          </a:p>
          <a:p>
            <a:pPr marL="324000" lvl="1" indent="0">
              <a:buNone/>
            </a:pPr>
            <a:endParaRPr lang="cs-CZ" dirty="0"/>
          </a:p>
          <a:p>
            <a:pPr lvl="1"/>
            <a:r>
              <a:rPr lang="cs-CZ" dirty="0"/>
              <a:t>= V případě ÚSC tedy odpovědnost </a:t>
            </a:r>
            <a:r>
              <a:rPr lang="cs-CZ" b="1" dirty="0"/>
              <a:t>v závislosti na povaze působnosti</a:t>
            </a:r>
            <a:endParaRPr lang="cs-CZ" dirty="0"/>
          </a:p>
          <a:p>
            <a:pPr lvl="1"/>
            <a:r>
              <a:rPr lang="cs-CZ" dirty="0"/>
              <a:t>(Potenciální problém „střídání“ odpovědného subjektu v závislosti na povaze působnosti)</a:t>
            </a:r>
          </a:p>
          <a:p>
            <a:pPr>
              <a:buNone/>
            </a:pPr>
            <a:endParaRPr lang="cs-CZ" dirty="0"/>
          </a:p>
        </p:txBody>
      </p:sp>
      <p:pic>
        <p:nvPicPr>
          <p:cNvPr id="7" name="Prednáška 1b slide 28.wav">
            <a:hlinkClick r:id="" action="ppaction://media"/>
          </p:cNvPr>
          <p:cNvPicPr>
            <a:picLocks noRot="1" noChangeAspect="1"/>
          </p:cNvPicPr>
          <p:nvPr>
            <a:wavAudioFile r:embed="rId1" name="Prednáška 1b slide 28.wav"/>
          </p:nvPr>
        </p:nvPicPr>
        <p:blipFill>
          <a:blip r:embed="rId3" cstate="print"/>
          <a:stretch>
            <a:fillRect/>
          </a:stretch>
        </p:blipFill>
        <p:spPr>
          <a:xfrm>
            <a:off x="11887200" y="0"/>
            <a:ext cx="304800" cy="304800"/>
          </a:xfrm>
          <a:prstGeom prst="rect">
            <a:avLst/>
          </a:prstGeom>
        </p:spPr>
      </p:pic>
    </p:spTree>
  </p:cSld>
  <p:clrMapOvr>
    <a:masterClrMapping/>
  </p:clrMapOvr>
  <p:transition advTm="32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9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28</a:t>
            </a:fld>
            <a:endParaRPr lang="cs-CZ" altLang="cs-CZ" dirty="0"/>
          </a:p>
        </p:txBody>
      </p:sp>
      <p:sp>
        <p:nvSpPr>
          <p:cNvPr id="4" name="Nadpis 3"/>
          <p:cNvSpPr>
            <a:spLocks noGrp="1"/>
          </p:cNvSpPr>
          <p:nvPr>
            <p:ph type="title"/>
          </p:nvPr>
        </p:nvSpPr>
        <p:spPr/>
        <p:txBody>
          <a:bodyPr/>
          <a:lstStyle/>
          <a:p>
            <a:r>
              <a:rPr lang="cs-CZ" dirty="0"/>
              <a:t>4) Představení zákona č. 82/1998 Sb. </a:t>
            </a:r>
          </a:p>
        </p:txBody>
      </p:sp>
      <p:sp>
        <p:nvSpPr>
          <p:cNvPr id="5" name="Zástupný symbol pro obsah 4"/>
          <p:cNvSpPr>
            <a:spLocks noGrp="1"/>
          </p:cNvSpPr>
          <p:nvPr>
            <p:ph idx="1"/>
          </p:nvPr>
        </p:nvSpPr>
        <p:spPr/>
        <p:txBody>
          <a:bodyPr/>
          <a:lstStyle/>
          <a:p>
            <a:r>
              <a:rPr lang="cs-CZ" b="1" dirty="0"/>
              <a:t>Předpoklady </a:t>
            </a:r>
            <a:r>
              <a:rPr lang="cs-CZ" dirty="0"/>
              <a:t>vzniku odpovědnosti</a:t>
            </a:r>
          </a:p>
          <a:p>
            <a:pPr lvl="1"/>
            <a:r>
              <a:rPr lang="cs-CZ" dirty="0"/>
              <a:t>Odpovědnost podle zákona č. 82/1998 Sb. = </a:t>
            </a:r>
            <a:r>
              <a:rPr lang="cs-CZ" b="1" dirty="0"/>
              <a:t>„modifikovaná“ </a:t>
            </a:r>
            <a:r>
              <a:rPr lang="cs-CZ" dirty="0"/>
              <a:t>soukromoprávní   odpovědnost za škodu, zejména v rovině:</a:t>
            </a:r>
          </a:p>
          <a:p>
            <a:pPr lvl="2"/>
            <a:r>
              <a:rPr lang="cs-CZ" b="1" dirty="0">
                <a:solidFill>
                  <a:srgbClr val="0000DC"/>
                </a:solidFill>
              </a:rPr>
              <a:t>- Absence zavinění </a:t>
            </a:r>
            <a:r>
              <a:rPr lang="cs-CZ" dirty="0">
                <a:solidFill>
                  <a:srgbClr val="0000DC"/>
                </a:solidFill>
              </a:rPr>
              <a:t>(objektivní odpovědnost bez možnosti liberace – tzv. absolutní odpovědnost)</a:t>
            </a:r>
          </a:p>
          <a:p>
            <a:pPr lvl="2"/>
            <a:r>
              <a:rPr lang="cs-CZ" b="1" dirty="0">
                <a:solidFill>
                  <a:srgbClr val="0000DC"/>
                </a:solidFill>
              </a:rPr>
              <a:t>- Zvláštních forem </a:t>
            </a:r>
            <a:r>
              <a:rPr lang="cs-CZ" b="1" dirty="0" err="1">
                <a:solidFill>
                  <a:srgbClr val="0000DC"/>
                </a:solidFill>
              </a:rPr>
              <a:t>deliktního</a:t>
            </a:r>
            <a:r>
              <a:rPr lang="cs-CZ" b="1" dirty="0">
                <a:solidFill>
                  <a:srgbClr val="0000DC"/>
                </a:solidFill>
              </a:rPr>
              <a:t> jednání </a:t>
            </a:r>
            <a:r>
              <a:rPr lang="cs-CZ" dirty="0">
                <a:solidFill>
                  <a:srgbClr val="0000DC"/>
                </a:solidFill>
              </a:rPr>
              <a:t>(„forem odpovědnosti“)</a:t>
            </a:r>
          </a:p>
          <a:p>
            <a:pPr lvl="2"/>
            <a:endParaRPr lang="cs-CZ" b="1" dirty="0">
              <a:solidFill>
                <a:srgbClr val="0000DC"/>
              </a:solidFill>
            </a:endParaRPr>
          </a:p>
          <a:p>
            <a:r>
              <a:rPr lang="cs-CZ" dirty="0"/>
              <a:t>Odpovědnost za </a:t>
            </a:r>
            <a:r>
              <a:rPr lang="cs-CZ" b="1" dirty="0"/>
              <a:t>nemajetkovou újmu (§ 1/3 </a:t>
            </a:r>
            <a:r>
              <a:rPr lang="cs-CZ" b="1" dirty="0" err="1"/>
              <a:t>OdpŠk</a:t>
            </a:r>
            <a:r>
              <a:rPr lang="cs-CZ" b="1" dirty="0"/>
              <a:t>)</a:t>
            </a:r>
          </a:p>
          <a:p>
            <a:pPr lvl="1"/>
            <a:r>
              <a:rPr lang="cs-CZ" dirty="0"/>
              <a:t>Obdobně (za stanovených podmínek) </a:t>
            </a:r>
            <a:r>
              <a:rPr lang="cs-CZ" b="1" dirty="0">
                <a:solidFill>
                  <a:srgbClr val="0000DC"/>
                </a:solidFill>
              </a:rPr>
              <a:t>také odpovědnost za nemajetkovou újmu</a:t>
            </a:r>
          </a:p>
          <a:p>
            <a:pPr lvl="1"/>
            <a:r>
              <a:rPr lang="cs-CZ" dirty="0"/>
              <a:t>(Avšak až s velkou novelizací zákonem č. 160/2006 Sb.)</a:t>
            </a:r>
          </a:p>
          <a:p>
            <a:pPr lvl="1"/>
            <a:endParaRPr lang="cs-CZ" dirty="0"/>
          </a:p>
          <a:p>
            <a:r>
              <a:rPr lang="cs-CZ" dirty="0"/>
              <a:t>Dále také </a:t>
            </a:r>
            <a:r>
              <a:rPr lang="cs-CZ" b="1" dirty="0"/>
              <a:t>procesní aspekty </a:t>
            </a:r>
          </a:p>
          <a:p>
            <a:pPr lvl="1"/>
            <a:r>
              <a:rPr lang="cs-CZ" dirty="0"/>
              <a:t>(samostatně viz téma č. 6.)</a:t>
            </a:r>
          </a:p>
        </p:txBody>
      </p:sp>
      <p:pic>
        <p:nvPicPr>
          <p:cNvPr id="7" name="Prednáška 1b slide 29.wav">
            <a:hlinkClick r:id="" action="ppaction://media"/>
          </p:cNvPr>
          <p:cNvPicPr>
            <a:picLocks noRot="1" noChangeAspect="1"/>
          </p:cNvPicPr>
          <p:nvPr>
            <a:wavAudioFile r:embed="rId1" name="Prednáška 1b slide 29.wav"/>
          </p:nvPr>
        </p:nvPicPr>
        <p:blipFill>
          <a:blip r:embed="rId3" cstate="print"/>
          <a:stretch>
            <a:fillRect/>
          </a:stretch>
        </p:blipFill>
        <p:spPr>
          <a:xfrm>
            <a:off x="11887200" y="0"/>
            <a:ext cx="304800" cy="304800"/>
          </a:xfrm>
          <a:prstGeom prst="rect">
            <a:avLst/>
          </a:prstGeom>
        </p:spPr>
      </p:pic>
    </p:spTree>
  </p:cSld>
  <p:clrMapOvr>
    <a:masterClrMapping/>
  </p:clrMapOvr>
  <p:transition advTm="32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36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29</a:t>
            </a:fld>
            <a:endParaRPr lang="cs-CZ" altLang="cs-CZ" dirty="0"/>
          </a:p>
        </p:txBody>
      </p:sp>
      <p:sp>
        <p:nvSpPr>
          <p:cNvPr id="4" name="Nadpis 3"/>
          <p:cNvSpPr>
            <a:spLocks noGrp="1"/>
          </p:cNvSpPr>
          <p:nvPr>
            <p:ph type="title"/>
          </p:nvPr>
        </p:nvSpPr>
        <p:spPr/>
        <p:txBody>
          <a:bodyPr/>
          <a:lstStyle/>
          <a:p>
            <a:r>
              <a:rPr lang="cs-CZ" dirty="0"/>
              <a:t>Odpovědnost za škodu při </a:t>
            </a:r>
            <a:r>
              <a:rPr lang="cs-CZ" dirty="0" err="1"/>
              <a:t>výk</a:t>
            </a:r>
            <a:r>
              <a:rPr lang="cs-CZ" dirty="0"/>
              <a:t>. veř. moci</a:t>
            </a:r>
            <a:r>
              <a:rPr lang="cs-CZ" b="0" dirty="0"/>
              <a:t> </a:t>
            </a:r>
            <a:endParaRPr lang="cs-CZ" dirty="0"/>
          </a:p>
        </p:txBody>
      </p:sp>
      <p:sp>
        <p:nvSpPr>
          <p:cNvPr id="5" name="Zástupný symbol pro obsah 4"/>
          <p:cNvSpPr>
            <a:spLocks noGrp="1"/>
          </p:cNvSpPr>
          <p:nvPr>
            <p:ph idx="1"/>
          </p:nvPr>
        </p:nvSpPr>
        <p:spPr/>
        <p:txBody>
          <a:bodyPr/>
          <a:lstStyle/>
          <a:p>
            <a:pPr>
              <a:buNone/>
            </a:pPr>
            <a:endParaRPr lang="cs-CZ" b="1" dirty="0"/>
          </a:p>
          <a:p>
            <a:pPr>
              <a:buNone/>
            </a:pPr>
            <a:endParaRPr lang="cs-CZ" b="1" dirty="0"/>
          </a:p>
          <a:p>
            <a:r>
              <a:rPr lang="cs-CZ" b="1" dirty="0"/>
              <a:t>Děkuji za pozornost</a:t>
            </a:r>
          </a:p>
          <a:p>
            <a:pPr marL="324000" lvl="1" indent="0">
              <a:buNone/>
            </a:pPr>
            <a:endParaRPr lang="cs-CZ" b="1" dirty="0">
              <a:solidFill>
                <a:srgbClr val="0000DC"/>
              </a:solidFill>
            </a:endParaRPr>
          </a:p>
          <a:p>
            <a:pPr lvl="1"/>
            <a:endParaRPr lang="cs-CZ" b="1" dirty="0">
              <a:solidFill>
                <a:srgbClr val="0000DC"/>
              </a:solidFill>
            </a:endParaRPr>
          </a:p>
          <a:p>
            <a:r>
              <a:rPr lang="cs-CZ" dirty="0"/>
              <a:t>Pro případné dotazy:</a:t>
            </a:r>
          </a:p>
          <a:p>
            <a:pPr lvl="1"/>
            <a:r>
              <a:rPr lang="cs-CZ" i="1" dirty="0">
                <a:solidFill>
                  <a:srgbClr val="0000DC"/>
                </a:solidFill>
              </a:rPr>
              <a:t>V průběhu výuky</a:t>
            </a:r>
          </a:p>
          <a:p>
            <a:pPr lvl="1"/>
            <a:r>
              <a:rPr lang="cs-CZ" i="1" dirty="0">
                <a:solidFill>
                  <a:srgbClr val="0000DC"/>
                </a:solidFill>
              </a:rPr>
              <a:t>E-mail či MS Teams</a:t>
            </a:r>
          </a:p>
          <a:p>
            <a:pPr lvl="1"/>
            <a:r>
              <a:rPr lang="cs-CZ" i="1" dirty="0">
                <a:solidFill>
                  <a:srgbClr val="0000DC"/>
                </a:solidFill>
              </a:rPr>
              <a:t>Diskusní fórum předmětu</a:t>
            </a:r>
            <a:endParaRPr lang="cs-CZ" dirty="0"/>
          </a:p>
        </p:txBody>
      </p:sp>
    </p:spTree>
  </p:cSld>
  <p:clrMapOvr>
    <a:masterClrMapping/>
  </p:clrMapOvr>
  <p:transition advTm="3261"/>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a:t>
            </a:fld>
            <a:endParaRPr lang="cs-CZ" altLang="cs-CZ" dirty="0"/>
          </a:p>
        </p:txBody>
      </p:sp>
      <p:sp>
        <p:nvSpPr>
          <p:cNvPr id="4" name="Nadpis 3"/>
          <p:cNvSpPr>
            <a:spLocks noGrp="1"/>
          </p:cNvSpPr>
          <p:nvPr>
            <p:ph type="title"/>
          </p:nvPr>
        </p:nvSpPr>
        <p:spPr/>
        <p:txBody>
          <a:bodyPr/>
          <a:lstStyle/>
          <a:p>
            <a:r>
              <a:rPr lang="cs-CZ" dirty="0"/>
              <a:t>1) Argumenty pro odpovědnost </a:t>
            </a:r>
          </a:p>
        </p:txBody>
      </p:sp>
      <p:sp>
        <p:nvSpPr>
          <p:cNvPr id="5" name="Zástupný symbol pro obsah 4"/>
          <p:cNvSpPr>
            <a:spLocks noGrp="1"/>
          </p:cNvSpPr>
          <p:nvPr>
            <p:ph idx="1"/>
          </p:nvPr>
        </p:nvSpPr>
        <p:spPr/>
        <p:txBody>
          <a:bodyPr/>
          <a:lstStyle/>
          <a:p>
            <a:r>
              <a:rPr lang="cs-CZ" dirty="0"/>
              <a:t>Obecná otázka: </a:t>
            </a:r>
            <a:r>
              <a:rPr lang="cs-CZ" i="1" dirty="0">
                <a:solidFill>
                  <a:srgbClr val="0000DC"/>
                </a:solidFill>
              </a:rPr>
              <a:t>Proč by měla veřejná moc odpovídat za škodu?</a:t>
            </a:r>
          </a:p>
          <a:p>
            <a:pPr lvl="1"/>
            <a:endParaRPr lang="cs-CZ" i="1" dirty="0"/>
          </a:p>
          <a:p>
            <a:r>
              <a:rPr lang="cs-CZ" b="1" i="1" dirty="0"/>
              <a:t>1/ Odstrašení</a:t>
            </a:r>
            <a:endParaRPr lang="en-GB" b="1" i="1" dirty="0"/>
          </a:p>
          <a:p>
            <a:pPr lvl="1"/>
            <a:r>
              <a:rPr lang="cs-CZ" dirty="0"/>
              <a:t>Zřejmě hlavní praktický argument =</a:t>
            </a:r>
          </a:p>
          <a:p>
            <a:pPr lvl="1"/>
            <a:r>
              <a:rPr lang="cs-CZ" b="1" dirty="0"/>
              <a:t>Hrozba odškodnění</a:t>
            </a:r>
            <a:r>
              <a:rPr lang="cs-CZ" dirty="0"/>
              <a:t> jako odstrašení (</a:t>
            </a:r>
            <a:r>
              <a:rPr lang="cs-CZ" i="1" dirty="0"/>
              <a:t>„</a:t>
            </a:r>
            <a:r>
              <a:rPr lang="en-GB" i="1" dirty="0"/>
              <a:t>deterrence</a:t>
            </a:r>
            <a:r>
              <a:rPr lang="cs-CZ" i="1" dirty="0"/>
              <a:t>“</a:t>
            </a:r>
            <a:r>
              <a:rPr lang="cs-CZ" dirty="0"/>
              <a:t>) vede </a:t>
            </a:r>
            <a:r>
              <a:rPr lang="cs-CZ" b="1" dirty="0"/>
              <a:t>k předcházení vzniku škody </a:t>
            </a:r>
            <a:r>
              <a:rPr lang="cs-CZ" dirty="0"/>
              <a:t>a tím nepřímo k pozitivnímu ovlivňování veřejné moci (zejm. veřejné správy)</a:t>
            </a:r>
          </a:p>
          <a:p>
            <a:pPr lvl="1">
              <a:buNone/>
            </a:pPr>
            <a:endParaRPr lang="cs-CZ" dirty="0"/>
          </a:p>
          <a:p>
            <a:pPr lvl="1"/>
            <a:r>
              <a:rPr lang="cs-CZ" b="1" dirty="0"/>
              <a:t>Předpoklad </a:t>
            </a:r>
            <a:r>
              <a:rPr lang="cs-CZ" dirty="0"/>
              <a:t>= </a:t>
            </a:r>
            <a:r>
              <a:rPr lang="cs-CZ" b="1" i="1" dirty="0">
                <a:solidFill>
                  <a:srgbClr val="0000DC"/>
                </a:solidFill>
              </a:rPr>
              <a:t>„kultivace“ výkonu veřejné moci </a:t>
            </a:r>
            <a:r>
              <a:rPr lang="cs-CZ" i="1" dirty="0">
                <a:solidFill>
                  <a:srgbClr val="0000DC"/>
                </a:solidFill>
              </a:rPr>
              <a:t>(veřejné správy) </a:t>
            </a:r>
            <a:r>
              <a:rPr lang="cs-CZ" b="1" i="1" dirty="0">
                <a:solidFill>
                  <a:srgbClr val="0000DC"/>
                </a:solidFill>
              </a:rPr>
              <a:t>skrze uplatňování odpovědnosti za škodu</a:t>
            </a:r>
            <a:r>
              <a:rPr lang="cs-CZ" b="1" i="1" dirty="0"/>
              <a:t> </a:t>
            </a:r>
            <a:r>
              <a:rPr lang="cs-CZ" dirty="0"/>
              <a:t>(= její prevenční působení)</a:t>
            </a:r>
          </a:p>
          <a:p>
            <a:pPr lvl="1">
              <a:buNone/>
            </a:pPr>
            <a:endParaRPr lang="cs-CZ" dirty="0"/>
          </a:p>
          <a:p>
            <a:pPr lvl="1"/>
            <a:r>
              <a:rPr lang="cs-CZ" dirty="0"/>
              <a:t>Ale také řada dalších argumentů…</a:t>
            </a:r>
          </a:p>
        </p:txBody>
      </p:sp>
      <p:pic>
        <p:nvPicPr>
          <p:cNvPr id="8" name="Prednáška 1b slide 4.wav">
            <a:hlinkClick r:id="" action="ppaction://media"/>
          </p:cNvPr>
          <p:cNvPicPr>
            <a:picLocks noRot="1" noChangeAspect="1"/>
          </p:cNvPicPr>
          <p:nvPr>
            <a:wavAudioFile r:embed="rId1" name="Prednáška 1b slide 4.wav"/>
          </p:nvPr>
        </p:nvPicPr>
        <p:blipFill>
          <a:blip r:embed="rId3" cstate="print"/>
          <a:stretch>
            <a:fillRect/>
          </a:stretch>
        </p:blipFill>
        <p:spPr>
          <a:xfrm>
            <a:off x="11887200" y="0"/>
            <a:ext cx="304800" cy="304800"/>
          </a:xfrm>
          <a:prstGeom prst="rect">
            <a:avLst/>
          </a:prstGeom>
        </p:spPr>
      </p:pic>
    </p:spTree>
  </p:cSld>
  <p:clrMapOvr>
    <a:masterClrMapping/>
  </p:clrMapOvr>
  <p:transition advTm="32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9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4</a:t>
            </a:fld>
            <a:endParaRPr lang="cs-CZ" altLang="cs-CZ" dirty="0"/>
          </a:p>
        </p:txBody>
      </p:sp>
      <p:sp>
        <p:nvSpPr>
          <p:cNvPr id="4" name="Nadpis 3"/>
          <p:cNvSpPr>
            <a:spLocks noGrp="1"/>
          </p:cNvSpPr>
          <p:nvPr>
            <p:ph type="title"/>
          </p:nvPr>
        </p:nvSpPr>
        <p:spPr/>
        <p:txBody>
          <a:bodyPr/>
          <a:lstStyle/>
          <a:p>
            <a:r>
              <a:rPr lang="cs-CZ" dirty="0"/>
              <a:t>1) Argumenty pro odpovědnost</a:t>
            </a:r>
          </a:p>
        </p:txBody>
      </p:sp>
      <p:sp>
        <p:nvSpPr>
          <p:cNvPr id="5" name="Zástupný symbol pro obsah 4"/>
          <p:cNvSpPr>
            <a:spLocks noGrp="1"/>
          </p:cNvSpPr>
          <p:nvPr>
            <p:ph idx="1"/>
          </p:nvPr>
        </p:nvSpPr>
        <p:spPr/>
        <p:txBody>
          <a:bodyPr/>
          <a:lstStyle/>
          <a:p>
            <a:r>
              <a:rPr lang="cs-CZ" b="1" i="1" dirty="0"/>
              <a:t>2/ „Rovnost v odškodňování“</a:t>
            </a:r>
          </a:p>
          <a:p>
            <a:pPr lvl="1"/>
            <a:r>
              <a:rPr lang="cs-CZ" dirty="0"/>
              <a:t>Zřejmě hlavní teoretický argument =</a:t>
            </a:r>
          </a:p>
          <a:p>
            <a:pPr lvl="1"/>
            <a:r>
              <a:rPr lang="cs-CZ" dirty="0"/>
              <a:t>Stát (a obdobně jiné subjekty VS) </a:t>
            </a:r>
            <a:r>
              <a:rPr lang="cs-CZ" b="1" dirty="0">
                <a:solidFill>
                  <a:srgbClr val="0000DC"/>
                </a:solidFill>
              </a:rPr>
              <a:t>není nad právem </a:t>
            </a:r>
            <a:r>
              <a:rPr lang="cs-CZ" dirty="0">
                <a:solidFill>
                  <a:srgbClr val="0000DC"/>
                </a:solidFill>
              </a:rPr>
              <a:t>(= princip právního státu)</a:t>
            </a:r>
          </a:p>
          <a:p>
            <a:pPr lvl="1"/>
            <a:r>
              <a:rPr lang="cs-CZ" dirty="0"/>
              <a:t>Překonaná myšlenka „neomylnosti veřejné moci“ a akceptace různých přezkumných a ochranných mechanismů (zejména soudního přezkumu, </a:t>
            </a:r>
            <a:r>
              <a:rPr lang="en-GB" i="1" dirty="0"/>
              <a:t>„</a:t>
            </a:r>
            <a:r>
              <a:rPr lang="en-US" i="1" dirty="0"/>
              <a:t>judicial review</a:t>
            </a:r>
            <a:r>
              <a:rPr lang="en-GB" i="1" dirty="0"/>
              <a:t>“</a:t>
            </a:r>
            <a:r>
              <a:rPr lang="cs-CZ" dirty="0"/>
              <a:t>) </a:t>
            </a:r>
          </a:p>
          <a:p>
            <a:pPr lvl="1"/>
            <a:endParaRPr lang="cs-CZ" dirty="0"/>
          </a:p>
          <a:p>
            <a:pPr lvl="1"/>
            <a:r>
              <a:rPr lang="cs-CZ" dirty="0"/>
              <a:t>Pro stát platí </a:t>
            </a:r>
            <a:r>
              <a:rPr lang="cs-CZ" b="1" dirty="0"/>
              <a:t>stejná právní východiska </a:t>
            </a:r>
            <a:r>
              <a:rPr lang="cs-CZ" dirty="0"/>
              <a:t>(zejm. princip </a:t>
            </a:r>
            <a:r>
              <a:rPr lang="cs-CZ" i="1" dirty="0" err="1">
                <a:solidFill>
                  <a:srgbClr val="0000DC"/>
                </a:solidFill>
              </a:rPr>
              <a:t>neminem</a:t>
            </a:r>
            <a:r>
              <a:rPr lang="cs-CZ" i="1" dirty="0">
                <a:solidFill>
                  <a:srgbClr val="0000DC"/>
                </a:solidFill>
              </a:rPr>
              <a:t> leadere</a:t>
            </a:r>
            <a:r>
              <a:rPr lang="cs-CZ" dirty="0"/>
              <a:t>)</a:t>
            </a:r>
          </a:p>
          <a:p>
            <a:pPr lvl="1"/>
            <a:r>
              <a:rPr lang="cs-CZ" dirty="0"/>
              <a:t>Odpovídá, vystupuje-li v soukromoprávních vztahů (viz předcházející prezentace)</a:t>
            </a:r>
          </a:p>
          <a:p>
            <a:pPr lvl="1"/>
            <a:endParaRPr lang="cs-CZ" dirty="0"/>
          </a:p>
          <a:p>
            <a:pPr lvl="1"/>
            <a:r>
              <a:rPr lang="cs-CZ" b="1" i="1" dirty="0">
                <a:solidFill>
                  <a:srgbClr val="0000DC"/>
                </a:solidFill>
              </a:rPr>
              <a:t>Proč by neměl odpovídat v případě výkonu veřejné moci…?</a:t>
            </a:r>
          </a:p>
        </p:txBody>
      </p:sp>
      <p:pic>
        <p:nvPicPr>
          <p:cNvPr id="8" name="Prednáška 1b slide 5.wav">
            <a:hlinkClick r:id="" action="ppaction://media"/>
          </p:cNvPr>
          <p:cNvPicPr>
            <a:picLocks noRot="1" noChangeAspect="1"/>
          </p:cNvPicPr>
          <p:nvPr>
            <a:wavAudioFile r:embed="rId1" name="Prednáška 1b slide 5.wav"/>
          </p:nvPr>
        </p:nvPicPr>
        <p:blipFill>
          <a:blip r:embed="rId3" cstate="print"/>
          <a:stretch>
            <a:fillRect/>
          </a:stretch>
        </p:blipFill>
        <p:spPr>
          <a:xfrm>
            <a:off x="11887200" y="0"/>
            <a:ext cx="304800" cy="304800"/>
          </a:xfrm>
          <a:prstGeom prst="rect">
            <a:avLst/>
          </a:prstGeom>
        </p:spPr>
      </p:pic>
    </p:spTree>
  </p:cSld>
  <p:clrMapOvr>
    <a:masterClrMapping/>
  </p:clrMapOvr>
  <p:transition advTm="32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46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5</a:t>
            </a:fld>
            <a:endParaRPr lang="cs-CZ" altLang="cs-CZ" dirty="0"/>
          </a:p>
        </p:txBody>
      </p:sp>
      <p:sp>
        <p:nvSpPr>
          <p:cNvPr id="4" name="Nadpis 3"/>
          <p:cNvSpPr>
            <a:spLocks noGrp="1"/>
          </p:cNvSpPr>
          <p:nvPr>
            <p:ph type="title"/>
          </p:nvPr>
        </p:nvSpPr>
        <p:spPr/>
        <p:txBody>
          <a:bodyPr/>
          <a:lstStyle/>
          <a:p>
            <a:r>
              <a:rPr lang="cs-CZ" dirty="0"/>
              <a:t>1) Argumenty pro odpovědnost</a:t>
            </a:r>
          </a:p>
        </p:txBody>
      </p:sp>
      <p:sp>
        <p:nvSpPr>
          <p:cNvPr id="5" name="Zástupný symbol pro obsah 4"/>
          <p:cNvSpPr>
            <a:spLocks noGrp="1"/>
          </p:cNvSpPr>
          <p:nvPr>
            <p:ph idx="1"/>
          </p:nvPr>
        </p:nvSpPr>
        <p:spPr/>
        <p:txBody>
          <a:bodyPr/>
          <a:lstStyle/>
          <a:p>
            <a:r>
              <a:rPr lang="cs-CZ" b="1" i="1" dirty="0"/>
              <a:t>3/ Prostředek ochrany subjektivních práv (záruka zákonnosti)</a:t>
            </a:r>
          </a:p>
          <a:p>
            <a:pPr lvl="1"/>
            <a:r>
              <a:rPr lang="cs-CZ" dirty="0"/>
              <a:t>Odpovědnost za škodu součástí </a:t>
            </a:r>
            <a:r>
              <a:rPr lang="cs-CZ" b="1" dirty="0"/>
              <a:t>záruk zákonnosti ve VS </a:t>
            </a:r>
            <a:r>
              <a:rPr lang="cs-CZ" dirty="0"/>
              <a:t>= doplňuje systém záruk</a:t>
            </a:r>
          </a:p>
          <a:p>
            <a:pPr lvl="1"/>
            <a:endParaRPr lang="cs-CZ" dirty="0"/>
          </a:p>
          <a:p>
            <a:pPr lvl="1"/>
            <a:r>
              <a:rPr lang="cs-CZ" dirty="0"/>
              <a:t>Lze ji vnímat také jako </a:t>
            </a:r>
            <a:r>
              <a:rPr lang="cs-CZ" dirty="0">
                <a:solidFill>
                  <a:srgbClr val="0000DC"/>
                </a:solidFill>
              </a:rPr>
              <a:t>specifický </a:t>
            </a:r>
            <a:r>
              <a:rPr lang="cs-CZ" b="1" dirty="0">
                <a:solidFill>
                  <a:srgbClr val="0000DC"/>
                </a:solidFill>
              </a:rPr>
              <a:t>prostředek ochrany </a:t>
            </a:r>
            <a:r>
              <a:rPr lang="cs-CZ" dirty="0">
                <a:solidFill>
                  <a:srgbClr val="0000DC"/>
                </a:solidFill>
              </a:rPr>
              <a:t>subjektivních práv </a:t>
            </a:r>
            <a:r>
              <a:rPr lang="cs-CZ" dirty="0"/>
              <a:t>adresátů VS</a:t>
            </a:r>
          </a:p>
          <a:p>
            <a:pPr lvl="1"/>
            <a:r>
              <a:rPr lang="cs-CZ" dirty="0"/>
              <a:t>Ovšem pouze až vznikne škoda = </a:t>
            </a:r>
            <a:r>
              <a:rPr lang="cs-CZ" b="1" i="1" dirty="0"/>
              <a:t>následná povaha</a:t>
            </a:r>
          </a:p>
          <a:p>
            <a:pPr lvl="1"/>
            <a:r>
              <a:rPr lang="cs-CZ" dirty="0"/>
              <a:t>A v zásadě </a:t>
            </a:r>
            <a:r>
              <a:rPr lang="cs-CZ" i="1" dirty="0"/>
              <a:t>pouze </a:t>
            </a:r>
            <a:r>
              <a:rPr lang="cs-CZ" b="1" i="1" dirty="0"/>
              <a:t>kompenzační (satisfakční) funkce</a:t>
            </a:r>
          </a:p>
          <a:p>
            <a:pPr lvl="1"/>
            <a:endParaRPr lang="cs-CZ" dirty="0"/>
          </a:p>
          <a:p>
            <a:pPr lvl="1"/>
            <a:r>
              <a:rPr lang="cs-CZ" dirty="0"/>
              <a:t>Významný tehdy, pokud není k dispozici jiný prostředek ochrany práva                                        (Zejména </a:t>
            </a:r>
            <a:r>
              <a:rPr lang="cs-CZ" b="1" dirty="0"/>
              <a:t>v kontextu tzv. faktických úkonů </a:t>
            </a:r>
            <a:r>
              <a:rPr lang="cs-CZ" dirty="0"/>
              <a:t>VS, které nelze „zrušit“, lze je ale odškodnit)</a:t>
            </a:r>
          </a:p>
          <a:p>
            <a:pPr lvl="1"/>
            <a:endParaRPr lang="cs-CZ" dirty="0"/>
          </a:p>
          <a:p>
            <a:pPr lvl="1"/>
            <a:endParaRPr lang="cs-CZ" dirty="0"/>
          </a:p>
          <a:p>
            <a:pPr lvl="1"/>
            <a:endParaRPr lang="cs-CZ" dirty="0"/>
          </a:p>
        </p:txBody>
      </p:sp>
      <p:pic>
        <p:nvPicPr>
          <p:cNvPr id="7" name="Prednáška 1b slide 6.wav">
            <a:hlinkClick r:id="" action="ppaction://media"/>
          </p:cNvPr>
          <p:cNvPicPr>
            <a:picLocks noRot="1" noChangeAspect="1"/>
          </p:cNvPicPr>
          <p:nvPr>
            <a:wavAudioFile r:embed="rId1" name="Prednáška 1b slide 6.wav"/>
          </p:nvPr>
        </p:nvPicPr>
        <p:blipFill>
          <a:blip r:embed="rId3" cstate="print"/>
          <a:stretch>
            <a:fillRect/>
          </a:stretch>
        </p:blipFill>
        <p:spPr>
          <a:xfrm>
            <a:off x="11887200" y="0"/>
            <a:ext cx="304800" cy="304800"/>
          </a:xfrm>
          <a:prstGeom prst="rect">
            <a:avLst/>
          </a:prstGeom>
        </p:spPr>
      </p:pic>
    </p:spTree>
  </p:cSld>
  <p:clrMapOvr>
    <a:masterClrMapping/>
  </p:clrMapOvr>
  <p:transition advTm="32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09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6</a:t>
            </a:fld>
            <a:endParaRPr lang="cs-CZ" altLang="cs-CZ" dirty="0"/>
          </a:p>
        </p:txBody>
      </p:sp>
      <p:sp>
        <p:nvSpPr>
          <p:cNvPr id="4" name="Nadpis 3"/>
          <p:cNvSpPr>
            <a:spLocks noGrp="1"/>
          </p:cNvSpPr>
          <p:nvPr>
            <p:ph type="title"/>
          </p:nvPr>
        </p:nvSpPr>
        <p:spPr/>
        <p:txBody>
          <a:bodyPr/>
          <a:lstStyle/>
          <a:p>
            <a:r>
              <a:rPr lang="cs-CZ" dirty="0"/>
              <a:t>1) Argumenty pro odpovědnost</a:t>
            </a:r>
          </a:p>
        </p:txBody>
      </p:sp>
      <p:sp>
        <p:nvSpPr>
          <p:cNvPr id="5" name="Zástupný symbol pro obsah 4"/>
          <p:cNvSpPr>
            <a:spLocks noGrp="1"/>
          </p:cNvSpPr>
          <p:nvPr>
            <p:ph idx="1"/>
          </p:nvPr>
        </p:nvSpPr>
        <p:spPr/>
        <p:txBody>
          <a:bodyPr/>
          <a:lstStyle/>
          <a:p>
            <a:r>
              <a:rPr lang="cs-CZ" b="1" i="1" dirty="0"/>
              <a:t>4/ Princip dobré správy</a:t>
            </a:r>
          </a:p>
          <a:p>
            <a:pPr lvl="1"/>
            <a:r>
              <a:rPr lang="cs-CZ" dirty="0"/>
              <a:t>Pod </a:t>
            </a:r>
            <a:r>
              <a:rPr lang="cs-CZ" dirty="0">
                <a:solidFill>
                  <a:srgbClr val="0000DC"/>
                </a:solidFill>
              </a:rPr>
              <a:t>„dobrou správou“ </a:t>
            </a:r>
            <a:r>
              <a:rPr lang="cs-CZ" i="1" dirty="0">
                <a:solidFill>
                  <a:srgbClr val="0000DC"/>
                </a:solidFill>
              </a:rPr>
              <a:t>(„</a:t>
            </a:r>
            <a:r>
              <a:rPr lang="cs-CZ" i="1" dirty="0" err="1">
                <a:solidFill>
                  <a:srgbClr val="0000DC"/>
                </a:solidFill>
              </a:rPr>
              <a:t>good</a:t>
            </a:r>
            <a:r>
              <a:rPr lang="cs-CZ" i="1" dirty="0">
                <a:solidFill>
                  <a:srgbClr val="0000DC"/>
                </a:solidFill>
              </a:rPr>
              <a:t> </a:t>
            </a:r>
            <a:r>
              <a:rPr lang="cs-CZ" i="1" dirty="0" err="1">
                <a:solidFill>
                  <a:srgbClr val="0000DC"/>
                </a:solidFill>
              </a:rPr>
              <a:t>administration</a:t>
            </a:r>
            <a:r>
              <a:rPr lang="cs-CZ" i="1" dirty="0">
                <a:solidFill>
                  <a:srgbClr val="0000DC"/>
                </a:solidFill>
              </a:rPr>
              <a:t>“) </a:t>
            </a:r>
            <a:r>
              <a:rPr lang="cs-CZ" dirty="0"/>
              <a:t>požadavky směřující ke zkvalitnění veřejné správy a jejího výkonu</a:t>
            </a:r>
          </a:p>
          <a:p>
            <a:pPr lvl="1"/>
            <a:r>
              <a:rPr lang="cs-CZ" dirty="0"/>
              <a:t>Mělo by jít o veřejnou správu nikoli pouze zákonnou, ale také „dobrou“, tj. </a:t>
            </a:r>
            <a:r>
              <a:rPr lang="cs-CZ" b="1" dirty="0"/>
              <a:t>splňující další (podrobnější, náročnější) požadavky</a:t>
            </a:r>
          </a:p>
          <a:p>
            <a:pPr lvl="1"/>
            <a:endParaRPr lang="cs-CZ" dirty="0"/>
          </a:p>
          <a:p>
            <a:pPr lvl="1"/>
            <a:r>
              <a:rPr lang="cs-CZ" dirty="0"/>
              <a:t>Tyto požadavky někdy právem upraveny a někdy „soft-</a:t>
            </a:r>
            <a:r>
              <a:rPr lang="cs-CZ" dirty="0" err="1"/>
              <a:t>law</a:t>
            </a:r>
            <a:r>
              <a:rPr lang="cs-CZ" dirty="0"/>
              <a:t>“ (= nezávazné prameny)</a:t>
            </a:r>
          </a:p>
          <a:p>
            <a:pPr lvl="1"/>
            <a:r>
              <a:rPr lang="cs-CZ" dirty="0"/>
              <a:t>Zde např. činnost </a:t>
            </a:r>
            <a:r>
              <a:rPr lang="cs-CZ" dirty="0">
                <a:solidFill>
                  <a:srgbClr val="0000DC"/>
                </a:solidFill>
              </a:rPr>
              <a:t>Rady Evropy</a:t>
            </a:r>
            <a:endParaRPr lang="cs-CZ" dirty="0"/>
          </a:p>
          <a:p>
            <a:pPr lvl="1"/>
            <a:endParaRPr lang="cs-CZ" dirty="0"/>
          </a:p>
          <a:p>
            <a:pPr lvl="1"/>
            <a:r>
              <a:rPr lang="cs-CZ" dirty="0"/>
              <a:t>Jedním z těchto požadavků (podrobnějších „principů dobré správy“) také </a:t>
            </a:r>
            <a:r>
              <a:rPr lang="cs-CZ" b="1" dirty="0">
                <a:solidFill>
                  <a:srgbClr val="0000DC"/>
                </a:solidFill>
              </a:rPr>
              <a:t>požadavek odpovědnosti veřejné správy </a:t>
            </a:r>
            <a:r>
              <a:rPr lang="cs-CZ" dirty="0">
                <a:solidFill>
                  <a:srgbClr val="0000DC"/>
                </a:solidFill>
              </a:rPr>
              <a:t>(včetně odpovědnosti za škodu)</a:t>
            </a:r>
            <a:endParaRPr lang="cs-CZ" dirty="0"/>
          </a:p>
          <a:p>
            <a:pPr lvl="1"/>
            <a:r>
              <a:rPr lang="cs-CZ" dirty="0"/>
              <a:t>Jinak řečeno: </a:t>
            </a:r>
            <a:r>
              <a:rPr lang="cs-CZ" b="1" dirty="0"/>
              <a:t>dobrá VS = VS odpovědná</a:t>
            </a:r>
          </a:p>
        </p:txBody>
      </p:sp>
      <p:pic>
        <p:nvPicPr>
          <p:cNvPr id="8" name="Prednáška 1b slide 7.wav">
            <a:hlinkClick r:id="" action="ppaction://media"/>
          </p:cNvPr>
          <p:cNvPicPr>
            <a:picLocks noRot="1" noChangeAspect="1"/>
          </p:cNvPicPr>
          <p:nvPr>
            <a:wavAudioFile r:embed="rId1" name="Prednáška 1b slide 7.wav"/>
          </p:nvPr>
        </p:nvPicPr>
        <p:blipFill>
          <a:blip r:embed="rId3" cstate="print"/>
          <a:stretch>
            <a:fillRect/>
          </a:stretch>
        </p:blipFill>
        <p:spPr>
          <a:xfrm>
            <a:off x="11887200" y="0"/>
            <a:ext cx="304800" cy="304800"/>
          </a:xfrm>
          <a:prstGeom prst="rect">
            <a:avLst/>
          </a:prstGeom>
        </p:spPr>
      </p:pic>
    </p:spTree>
  </p:cSld>
  <p:clrMapOvr>
    <a:masterClrMapping/>
  </p:clrMapOvr>
  <p:transition advTm="32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66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7</a:t>
            </a:fld>
            <a:endParaRPr lang="cs-CZ" altLang="cs-CZ" dirty="0"/>
          </a:p>
        </p:txBody>
      </p:sp>
      <p:sp>
        <p:nvSpPr>
          <p:cNvPr id="4" name="Nadpis 3"/>
          <p:cNvSpPr>
            <a:spLocks noGrp="1"/>
          </p:cNvSpPr>
          <p:nvPr>
            <p:ph type="title"/>
          </p:nvPr>
        </p:nvSpPr>
        <p:spPr/>
        <p:txBody>
          <a:bodyPr/>
          <a:lstStyle/>
          <a:p>
            <a:r>
              <a:rPr lang="cs-CZ" dirty="0"/>
              <a:t>1) Argumenty pro odpovědnost</a:t>
            </a:r>
          </a:p>
        </p:txBody>
      </p:sp>
      <p:sp>
        <p:nvSpPr>
          <p:cNvPr id="5" name="Zástupný symbol pro obsah 4"/>
          <p:cNvSpPr>
            <a:spLocks noGrp="1"/>
          </p:cNvSpPr>
          <p:nvPr>
            <p:ph idx="1"/>
          </p:nvPr>
        </p:nvSpPr>
        <p:spPr/>
        <p:txBody>
          <a:bodyPr/>
          <a:lstStyle/>
          <a:p>
            <a:r>
              <a:rPr lang="cs-CZ" b="1" i="1" dirty="0"/>
              <a:t>4/ Princip dobré správy</a:t>
            </a:r>
          </a:p>
          <a:p>
            <a:pPr lvl="1"/>
            <a:r>
              <a:rPr lang="cs-CZ" dirty="0"/>
              <a:t>Viz např. </a:t>
            </a:r>
            <a:r>
              <a:rPr lang="cs-CZ" b="1" dirty="0"/>
              <a:t>principy dobré správy vymezené veřejným ochráncem práv</a:t>
            </a:r>
            <a:r>
              <a:rPr lang="cs-CZ" dirty="0"/>
              <a:t>:</a:t>
            </a:r>
          </a:p>
          <a:p>
            <a:pPr lvl="2"/>
            <a:r>
              <a:rPr lang="cs-CZ" i="1" dirty="0">
                <a:solidFill>
                  <a:srgbClr val="0000DC"/>
                </a:solidFill>
              </a:rPr>
              <a:t>8. Odpovědnost</a:t>
            </a:r>
          </a:p>
          <a:p>
            <a:pPr lvl="2"/>
            <a:r>
              <a:rPr lang="cs-CZ" i="1" dirty="0">
                <a:solidFill>
                  <a:srgbClr val="0000DC"/>
                </a:solidFill>
              </a:rPr>
              <a:t>Úřad se nevyhýbá posouzení otázky nebo přijetí rozhodnutí ve věci, která spadá do jeho působnosti. </a:t>
            </a:r>
            <a:r>
              <a:rPr lang="cs-CZ" b="1" i="1" dirty="0">
                <a:solidFill>
                  <a:srgbClr val="0000DC"/>
                </a:solidFill>
              </a:rPr>
              <a:t>V případě, že úřad udělá chybu, jasně a výslovně tuto chybu přizná</a:t>
            </a:r>
            <a:r>
              <a:rPr lang="cs-CZ" i="1" dirty="0">
                <a:solidFill>
                  <a:srgbClr val="0000DC"/>
                </a:solidFill>
              </a:rPr>
              <a:t>, písemně se za ni osobě omluví a neodkladně přijme účinná opatření k nápravě, popřípadě </a:t>
            </a:r>
            <a:r>
              <a:rPr lang="cs-CZ" b="1" i="1" dirty="0">
                <a:solidFill>
                  <a:srgbClr val="0000DC"/>
                </a:solidFill>
              </a:rPr>
              <a:t>osobu poučí o možnosti žádat o náhradu škody způsobené nesprávným úředním postupem.</a:t>
            </a:r>
          </a:p>
          <a:p>
            <a:pPr lvl="2"/>
            <a:r>
              <a:rPr lang="cs-CZ" i="1" dirty="0">
                <a:solidFill>
                  <a:srgbClr val="0000DC"/>
                </a:solidFill>
              </a:rPr>
              <a:t>Úředník vynakládá veřejné zdroje pouze v takovém rozsahu, který je nezbytný k dosažení účelu řízení. Při své činnosti se snaží předcházet škodám na zdraví a majetku osob i státu a na veřejných statcích. S informacemi získanými při výkonu veřejné správy nakládá citlivě a poskytuje jim náležitou ochranu, přičemž bere ohled na soukromí a rodinný život osob.</a:t>
            </a:r>
          </a:p>
          <a:p>
            <a:pPr lvl="1"/>
            <a:endParaRPr lang="cs-CZ" dirty="0"/>
          </a:p>
          <a:p>
            <a:pPr lvl="1"/>
            <a:r>
              <a:rPr lang="cs-CZ" b="1" dirty="0"/>
              <a:t>Obdobně Rada Evropy</a:t>
            </a:r>
            <a:endParaRPr lang="cs-CZ" dirty="0"/>
          </a:p>
          <a:p>
            <a:pPr lvl="1"/>
            <a:r>
              <a:rPr lang="cs-CZ" dirty="0"/>
              <a:t>Zejm. </a:t>
            </a:r>
            <a:r>
              <a:rPr lang="cs-CZ" i="1" dirty="0"/>
              <a:t>Doporučení R(84)15 Výboru ministrů ohledně veřejné odpovědnosti </a:t>
            </a:r>
          </a:p>
          <a:p>
            <a:pPr lvl="2"/>
            <a:r>
              <a:rPr lang="cs-CZ" dirty="0"/>
              <a:t>(Možnost náhrady škody při nesprávném úředním postupu vedoucím k vydání správního aktu)</a:t>
            </a:r>
          </a:p>
        </p:txBody>
      </p:sp>
    </p:spTree>
  </p:cSld>
  <p:clrMapOvr>
    <a:masterClrMapping/>
  </p:clrMapOvr>
  <p:transition advTm="3261"/>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8</a:t>
            </a:fld>
            <a:endParaRPr lang="cs-CZ" altLang="cs-CZ" dirty="0"/>
          </a:p>
        </p:txBody>
      </p:sp>
      <p:sp>
        <p:nvSpPr>
          <p:cNvPr id="4" name="Nadpis 3"/>
          <p:cNvSpPr>
            <a:spLocks noGrp="1"/>
          </p:cNvSpPr>
          <p:nvPr>
            <p:ph type="title"/>
          </p:nvPr>
        </p:nvSpPr>
        <p:spPr/>
        <p:txBody>
          <a:bodyPr/>
          <a:lstStyle/>
          <a:p>
            <a:r>
              <a:rPr lang="cs-CZ" dirty="0"/>
              <a:t>1) Argumenty pro odpovědnost</a:t>
            </a:r>
          </a:p>
        </p:txBody>
      </p:sp>
      <p:sp>
        <p:nvSpPr>
          <p:cNvPr id="5" name="Zástupný symbol pro obsah 4"/>
          <p:cNvSpPr>
            <a:spLocks noGrp="1"/>
          </p:cNvSpPr>
          <p:nvPr>
            <p:ph idx="1"/>
          </p:nvPr>
        </p:nvSpPr>
        <p:spPr/>
        <p:txBody>
          <a:bodyPr/>
          <a:lstStyle/>
          <a:p>
            <a:r>
              <a:rPr lang="cs-CZ" b="1" i="1" dirty="0"/>
              <a:t>4/ Princip dobré správy</a:t>
            </a:r>
          </a:p>
          <a:p>
            <a:pPr lvl="1"/>
            <a:r>
              <a:rPr lang="cs-CZ" dirty="0"/>
              <a:t>Pro zajímavost: veřejný ochránce práv vymezil také </a:t>
            </a:r>
            <a:r>
              <a:rPr lang="pt-BR" b="1" dirty="0"/>
              <a:t>Desatero dobré praxe pro posouzení žádostí o odškodnění</a:t>
            </a:r>
            <a:r>
              <a:rPr lang="cs-CZ" b="1" dirty="0"/>
              <a:t> </a:t>
            </a:r>
            <a:r>
              <a:rPr lang="cs-CZ" dirty="0"/>
              <a:t>(jdoucí nad rámec zákonných požadavků)</a:t>
            </a:r>
          </a:p>
          <a:p>
            <a:pPr lvl="1"/>
            <a:r>
              <a:rPr lang="cs-CZ" dirty="0">
                <a:hlinkClick r:id="rId2"/>
              </a:rPr>
              <a:t>https://www.ochrance.cz/aktualne/desatero-dobre-praxe-pro-posouzeni-zadosti-o-odskodneni/</a:t>
            </a:r>
            <a:endParaRPr lang="cs-CZ" dirty="0"/>
          </a:p>
          <a:p>
            <a:pPr lvl="1"/>
            <a:r>
              <a:rPr lang="cs-CZ" dirty="0"/>
              <a:t>= Také „principy dobré správy“</a:t>
            </a:r>
          </a:p>
          <a:p>
            <a:pPr marL="324000" lvl="1" indent="0">
              <a:buNone/>
            </a:pPr>
            <a:endParaRPr lang="cs-CZ" b="1" dirty="0"/>
          </a:p>
          <a:p>
            <a:pPr marL="324000" lvl="1" indent="0">
              <a:buNone/>
            </a:pPr>
            <a:endParaRPr lang="cs-CZ" b="1" dirty="0"/>
          </a:p>
          <a:p>
            <a:pPr lvl="1"/>
            <a:r>
              <a:rPr lang="cs-CZ" dirty="0"/>
              <a:t>K tomu podrobněji později v tématu týkajícím se procesních aspektů (č. 6)</a:t>
            </a:r>
            <a:endParaRPr lang="pt-BR" dirty="0"/>
          </a:p>
          <a:p>
            <a:pPr lvl="1"/>
            <a:endParaRPr lang="cs-CZ" dirty="0"/>
          </a:p>
        </p:txBody>
      </p:sp>
    </p:spTree>
  </p:cSld>
  <p:clrMapOvr>
    <a:masterClrMapping/>
  </p:clrMapOvr>
  <p:transition advTm="3261"/>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b="1" dirty="0"/>
              <a:t>NVV30Zk </a:t>
            </a:r>
            <a:r>
              <a:rPr lang="cs-CZ" dirty="0"/>
              <a:t>Odpovědnost za škodu pro veřejnou správu (T. Svoboda)</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9</a:t>
            </a:fld>
            <a:endParaRPr lang="cs-CZ" altLang="cs-CZ" dirty="0"/>
          </a:p>
        </p:txBody>
      </p:sp>
      <p:sp>
        <p:nvSpPr>
          <p:cNvPr id="4" name="Nadpis 3"/>
          <p:cNvSpPr>
            <a:spLocks noGrp="1"/>
          </p:cNvSpPr>
          <p:nvPr>
            <p:ph type="title"/>
          </p:nvPr>
        </p:nvSpPr>
        <p:spPr/>
        <p:txBody>
          <a:bodyPr/>
          <a:lstStyle/>
          <a:p>
            <a:r>
              <a:rPr lang="cs-CZ" dirty="0"/>
              <a:t>1) Argumenty pro odpovědnost</a:t>
            </a:r>
          </a:p>
        </p:txBody>
      </p:sp>
      <p:sp>
        <p:nvSpPr>
          <p:cNvPr id="5" name="Zástupný symbol pro obsah 4"/>
          <p:cNvSpPr>
            <a:spLocks noGrp="1"/>
          </p:cNvSpPr>
          <p:nvPr>
            <p:ph idx="1"/>
          </p:nvPr>
        </p:nvSpPr>
        <p:spPr/>
        <p:txBody>
          <a:bodyPr/>
          <a:lstStyle/>
          <a:p>
            <a:r>
              <a:rPr lang="cs-CZ" b="1" i="1" dirty="0"/>
              <a:t>5/ Právní řád (základní práva)</a:t>
            </a:r>
          </a:p>
          <a:p>
            <a:pPr lvl="1"/>
            <a:r>
              <a:rPr lang="cs-CZ" dirty="0"/>
              <a:t>Domácí </a:t>
            </a:r>
            <a:r>
              <a:rPr lang="cs-CZ" b="1" dirty="0"/>
              <a:t>ústavní pořádek dnes vyžaduje existenci určité podoby odpovědnosti </a:t>
            </a:r>
            <a:r>
              <a:rPr lang="cs-CZ" dirty="0"/>
              <a:t>za škodu při výkonu veřejné moci</a:t>
            </a:r>
          </a:p>
          <a:p>
            <a:pPr lvl="1"/>
            <a:r>
              <a:rPr lang="cs-CZ" dirty="0"/>
              <a:t>Srov. čl. 36 odst. 3 a 4 Listiny základních práv a svobod:</a:t>
            </a:r>
          </a:p>
          <a:p>
            <a:pPr lvl="2"/>
            <a:r>
              <a:rPr lang="cs-CZ" i="1" dirty="0">
                <a:solidFill>
                  <a:srgbClr val="0000DC"/>
                </a:solidFill>
              </a:rPr>
              <a:t>(3) </a:t>
            </a:r>
            <a:r>
              <a:rPr lang="cs-CZ" b="1" i="1" dirty="0">
                <a:solidFill>
                  <a:srgbClr val="0000DC"/>
                </a:solidFill>
              </a:rPr>
              <a:t>Každý má právo na náhradu škody způsobené mu nezákonným rozhodnutím soudu, jiného státního orgánu či orgánu veřejné správy nebo nesprávným úředním postupem.</a:t>
            </a:r>
            <a:br>
              <a:rPr lang="cs-CZ" i="1" dirty="0">
                <a:solidFill>
                  <a:srgbClr val="0000DC"/>
                </a:solidFill>
              </a:rPr>
            </a:br>
            <a:r>
              <a:rPr lang="cs-CZ" i="1" dirty="0">
                <a:solidFill>
                  <a:srgbClr val="0000DC"/>
                </a:solidFill>
              </a:rPr>
              <a:t>(4) Podmínky a podrobnosti upravuje zákon.</a:t>
            </a:r>
          </a:p>
          <a:p>
            <a:pPr marL="324000" lvl="1" indent="0">
              <a:buNone/>
            </a:pPr>
            <a:endParaRPr lang="cs-CZ" i="1" dirty="0"/>
          </a:p>
          <a:p>
            <a:pPr lvl="1"/>
            <a:r>
              <a:rPr lang="cs-CZ" dirty="0"/>
              <a:t>Ale nepřímo </a:t>
            </a:r>
            <a:r>
              <a:rPr lang="cs-CZ" b="1" dirty="0"/>
              <a:t>také mezinárodní právo </a:t>
            </a:r>
            <a:r>
              <a:rPr lang="cs-CZ" dirty="0"/>
              <a:t>(zejména poskytování „spravedlivého zadostiučinění“ v penězích podle čl. 41 Úmluvy o ochraně lidských práv a základních svobod)</a:t>
            </a:r>
          </a:p>
          <a:p>
            <a:pPr lvl="1"/>
            <a:endParaRPr lang="cs-CZ" dirty="0"/>
          </a:p>
        </p:txBody>
      </p:sp>
      <p:pic>
        <p:nvPicPr>
          <p:cNvPr id="7" name="Prednáška 1b slide 10.wav">
            <a:hlinkClick r:id="" action="ppaction://media"/>
          </p:cNvPr>
          <p:cNvPicPr>
            <a:picLocks noRot="1" noChangeAspect="1"/>
          </p:cNvPicPr>
          <p:nvPr>
            <a:wavAudioFile r:embed="rId1" name="Prednáška 1b slide 10.wav"/>
          </p:nvPr>
        </p:nvPicPr>
        <p:blipFill>
          <a:blip r:embed="rId3" cstate="print"/>
          <a:stretch>
            <a:fillRect/>
          </a:stretch>
        </p:blipFill>
        <p:spPr>
          <a:xfrm>
            <a:off x="11887200" y="0"/>
            <a:ext cx="304800" cy="304800"/>
          </a:xfrm>
          <a:prstGeom prst="rect">
            <a:avLst/>
          </a:prstGeom>
        </p:spPr>
      </p:pic>
    </p:spTree>
  </p:cSld>
  <p:clrMapOvr>
    <a:masterClrMapping/>
  </p:clrMapOvr>
  <p:transition advTm="32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86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46859">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LAW-CZ.potx" id="{9368F25A-D07D-4454-BB9E-323E9573381A}" vid="{D76D3162-79D4-49CC-8197-D810905360BE}"/>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46859</Template>
  <TotalTime>13749</TotalTime>
  <Words>3107</Words>
  <Application>Microsoft Office PowerPoint</Application>
  <PresentationFormat>Širokoúhlá obrazovka</PresentationFormat>
  <Paragraphs>319</Paragraphs>
  <Slides>29</Slides>
  <Notes>0</Notes>
  <HiddenSlides>0</HiddenSlides>
  <MMClips>22</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29</vt:i4>
      </vt:variant>
    </vt:vector>
  </HeadingPairs>
  <TitlesOfParts>
    <vt:vector size="33" baseType="lpstr">
      <vt:lpstr>Arial</vt:lpstr>
      <vt:lpstr>Tahoma</vt:lpstr>
      <vt:lpstr>Wingdings</vt:lpstr>
      <vt:lpstr>46859</vt:lpstr>
      <vt:lpstr>Odpovědnost za škodu                                při výkonu veřejné moci (17. 2. 2023)</vt:lpstr>
      <vt:lpstr>Osnova prezentace</vt:lpstr>
      <vt:lpstr>1) Argumenty pro odpovědnost </vt:lpstr>
      <vt:lpstr>1) Argumenty pro odpovědnost</vt:lpstr>
      <vt:lpstr>1) Argumenty pro odpovědnost</vt:lpstr>
      <vt:lpstr>1) Argumenty pro odpovědnost</vt:lpstr>
      <vt:lpstr>1) Argumenty pro odpovědnost</vt:lpstr>
      <vt:lpstr>1) Argumenty pro odpovědnost</vt:lpstr>
      <vt:lpstr>1) Argumenty pro odpovědnost</vt:lpstr>
      <vt:lpstr>1) Argumenty pro odpovědnost</vt:lpstr>
      <vt:lpstr>1) Argumenty pro odpovědnost</vt:lpstr>
      <vt:lpstr>1) Argumenty pro odpovědnost </vt:lpstr>
      <vt:lpstr>2) Specifika odpovědnosti </vt:lpstr>
      <vt:lpstr>2) Specifika odpovědnosti </vt:lpstr>
      <vt:lpstr>2) Specifika odpovědnosti </vt:lpstr>
      <vt:lpstr>2) Specifika odpovědnosti </vt:lpstr>
      <vt:lpstr>2) Specifika odpovědnosti</vt:lpstr>
      <vt:lpstr>2) Specifika odpovědnosti </vt:lpstr>
      <vt:lpstr>2) Specifika odpovědnosti </vt:lpstr>
      <vt:lpstr>3) Kategorizace odpovědnosti </vt:lpstr>
      <vt:lpstr>3) Kategorizace odpovědnosti </vt:lpstr>
      <vt:lpstr>4) Představení zákona č. 82/1998 Sb. </vt:lpstr>
      <vt:lpstr>4) Představení zákona č. 82/1998 Sb. </vt:lpstr>
      <vt:lpstr>4) Představení zákona č. 82/1998 Sb. </vt:lpstr>
      <vt:lpstr>4) Představení zákona č. 82/1998 Sb.</vt:lpstr>
      <vt:lpstr>4) Představení zákona č. 82/1998 Sb. </vt:lpstr>
      <vt:lpstr>4) Představení zákona č. 82/1998 Sb. </vt:lpstr>
      <vt:lpstr>4) Představení zákona č. 82/1998 Sb. </vt:lpstr>
      <vt:lpstr>Odpovědnost za škodu při výk. veř. moci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Admin</dc:creator>
  <cp:lastModifiedBy>Tomáš Svoboda</cp:lastModifiedBy>
  <cp:revision>623</cp:revision>
  <cp:lastPrinted>1601-01-01T00:00:00Z</cp:lastPrinted>
  <dcterms:created xsi:type="dcterms:W3CDTF">2020-09-22T09:42:44Z</dcterms:created>
  <dcterms:modified xsi:type="dcterms:W3CDTF">2023-02-17T08:56:59Z</dcterms:modified>
</cp:coreProperties>
</file>