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2"/>
  </p:notesMasterIdLst>
  <p:handoutMasterIdLst>
    <p:handoutMasterId r:id="rId33"/>
  </p:handoutMasterIdLst>
  <p:sldIdLst>
    <p:sldId id="256" r:id="rId2"/>
    <p:sldId id="265" r:id="rId3"/>
    <p:sldId id="273" r:id="rId4"/>
    <p:sldId id="298" r:id="rId5"/>
    <p:sldId id="299" r:id="rId6"/>
    <p:sldId id="302" r:id="rId7"/>
    <p:sldId id="300" r:id="rId8"/>
    <p:sldId id="303" r:id="rId9"/>
    <p:sldId id="305" r:id="rId10"/>
    <p:sldId id="304" r:id="rId11"/>
    <p:sldId id="313" r:id="rId12"/>
    <p:sldId id="309" r:id="rId13"/>
    <p:sldId id="307" r:id="rId14"/>
    <p:sldId id="312" r:id="rId15"/>
    <p:sldId id="311" r:id="rId16"/>
    <p:sldId id="310" r:id="rId17"/>
    <p:sldId id="315" r:id="rId18"/>
    <p:sldId id="319" r:id="rId19"/>
    <p:sldId id="320" r:id="rId20"/>
    <p:sldId id="321" r:id="rId21"/>
    <p:sldId id="322" r:id="rId22"/>
    <p:sldId id="324" r:id="rId23"/>
    <p:sldId id="326" r:id="rId24"/>
    <p:sldId id="325" r:id="rId25"/>
    <p:sldId id="328" r:id="rId26"/>
    <p:sldId id="329" r:id="rId27"/>
    <p:sldId id="330" r:id="rId28"/>
    <p:sldId id="332" r:id="rId29"/>
    <p:sldId id="327" r:id="rId30"/>
    <p:sldId id="333" r:id="rId3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112" d="100"/>
          <a:sy n="112" d="100"/>
        </p:scale>
        <p:origin x="126" y="18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0" name="Obrázek 9">
            <a:extLst>
              <a:ext uri="{FF2B5EF4-FFF2-40B4-BE49-F238E27FC236}">
                <a16:creationId xmlns:a16="http://schemas.microsoft.com/office/drawing/2014/main" id="{BC5D462A-E758-4BCA-AD83-84964775D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Klepnutím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Klepnutím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Klepnutím lze upravit styly předlohy textu.</a:t>
            </a:r>
          </a:p>
        </p:txBody>
      </p:sp>
      <p:pic>
        <p:nvPicPr>
          <p:cNvPr id="14" name="Obrázek 13">
            <a:extLst>
              <a:ext uri="{FF2B5EF4-FFF2-40B4-BE49-F238E27FC236}">
                <a16:creationId xmlns:a16="http://schemas.microsoft.com/office/drawing/2014/main" id="{5FEE0D4D-8DE9-4C74-909E-3D6A7A05C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BD9EAA30-1FED-4896-80B1-3BDC9D599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Klepnutím na ikonu přidáte obrázek.</a:t>
            </a:r>
            <a:endParaRPr lang="cs-CZ" dirty="0"/>
          </a:p>
        </p:txBody>
      </p:sp>
      <p:pic>
        <p:nvPicPr>
          <p:cNvPr id="7" name="Obrázek 6">
            <a:extLst>
              <a:ext uri="{FF2B5EF4-FFF2-40B4-BE49-F238E27FC236}">
                <a16:creationId xmlns:a16="http://schemas.microsoft.com/office/drawing/2014/main" id="{507BAEFB-3478-47F5-888D-1DA9C581B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CB5923B-A900-438F-B7D2-0E35F40784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83D8F9C-31DA-4A72-9A88-45079BA91C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1" name="Obrázek 10">
            <a:extLst>
              <a:ext uri="{FF2B5EF4-FFF2-40B4-BE49-F238E27FC236}">
                <a16:creationId xmlns:a16="http://schemas.microsoft.com/office/drawing/2014/main" id="{7A9A2BD2-1096-47BE-BE7D-31D4B6ED5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p>
        </p:txBody>
      </p:sp>
      <p:pic>
        <p:nvPicPr>
          <p:cNvPr id="10" name="Obrázek 9">
            <a:extLst>
              <a:ext uri="{FF2B5EF4-FFF2-40B4-BE49-F238E27FC236}">
                <a16:creationId xmlns:a16="http://schemas.microsoft.com/office/drawing/2014/main" id="{BD636BBA-EAE3-4723-B113-5D7145D09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2" name="Obrázek 11">
            <a:extLst>
              <a:ext uri="{FF2B5EF4-FFF2-40B4-BE49-F238E27FC236}">
                <a16:creationId xmlns:a16="http://schemas.microsoft.com/office/drawing/2014/main" id="{8D071A41-2EBD-49A7-A906-FB9C1EE30D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Klepnutím lze upravit styl předlohy nadpisů.</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3" name="Obrázek 12">
            <a:extLst>
              <a:ext uri="{FF2B5EF4-FFF2-40B4-BE49-F238E27FC236}">
                <a16:creationId xmlns:a16="http://schemas.microsoft.com/office/drawing/2014/main" id="{8EF222EE-72EC-4915-BFF7-454D9FCA7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Klepnutím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Klepnutím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Klepnutím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Klepnutím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pic>
        <p:nvPicPr>
          <p:cNvPr id="17" name="Obrázek 16">
            <a:extLst>
              <a:ext uri="{FF2B5EF4-FFF2-40B4-BE49-F238E27FC236}">
                <a16:creationId xmlns:a16="http://schemas.microsoft.com/office/drawing/2014/main" id="{46E8DF9B-B034-4030-8D59-8EB30894B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Klepnutím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pic>
        <p:nvPicPr>
          <p:cNvPr id="11" name="Obrázek 10">
            <a:extLst>
              <a:ext uri="{FF2B5EF4-FFF2-40B4-BE49-F238E27FC236}">
                <a16:creationId xmlns:a16="http://schemas.microsoft.com/office/drawing/2014/main" id="{11D939FD-1FD8-4E6C-BF1C-80C9479EC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7" name="Obrázek 6">
            <a:extLst>
              <a:ext uri="{FF2B5EF4-FFF2-40B4-BE49-F238E27FC236}">
                <a16:creationId xmlns:a16="http://schemas.microsoft.com/office/drawing/2014/main" id="{F8A642DD-F4D1-4553-8BF4-32A8C8CF5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pl-PL" dirty="0"/>
              <a:t>Odpovědnost za škodu              způsobenou rozhodnutím </a:t>
            </a:r>
            <a:r>
              <a:rPr lang="pl-PL" b="0" i="1" dirty="0"/>
              <a:t>(17. 2. 2023)</a:t>
            </a:r>
            <a:endParaRPr lang="cs-CZ" b="0" i="1" dirty="0"/>
          </a:p>
        </p:txBody>
      </p:sp>
      <p:sp>
        <p:nvSpPr>
          <p:cNvPr id="5" name="Podnadpis 4"/>
          <p:cNvSpPr>
            <a:spLocks noGrp="1"/>
          </p:cNvSpPr>
          <p:nvPr>
            <p:ph type="subTitle" idx="1"/>
          </p:nvPr>
        </p:nvSpPr>
        <p:spPr/>
        <p:txBody>
          <a:bodyPr/>
          <a:lstStyle/>
          <a:p>
            <a:r>
              <a:rPr lang="cs-CZ" b="1" dirty="0"/>
              <a:t>NV307K Odpovědnost za škodu ve veřejné správě</a:t>
            </a:r>
          </a:p>
          <a:p>
            <a:r>
              <a:rPr lang="cs-CZ" dirty="0"/>
              <a:t>Mgr. Tomáš Svoboda, </a:t>
            </a:r>
            <a:r>
              <a:rPr lang="cs-CZ" dirty="0" err="1"/>
              <a:t>Ph.D</a:t>
            </a:r>
            <a:r>
              <a:rPr lang="cs-CZ" dirty="0"/>
              <a:t>.</a:t>
            </a:r>
          </a:p>
          <a:p>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2/ Právní moc rozhodnutí</a:t>
            </a:r>
          </a:p>
          <a:p>
            <a:pPr lvl="1"/>
            <a:r>
              <a:rPr lang="cs-CZ" dirty="0"/>
              <a:t>Nárok na náhradu škody lze zásadně pouze proti rozhodnutí, které je v okamžiku zrušení </a:t>
            </a:r>
            <a:r>
              <a:rPr lang="cs-CZ" b="1" dirty="0">
                <a:solidFill>
                  <a:srgbClr val="0000DC"/>
                </a:solidFill>
              </a:rPr>
              <a:t>pravomocné</a:t>
            </a:r>
            <a:endParaRPr lang="cs-CZ" dirty="0"/>
          </a:p>
          <a:p>
            <a:pPr lvl="2"/>
            <a:r>
              <a:rPr lang="cs-CZ" dirty="0"/>
              <a:t>§ 8 odst. 1: </a:t>
            </a:r>
            <a:r>
              <a:rPr lang="cs-CZ" i="1" dirty="0">
                <a:solidFill>
                  <a:srgbClr val="0000DC"/>
                </a:solidFill>
              </a:rPr>
              <a:t>Nárok na náhradu škody způsobené nezákonným rozhodnutím lze, není-li dále stanoveno jinak, uplatnit pouze tehdy, pokud </a:t>
            </a:r>
            <a:r>
              <a:rPr lang="cs-CZ" b="1" i="1" dirty="0">
                <a:solidFill>
                  <a:srgbClr val="0000DC"/>
                </a:solidFill>
              </a:rPr>
              <a:t>pravomocné rozhodnutí </a:t>
            </a:r>
            <a:r>
              <a:rPr lang="cs-CZ" i="1" dirty="0">
                <a:solidFill>
                  <a:srgbClr val="0000DC"/>
                </a:solidFill>
              </a:rPr>
              <a:t>bylo pro nezákonnost zrušeno nebo změněno příslušným orgánem. Rozhodnutím tohoto orgánu je soud rozhodující o náhradě škody vázán.</a:t>
            </a:r>
            <a:endParaRPr lang="cs-CZ" dirty="0"/>
          </a:p>
          <a:p>
            <a:pPr lvl="2"/>
            <a:r>
              <a:rPr lang="cs-CZ" dirty="0"/>
              <a:t>Právní moc (ve formálním smyslu) </a:t>
            </a:r>
            <a:r>
              <a:rPr lang="cs-CZ" b="1" dirty="0"/>
              <a:t>= nenapadnutelnost řádnými opravnými prostředky</a:t>
            </a:r>
            <a:endParaRPr lang="cs-CZ" dirty="0"/>
          </a:p>
          <a:p>
            <a:pPr lvl="1"/>
            <a:endParaRPr lang="cs-CZ" dirty="0"/>
          </a:p>
          <a:p>
            <a:pPr lvl="1"/>
            <a:r>
              <a:rPr lang="cs-CZ" dirty="0"/>
              <a:t>Důvod = před právní mocí rozhodnutí zásadně </a:t>
            </a:r>
            <a:r>
              <a:rPr lang="cs-CZ" b="1" dirty="0"/>
              <a:t>nemá právní účinky </a:t>
            </a:r>
            <a:r>
              <a:rPr lang="cs-CZ" dirty="0"/>
              <a:t>(a není vykonatelné, potud zpravidla ani působící škodu)</a:t>
            </a:r>
          </a:p>
          <a:p>
            <a:pPr lvl="1">
              <a:buNone/>
            </a:pPr>
            <a:endParaRPr lang="cs-CZ" dirty="0"/>
          </a:p>
          <a:p>
            <a:pPr lvl="1"/>
            <a:r>
              <a:rPr lang="cs-CZ" b="1" dirty="0"/>
              <a:t>Výjimka</a:t>
            </a:r>
            <a:r>
              <a:rPr lang="cs-CZ" dirty="0"/>
              <a:t> = předběžná vykonatelnost </a:t>
            </a:r>
          </a:p>
          <a:p>
            <a:pPr lvl="2"/>
            <a:r>
              <a:rPr lang="cs-CZ" b="1" dirty="0"/>
              <a:t>§ 8 odst. 2: </a:t>
            </a:r>
            <a:r>
              <a:rPr lang="cs-CZ" i="1" dirty="0">
                <a:solidFill>
                  <a:srgbClr val="0000DC"/>
                </a:solidFill>
              </a:rPr>
              <a:t>Byla-li škoda způsobena nezákonným rozhodnutím vykonatelným bez ohledu na právní moc, lze nárok uplatnit i tehdy, pokud rozhodnutí bylo zrušeno nebo změněno na základě řádného opravného prostředku.</a:t>
            </a:r>
          </a:p>
        </p:txBody>
      </p:sp>
      <p:pic>
        <p:nvPicPr>
          <p:cNvPr id="7" name="Prednáška 2 slide 11.wav">
            <a:hlinkClick r:id="" action="ppaction://media"/>
          </p:cNvPr>
          <p:cNvPicPr>
            <a:picLocks noRot="1" noChangeAspect="1"/>
          </p:cNvPicPr>
          <p:nvPr>
            <a:wavAudioFile r:embed="rId1" name="Prednáška 2 slide 11.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2/ Právní moc rozhodnutí</a:t>
            </a:r>
          </a:p>
          <a:p>
            <a:pPr lvl="1"/>
            <a:r>
              <a:rPr lang="cs-CZ" sz="1800" i="1" dirty="0">
                <a:solidFill>
                  <a:srgbClr val="0000DC"/>
                </a:solidFill>
              </a:rPr>
              <a:t>Ustanovení § 8 odst. 1 </a:t>
            </a:r>
            <a:r>
              <a:rPr lang="cs-CZ" sz="1800" i="1" dirty="0" err="1">
                <a:solidFill>
                  <a:srgbClr val="0000DC"/>
                </a:solidFill>
              </a:rPr>
              <a:t>OdpŠk</a:t>
            </a:r>
            <a:r>
              <a:rPr lang="cs-CZ" sz="1800" i="1" dirty="0">
                <a:solidFill>
                  <a:srgbClr val="0000DC"/>
                </a:solidFill>
              </a:rPr>
              <a:t> stanoví: „Nárok na náhradu škody způsobené nezákonným rozhodnutím lze, není-li dále stanoveno jinak, uplatnit pouze tehdy, pokud pravomocné rozhodnutí bylo pro nezákonnost zrušeno nebo změněno příslušným orgánem. Rozhodnutím tohoto orgánu je soud rozhodující o náhradě škody vázán.“ Odstavec druhý a třetí § 8 </a:t>
            </a:r>
            <a:r>
              <a:rPr lang="cs-CZ" sz="1800" i="1" dirty="0" err="1">
                <a:solidFill>
                  <a:srgbClr val="0000DC"/>
                </a:solidFill>
              </a:rPr>
              <a:t>OdpŠk</a:t>
            </a:r>
            <a:r>
              <a:rPr lang="cs-CZ" sz="1800" i="1" dirty="0">
                <a:solidFill>
                  <a:srgbClr val="0000DC"/>
                </a:solidFill>
              </a:rPr>
              <a:t> upravuje výjimky z pravidla uvedeného v odstavci prvním.</a:t>
            </a:r>
          </a:p>
          <a:p>
            <a:pPr lvl="1"/>
            <a:r>
              <a:rPr lang="cs-CZ" sz="1800" i="1" dirty="0">
                <a:solidFill>
                  <a:srgbClr val="0000DC"/>
                </a:solidFill>
              </a:rPr>
              <a:t>Pojem „nezákonné rozhodnutí“, od nějž je vznik škody odvozován, není v zákoně č. 82/1998 Sb. blíže definován. Aby bylo možno rozhodnutí státního orgánu považovat za nezákonné, je třeba v zásadě splnit dvě podmínky: rozhodnutí musí být pravomocné (případně vykonatelné bez ohledu na právní moc), a rozhodnutí musí být zrušeno nebo změněno příslušným orgánem pro nezákonnost.</a:t>
            </a:r>
          </a:p>
          <a:p>
            <a:pPr lvl="1"/>
            <a:r>
              <a:rPr lang="cs-CZ" sz="1800" b="1" i="1" dirty="0">
                <a:solidFill>
                  <a:srgbClr val="0000DC"/>
                </a:solidFill>
              </a:rPr>
              <a:t>Podmínka pravomocného rozhodnutí vychází z premisy, že do okamžiku nabytí právní moci má účastník řízení možnost bránit se odpovídajícími procesními prostředky a v rámci instančního přezkumu dosáhnout změny či zrušení rozhodnutí, které je pro něj nepříznivé. </a:t>
            </a:r>
            <a:r>
              <a:rPr lang="cs-CZ" sz="1800" i="1" dirty="0">
                <a:solidFill>
                  <a:srgbClr val="0000DC"/>
                </a:solidFill>
              </a:rPr>
              <a:t>S právní mocí je rovněž spjata vykonatelnost rozhodnutí, neboť výkonem rozhodnutí může dojít ke vzniku škody. </a:t>
            </a:r>
            <a:r>
              <a:rPr lang="cs-CZ" sz="1800" b="1" dirty="0"/>
              <a:t>Nejvyšší soud,</a:t>
            </a:r>
            <a:r>
              <a:rPr lang="cs-CZ" sz="1800" i="1" dirty="0">
                <a:solidFill>
                  <a:srgbClr val="0000DC"/>
                </a:solidFill>
              </a:rPr>
              <a:t> </a:t>
            </a:r>
            <a:r>
              <a:rPr lang="cs-CZ" sz="1800" b="1" dirty="0"/>
              <a:t>30 </a:t>
            </a:r>
            <a:r>
              <a:rPr lang="cs-CZ" sz="1800" b="1" dirty="0" err="1"/>
              <a:t>Cdo</a:t>
            </a:r>
            <a:r>
              <a:rPr lang="cs-CZ" sz="1800" b="1" dirty="0"/>
              <a:t> 443/2013</a:t>
            </a:r>
            <a:endParaRPr lang="cs-CZ" sz="1800" i="1" dirty="0">
              <a:solidFill>
                <a:srgbClr val="0000DC"/>
              </a:solidFill>
            </a:endParaRPr>
          </a:p>
        </p:txBody>
      </p:sp>
    </p:spTree>
  </p:cSld>
  <p:clrMapOvr>
    <a:masterClrMapping/>
  </p:clrMapOvr>
  <p:transition advTm="326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3/ Zrušení či změna rozhodnutí</a:t>
            </a:r>
          </a:p>
          <a:p>
            <a:pPr lvl="1"/>
            <a:r>
              <a:rPr lang="cs-CZ" dirty="0"/>
              <a:t>Nepostačuje prostá vadnost rozhodnutí, nýbrž je třeba jeho autoritativní </a:t>
            </a:r>
            <a:r>
              <a:rPr lang="cs-CZ" b="1" dirty="0"/>
              <a:t>zrušení/změna</a:t>
            </a:r>
            <a:r>
              <a:rPr lang="cs-CZ" dirty="0"/>
              <a:t>:</a:t>
            </a:r>
          </a:p>
          <a:p>
            <a:pPr lvl="2"/>
            <a:r>
              <a:rPr lang="cs-CZ" b="1" dirty="0"/>
              <a:t>§ 8 odst. 1: </a:t>
            </a:r>
            <a:r>
              <a:rPr lang="cs-CZ" i="1" dirty="0">
                <a:solidFill>
                  <a:srgbClr val="0000DC"/>
                </a:solidFill>
              </a:rPr>
              <a:t>Nárok na náhradu škody způsobené nezákonným rozhodnutím lze, není-li dále stanoveno jinak, uplatnit pouze tehdy, pokud pravomocné </a:t>
            </a:r>
            <a:r>
              <a:rPr lang="cs-CZ" b="1" i="1" dirty="0">
                <a:solidFill>
                  <a:srgbClr val="0000DC"/>
                </a:solidFill>
              </a:rPr>
              <a:t>rozhodnutí bylo </a:t>
            </a:r>
            <a:r>
              <a:rPr lang="cs-CZ" i="1" dirty="0">
                <a:solidFill>
                  <a:srgbClr val="0000DC"/>
                </a:solidFill>
              </a:rPr>
              <a:t>pro nezákonnost </a:t>
            </a:r>
            <a:r>
              <a:rPr lang="cs-CZ" b="1" i="1" dirty="0">
                <a:solidFill>
                  <a:srgbClr val="0000DC"/>
                </a:solidFill>
              </a:rPr>
              <a:t>zrušeno nebo změněno příslušným orgánem</a:t>
            </a:r>
            <a:r>
              <a:rPr lang="cs-CZ" i="1" dirty="0">
                <a:solidFill>
                  <a:srgbClr val="0000DC"/>
                </a:solidFill>
              </a:rPr>
              <a:t>. Rozhodnutím tohoto orgánu je soud rozhodující o náhradě škody </a:t>
            </a:r>
            <a:r>
              <a:rPr lang="cs-CZ" b="1" i="1" dirty="0">
                <a:solidFill>
                  <a:srgbClr val="0000DC"/>
                </a:solidFill>
              </a:rPr>
              <a:t>vázán</a:t>
            </a:r>
            <a:r>
              <a:rPr lang="cs-CZ" i="1" dirty="0">
                <a:solidFill>
                  <a:srgbClr val="0000DC"/>
                </a:solidFill>
              </a:rPr>
              <a:t>.</a:t>
            </a:r>
            <a:endParaRPr lang="cs-CZ" dirty="0"/>
          </a:p>
          <a:p>
            <a:pPr lvl="1"/>
            <a:r>
              <a:rPr lang="cs-CZ" dirty="0"/>
              <a:t>Požadavek důsledkem:</a:t>
            </a:r>
          </a:p>
          <a:p>
            <a:pPr lvl="2"/>
            <a:r>
              <a:rPr lang="cs-CZ" b="1" dirty="0">
                <a:solidFill>
                  <a:srgbClr val="0000DC"/>
                </a:solidFill>
              </a:rPr>
              <a:t>a) presumpce správnosti </a:t>
            </a:r>
            <a:r>
              <a:rPr lang="cs-CZ" dirty="0"/>
              <a:t>rozhodnutí (správních aktů)</a:t>
            </a:r>
          </a:p>
          <a:p>
            <a:pPr lvl="2"/>
            <a:r>
              <a:rPr lang="cs-CZ" b="1" dirty="0">
                <a:solidFill>
                  <a:srgbClr val="0000DC"/>
                </a:solidFill>
              </a:rPr>
              <a:t>b) doplňkové povahy </a:t>
            </a:r>
            <a:r>
              <a:rPr lang="cs-CZ" dirty="0">
                <a:solidFill>
                  <a:srgbClr val="0000DC"/>
                </a:solidFill>
              </a:rPr>
              <a:t>odpovědnosti za škodu </a:t>
            </a:r>
            <a:r>
              <a:rPr lang="cs-CZ" dirty="0"/>
              <a:t>(při výkonu veřejné moci)</a:t>
            </a:r>
          </a:p>
          <a:p>
            <a:pPr lvl="1"/>
            <a:r>
              <a:rPr lang="cs-CZ" dirty="0"/>
              <a:t>Zrušení či změna prostřednictvím jiných prostředků ochrany subjektivních práv               (tzv. </a:t>
            </a:r>
            <a:r>
              <a:rPr lang="cs-CZ" b="1" dirty="0"/>
              <a:t>opravných prostředků</a:t>
            </a:r>
            <a:r>
              <a:rPr lang="cs-CZ" dirty="0"/>
              <a:t>) či obecné zákonnosti (tzv. </a:t>
            </a:r>
            <a:r>
              <a:rPr lang="cs-CZ" b="1" dirty="0"/>
              <a:t>dozorčích prostředků</a:t>
            </a:r>
            <a:r>
              <a:rPr lang="cs-CZ" dirty="0"/>
              <a:t>)</a:t>
            </a:r>
          </a:p>
          <a:p>
            <a:pPr lvl="1"/>
            <a:r>
              <a:rPr lang="cs-CZ" dirty="0"/>
              <a:t>Soud (v odškodňovacím řízení) následně</a:t>
            </a:r>
            <a:r>
              <a:rPr lang="cs-CZ" b="1" dirty="0"/>
              <a:t> vázán </a:t>
            </a:r>
            <a:r>
              <a:rPr lang="cs-CZ" dirty="0"/>
              <a:t>rozhodnutím o zrušení či změně</a:t>
            </a:r>
          </a:p>
          <a:p>
            <a:pPr lvl="1"/>
            <a:endParaRPr lang="cs-CZ" dirty="0"/>
          </a:p>
          <a:p>
            <a:pPr lvl="1"/>
            <a:r>
              <a:rPr lang="cs-CZ" dirty="0"/>
              <a:t>Podmínka splněna i při prohlášení/vyslovení </a:t>
            </a:r>
            <a:r>
              <a:rPr lang="cs-CZ" b="1" dirty="0"/>
              <a:t>nicotnosti</a:t>
            </a:r>
            <a:r>
              <a:rPr lang="cs-CZ" dirty="0"/>
              <a:t> (judikatura)</a:t>
            </a:r>
          </a:p>
          <a:p>
            <a:pPr lvl="1"/>
            <a:r>
              <a:rPr lang="cs-CZ" dirty="0"/>
              <a:t>Ve výjimečných případech postačuje </a:t>
            </a:r>
            <a:r>
              <a:rPr lang="cs-CZ" b="1" dirty="0"/>
              <a:t>deklarace</a:t>
            </a:r>
            <a:r>
              <a:rPr lang="cs-CZ" dirty="0"/>
              <a:t> (judikatura)</a:t>
            </a:r>
          </a:p>
        </p:txBody>
      </p:sp>
      <p:pic>
        <p:nvPicPr>
          <p:cNvPr id="7" name="Prednáška 2 slide 13.wav">
            <a:hlinkClick r:id="" action="ppaction://media"/>
          </p:cNvPr>
          <p:cNvPicPr>
            <a:picLocks noRot="1" noChangeAspect="1"/>
          </p:cNvPicPr>
          <p:nvPr>
            <a:wavAudioFile r:embed="rId1" name="Prednáška 2 slide 13.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8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3/ Zrušení či změna rozhodnutí</a:t>
            </a:r>
          </a:p>
          <a:p>
            <a:pPr lvl="1"/>
            <a:r>
              <a:rPr lang="cs-CZ" sz="1800" i="1" dirty="0">
                <a:solidFill>
                  <a:srgbClr val="0000DC"/>
                </a:solidFill>
              </a:rPr>
              <a:t>Z této procesní úpravy postupu soudu ve správním soudnictví vyplývá, že dříve pouze právní teorií dovozovaná nicotnost či nulita správního rozhodnutí (rozhodnutí </a:t>
            </a:r>
            <a:r>
              <a:rPr lang="cs-CZ" sz="1800" i="1" dirty="0" err="1">
                <a:solidFill>
                  <a:srgbClr val="0000DC"/>
                </a:solidFill>
              </a:rPr>
              <a:t>neexistentní</a:t>
            </a:r>
            <a:r>
              <a:rPr lang="cs-CZ" sz="1800" i="1" dirty="0">
                <a:solidFill>
                  <a:srgbClr val="0000DC"/>
                </a:solidFill>
              </a:rPr>
              <a:t> či </a:t>
            </a:r>
            <a:r>
              <a:rPr lang="cs-CZ" sz="1800" i="1" dirty="0" err="1">
                <a:solidFill>
                  <a:srgbClr val="0000DC"/>
                </a:solidFill>
              </a:rPr>
              <a:t>paakt</a:t>
            </a:r>
            <a:r>
              <a:rPr lang="cs-CZ" sz="1800" i="1" dirty="0">
                <a:solidFill>
                  <a:srgbClr val="0000DC"/>
                </a:solidFill>
              </a:rPr>
              <a:t>) je nyní zákonem pojmenovanou kategorií s výslovně stanoveným způsobem řešení. I když takové rozhodnutí vlastně nemá žádné právní účinky (nemůže ani nabýt právní moci a vykonatelnosti), je namístě, aby okolnosti svědčící pro nicotnost byly soudem zjišťovány a hodnoceny a nicotnost soudním rozhodnutím vyslovena (dříve se z důvodu právní jistoty taková rozhodnutí zrušovala, ač fakticky nejde o rozhodnutí - srov. např. Vopálka, V., </a:t>
            </a:r>
            <a:r>
              <a:rPr lang="cs-CZ" sz="1800" i="1" dirty="0" err="1">
                <a:solidFill>
                  <a:srgbClr val="0000DC"/>
                </a:solidFill>
              </a:rPr>
              <a:t>Mikule</a:t>
            </a:r>
            <a:r>
              <a:rPr lang="cs-CZ" sz="1800" i="1" dirty="0">
                <a:solidFill>
                  <a:srgbClr val="0000DC"/>
                </a:solidFill>
              </a:rPr>
              <a:t>, V., Šimůnková, V., Šolín, M. Správní řád soudní. Komentář. 1. vydání. Praha : C. H. </a:t>
            </a:r>
            <a:r>
              <a:rPr lang="cs-CZ" sz="1800" i="1" dirty="0" err="1">
                <a:solidFill>
                  <a:srgbClr val="0000DC"/>
                </a:solidFill>
              </a:rPr>
              <a:t>Beck</a:t>
            </a:r>
            <a:r>
              <a:rPr lang="cs-CZ" sz="1800" i="1" dirty="0">
                <a:solidFill>
                  <a:srgbClr val="0000DC"/>
                </a:solidFill>
              </a:rPr>
              <a:t>, 2004, str. 151). </a:t>
            </a:r>
            <a:r>
              <a:rPr lang="cs-CZ" sz="1800" b="1" i="1" dirty="0">
                <a:solidFill>
                  <a:srgbClr val="0000DC"/>
                </a:solidFill>
              </a:rPr>
              <a:t>Za použití výkladového argumentu a </a:t>
            </a:r>
            <a:r>
              <a:rPr lang="cs-CZ" sz="1800" b="1" i="1" dirty="0" err="1">
                <a:solidFill>
                  <a:srgbClr val="0000DC"/>
                </a:solidFill>
              </a:rPr>
              <a:t>minori</a:t>
            </a:r>
            <a:r>
              <a:rPr lang="cs-CZ" sz="1800" b="1" i="1" dirty="0">
                <a:solidFill>
                  <a:srgbClr val="0000DC"/>
                </a:solidFill>
              </a:rPr>
              <a:t> ad </a:t>
            </a:r>
            <a:r>
              <a:rPr lang="cs-CZ" sz="1800" b="1" i="1" dirty="0" err="1">
                <a:solidFill>
                  <a:srgbClr val="0000DC"/>
                </a:solidFill>
              </a:rPr>
              <a:t>maius</a:t>
            </a:r>
            <a:r>
              <a:rPr lang="cs-CZ" sz="1800" b="1" i="1" dirty="0">
                <a:solidFill>
                  <a:srgbClr val="0000DC"/>
                </a:solidFill>
              </a:rPr>
              <a:t> je proto třeba dovodit, že odpovědnost státu za škodu způsobenou nicotným rozhodnutím je ve své podstatě odpovědností za škodu způsobenou nezákonným rozhodnutím ve smyslu § 5 odst. 1 písm. a) </a:t>
            </a:r>
            <a:r>
              <a:rPr lang="cs-CZ" sz="1800" b="1" i="1" dirty="0" err="1">
                <a:solidFill>
                  <a:srgbClr val="0000DC"/>
                </a:solidFill>
              </a:rPr>
              <a:t>a</a:t>
            </a:r>
            <a:r>
              <a:rPr lang="cs-CZ" sz="1800" b="1" i="1" dirty="0">
                <a:solidFill>
                  <a:srgbClr val="0000DC"/>
                </a:solidFill>
              </a:rPr>
              <a:t> § 7 a § 8 zákona č. 82/1998 Sb</a:t>
            </a:r>
            <a:r>
              <a:rPr lang="cs-CZ" sz="1800" i="1" dirty="0">
                <a:solidFill>
                  <a:srgbClr val="0000DC"/>
                </a:solidFill>
              </a:rPr>
              <a:t>. </a:t>
            </a:r>
            <a:r>
              <a:rPr lang="cs-CZ" sz="1800" b="1" dirty="0"/>
              <a:t>Nejvyšší soud, 25 </a:t>
            </a:r>
            <a:r>
              <a:rPr lang="cs-CZ" sz="1800" b="1" dirty="0" err="1"/>
              <a:t>Cdo</a:t>
            </a:r>
            <a:r>
              <a:rPr lang="cs-CZ" sz="1800" b="1" dirty="0"/>
              <a:t> 3375/2008</a:t>
            </a:r>
            <a:endParaRPr lang="cs-CZ" dirty="0"/>
          </a:p>
          <a:p>
            <a:endParaRPr lang="cs-CZ" i="1" dirty="0"/>
          </a:p>
        </p:txBody>
      </p:sp>
    </p:spTree>
  </p:cSld>
  <p:clrMapOvr>
    <a:masterClrMapping/>
  </p:clrMapOvr>
  <p:transition advTm="326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3/ Zrušení či změna rozhodnutí</a:t>
            </a:r>
          </a:p>
          <a:p>
            <a:pPr lvl="1"/>
            <a:r>
              <a:rPr lang="cs-CZ" sz="1800" i="1" dirty="0">
                <a:solidFill>
                  <a:srgbClr val="0000DC"/>
                </a:solidFill>
              </a:rPr>
              <a:t>Při posuzování </a:t>
            </a:r>
            <a:r>
              <a:rPr lang="cs-CZ" sz="1800" b="1" i="1" dirty="0">
                <a:solidFill>
                  <a:srgbClr val="0000DC"/>
                </a:solidFill>
              </a:rPr>
              <a:t>nezákonnosti rozhodnutí Ústavního soudu ve smyslu § 8 odst. 1 </a:t>
            </a:r>
            <a:r>
              <a:rPr lang="cs-CZ" sz="1800" b="1" i="1" dirty="0" err="1">
                <a:solidFill>
                  <a:srgbClr val="0000DC"/>
                </a:solidFill>
              </a:rPr>
              <a:t>OdpŠk</a:t>
            </a:r>
            <a:r>
              <a:rPr lang="cs-CZ" sz="1800" b="1" i="1" dirty="0">
                <a:solidFill>
                  <a:srgbClr val="0000DC"/>
                </a:solidFill>
              </a:rPr>
              <a:t> lze proto vyjít pouze z odůvodnění rozhodnutí Evropského soudu pro lidská práva, jako jediného orgánu oprávněného přezkoumávat rozhodnutí Ústavního soudu.</a:t>
            </a:r>
          </a:p>
          <a:p>
            <a:pPr lvl="1"/>
            <a:r>
              <a:rPr lang="cs-CZ" sz="1800" i="1" dirty="0">
                <a:solidFill>
                  <a:srgbClr val="0000DC"/>
                </a:solidFill>
              </a:rPr>
              <a:t>Evropský soud pro lidská práva v odst. 26 a 27 rozhodnutí uvedl: „Soud rovněž sdílí stanovisko stěžovatelky, podle něhož rozdělení jejích námitek na dvě části kvůli podání opravných prostředků u vyšších instancí nepřineslo adekvátní řešení, které by bylo v souladu s požadavkem právní jistoty. … Soud se v důsledku toho domnívá, že zvláště přísný výklad předmětného procesního pravidla tak, jak jej provedl Ústavní soud, připravil stěžovatelku o právo na přístup k soudu. Ohledně této stížnosti tedy došlo k porušení článku 6 odst. 1 Úmluvy.“</a:t>
            </a:r>
          </a:p>
          <a:p>
            <a:pPr lvl="1"/>
            <a:r>
              <a:rPr lang="cs-CZ" sz="1800" i="1" dirty="0">
                <a:solidFill>
                  <a:srgbClr val="0000DC"/>
                </a:solidFill>
              </a:rPr>
              <a:t>Z uvedeného odůvodnění vyplývá, že rozhodnutí Ústavního soudu trpělo procesními vadami takové povahy, </a:t>
            </a:r>
            <a:r>
              <a:rPr lang="cs-CZ" sz="1800" b="1" i="1" dirty="0">
                <a:solidFill>
                  <a:srgbClr val="0000DC"/>
                </a:solidFill>
              </a:rPr>
              <a:t>že ESLP považoval za nutné vyslovit porušení základního práva stěžovatelky </a:t>
            </a:r>
            <a:r>
              <a:rPr lang="cs-CZ" sz="1800" i="1" dirty="0">
                <a:solidFill>
                  <a:srgbClr val="0000DC"/>
                </a:solidFill>
              </a:rPr>
              <a:t>na přístup k soudu. </a:t>
            </a:r>
            <a:r>
              <a:rPr lang="cs-CZ" sz="1800" b="1" i="1" dirty="0">
                <a:solidFill>
                  <a:srgbClr val="0000DC"/>
                </a:solidFill>
              </a:rPr>
              <a:t>Za těchto okolností má dovolací soud za to, že rozhodnutí Ústavního soudu naplňuje podmínku nezákonného rozhodnutí ve smyslu § 8 odst. 1 </a:t>
            </a:r>
            <a:r>
              <a:rPr lang="cs-CZ" sz="1800" b="1" i="1" dirty="0" err="1">
                <a:solidFill>
                  <a:srgbClr val="0000DC"/>
                </a:solidFill>
              </a:rPr>
              <a:t>OdpŠk</a:t>
            </a:r>
            <a:r>
              <a:rPr lang="cs-CZ" sz="1800" i="1" dirty="0">
                <a:solidFill>
                  <a:srgbClr val="0000DC"/>
                </a:solidFill>
              </a:rPr>
              <a:t>.                       </a:t>
            </a:r>
            <a:r>
              <a:rPr lang="cs-CZ" sz="1800" b="1" dirty="0"/>
              <a:t>Nejvyšší soud,</a:t>
            </a:r>
            <a:r>
              <a:rPr lang="cs-CZ" sz="1800" i="1" dirty="0">
                <a:solidFill>
                  <a:srgbClr val="0000DC"/>
                </a:solidFill>
              </a:rPr>
              <a:t> </a:t>
            </a:r>
            <a:r>
              <a:rPr lang="cs-CZ" sz="1800" b="1" dirty="0"/>
              <a:t>30 </a:t>
            </a:r>
            <a:r>
              <a:rPr lang="cs-CZ" sz="1800" b="1" dirty="0" err="1"/>
              <a:t>Cdo</a:t>
            </a:r>
            <a:r>
              <a:rPr lang="cs-CZ" sz="1800" b="1" dirty="0"/>
              <a:t> 443/2013</a:t>
            </a:r>
            <a:endParaRPr lang="cs-CZ" dirty="0"/>
          </a:p>
        </p:txBody>
      </p:sp>
    </p:spTree>
  </p:cSld>
  <p:clrMapOvr>
    <a:masterClrMapping/>
  </p:clrMapOvr>
  <p:transition advTm="326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3/ Zrušení či změna rozhodnutí</a:t>
            </a:r>
          </a:p>
          <a:p>
            <a:pPr lvl="1"/>
            <a:r>
              <a:rPr lang="cs-CZ" sz="1800" i="1" dirty="0">
                <a:solidFill>
                  <a:srgbClr val="0000DC"/>
                </a:solidFill>
              </a:rPr>
              <a:t>Trváním na formálním zrušení (změně) nezákonného rozhodnutí se v tomto případě přehlíží cíl právní úpravy odpovědnosti státu obsažené v zákoně č. 82/1998 Sb., tedy aby majetková újma, způsobená nesprávným či nezákonným zásahem státu proti občanovi, byla odčiněna. </a:t>
            </a:r>
            <a:r>
              <a:rPr lang="cs-CZ" sz="1800" b="1" i="1" dirty="0">
                <a:solidFill>
                  <a:srgbClr val="0000DC"/>
                </a:solidFill>
              </a:rPr>
              <a:t>Pokud nižší instance vycházely striktně ze znění ustanovení § 8 odst. 1 tohoto zákona, aniž náležitě zohlednily skutečnost, že v řízení o stížnosti pro porušení zákona podané ministrem spravedlnosti byla Nejvyšším soudem prohlášena nezákonnost pro věc významného rozhodnutí </a:t>
            </a:r>
            <a:r>
              <a:rPr lang="cs-CZ" sz="1800" i="1" dirty="0">
                <a:solidFill>
                  <a:srgbClr val="0000DC"/>
                </a:solidFill>
              </a:rPr>
              <a:t>(usnesení státní zástupkyně Okresního státního zastupitelství v Ostravě ze dne 23. 7. 2002, </a:t>
            </a:r>
            <a:r>
              <a:rPr lang="cs-CZ" sz="1800" i="1" dirty="0" err="1">
                <a:solidFill>
                  <a:srgbClr val="0000DC"/>
                </a:solidFill>
              </a:rPr>
              <a:t>sp</a:t>
            </a:r>
            <a:r>
              <a:rPr lang="cs-CZ" sz="1800" i="1" dirty="0">
                <a:solidFill>
                  <a:srgbClr val="0000DC"/>
                </a:solidFill>
              </a:rPr>
              <a:t>. zn. 4 </a:t>
            </a:r>
            <a:r>
              <a:rPr lang="cs-CZ" sz="1800" i="1" dirty="0" err="1">
                <a:solidFill>
                  <a:srgbClr val="0000DC"/>
                </a:solidFill>
              </a:rPr>
              <a:t>Zn</a:t>
            </a:r>
            <a:r>
              <a:rPr lang="cs-CZ" sz="1800" i="1" dirty="0">
                <a:solidFill>
                  <a:srgbClr val="0000DC"/>
                </a:solidFill>
              </a:rPr>
              <a:t> 7544/2002, potažmo napadeného usnesení Policie ČR o vrácení věci ze dne 30. 5. 2002, č. </a:t>
            </a:r>
            <a:r>
              <a:rPr lang="cs-CZ" sz="1800" i="1" dirty="0" err="1">
                <a:solidFill>
                  <a:srgbClr val="0000DC"/>
                </a:solidFill>
              </a:rPr>
              <a:t>j</a:t>
            </a:r>
            <a:r>
              <a:rPr lang="cs-CZ" sz="1800" i="1" dirty="0">
                <a:solidFill>
                  <a:srgbClr val="0000DC"/>
                </a:solidFill>
              </a:rPr>
              <a:t>. MROV 299/S1-TČ-2002), </a:t>
            </a:r>
            <a:r>
              <a:rPr lang="cs-CZ" sz="1800" b="1" i="1" dirty="0">
                <a:solidFill>
                  <a:srgbClr val="0000DC"/>
                </a:solidFill>
              </a:rPr>
              <a:t>postupovaly v rozporu se smyslem a účelem citovaného ustanovení, jakož i v rozporu s ustanovením čl. 36 odst. 3 a čl. 4 odst. 4 Listiny </a:t>
            </a:r>
            <a:r>
              <a:rPr lang="cs-CZ" sz="1800" i="1" dirty="0">
                <a:solidFill>
                  <a:srgbClr val="0000DC"/>
                </a:solidFill>
              </a:rPr>
              <a:t>základních práv a svobod. </a:t>
            </a:r>
            <a:r>
              <a:rPr lang="cs-CZ" sz="1800" b="1" dirty="0"/>
              <a:t>Nejvyšší soud, 28 </a:t>
            </a:r>
            <a:r>
              <a:rPr lang="cs-CZ" sz="1800" b="1" dirty="0" err="1"/>
              <a:t>Cdo</a:t>
            </a:r>
            <a:r>
              <a:rPr lang="cs-CZ" sz="1800" b="1" dirty="0"/>
              <a:t> 4158/2009</a:t>
            </a:r>
          </a:p>
        </p:txBody>
      </p:sp>
    </p:spTree>
  </p:cSld>
  <p:clrMapOvr>
    <a:masterClrMapping/>
  </p:clrMapOvr>
  <p:transition advTm="326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4/ Nezákonnost</a:t>
            </a:r>
          </a:p>
          <a:p>
            <a:pPr lvl="1"/>
            <a:r>
              <a:rPr lang="cs-CZ" dirty="0"/>
              <a:t>Důvodem pro zrušení či změnu </a:t>
            </a:r>
            <a:r>
              <a:rPr lang="cs-CZ" b="1" dirty="0">
                <a:solidFill>
                  <a:srgbClr val="0000DC"/>
                </a:solidFill>
              </a:rPr>
              <a:t>pouze nezákonnost</a:t>
            </a:r>
          </a:p>
          <a:p>
            <a:pPr lvl="2"/>
            <a:r>
              <a:rPr lang="cs-CZ" b="1" dirty="0"/>
              <a:t>§ 8 odst. 1: </a:t>
            </a:r>
            <a:r>
              <a:rPr lang="cs-CZ" i="1" dirty="0">
                <a:solidFill>
                  <a:srgbClr val="0000DC"/>
                </a:solidFill>
              </a:rPr>
              <a:t>Nárok na náhradu škody způsobené nezákonným rozhodnutím lze, není-li dále stanoveno jinak, uplatnit pouze tehdy, pokud pravomocné rozhodnutí bylo </a:t>
            </a:r>
            <a:r>
              <a:rPr lang="cs-CZ" b="1" i="1" dirty="0">
                <a:solidFill>
                  <a:srgbClr val="0000DC"/>
                </a:solidFill>
              </a:rPr>
              <a:t>pro nezákonnost zrušeno nebo změněno </a:t>
            </a:r>
            <a:r>
              <a:rPr lang="cs-CZ" i="1" dirty="0">
                <a:solidFill>
                  <a:srgbClr val="0000DC"/>
                </a:solidFill>
              </a:rPr>
              <a:t>příslušným orgánem. Rozhodnutím tohoto orgánu je soud rozhodující o náhradě škody vázán.</a:t>
            </a:r>
            <a:endParaRPr lang="cs-CZ" dirty="0"/>
          </a:p>
          <a:p>
            <a:pPr marL="324000" lvl="1" indent="0">
              <a:buNone/>
            </a:pPr>
            <a:endParaRPr lang="cs-CZ" dirty="0"/>
          </a:p>
          <a:p>
            <a:pPr lvl="1"/>
            <a:r>
              <a:rPr lang="cs-CZ" dirty="0"/>
              <a:t>Zrušení(změna) z jiného důvodu nepředstavuje vadný výkon veřejné moci </a:t>
            </a:r>
          </a:p>
          <a:p>
            <a:pPr lvl="2"/>
            <a:r>
              <a:rPr lang="cs-CZ" dirty="0"/>
              <a:t>(Např. v rámci obnovy řízení – nové skutkové okolnosti bez dalšího nezakládají pochybení správního orgánu)</a:t>
            </a:r>
          </a:p>
          <a:p>
            <a:pPr lvl="1"/>
            <a:endParaRPr lang="cs-CZ" dirty="0"/>
          </a:p>
          <a:p>
            <a:pPr lvl="1"/>
            <a:r>
              <a:rPr lang="cs-CZ" b="1" dirty="0"/>
              <a:t>Obsah nezákonnosti </a:t>
            </a:r>
            <a:r>
              <a:rPr lang="cs-CZ" dirty="0"/>
              <a:t>nedefinován, lze ale dovozovat obecně</a:t>
            </a:r>
          </a:p>
          <a:p>
            <a:pPr marL="1200150" lvl="2" indent="-285750">
              <a:buFont typeface="Wingdings" panose="05000000000000000000" pitchFamily="2" charset="2"/>
              <a:buChar char="Ø"/>
            </a:pPr>
            <a:r>
              <a:rPr lang="cs-CZ" b="1" dirty="0">
                <a:solidFill>
                  <a:srgbClr val="0000DC"/>
                </a:solidFill>
              </a:rPr>
              <a:t>Rozpor s právními předpisy </a:t>
            </a:r>
            <a:r>
              <a:rPr lang="cs-CZ" dirty="0">
                <a:solidFill>
                  <a:srgbClr val="0000DC"/>
                </a:solidFill>
              </a:rPr>
              <a:t>(různé roviny)</a:t>
            </a:r>
          </a:p>
          <a:p>
            <a:pPr marL="1200150" lvl="2" indent="-285750">
              <a:buFont typeface="Wingdings" panose="05000000000000000000" pitchFamily="2" charset="2"/>
              <a:buChar char="Ø"/>
            </a:pPr>
            <a:r>
              <a:rPr lang="cs-CZ" dirty="0">
                <a:solidFill>
                  <a:srgbClr val="0000DC"/>
                </a:solidFill>
              </a:rPr>
              <a:t>Z povahy věci také </a:t>
            </a:r>
            <a:r>
              <a:rPr lang="cs-CZ" b="1" dirty="0">
                <a:solidFill>
                  <a:srgbClr val="0000DC"/>
                </a:solidFill>
              </a:rPr>
              <a:t>rozpor s ústavním pořádkem </a:t>
            </a:r>
            <a:r>
              <a:rPr lang="cs-CZ" dirty="0">
                <a:solidFill>
                  <a:srgbClr val="0000DC"/>
                </a:solidFill>
              </a:rPr>
              <a:t>či mezinárodním právem (mezinárodní smlouvy)</a:t>
            </a:r>
          </a:p>
        </p:txBody>
      </p:sp>
      <p:pic>
        <p:nvPicPr>
          <p:cNvPr id="7" name="Prednáška 2 slide 17.wav">
            <a:hlinkClick r:id="" action="ppaction://media"/>
          </p:cNvPr>
          <p:cNvPicPr>
            <a:picLocks noRot="1" noChangeAspect="1"/>
          </p:cNvPicPr>
          <p:nvPr>
            <a:wavAudioFile r:embed="rId1" name="Prednáška 2 slide 17.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4/ Nezákonnost</a:t>
            </a:r>
          </a:p>
          <a:p>
            <a:pPr lvl="1"/>
            <a:r>
              <a:rPr lang="cs-CZ" i="1" dirty="0">
                <a:solidFill>
                  <a:srgbClr val="0000DC"/>
                </a:solidFill>
              </a:rPr>
              <a:t>V příslušném výše citovaném ustanovení, upravujícím náhradu škody (§ 8 odst. 1 a 3 zákona č. 82/1998 Sb.) je jako jedna z podmínek pro možnost domáhat se náhrady škody, stanovena nezákonnost příslušného rozhodnutí. Na žádném místě však není pojem nezákonnosti výslovně vymezen. </a:t>
            </a:r>
            <a:r>
              <a:rPr lang="cs-CZ" b="1" i="1" dirty="0">
                <a:solidFill>
                  <a:srgbClr val="0000DC"/>
                </a:solidFill>
              </a:rPr>
              <a:t>Je však možné dovodit, že </a:t>
            </a:r>
            <a:r>
              <a:rPr lang="cs-CZ" b="1" i="1" dirty="0" err="1">
                <a:solidFill>
                  <a:srgbClr val="0000DC"/>
                </a:solidFill>
              </a:rPr>
              <a:t>contra</a:t>
            </a:r>
            <a:r>
              <a:rPr lang="cs-CZ" b="1" i="1" dirty="0">
                <a:solidFill>
                  <a:srgbClr val="0000DC"/>
                </a:solidFill>
              </a:rPr>
              <a:t> legem je takové rozhodnutí, které je v rozporu s právními předpisy upravujícími jak </a:t>
            </a:r>
            <a:r>
              <a:rPr lang="cs-CZ" b="1" i="1" dirty="0" err="1">
                <a:solidFill>
                  <a:srgbClr val="0000DC"/>
                </a:solidFill>
              </a:rPr>
              <a:t>hmotněprávní</a:t>
            </a:r>
            <a:r>
              <a:rPr lang="cs-CZ" b="1" i="1" dirty="0">
                <a:solidFill>
                  <a:srgbClr val="0000DC"/>
                </a:solidFill>
              </a:rPr>
              <a:t> stránku předmětu sporu, tak i procesní postup soudu.                                       </a:t>
            </a:r>
            <a:r>
              <a:rPr lang="cs-CZ" b="1" dirty="0"/>
              <a:t>Nejvyšší soud, 28 </a:t>
            </a:r>
            <a:r>
              <a:rPr lang="cs-CZ" b="1" dirty="0" err="1"/>
              <a:t>Cdo</a:t>
            </a:r>
            <a:r>
              <a:rPr lang="cs-CZ" b="1" dirty="0"/>
              <a:t> 3940/2009</a:t>
            </a:r>
            <a:endParaRPr lang="cs-CZ" i="1" dirty="0">
              <a:solidFill>
                <a:srgbClr val="0000DC"/>
              </a:solidFill>
            </a:endParaRPr>
          </a:p>
        </p:txBody>
      </p:sp>
    </p:spTree>
  </p:cSld>
  <p:clrMapOvr>
    <a:masterClrMapping/>
  </p:clrMapOvr>
  <p:transition advTm="326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5/ Využití procesních prostředků k ochraně práva</a:t>
            </a:r>
          </a:p>
          <a:p>
            <a:pPr lvl="1"/>
            <a:r>
              <a:rPr lang="cs-CZ" dirty="0"/>
              <a:t>Povinnost poškozeného </a:t>
            </a:r>
            <a:r>
              <a:rPr lang="cs-CZ" b="1" dirty="0"/>
              <a:t>„neignorovat“ nezákonnost</a:t>
            </a:r>
          </a:p>
          <a:p>
            <a:pPr lvl="2"/>
            <a:r>
              <a:rPr lang="cs-CZ" b="1" dirty="0"/>
              <a:t>§ 8 odst. 3: </a:t>
            </a:r>
            <a:r>
              <a:rPr lang="cs-CZ" i="1" dirty="0">
                <a:solidFill>
                  <a:srgbClr val="0000DC"/>
                </a:solidFill>
              </a:rPr>
              <a:t>Nejde-li o případy zvláštního zřetele hodné, lze nárok na náhradu škody způsobené nezákonným rozhodnutím přiznat pouze tehdy, pokud </a:t>
            </a:r>
            <a:r>
              <a:rPr lang="cs-CZ" b="1" i="1" dirty="0">
                <a:solidFill>
                  <a:srgbClr val="0000DC"/>
                </a:solidFill>
              </a:rPr>
              <a:t>poškozený využil v zákonem stanovených lhůtách všech procesních prostředků, které zákon poškozenému k ochraně jeho práva poskytuje</a:t>
            </a:r>
            <a:r>
              <a:rPr lang="cs-CZ" i="1" dirty="0">
                <a:solidFill>
                  <a:srgbClr val="0000DC"/>
                </a:solidFill>
              </a:rPr>
              <a:t>; takovým prostředkem se rozumí </a:t>
            </a:r>
            <a:r>
              <a:rPr lang="cs-CZ" b="1" i="1" dirty="0">
                <a:solidFill>
                  <a:srgbClr val="0000DC"/>
                </a:solidFill>
              </a:rPr>
              <a:t>řádný opravný prostředek</a:t>
            </a:r>
            <a:r>
              <a:rPr lang="cs-CZ" i="1" dirty="0">
                <a:solidFill>
                  <a:srgbClr val="0000DC"/>
                </a:solidFill>
              </a:rPr>
              <a:t>, </a:t>
            </a:r>
            <a:r>
              <a:rPr lang="cs-CZ" b="1" i="1" dirty="0">
                <a:solidFill>
                  <a:srgbClr val="0000DC"/>
                </a:solidFill>
              </a:rPr>
              <a:t>mimořádný opravný prostředek</a:t>
            </a:r>
            <a:r>
              <a:rPr lang="cs-CZ" i="1" dirty="0">
                <a:solidFill>
                  <a:srgbClr val="0000DC"/>
                </a:solidFill>
              </a:rPr>
              <a:t>, vyjma návrhu na obnovu řízení, a </a:t>
            </a:r>
            <a:r>
              <a:rPr lang="cs-CZ" b="1" i="1" dirty="0">
                <a:solidFill>
                  <a:srgbClr val="0000DC"/>
                </a:solidFill>
              </a:rPr>
              <a:t>jiný procesní prostředek </a:t>
            </a:r>
            <a:r>
              <a:rPr lang="cs-CZ" i="1" dirty="0">
                <a:solidFill>
                  <a:srgbClr val="0000DC"/>
                </a:solidFill>
              </a:rPr>
              <a:t>k ochraně práva, s jehož uplatněním je </a:t>
            </a:r>
            <a:r>
              <a:rPr lang="cs-CZ" b="1" i="1" dirty="0">
                <a:solidFill>
                  <a:srgbClr val="0000DC"/>
                </a:solidFill>
              </a:rPr>
              <a:t>spojeno zahájení </a:t>
            </a:r>
            <a:r>
              <a:rPr lang="cs-CZ" i="1" dirty="0">
                <a:solidFill>
                  <a:srgbClr val="0000DC"/>
                </a:solidFill>
              </a:rPr>
              <a:t>soudního, správního nebo jiného </a:t>
            </a:r>
            <a:r>
              <a:rPr lang="cs-CZ" b="1" i="1" dirty="0">
                <a:solidFill>
                  <a:srgbClr val="0000DC"/>
                </a:solidFill>
              </a:rPr>
              <a:t>právního řízení</a:t>
            </a:r>
            <a:r>
              <a:rPr lang="cs-CZ" i="1" dirty="0">
                <a:solidFill>
                  <a:srgbClr val="0000DC"/>
                </a:solidFill>
              </a:rPr>
              <a:t>, nebo návrh na zastavení exekuce.</a:t>
            </a:r>
          </a:p>
          <a:p>
            <a:pPr lvl="1"/>
            <a:r>
              <a:rPr lang="cs-CZ" dirty="0"/>
              <a:t>Opět souvisí s povahou odpovědnosti za škodu (prevence na straně poškozeného)</a:t>
            </a:r>
          </a:p>
          <a:p>
            <a:pPr lvl="1"/>
            <a:endParaRPr lang="cs-CZ" dirty="0"/>
          </a:p>
          <a:p>
            <a:pPr lvl="1"/>
            <a:r>
              <a:rPr lang="cs-CZ" dirty="0"/>
              <a:t>Ale </a:t>
            </a:r>
            <a:r>
              <a:rPr lang="cs-CZ" b="1" dirty="0"/>
              <a:t>ne všechny </a:t>
            </a:r>
            <a:r>
              <a:rPr lang="cs-CZ" dirty="0"/>
              <a:t>myslitelné prostředky (viz výše)</a:t>
            </a:r>
          </a:p>
          <a:p>
            <a:pPr lvl="2"/>
            <a:r>
              <a:rPr lang="cs-CZ" dirty="0"/>
              <a:t>Nikoli prostředky z moci úřední = </a:t>
            </a:r>
            <a:r>
              <a:rPr lang="cs-CZ" b="1" dirty="0"/>
              <a:t>tzv. dozorčí prostředky</a:t>
            </a:r>
          </a:p>
          <a:p>
            <a:pPr lvl="1"/>
            <a:endParaRPr lang="cs-CZ" dirty="0"/>
          </a:p>
          <a:p>
            <a:pPr lvl="1"/>
            <a:r>
              <a:rPr lang="cs-CZ" dirty="0"/>
              <a:t>Nadto není třeba využívat prostředky, které jsou „neúčinné“ (judikatura)</a:t>
            </a:r>
          </a:p>
        </p:txBody>
      </p:sp>
      <p:pic>
        <p:nvPicPr>
          <p:cNvPr id="8" name="Prednáška 2 slide 19.wav">
            <a:hlinkClick r:id="" action="ppaction://media"/>
          </p:cNvPr>
          <p:cNvPicPr>
            <a:picLocks noRot="1" noChangeAspect="1"/>
          </p:cNvPicPr>
          <p:nvPr>
            <a:wavAudioFile r:embed="rId1" name="Prednáška 2 slide 19.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5/ Využití procesních prostředků k ochraně práva</a:t>
            </a:r>
          </a:p>
          <a:p>
            <a:pPr lvl="1"/>
            <a:r>
              <a:rPr lang="cs-CZ" sz="1800" i="1" dirty="0">
                <a:solidFill>
                  <a:srgbClr val="0000DC"/>
                </a:solidFill>
              </a:rPr>
              <a:t>Podmínka stanovená v § 8 odst. 3 </a:t>
            </a:r>
            <a:r>
              <a:rPr lang="cs-CZ" sz="1800" i="1" dirty="0" err="1">
                <a:solidFill>
                  <a:srgbClr val="0000DC"/>
                </a:solidFill>
              </a:rPr>
              <a:t>OdpŠk</a:t>
            </a:r>
            <a:r>
              <a:rPr lang="cs-CZ" sz="1800" i="1" dirty="0">
                <a:solidFill>
                  <a:srgbClr val="0000DC"/>
                </a:solidFill>
              </a:rPr>
              <a:t> vychází z obecné právní zásady prevence (srovnej např. nález Ústavního soudu ze dne 13. 5. 2009, </a:t>
            </a:r>
            <a:r>
              <a:rPr lang="cs-CZ" sz="1800" i="1" dirty="0" err="1">
                <a:solidFill>
                  <a:srgbClr val="0000DC"/>
                </a:solidFill>
              </a:rPr>
              <a:t>sp</a:t>
            </a:r>
            <a:r>
              <a:rPr lang="cs-CZ" sz="1800" i="1" dirty="0">
                <a:solidFill>
                  <a:srgbClr val="0000DC"/>
                </a:solidFill>
              </a:rPr>
              <a:t>. zn. IV. ÚS 618/08, či důvodové zprávy k </a:t>
            </a:r>
            <a:r>
              <a:rPr lang="cs-CZ" sz="1800" i="1" dirty="0" err="1">
                <a:solidFill>
                  <a:srgbClr val="0000DC"/>
                </a:solidFill>
              </a:rPr>
              <a:t>OdpŠk</a:t>
            </a:r>
            <a:r>
              <a:rPr lang="cs-CZ" sz="1800" i="1" dirty="0">
                <a:solidFill>
                  <a:srgbClr val="0000DC"/>
                </a:solidFill>
              </a:rPr>
              <a:t> a zák. č. 160/2006 Sb.), neboť vylučuje odpovědnost státu za okolnosti, kdy poškozený využitím dostupných právních prostředků mohl odvrátit jemu hrozící škodu, ale neučinil tak. </a:t>
            </a:r>
            <a:r>
              <a:rPr lang="cs-CZ" sz="1800" b="1" i="1" dirty="0">
                <a:solidFill>
                  <a:srgbClr val="0000DC"/>
                </a:solidFill>
              </a:rPr>
              <a:t>Situaci, že nezákonné rozhodnutí vyvolávalo škodlivé následky, tak z části zapříčinil sám poškozený, který mohl a měl využít opravných prostředků, jimiž byl vybaven k obraně proti nezákonným rozhodnutím. </a:t>
            </a:r>
            <a:r>
              <a:rPr lang="cs-CZ" sz="1800" i="1" dirty="0">
                <a:solidFill>
                  <a:srgbClr val="0000DC"/>
                </a:solidFill>
              </a:rPr>
              <a:t>Podání opravných prostředků proti rozhodnutím, které (poškozený) účastník vnímá jako škodlivé, lze jednak předpokládat, neb se v zásadě každý snaží limitovat vlastní újmy, jednak je i procesní aktivitou zásadně chtěnou, jelikož přispívá k dosahování vysoké úrovně rozhodování. S ohledem na uvedenou zásadu prevence vzniku škod je nutné trvat na tom, aby nezákonné rozhodnutí bylo odstraněno v co možná nejkratší době.</a:t>
            </a:r>
            <a:r>
              <a:rPr lang="cs-CZ" sz="1800" b="1" i="1" dirty="0">
                <a:solidFill>
                  <a:srgbClr val="0000DC"/>
                </a:solidFill>
              </a:rPr>
              <a:t> </a:t>
            </a:r>
          </a:p>
          <a:p>
            <a:pPr lvl="1"/>
            <a:r>
              <a:rPr lang="cs-CZ" sz="1800" b="1" dirty="0"/>
              <a:t>Nejvyšší soud, 30 </a:t>
            </a:r>
            <a:r>
              <a:rPr lang="cs-CZ" sz="1800" b="1" dirty="0" err="1"/>
              <a:t>Cdo</a:t>
            </a:r>
            <a:r>
              <a:rPr lang="cs-CZ" sz="1800" b="1" dirty="0"/>
              <a:t> 4389/2013</a:t>
            </a:r>
          </a:p>
          <a:p>
            <a:pPr lvl="1"/>
            <a:endParaRPr lang="cs-CZ" dirty="0"/>
          </a:p>
          <a:p>
            <a:pPr lvl="1"/>
            <a:endParaRPr lang="cs-CZ" dirty="0"/>
          </a:p>
        </p:txBody>
      </p:sp>
    </p:spTree>
  </p:cSld>
  <p:clrMapOvr>
    <a:masterClrMapping/>
  </p:clrMapOvr>
  <p:transition advTm="326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Osnova prezentace</a:t>
            </a:r>
          </a:p>
        </p:txBody>
      </p:sp>
      <p:sp>
        <p:nvSpPr>
          <p:cNvPr id="5" name="Zástupný symbol pro obsah 4"/>
          <p:cNvSpPr>
            <a:spLocks noGrp="1"/>
          </p:cNvSpPr>
          <p:nvPr>
            <p:ph idx="1"/>
          </p:nvPr>
        </p:nvSpPr>
        <p:spPr/>
        <p:txBody>
          <a:bodyPr/>
          <a:lstStyle/>
          <a:p>
            <a:r>
              <a:rPr lang="cs-CZ" i="1" dirty="0"/>
              <a:t>1) Odpovědnost za rozhodnutí</a:t>
            </a:r>
          </a:p>
          <a:p>
            <a:r>
              <a:rPr lang="cs-CZ" i="1" dirty="0"/>
              <a:t>2) Podmínky vzniku odpovědnosti</a:t>
            </a:r>
          </a:p>
          <a:p>
            <a:r>
              <a:rPr lang="cs-CZ" i="1" dirty="0"/>
              <a:t>3) Odpovědnost za „akty blízké povahy“</a:t>
            </a:r>
          </a:p>
          <a:p>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5/ Využití procesních prostředků k ochraně práva</a:t>
            </a:r>
          </a:p>
          <a:p>
            <a:pPr lvl="1"/>
            <a:r>
              <a:rPr lang="cs-CZ" sz="1600" i="1" dirty="0">
                <a:solidFill>
                  <a:srgbClr val="0000DC"/>
                </a:solidFill>
              </a:rPr>
              <a:t>Jediným řádným opravným prostředkem proti usnesení o zahájení trestního stíhání je stížnost, jež je považována za dostatečně efektivní opravný prostředek zpravidla pouze proti zásadním či flagrantním pochybením ze strany policejního orgánu. Na vyčerpání uvedeného opravného prostředku pro účely poskytnutí náhrady škody spočívající v účelně vynaložených nákladech obhajoby tedy zásadně nelze trvat, ledaže by v konkrétním případě byly dány důvody hodné zvláštního zřetele pro nepřiznání náhrady škody (viz nález Ústavního soudu ze dne 6. 12. 2011, </a:t>
            </a:r>
            <a:r>
              <a:rPr lang="cs-CZ" sz="1600" i="1" dirty="0" err="1">
                <a:solidFill>
                  <a:srgbClr val="0000DC"/>
                </a:solidFill>
              </a:rPr>
              <a:t>sp</a:t>
            </a:r>
            <a:r>
              <a:rPr lang="cs-CZ" sz="1600" i="1" dirty="0">
                <a:solidFill>
                  <a:srgbClr val="0000DC"/>
                </a:solidFill>
              </a:rPr>
              <a:t>. zn. </a:t>
            </a:r>
            <a:r>
              <a:rPr lang="cs-CZ" sz="1600" i="1" dirty="0" err="1">
                <a:solidFill>
                  <a:srgbClr val="0000DC"/>
                </a:solidFill>
              </a:rPr>
              <a:t>Pl</a:t>
            </a:r>
            <a:r>
              <a:rPr lang="cs-CZ" sz="1600" i="1" dirty="0">
                <a:solidFill>
                  <a:srgbClr val="0000DC"/>
                </a:solidFill>
              </a:rPr>
              <a:t>. ÚS 35/09). Nezákonnost trestního stíhání bývá zpravidla konstatována až jeho pravomocným zastavením či zproštěním obžaloby.</a:t>
            </a:r>
          </a:p>
          <a:p>
            <a:pPr lvl="1"/>
            <a:r>
              <a:rPr lang="cs-CZ" sz="1600" i="1" dirty="0">
                <a:solidFill>
                  <a:srgbClr val="0000DC"/>
                </a:solidFill>
              </a:rPr>
              <a:t>Jelikož </a:t>
            </a:r>
            <a:r>
              <a:rPr lang="cs-CZ" sz="1600" b="1" i="1" dirty="0">
                <a:solidFill>
                  <a:srgbClr val="0000DC"/>
                </a:solidFill>
              </a:rPr>
              <a:t>odvolání proti odsuzujícímu rozsudku soudu v trestním řízení je obvyklým prostředkem vedoucím k odstranění trestního stíhání zahájeného na základě nezákonného usnesení o zahájení trestního stíhání, je nutné odvolání považovat za efektivní prostředek, jehož vyčerpání zásadně podmiňuje poskytnutí náhrady </a:t>
            </a:r>
            <a:r>
              <a:rPr lang="cs-CZ" sz="1600" i="1" dirty="0">
                <a:solidFill>
                  <a:srgbClr val="0000DC"/>
                </a:solidFill>
              </a:rPr>
              <a:t>škody spočívající v účelně vynaložených nákladech obhajoby. Představě o analogickém užití závěrů, ke kterým dospěl Ústavní soud a Nejvyšší soud při řešení otázky, zda-li přiznání nároku na náhradu škody způsobené zahájením a vedením trestního stíhání, které neskončilo pravomocným odsuzujícím rozhodnutím soudu, brání nevyčerpání stížnosti proti usnesení o zahájení trestního stíhání, tedy nelze přisvědčit.</a:t>
            </a:r>
          </a:p>
          <a:p>
            <a:pPr lvl="1"/>
            <a:r>
              <a:rPr lang="cs-CZ" sz="1600" b="1" dirty="0"/>
              <a:t>Nejvyšší soud, 30 </a:t>
            </a:r>
            <a:r>
              <a:rPr lang="cs-CZ" sz="1600" b="1" dirty="0" err="1"/>
              <a:t>Cdo</a:t>
            </a:r>
            <a:r>
              <a:rPr lang="cs-CZ" sz="1600" b="1" dirty="0"/>
              <a:t> 4389/2013</a:t>
            </a:r>
          </a:p>
        </p:txBody>
      </p:sp>
    </p:spTree>
  </p:cSld>
  <p:clrMapOvr>
    <a:masterClrMapping/>
  </p:clrMapOvr>
  <p:transition advTm="326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5/ Využití procesních prostředků k ochraně práva</a:t>
            </a:r>
          </a:p>
          <a:p>
            <a:pPr lvl="1"/>
            <a:r>
              <a:rPr lang="cs-CZ" dirty="0"/>
              <a:t>Pozor, podmínka využití prostředků </a:t>
            </a:r>
            <a:r>
              <a:rPr lang="cs-CZ" b="1" dirty="0"/>
              <a:t>není totéž co podmínka zrušení či změny                </a:t>
            </a:r>
            <a:r>
              <a:rPr lang="cs-CZ" dirty="0"/>
              <a:t>(= samotné zrušení rozhodnutí, např. na základě odvolání někoho jiného, nepostačuje)</a:t>
            </a:r>
          </a:p>
          <a:p>
            <a:pPr lvl="1"/>
            <a:endParaRPr lang="cs-CZ" dirty="0"/>
          </a:p>
          <a:p>
            <a:pPr lvl="1"/>
            <a:r>
              <a:rPr lang="cs-CZ" dirty="0"/>
              <a:t>Ovšem i zrušení a nevyužití procesních prostředků může vést k odškodnění – jde-li o případy </a:t>
            </a:r>
            <a:r>
              <a:rPr lang="cs-CZ" b="1" dirty="0"/>
              <a:t>zvláštního zřetele hodné</a:t>
            </a:r>
          </a:p>
          <a:p>
            <a:pPr marL="914400" marR="0" lvl="2" indent="0" algn="l" defTabSz="914400" rtl="0" eaLnBrk="1" fontAlgn="base" latinLnBrk="0" hangingPunct="1">
              <a:lnSpc>
                <a:spcPts val="1800"/>
              </a:lnSpc>
              <a:spcBef>
                <a:spcPts val="0"/>
              </a:spcBef>
              <a:spcAft>
                <a:spcPct val="0"/>
              </a:spcAft>
              <a:buClr>
                <a:srgbClr val="5AC8AF"/>
              </a:buClr>
              <a:buSzPct val="80000"/>
              <a:buFontTx/>
              <a:buNone/>
              <a:tabLst/>
              <a:defRPr/>
            </a:pPr>
            <a:r>
              <a:rPr kumimoji="0" lang="cs-CZ" sz="1500" b="1" i="0" u="none" strike="noStrike" kern="0" cap="none" spc="0" normalizeH="0" baseline="0" noProof="0" dirty="0">
                <a:ln>
                  <a:noFill/>
                </a:ln>
                <a:solidFill>
                  <a:srgbClr val="000000"/>
                </a:solidFill>
                <a:effectLst/>
                <a:uLnTx/>
                <a:uFillTx/>
                <a:latin typeface="Arial"/>
              </a:rPr>
              <a:t>§ 8 odst. 3: </a:t>
            </a:r>
            <a:r>
              <a:rPr kumimoji="0" lang="cs-CZ" sz="1500" b="1" i="1" u="none" strike="noStrike" kern="0" cap="none" spc="0" normalizeH="0" baseline="0" noProof="0" dirty="0">
                <a:ln>
                  <a:noFill/>
                </a:ln>
                <a:solidFill>
                  <a:srgbClr val="0000DC"/>
                </a:solidFill>
                <a:effectLst/>
                <a:uLnTx/>
                <a:uFillTx/>
                <a:latin typeface="Arial"/>
              </a:rPr>
              <a:t>Nejde-li o případy zvláštního zřetele hodné</a:t>
            </a:r>
            <a:r>
              <a:rPr kumimoji="0" lang="cs-CZ" sz="1500" b="0" i="1" u="none" strike="noStrike" kern="0" cap="none" spc="0" normalizeH="0" baseline="0" noProof="0" dirty="0">
                <a:ln>
                  <a:noFill/>
                </a:ln>
                <a:solidFill>
                  <a:srgbClr val="0000DC"/>
                </a:solidFill>
                <a:effectLst/>
                <a:uLnTx/>
                <a:uFillTx/>
                <a:latin typeface="Arial"/>
              </a:rPr>
              <a:t>, lze nárok na náhradu škody způsobené nezákonným rozhodnutím přiznat pouze tehdy, pokud </a:t>
            </a:r>
            <a:r>
              <a:rPr kumimoji="0" lang="cs-CZ" sz="1500" i="1" u="none" strike="noStrike" kern="0" cap="none" spc="0" normalizeH="0" baseline="0" noProof="0" dirty="0">
                <a:ln>
                  <a:noFill/>
                </a:ln>
                <a:solidFill>
                  <a:srgbClr val="0000DC"/>
                </a:solidFill>
                <a:effectLst/>
                <a:uLnTx/>
                <a:uFillTx/>
                <a:latin typeface="Arial"/>
              </a:rPr>
              <a:t>poškozený využil v zákonem stanovených lhůtách všech procesních prostředků, které zákon poškozenému k ochraně jeho práva poskytuje; takovým prostředkem se rozumí řádný opravný prostředek, mimořádný opravný prostředek, vyjma návrhu na obnovu řízení, a jiný procesní prostředek k ochraně práva, s jehož uplatněním je spojeno zahájení soudního, správního nebo jiného právního řízení, nebo návrh na zastavení exekuce.</a:t>
            </a:r>
          </a:p>
          <a:p>
            <a:pPr lvl="2"/>
            <a:r>
              <a:rPr lang="cs-CZ" dirty="0"/>
              <a:t>Avšak posuzuje soud = procesně nejisté…</a:t>
            </a:r>
          </a:p>
          <a:p>
            <a:pPr lvl="1"/>
            <a:endParaRPr lang="cs-CZ" dirty="0"/>
          </a:p>
          <a:p>
            <a:pPr lvl="1"/>
            <a:endParaRPr lang="cs-CZ" dirty="0"/>
          </a:p>
        </p:txBody>
      </p:sp>
      <p:pic>
        <p:nvPicPr>
          <p:cNvPr id="8" name="Prednáška 2 slide 22.wav">
            <a:hlinkClick r:id="" action="ppaction://media"/>
          </p:cNvPr>
          <p:cNvPicPr>
            <a:picLocks noRot="1" noChangeAspect="1"/>
          </p:cNvPicPr>
          <p:nvPr>
            <a:wavAudioFile r:embed="rId1" name="Prednáška 2 slide 22.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dirty="0"/>
              <a:t>Odpovědnost za </a:t>
            </a:r>
            <a:r>
              <a:rPr lang="cs-CZ" b="1" dirty="0"/>
              <a:t>omezení osobní svobody</a:t>
            </a:r>
          </a:p>
          <a:p>
            <a:pPr lvl="1"/>
            <a:r>
              <a:rPr lang="cs-CZ" dirty="0"/>
              <a:t>Specifickými případy odpovědnosti za rozhodnutí jsou náhrady za omezení                osobní svobody </a:t>
            </a:r>
          </a:p>
          <a:p>
            <a:pPr marL="1200150" lvl="2" indent="-285750">
              <a:buFont typeface="Wingdings" panose="05000000000000000000" pitchFamily="2" charset="2"/>
              <a:buChar char="Ø"/>
            </a:pPr>
            <a:r>
              <a:rPr lang="cs-CZ" i="1" dirty="0">
                <a:solidFill>
                  <a:srgbClr val="0000DC"/>
                </a:solidFill>
              </a:rPr>
              <a:t>Odpovědnost za </a:t>
            </a:r>
            <a:r>
              <a:rPr lang="cs-CZ" b="1" i="1" dirty="0">
                <a:solidFill>
                  <a:srgbClr val="0000DC"/>
                </a:solidFill>
              </a:rPr>
              <a:t>rozhodnutí o vazbě</a:t>
            </a:r>
          </a:p>
          <a:p>
            <a:pPr marL="1200150" lvl="2" indent="-285750">
              <a:buFont typeface="Wingdings" panose="05000000000000000000" pitchFamily="2" charset="2"/>
              <a:buChar char="Ø"/>
            </a:pPr>
            <a:r>
              <a:rPr lang="cs-CZ" i="1" dirty="0">
                <a:solidFill>
                  <a:srgbClr val="0000DC"/>
                </a:solidFill>
              </a:rPr>
              <a:t>Odpovědnost za </a:t>
            </a:r>
            <a:r>
              <a:rPr lang="cs-CZ" b="1" i="1" dirty="0">
                <a:solidFill>
                  <a:srgbClr val="0000DC"/>
                </a:solidFill>
              </a:rPr>
              <a:t>výkon trestu</a:t>
            </a:r>
          </a:p>
          <a:p>
            <a:pPr marL="1200150" lvl="2" indent="-285750">
              <a:buFont typeface="Wingdings" panose="05000000000000000000" pitchFamily="2" charset="2"/>
              <a:buChar char="Ø"/>
            </a:pPr>
            <a:r>
              <a:rPr lang="cs-CZ" i="1" dirty="0">
                <a:solidFill>
                  <a:srgbClr val="0000DC"/>
                </a:solidFill>
              </a:rPr>
              <a:t>Odpovědnost za </a:t>
            </a:r>
            <a:r>
              <a:rPr lang="cs-CZ" b="1" i="1" dirty="0">
                <a:solidFill>
                  <a:srgbClr val="0000DC"/>
                </a:solidFill>
              </a:rPr>
              <a:t>trestní stíhání </a:t>
            </a:r>
            <a:r>
              <a:rPr lang="cs-CZ" dirty="0"/>
              <a:t>(není omezením svobody, ale sdílí obdobný režim)</a:t>
            </a:r>
          </a:p>
          <a:p>
            <a:pPr lvl="1"/>
            <a:endParaRPr lang="cs-CZ" dirty="0"/>
          </a:p>
          <a:p>
            <a:pPr lvl="1"/>
            <a:r>
              <a:rPr lang="cs-CZ" dirty="0"/>
              <a:t>Zde specifické podmínky (zvlášť v tématu č. 4)</a:t>
            </a:r>
          </a:p>
          <a:p>
            <a:pPr lvl="1"/>
            <a:endParaRPr lang="cs-CZ" dirty="0"/>
          </a:p>
          <a:p>
            <a:pPr lvl="1"/>
            <a:endParaRPr lang="cs-CZ" dirty="0"/>
          </a:p>
          <a:p>
            <a:pPr lvl="1"/>
            <a:endParaRPr lang="cs-CZ" dirty="0"/>
          </a:p>
          <a:p>
            <a:pPr lvl="1"/>
            <a:endParaRPr lang="cs-CZ" dirty="0"/>
          </a:p>
        </p:txBody>
      </p:sp>
      <p:pic>
        <p:nvPicPr>
          <p:cNvPr id="8" name="Prednáška 2 slide 23.wav">
            <a:hlinkClick r:id="" action="ppaction://media"/>
          </p:cNvPr>
          <p:cNvPicPr>
            <a:picLocks noRot="1" noChangeAspect="1"/>
          </p:cNvPicPr>
          <p:nvPr>
            <a:wavAudioFile r:embed="rId1" name="Prednáška 2 slide 23.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Problém </a:t>
            </a:r>
            <a:r>
              <a:rPr lang="cs-CZ" b="1" dirty="0"/>
              <a:t>„nesouladnosti forem“</a:t>
            </a:r>
          </a:p>
          <a:p>
            <a:pPr lvl="1"/>
            <a:r>
              <a:rPr lang="cs-CZ" dirty="0"/>
              <a:t>Formy činnosti VS podle </a:t>
            </a:r>
            <a:r>
              <a:rPr lang="cs-CZ" b="1" dirty="0"/>
              <a:t>správního řádu</a:t>
            </a:r>
            <a:r>
              <a:rPr lang="cs-CZ" dirty="0"/>
              <a:t>:</a:t>
            </a:r>
          </a:p>
          <a:p>
            <a:pPr marL="1200150" lvl="2" indent="-285750">
              <a:buFont typeface="Wingdings" panose="05000000000000000000" pitchFamily="2" charset="2"/>
              <a:buChar char="Ø"/>
            </a:pPr>
            <a:r>
              <a:rPr lang="cs-CZ" i="1" dirty="0">
                <a:solidFill>
                  <a:srgbClr val="0000DC"/>
                </a:solidFill>
              </a:rPr>
              <a:t>Správní rozhodnutí</a:t>
            </a:r>
          </a:p>
          <a:p>
            <a:pPr marL="1200150" lvl="2" indent="-285750">
              <a:buFont typeface="Wingdings" panose="05000000000000000000" pitchFamily="2" charset="2"/>
              <a:buChar char="Ø"/>
            </a:pPr>
            <a:r>
              <a:rPr lang="cs-CZ" i="1" dirty="0">
                <a:solidFill>
                  <a:srgbClr val="0000DC"/>
                </a:solidFill>
              </a:rPr>
              <a:t>Jiné úkony podle části IV. SŘ</a:t>
            </a:r>
          </a:p>
          <a:p>
            <a:pPr marL="1200150" lvl="2" indent="-285750">
              <a:buFont typeface="Wingdings" panose="05000000000000000000" pitchFamily="2" charset="2"/>
              <a:buChar char="Ø"/>
            </a:pPr>
            <a:r>
              <a:rPr lang="cs-CZ" i="1" dirty="0">
                <a:solidFill>
                  <a:srgbClr val="0000DC"/>
                </a:solidFill>
              </a:rPr>
              <a:t>Opatření obecné povahy</a:t>
            </a:r>
          </a:p>
          <a:p>
            <a:pPr marL="1200150" lvl="2" indent="-285750">
              <a:buFont typeface="Wingdings" panose="05000000000000000000" pitchFamily="2" charset="2"/>
              <a:buChar char="Ø"/>
            </a:pPr>
            <a:r>
              <a:rPr lang="cs-CZ" i="1" dirty="0">
                <a:solidFill>
                  <a:srgbClr val="0000DC"/>
                </a:solidFill>
              </a:rPr>
              <a:t>Veřejnoprávní smlouvy</a:t>
            </a:r>
          </a:p>
          <a:p>
            <a:pPr lvl="1"/>
            <a:endParaRPr lang="cs-CZ" dirty="0"/>
          </a:p>
          <a:p>
            <a:pPr lvl="1"/>
            <a:r>
              <a:rPr lang="cs-CZ" dirty="0"/>
              <a:t>Formy odpovědnosti (obecné) podle </a:t>
            </a:r>
            <a:r>
              <a:rPr lang="cs-CZ" b="1" dirty="0"/>
              <a:t>z. č. 82/1998 Sb</a:t>
            </a:r>
            <a:r>
              <a:rPr lang="cs-CZ" dirty="0"/>
              <a:t>.:</a:t>
            </a:r>
          </a:p>
          <a:p>
            <a:pPr marL="1200150" lvl="2" indent="-285750">
              <a:buFont typeface="Wingdings" panose="05000000000000000000" pitchFamily="2" charset="2"/>
              <a:buChar char="Ø"/>
            </a:pPr>
            <a:r>
              <a:rPr lang="cs-CZ" i="1" dirty="0">
                <a:solidFill>
                  <a:srgbClr val="0000DC"/>
                </a:solidFill>
              </a:rPr>
              <a:t>Nezákonné rozhodnutí</a:t>
            </a:r>
          </a:p>
          <a:p>
            <a:pPr marL="1200150" lvl="2" indent="-285750">
              <a:buFont typeface="Wingdings" panose="05000000000000000000" pitchFamily="2" charset="2"/>
              <a:buChar char="Ø"/>
            </a:pPr>
            <a:r>
              <a:rPr lang="cs-CZ" i="1" dirty="0">
                <a:solidFill>
                  <a:srgbClr val="0000DC"/>
                </a:solidFill>
              </a:rPr>
              <a:t>Nesprávní úřední postup</a:t>
            </a:r>
          </a:p>
          <a:p>
            <a:pPr lvl="1"/>
            <a:endParaRPr lang="cs-CZ" dirty="0"/>
          </a:p>
          <a:p>
            <a:pPr lvl="1"/>
            <a:r>
              <a:rPr lang="cs-CZ" dirty="0"/>
              <a:t>Otázka podřazení…</a:t>
            </a:r>
          </a:p>
        </p:txBody>
      </p:sp>
      <p:pic>
        <p:nvPicPr>
          <p:cNvPr id="8" name="Prednáška 2 slide 24.wav">
            <a:hlinkClick r:id="" action="ppaction://media"/>
          </p:cNvPr>
          <p:cNvPicPr>
            <a:picLocks noRot="1" noChangeAspect="1"/>
          </p:cNvPicPr>
          <p:nvPr>
            <a:wavAudioFile r:embed="rId1" name="Prednáška 2 slide 24.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Odpovědnost za </a:t>
            </a:r>
            <a:r>
              <a:rPr lang="cs-CZ" b="1" dirty="0"/>
              <a:t>tzv. jiné úkony</a:t>
            </a:r>
          </a:p>
          <a:p>
            <a:pPr lvl="1"/>
            <a:r>
              <a:rPr lang="cs-CZ" b="1" dirty="0"/>
              <a:t>Vyjádření, osvědčení, ověření a sdělení </a:t>
            </a:r>
            <a:r>
              <a:rPr lang="cs-CZ" dirty="0"/>
              <a:t>(ale řada dalších stanoviska, informační či koncepční úkony apod.)</a:t>
            </a:r>
          </a:p>
          <a:p>
            <a:pPr lvl="1"/>
            <a:endParaRPr lang="cs-CZ" dirty="0"/>
          </a:p>
          <a:p>
            <a:pPr lvl="1"/>
            <a:r>
              <a:rPr lang="cs-CZ" dirty="0"/>
              <a:t>Na jednu stranu </a:t>
            </a:r>
            <a:r>
              <a:rPr lang="cs-CZ" b="1" dirty="0"/>
              <a:t>formalizované</a:t>
            </a:r>
          </a:p>
          <a:p>
            <a:pPr lvl="1"/>
            <a:r>
              <a:rPr lang="cs-CZ" dirty="0"/>
              <a:t>Obecně však </a:t>
            </a:r>
            <a:r>
              <a:rPr lang="cs-CZ" b="1" dirty="0"/>
              <a:t>neregulativní povaha </a:t>
            </a:r>
            <a:r>
              <a:rPr lang="cs-CZ" dirty="0"/>
              <a:t>(tj. nikoli materiálně rozhodnutí)</a:t>
            </a:r>
          </a:p>
          <a:p>
            <a:pPr lvl="1"/>
            <a:endParaRPr lang="cs-CZ" dirty="0"/>
          </a:p>
          <a:p>
            <a:pPr lvl="1"/>
            <a:r>
              <a:rPr lang="cs-CZ" dirty="0"/>
              <a:t>Potud typově </a:t>
            </a:r>
            <a:r>
              <a:rPr lang="cs-CZ" dirty="0">
                <a:solidFill>
                  <a:srgbClr val="0000DC"/>
                </a:solidFill>
              </a:rPr>
              <a:t>spíše </a:t>
            </a:r>
            <a:r>
              <a:rPr lang="cs-CZ" b="1" dirty="0">
                <a:solidFill>
                  <a:srgbClr val="0000DC"/>
                </a:solidFill>
              </a:rPr>
              <a:t>nesprávný úřední postup</a:t>
            </a:r>
            <a:endParaRPr lang="cs-CZ" dirty="0"/>
          </a:p>
          <a:p>
            <a:pPr lvl="1"/>
            <a:endParaRPr lang="cs-CZ" dirty="0"/>
          </a:p>
          <a:p>
            <a:pPr lvl="1"/>
            <a:endParaRPr lang="cs-CZ" dirty="0"/>
          </a:p>
        </p:txBody>
      </p:sp>
      <p:pic>
        <p:nvPicPr>
          <p:cNvPr id="8" name="Prednáška 2 slide 25.wav">
            <a:hlinkClick r:id="" action="ppaction://media"/>
          </p:cNvPr>
          <p:cNvPicPr>
            <a:picLocks noRot="1" noChangeAspect="1"/>
          </p:cNvPicPr>
          <p:nvPr>
            <a:wavAudioFile r:embed="rId1" name="Prednáška 2 slide 25.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Odpovědnost za </a:t>
            </a:r>
            <a:r>
              <a:rPr lang="cs-CZ" b="1" dirty="0"/>
              <a:t>opatření obecné povahy</a:t>
            </a:r>
          </a:p>
          <a:p>
            <a:pPr lvl="1"/>
            <a:r>
              <a:rPr lang="cs-CZ" dirty="0"/>
              <a:t>Formalizovaný akt, vydávaný postupem </a:t>
            </a:r>
            <a:r>
              <a:rPr lang="cs-CZ" b="1" dirty="0"/>
              <a:t>podle správního řádu </a:t>
            </a:r>
            <a:r>
              <a:rPr lang="cs-CZ" dirty="0"/>
              <a:t>(= „procesní podobnost“ rozhodnutí)</a:t>
            </a:r>
          </a:p>
          <a:p>
            <a:pPr lvl="1"/>
            <a:r>
              <a:rPr lang="cs-CZ" dirty="0"/>
              <a:t>Avšak</a:t>
            </a:r>
            <a:r>
              <a:rPr lang="cs-CZ" b="1" dirty="0"/>
              <a:t> specifická povaha </a:t>
            </a:r>
            <a:r>
              <a:rPr lang="cs-CZ" dirty="0"/>
              <a:t>=</a:t>
            </a:r>
            <a:r>
              <a:rPr lang="cs-CZ" b="1" dirty="0"/>
              <a:t> </a:t>
            </a:r>
            <a:r>
              <a:rPr lang="cs-CZ" b="1" i="1" dirty="0">
                <a:solidFill>
                  <a:srgbClr val="0000DC"/>
                </a:solidFill>
              </a:rPr>
              <a:t>smíšený </a:t>
            </a:r>
            <a:r>
              <a:rPr lang="cs-CZ" i="1" dirty="0">
                <a:solidFill>
                  <a:srgbClr val="0000DC"/>
                </a:solidFill>
              </a:rPr>
              <a:t>správní</a:t>
            </a:r>
            <a:r>
              <a:rPr lang="cs-CZ" b="1" i="1" dirty="0">
                <a:solidFill>
                  <a:srgbClr val="0000DC"/>
                </a:solidFill>
              </a:rPr>
              <a:t> </a:t>
            </a:r>
            <a:r>
              <a:rPr lang="cs-CZ" i="1" dirty="0">
                <a:solidFill>
                  <a:srgbClr val="0000DC"/>
                </a:solidFill>
              </a:rPr>
              <a:t>(konkrétně-abstraktní) akt</a:t>
            </a:r>
          </a:p>
          <a:p>
            <a:pPr lvl="1"/>
            <a:endParaRPr lang="cs-CZ" dirty="0"/>
          </a:p>
          <a:p>
            <a:pPr lvl="1"/>
            <a:r>
              <a:rPr lang="cs-CZ" dirty="0"/>
              <a:t>Judikatura podřazuje pod </a:t>
            </a:r>
            <a:r>
              <a:rPr lang="cs-CZ" b="1" dirty="0">
                <a:solidFill>
                  <a:srgbClr val="0000DC"/>
                </a:solidFill>
              </a:rPr>
              <a:t>odpovědnost za rozhodnutí</a:t>
            </a:r>
          </a:p>
          <a:p>
            <a:pPr lvl="1">
              <a:buNone/>
            </a:pPr>
            <a:endParaRPr lang="cs-CZ" dirty="0"/>
          </a:p>
          <a:p>
            <a:pPr lvl="1">
              <a:buNone/>
            </a:pPr>
            <a:endParaRPr lang="cs-CZ" dirty="0"/>
          </a:p>
          <a:p>
            <a:pPr lvl="1"/>
            <a:r>
              <a:rPr lang="cs-CZ" dirty="0"/>
              <a:t>Prakticky ovšem zejména </a:t>
            </a:r>
            <a:r>
              <a:rPr lang="cs-CZ" b="1" dirty="0"/>
              <a:t>problém podmínky účastníků </a:t>
            </a:r>
            <a:r>
              <a:rPr lang="cs-CZ" dirty="0"/>
              <a:t>řízení a jejich vymezení (viz dříve)</a:t>
            </a:r>
          </a:p>
          <a:p>
            <a:pPr lvl="1"/>
            <a:endParaRPr lang="cs-CZ" b="1" dirty="0"/>
          </a:p>
        </p:txBody>
      </p:sp>
      <p:pic>
        <p:nvPicPr>
          <p:cNvPr id="8" name="Prednáška 2 slide 26.wav">
            <a:hlinkClick r:id="" action="ppaction://media"/>
          </p:cNvPr>
          <p:cNvPicPr>
            <a:picLocks noRot="1" noChangeAspect="1"/>
          </p:cNvPicPr>
          <p:nvPr>
            <a:wavAudioFile r:embed="rId1" name="Prednáška 2 slide 26.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8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Odpovědnost za </a:t>
            </a:r>
            <a:r>
              <a:rPr lang="cs-CZ" b="1" dirty="0"/>
              <a:t>opatření obecné povahy</a:t>
            </a:r>
          </a:p>
          <a:p>
            <a:pPr lvl="1"/>
            <a:r>
              <a:rPr lang="cs-CZ" sz="1800" i="1" dirty="0">
                <a:solidFill>
                  <a:srgbClr val="0000DC"/>
                </a:solidFill>
              </a:rPr>
              <a:t>Z uvedeného je zřejmé, že vydání (změna) územního plánu, od nějž žalobkyně odvozuje vznik škody, je postupem orgánu územního plánování (§ 1 odst. 1 stavebního zákona), který je výkonem státní správy podle § 4 stavebního zákona a ustanovení § 6 odst. 5 písm. c) stavebního zákona tuto činnost výslovně svěřuje do samostatné působnosti obce. Pak se ovšem nárok účastníka, který v občanskoprávním soudním řízení tvrdí, že mu změnou dosavadního nebo vydáním nového územního plánu vznikla újma, jenž není nahraditelná podle § 102 odst. 2 stavebního zákona (náhrada některých nároků v souvislosti se změnou územního plánu řešená přímo stavebním zákonem), </a:t>
            </a:r>
            <a:r>
              <a:rPr lang="cs-CZ" sz="1800" b="1" i="1" dirty="0">
                <a:solidFill>
                  <a:srgbClr val="0000DC"/>
                </a:solidFill>
              </a:rPr>
              <a:t>neposuzuje podle obecného předpisu (občanského zákoníku) o odpovědnosti za škodu, nýbrž podle zvláštního zákona, který řeší odpovědnost za škodu způsobenou výkonem veřejné moci. </a:t>
            </a:r>
            <a:r>
              <a:rPr lang="cs-CZ" sz="1800" i="1" dirty="0">
                <a:solidFill>
                  <a:srgbClr val="0000DC"/>
                </a:solidFill>
              </a:rPr>
              <a:t>Jím je zákon č. 82/1998 Sb., který ovšem odvolací soud neaplikoval a neposuzoval, zda jsou splněny podmínky vzniku odpovědnosti za škodu v tomto zákoně stanovené (§ 1 odst. 2 a § 19 a následující tohoto zákona). </a:t>
            </a:r>
            <a:r>
              <a:rPr lang="cs-CZ" sz="1800" b="1" dirty="0"/>
              <a:t>Nejvyšší soud, 25 </a:t>
            </a:r>
            <a:r>
              <a:rPr lang="cs-CZ" sz="1800" b="1" dirty="0" err="1"/>
              <a:t>Cdo</a:t>
            </a:r>
            <a:r>
              <a:rPr lang="cs-CZ" sz="1800" b="1" dirty="0"/>
              <a:t> 3444/2013</a:t>
            </a:r>
          </a:p>
        </p:txBody>
      </p:sp>
    </p:spTree>
  </p:cSld>
  <p:clrMapOvr>
    <a:masterClrMapping/>
  </p:clrMapOvr>
  <p:transition advTm="326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Odpovědnost za </a:t>
            </a:r>
            <a:r>
              <a:rPr lang="cs-CZ" b="1" dirty="0"/>
              <a:t>opatření obecné povahy</a:t>
            </a:r>
          </a:p>
          <a:p>
            <a:pPr lvl="1"/>
            <a:r>
              <a:rPr lang="cs-CZ" sz="1600" i="1" dirty="0">
                <a:solidFill>
                  <a:srgbClr val="0000DC"/>
                </a:solidFill>
              </a:rPr>
              <a:t>Odvolací soud otázku, zda je žalobkyně aktivně legitimována k náhradě škody podle § 20 odst. 1 </a:t>
            </a:r>
            <a:r>
              <a:rPr lang="cs-CZ" sz="1600" i="1" dirty="0" err="1">
                <a:solidFill>
                  <a:srgbClr val="0000DC"/>
                </a:solidFill>
              </a:rPr>
              <a:t>OdpŠk</a:t>
            </a:r>
            <a:r>
              <a:rPr lang="cs-CZ" sz="1600" i="1" dirty="0">
                <a:solidFill>
                  <a:srgbClr val="0000DC"/>
                </a:solidFill>
              </a:rPr>
              <a:t>, vyhodnotil negativně. Dospěl totiž k závěru, že pro účely uvedeného ustanovení lze za účastníky řízení v případě řízení o vydání opatření obecné povahy pokládat pouze osoby uvedené v § 172 odst. 5 s. </a:t>
            </a:r>
            <a:r>
              <a:rPr lang="cs-CZ" sz="1600" i="1" dirty="0" err="1">
                <a:solidFill>
                  <a:srgbClr val="0000DC"/>
                </a:solidFill>
              </a:rPr>
              <a:t>ř</a:t>
            </a:r>
            <a:r>
              <a:rPr lang="cs-CZ" sz="1600" i="1" dirty="0">
                <a:solidFill>
                  <a:srgbClr val="0000DC"/>
                </a:solidFill>
              </a:rPr>
              <a:t>., resp. v případě návrhu územního plánu osoby uvedené v § 5 odst. 2 stavebního zákona, kterými žalobkyně není. Žalobkyně naproti tomu namítá, že ji za účastnici řízení o vydání opatření obecné povahy je nutné považovat, a to na základě § 172 odst. 4 s. </a:t>
            </a:r>
            <a:r>
              <a:rPr lang="cs-CZ" sz="1600" i="1" dirty="0" err="1">
                <a:solidFill>
                  <a:srgbClr val="0000DC"/>
                </a:solidFill>
              </a:rPr>
              <a:t>ř</a:t>
            </a:r>
            <a:r>
              <a:rPr lang="cs-CZ" sz="1600" i="1" dirty="0">
                <a:solidFill>
                  <a:srgbClr val="0000DC"/>
                </a:solidFill>
              </a:rPr>
              <a:t>. a § 52 odst. 3 stavebního zákona, podle kterých byla </a:t>
            </a:r>
            <a:r>
              <a:rPr lang="cs-CZ" sz="1600" i="1" dirty="0" err="1">
                <a:solidFill>
                  <a:srgbClr val="0000DC"/>
                </a:solidFill>
              </a:rPr>
              <a:t>dovolatelka</a:t>
            </a:r>
            <a:r>
              <a:rPr lang="cs-CZ" sz="1600" i="1" dirty="0">
                <a:solidFill>
                  <a:srgbClr val="0000DC"/>
                </a:solidFill>
              </a:rPr>
              <a:t> osobou oprávněnou vznášet k návrhu opatření obecné povahy připomínky.</a:t>
            </a:r>
            <a:br>
              <a:rPr lang="cs-CZ" sz="1600" i="1" dirty="0">
                <a:solidFill>
                  <a:srgbClr val="0000DC"/>
                </a:solidFill>
              </a:rPr>
            </a:br>
            <a:r>
              <a:rPr lang="cs-CZ" sz="1600" i="1" dirty="0">
                <a:solidFill>
                  <a:srgbClr val="0000DC"/>
                </a:solidFill>
              </a:rPr>
              <a:t>Dovolací soud se s argumentací </a:t>
            </a:r>
            <a:r>
              <a:rPr lang="cs-CZ" sz="1600" i="1" dirty="0" err="1">
                <a:solidFill>
                  <a:srgbClr val="0000DC"/>
                </a:solidFill>
              </a:rPr>
              <a:t>dovolatelky</a:t>
            </a:r>
            <a:r>
              <a:rPr lang="cs-CZ" sz="1600" i="1" dirty="0">
                <a:solidFill>
                  <a:srgbClr val="0000DC"/>
                </a:solidFill>
              </a:rPr>
              <a:t> neztotožňuje. Byť z § 52 odst. 3 stavebního zákona plyne, že </a:t>
            </a:r>
            <a:r>
              <a:rPr lang="cs-CZ" sz="1600" b="1" i="1" dirty="0">
                <a:solidFill>
                  <a:srgbClr val="0000DC"/>
                </a:solidFill>
              </a:rPr>
              <a:t>právo uplatnit připomínky k návrhu územního plánu může každý, nevyplývá z této okolnosti, že by každého bylo možné pokládat též za účastníka uvedeného řízení podle </a:t>
            </a:r>
            <a:r>
              <a:rPr lang="cs-CZ" sz="1600" b="1" i="1" dirty="0" err="1">
                <a:solidFill>
                  <a:srgbClr val="0000DC"/>
                </a:solidFill>
              </a:rPr>
              <a:t>OdpŠk</a:t>
            </a:r>
            <a:r>
              <a:rPr lang="cs-CZ" sz="1600" b="1" i="1" dirty="0">
                <a:solidFill>
                  <a:srgbClr val="0000DC"/>
                </a:solidFill>
              </a:rPr>
              <a:t>. Výše bylo uvedeno, že za základ pro posouzení účastenství v řízení ve smyslu </a:t>
            </a:r>
            <a:r>
              <a:rPr lang="cs-CZ" sz="1600" b="1" i="1" dirty="0" err="1">
                <a:solidFill>
                  <a:srgbClr val="0000DC"/>
                </a:solidFill>
              </a:rPr>
              <a:t>OdpŠk</a:t>
            </a:r>
            <a:r>
              <a:rPr lang="cs-CZ" sz="1600" b="1" i="1" dirty="0">
                <a:solidFill>
                  <a:srgbClr val="0000DC"/>
                </a:solidFill>
              </a:rPr>
              <a:t> (a tedy i aktivní legitimace k nároku na náhradu škody způsobené nezákonným rozhodnutím) dovolací soud pokládá posouzení otázky, zda v řízení bylo rozhodováno o právech a povinnostech konkrétní osoby. </a:t>
            </a:r>
            <a:r>
              <a:rPr lang="cs-CZ" sz="1600" i="1" dirty="0">
                <a:solidFill>
                  <a:srgbClr val="0000DC"/>
                </a:solidFill>
              </a:rPr>
              <a:t>S připomínkami, které jsou vzneseny k návrhu územního plánu, je správní orgán povinen se vypořádat v odůvodnění, z čehož ovšem neplyne, že by správní orgán o právech těchto osob rozhodoval.</a:t>
            </a:r>
            <a:r>
              <a:rPr lang="cs-CZ" sz="1600" b="1" i="1" dirty="0">
                <a:solidFill>
                  <a:srgbClr val="0000DC"/>
                </a:solidFill>
              </a:rPr>
              <a:t> </a:t>
            </a:r>
            <a:r>
              <a:rPr lang="cs-CZ" sz="1600" b="1" dirty="0"/>
              <a:t>Nejvyšší soud, 30 </a:t>
            </a:r>
            <a:r>
              <a:rPr lang="cs-CZ" sz="1600" b="1" dirty="0" err="1"/>
              <a:t>Cdo</a:t>
            </a:r>
            <a:r>
              <a:rPr lang="cs-CZ" sz="1600" b="1" dirty="0"/>
              <a:t> 1642/2018</a:t>
            </a:r>
          </a:p>
        </p:txBody>
      </p:sp>
    </p:spTree>
  </p:cSld>
  <p:clrMapOvr>
    <a:masterClrMapping/>
  </p:clrMapOvr>
  <p:transition advTm="326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Odpovědnost za </a:t>
            </a:r>
            <a:r>
              <a:rPr lang="cs-CZ" b="1" dirty="0"/>
              <a:t>opatření obecné povahy</a:t>
            </a:r>
          </a:p>
          <a:p>
            <a:pPr lvl="1"/>
            <a:r>
              <a:rPr lang="cs-CZ" sz="1600" i="1" dirty="0">
                <a:solidFill>
                  <a:srgbClr val="0000DC"/>
                </a:solidFill>
              </a:rPr>
              <a:t>Ústavní soud též věnoval pozornost materiálním znakům pojmu "rozhodnutí orgánu veřejné správy" ve smyslu čl. 36 odst. 2 Listiny a zabýval se otázkou aplikovatelnosti tohoto ustanovení na opatření obecné povahy. Opakuje, že </a:t>
            </a:r>
            <a:r>
              <a:rPr lang="cs-CZ" sz="1600" b="1" i="1" dirty="0">
                <a:solidFill>
                  <a:srgbClr val="0000DC"/>
                </a:solidFill>
              </a:rPr>
              <a:t>pojem rozhodnutí, jak je užíván v čl. 36 odst. 2 Listiny (poznámka pod čarou č. 2), je nutno vykládat autonomně a bez ohledu na pojmenování toho kterého právního aktu v rovině jednoduchého práva. Opačný výklad by vedl k neakceptovatelným důsledkům, neboť by bylo možno prostřednictvím </a:t>
            </a:r>
            <a:r>
              <a:rPr lang="cs-CZ" sz="1600" b="1" i="1" dirty="0" err="1">
                <a:solidFill>
                  <a:srgbClr val="0000DC"/>
                </a:solidFill>
              </a:rPr>
              <a:t>podústavního</a:t>
            </a:r>
            <a:r>
              <a:rPr lang="cs-CZ" sz="1600" b="1" i="1" dirty="0">
                <a:solidFill>
                  <a:srgbClr val="0000DC"/>
                </a:solidFill>
              </a:rPr>
              <a:t> práva výrazně omezit či prakticky vyloučit dopad tohoto ustanovení</a:t>
            </a:r>
            <a:r>
              <a:rPr lang="cs-CZ" sz="1600" i="1" dirty="0">
                <a:solidFill>
                  <a:srgbClr val="0000DC"/>
                </a:solidFill>
              </a:rPr>
              <a:t> [srov. též nález </a:t>
            </a:r>
            <a:r>
              <a:rPr lang="cs-CZ" sz="1600" i="1" dirty="0" err="1">
                <a:solidFill>
                  <a:srgbClr val="0000DC"/>
                </a:solidFill>
              </a:rPr>
              <a:t>sp</a:t>
            </a:r>
            <a:r>
              <a:rPr lang="cs-CZ" sz="1600" i="1" dirty="0">
                <a:solidFill>
                  <a:srgbClr val="0000DC"/>
                </a:solidFill>
              </a:rPr>
              <a:t>. zn. III. ÚS 311/98 ze dne 2. 9. 1999 (N 117/15 </a:t>
            </a:r>
            <a:r>
              <a:rPr lang="cs-CZ" sz="1600" i="1" dirty="0" err="1">
                <a:solidFill>
                  <a:srgbClr val="0000DC"/>
                </a:solidFill>
              </a:rPr>
              <a:t>SbNU</a:t>
            </a:r>
            <a:r>
              <a:rPr lang="cs-CZ" sz="1600" i="1" dirty="0">
                <a:solidFill>
                  <a:srgbClr val="0000DC"/>
                </a:solidFill>
              </a:rPr>
              <a:t> 135) /poznámka pod čarou č. 3/]. Jak Ústavní soud vyložil v nálezu </a:t>
            </a:r>
            <a:r>
              <a:rPr lang="cs-CZ" sz="1600" i="1" dirty="0" err="1">
                <a:solidFill>
                  <a:srgbClr val="0000DC"/>
                </a:solidFill>
              </a:rPr>
              <a:t>sp</a:t>
            </a:r>
            <a:r>
              <a:rPr lang="cs-CZ" sz="1600" i="1" dirty="0">
                <a:solidFill>
                  <a:srgbClr val="0000DC"/>
                </a:solidFill>
              </a:rPr>
              <a:t>. zn. </a:t>
            </a:r>
            <a:r>
              <a:rPr lang="cs-CZ" sz="1600" i="1" dirty="0" err="1">
                <a:solidFill>
                  <a:srgbClr val="0000DC"/>
                </a:solidFill>
              </a:rPr>
              <a:t>Pl</a:t>
            </a:r>
            <a:r>
              <a:rPr lang="cs-CZ" sz="1600" i="1" dirty="0">
                <a:solidFill>
                  <a:srgbClr val="0000DC"/>
                </a:solidFill>
              </a:rPr>
              <a:t>. ÚS 14/07, opatření obecné povahy nejsou výlučně jen akty normativními či individuálními, ale jsou jejich určitou kombinací; jsou správními akty smíšené povahy s konkrétně určeným předmětem regulace a obecně vymezeným okruhem adresátů. Opatření obecné povahy tedy není rozhodnutím ve smyslu individuálního právního aktu. Tato skutečnost však s ohledem na výše uvedené není rozhodující. Při výkladu čl. 36 odst. 2 Listiny je nutno postupovat tak, aby v rámci ochrany veřejných subjektivních práv proti správním aktům nevznikla mezera mezi akty normativními a individuálními. </a:t>
            </a:r>
            <a:r>
              <a:rPr lang="cs-CZ" sz="1600" b="1" i="1" dirty="0">
                <a:solidFill>
                  <a:srgbClr val="0000DC"/>
                </a:solidFill>
              </a:rPr>
              <a:t>Jinými slovy, standard přezkumu (a to i standard z hlediska přezkumu ústavnosti) opatření obecné povahy nemůže být nižší než v případě individuálních správních aktů a normativních správních aktů. </a:t>
            </a:r>
            <a:r>
              <a:rPr lang="cs-CZ" sz="1600" b="1" dirty="0"/>
              <a:t>Ústavní soud, IV.ÚS 2239/07</a:t>
            </a:r>
          </a:p>
        </p:txBody>
      </p:sp>
    </p:spTree>
  </p:cSld>
  <p:clrMapOvr>
    <a:masterClrMapping/>
  </p:clrMapOvr>
  <p:transition advTm="326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dirty="0"/>
              <a:t>3) Odpovědnost za „akty blízké povahy“</a:t>
            </a:r>
          </a:p>
        </p:txBody>
      </p:sp>
      <p:sp>
        <p:nvSpPr>
          <p:cNvPr id="5" name="Zástupný symbol pro obsah 4"/>
          <p:cNvSpPr>
            <a:spLocks noGrp="1"/>
          </p:cNvSpPr>
          <p:nvPr>
            <p:ph idx="1"/>
          </p:nvPr>
        </p:nvSpPr>
        <p:spPr/>
        <p:txBody>
          <a:bodyPr/>
          <a:lstStyle/>
          <a:p>
            <a:r>
              <a:rPr lang="cs-CZ" dirty="0"/>
              <a:t>Odpovědnost za </a:t>
            </a:r>
            <a:r>
              <a:rPr lang="cs-CZ" b="1" dirty="0"/>
              <a:t>veřejnoprávní smlouvy</a:t>
            </a:r>
          </a:p>
          <a:p>
            <a:pPr lvl="1"/>
            <a:r>
              <a:rPr lang="cs-CZ" dirty="0"/>
              <a:t>Formalizované, vícestranné, ale neřazeny mezi správní akty…</a:t>
            </a:r>
          </a:p>
          <a:p>
            <a:pPr lvl="1"/>
            <a:r>
              <a:rPr lang="cs-CZ" dirty="0"/>
              <a:t>Je to ještě výkon veřejné moci…?</a:t>
            </a:r>
          </a:p>
          <a:p>
            <a:pPr lvl="1"/>
            <a:endParaRPr lang="cs-CZ" dirty="0"/>
          </a:p>
          <a:p>
            <a:pPr lvl="1"/>
            <a:r>
              <a:rPr lang="cs-CZ" b="1" dirty="0">
                <a:solidFill>
                  <a:srgbClr val="0000DC"/>
                </a:solidFill>
              </a:rPr>
              <a:t>Dvě obecné roviny:</a:t>
            </a:r>
          </a:p>
          <a:p>
            <a:pPr lvl="1"/>
            <a:r>
              <a:rPr lang="cs-CZ" dirty="0"/>
              <a:t>1/ Odpovědnost </a:t>
            </a:r>
            <a:r>
              <a:rPr lang="cs-CZ" b="1" dirty="0"/>
              <a:t>za uzavření </a:t>
            </a:r>
            <a:r>
              <a:rPr lang="cs-CZ" dirty="0"/>
              <a:t>nezákonné veřejnoprávní smlouvy </a:t>
            </a:r>
            <a:r>
              <a:rPr lang="cs-CZ" b="1" dirty="0"/>
              <a:t>správním orgánem</a:t>
            </a:r>
          </a:p>
          <a:p>
            <a:pPr lvl="2"/>
            <a:r>
              <a:rPr lang="cs-CZ" dirty="0"/>
              <a:t>V případě subordinačních smluv lze uvažovat o </a:t>
            </a:r>
            <a:r>
              <a:rPr lang="cs-CZ" b="1" dirty="0"/>
              <a:t>odpovědnosti za rozhodnutí</a:t>
            </a:r>
          </a:p>
          <a:p>
            <a:pPr lvl="2"/>
            <a:r>
              <a:rPr lang="cs-CZ" dirty="0"/>
              <a:t>(Judikatura ale dosud neřeší…)</a:t>
            </a:r>
          </a:p>
          <a:p>
            <a:pPr lvl="1"/>
            <a:r>
              <a:rPr lang="cs-CZ" dirty="0"/>
              <a:t>2/ Odpovědnost za škodu způsobenou </a:t>
            </a:r>
            <a:r>
              <a:rPr lang="cs-CZ" b="1" dirty="0"/>
              <a:t>porušením</a:t>
            </a:r>
            <a:r>
              <a:rPr lang="cs-CZ" dirty="0"/>
              <a:t> (neplněním) uzavřené smlouvy</a:t>
            </a:r>
          </a:p>
          <a:p>
            <a:pPr lvl="2"/>
            <a:r>
              <a:rPr lang="cs-CZ" dirty="0"/>
              <a:t>Měla by být předmětem rozhodování správního orgánu o sporu z veřejnoprávní smlouvy (srov. § 169 SŘ)</a:t>
            </a:r>
          </a:p>
          <a:p>
            <a:pPr lvl="1"/>
            <a:endParaRPr lang="cs-CZ" dirty="0"/>
          </a:p>
        </p:txBody>
      </p:sp>
      <p:pic>
        <p:nvPicPr>
          <p:cNvPr id="7" name="Prednáška 2 slide 30.wav">
            <a:hlinkClick r:id="" action="ppaction://media"/>
          </p:cNvPr>
          <p:cNvPicPr>
            <a:picLocks noRot="1" noChangeAspect="1"/>
          </p:cNvPicPr>
          <p:nvPr>
            <a:wavAudioFile r:embed="rId1" name="Prednáška 2 slide 30.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a:t>1) Odpovědnost za rozhodnutí</a:t>
            </a:r>
          </a:p>
        </p:txBody>
      </p:sp>
      <p:sp>
        <p:nvSpPr>
          <p:cNvPr id="5" name="Zástupný symbol pro obsah 4"/>
          <p:cNvSpPr>
            <a:spLocks noGrp="1"/>
          </p:cNvSpPr>
          <p:nvPr>
            <p:ph idx="1"/>
          </p:nvPr>
        </p:nvSpPr>
        <p:spPr/>
        <p:txBody>
          <a:bodyPr/>
          <a:lstStyle/>
          <a:p>
            <a:r>
              <a:rPr lang="cs-CZ" dirty="0"/>
              <a:t>Zákon. </a:t>
            </a:r>
            <a:r>
              <a:rPr lang="cs-CZ" b="1" dirty="0"/>
              <a:t>č. 82/1998 Sb. </a:t>
            </a:r>
          </a:p>
          <a:p>
            <a:pPr lvl="1"/>
            <a:r>
              <a:rPr lang="cs-CZ" dirty="0"/>
              <a:t>„Obecná“ úprava odpovědnosti za škodu při výkonu veřejné moci</a:t>
            </a:r>
          </a:p>
          <a:p>
            <a:pPr lvl="1"/>
            <a:r>
              <a:rPr lang="cs-CZ" dirty="0"/>
              <a:t>Odchylky od soukromoprávní odpovědnosti za škodu</a:t>
            </a:r>
          </a:p>
          <a:p>
            <a:pPr lvl="2"/>
            <a:r>
              <a:rPr lang="cs-CZ" i="1" dirty="0"/>
              <a:t>(Zejména zvláštní formy </a:t>
            </a:r>
            <a:r>
              <a:rPr lang="cs-CZ" i="1" dirty="0" err="1"/>
              <a:t>deliktního</a:t>
            </a:r>
            <a:r>
              <a:rPr lang="cs-CZ" i="1" dirty="0"/>
              <a:t> jednání / formy odpovědnosti)</a:t>
            </a:r>
          </a:p>
          <a:p>
            <a:pPr lvl="2"/>
            <a:endParaRPr lang="cs-CZ" b="1" dirty="0">
              <a:solidFill>
                <a:srgbClr val="0000DC"/>
              </a:solidFill>
            </a:endParaRPr>
          </a:p>
          <a:p>
            <a:pPr lvl="1"/>
            <a:r>
              <a:rPr lang="cs-CZ" dirty="0"/>
              <a:t>Obecné </a:t>
            </a:r>
            <a:r>
              <a:rPr lang="cs-CZ" b="1" dirty="0"/>
              <a:t>formy odpovědnosti </a:t>
            </a:r>
            <a:r>
              <a:rPr lang="cs-CZ" dirty="0"/>
              <a:t>upravené zákonem</a:t>
            </a:r>
          </a:p>
          <a:p>
            <a:pPr lvl="1"/>
            <a:r>
              <a:rPr lang="cs-CZ" b="1" i="1" dirty="0">
                <a:solidFill>
                  <a:srgbClr val="0000DC"/>
                </a:solidFill>
              </a:rPr>
              <a:t>1/ Odpovědnost za nezákonné rozhodnutí</a:t>
            </a:r>
          </a:p>
          <a:p>
            <a:pPr lvl="1"/>
            <a:r>
              <a:rPr lang="cs-CZ" b="1" i="1" dirty="0">
                <a:solidFill>
                  <a:srgbClr val="0000DC"/>
                </a:solidFill>
              </a:rPr>
              <a:t>2/ Odpovědnost za nesprávný úřední postup</a:t>
            </a:r>
          </a:p>
          <a:p>
            <a:pPr lvl="1"/>
            <a:endParaRPr lang="cs-CZ" dirty="0"/>
          </a:p>
          <a:p>
            <a:pPr lvl="1"/>
            <a:r>
              <a:rPr lang="cs-CZ" dirty="0"/>
              <a:t>(Obdobně pro stát i ÚSC s dílčími odchylkami – dále v prezentaci není rozlišováno)</a:t>
            </a:r>
          </a:p>
        </p:txBody>
      </p:sp>
      <p:pic>
        <p:nvPicPr>
          <p:cNvPr id="7" name="Prednáška 2 slide 4.wav">
            <a:hlinkClick r:id="" action="ppaction://media"/>
          </p:cNvPr>
          <p:cNvPicPr>
            <a:picLocks noRot="1" noChangeAspect="1"/>
          </p:cNvPicPr>
          <p:nvPr>
            <a:wavAudioFile r:embed="rId1" name="Prednáška 2 slide 4.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9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p:txBody>
          <a:bodyPr/>
          <a:lstStyle/>
          <a:p>
            <a:r>
              <a:rPr lang="pl-PL" dirty="0"/>
              <a:t>Odpovědnost za škodu způs. rozhodnutím </a:t>
            </a:r>
            <a:endParaRPr lang="cs-CZ" dirty="0"/>
          </a:p>
        </p:txBody>
      </p:sp>
      <p:sp>
        <p:nvSpPr>
          <p:cNvPr id="5" name="Zástupný symbol pro obsah 4"/>
          <p:cNvSpPr>
            <a:spLocks noGrp="1"/>
          </p:cNvSpPr>
          <p:nvPr>
            <p:ph idx="1"/>
          </p:nvPr>
        </p:nvSpPr>
        <p:spPr/>
        <p:txBody>
          <a:bodyPr/>
          <a:lstStyle/>
          <a:p>
            <a:pPr>
              <a:buNone/>
            </a:pPr>
            <a:endParaRPr lang="cs-CZ" b="1" dirty="0"/>
          </a:p>
          <a:p>
            <a:pPr>
              <a:buNone/>
            </a:pPr>
            <a:endParaRPr lang="cs-CZ" b="1" dirty="0"/>
          </a:p>
          <a:p>
            <a:r>
              <a:rPr lang="cs-CZ" b="1" dirty="0"/>
              <a:t>Děkuji za pozornost</a:t>
            </a:r>
          </a:p>
          <a:p>
            <a:pPr marL="324000" lvl="1" indent="0">
              <a:buNone/>
            </a:pPr>
            <a:endParaRPr lang="cs-CZ" b="1" dirty="0">
              <a:solidFill>
                <a:srgbClr val="0000DC"/>
              </a:solidFill>
            </a:endParaRPr>
          </a:p>
          <a:p>
            <a:pPr lvl="1"/>
            <a:endParaRPr lang="cs-CZ" b="1" dirty="0">
              <a:solidFill>
                <a:srgbClr val="0000DC"/>
              </a:solidFill>
            </a:endParaRPr>
          </a:p>
          <a:p>
            <a:r>
              <a:rPr lang="cs-CZ" dirty="0"/>
              <a:t>Pro případné dotazy:</a:t>
            </a:r>
          </a:p>
          <a:p>
            <a:pPr lvl="1"/>
            <a:r>
              <a:rPr lang="cs-CZ" i="1" dirty="0">
                <a:solidFill>
                  <a:srgbClr val="0000DC"/>
                </a:solidFill>
              </a:rPr>
              <a:t>V průběhu přednášek</a:t>
            </a:r>
          </a:p>
          <a:p>
            <a:pPr lvl="1"/>
            <a:r>
              <a:rPr lang="cs-CZ" i="1" dirty="0">
                <a:solidFill>
                  <a:srgbClr val="0000DC"/>
                </a:solidFill>
              </a:rPr>
              <a:t>E-mail či v kanálu MS Teams</a:t>
            </a:r>
          </a:p>
          <a:p>
            <a:pPr lvl="1"/>
            <a:r>
              <a:rPr lang="cs-CZ" i="1" dirty="0">
                <a:solidFill>
                  <a:srgbClr val="0000DC"/>
                </a:solidFill>
              </a:rPr>
              <a:t>Diskusní fórum předmětu</a:t>
            </a:r>
            <a:endParaRPr lang="cs-CZ" dirty="0"/>
          </a:p>
        </p:txBody>
      </p:sp>
    </p:spTree>
  </p:cSld>
  <p:clrMapOvr>
    <a:masterClrMapping/>
  </p:clrMapOvr>
  <p:transition advTm="326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a:t>1) Odpovědnost za rozhodnutí</a:t>
            </a:r>
          </a:p>
        </p:txBody>
      </p:sp>
      <p:sp>
        <p:nvSpPr>
          <p:cNvPr id="5" name="Zástupný symbol pro obsah 4"/>
          <p:cNvSpPr>
            <a:spLocks noGrp="1"/>
          </p:cNvSpPr>
          <p:nvPr>
            <p:ph idx="1"/>
          </p:nvPr>
        </p:nvSpPr>
        <p:spPr/>
        <p:txBody>
          <a:bodyPr/>
          <a:lstStyle/>
          <a:p>
            <a:r>
              <a:rPr lang="cs-CZ" b="1" dirty="0"/>
              <a:t>Vztah odpovědnosti</a:t>
            </a:r>
            <a:r>
              <a:rPr lang="cs-CZ" dirty="0"/>
              <a:t> za rozhodnutí a nesprávný postup</a:t>
            </a:r>
            <a:endParaRPr lang="cs-CZ" b="1" i="1" dirty="0"/>
          </a:p>
          <a:p>
            <a:pPr lvl="1"/>
            <a:r>
              <a:rPr lang="cs-CZ" b="1" dirty="0"/>
              <a:t>Rozhodnutí </a:t>
            </a:r>
            <a:r>
              <a:rPr lang="cs-CZ" dirty="0">
                <a:solidFill>
                  <a:srgbClr val="0000DC"/>
                </a:solidFill>
              </a:rPr>
              <a:t>= v materiálním smyslu jako </a:t>
            </a:r>
            <a:r>
              <a:rPr lang="cs-CZ" b="1" dirty="0">
                <a:solidFill>
                  <a:srgbClr val="0000DC"/>
                </a:solidFill>
              </a:rPr>
              <a:t>individuální (s)právní akt</a:t>
            </a:r>
          </a:p>
          <a:p>
            <a:pPr lvl="1"/>
            <a:r>
              <a:rPr lang="cs-CZ" b="1" dirty="0"/>
              <a:t>Nesprávný úřední postup </a:t>
            </a:r>
            <a:r>
              <a:rPr lang="cs-CZ" dirty="0"/>
              <a:t>= dle judikatury</a:t>
            </a:r>
            <a:r>
              <a:rPr lang="cs-CZ" i="1" dirty="0"/>
              <a:t> jakákoli činnost související s výkonem pravomoci, která není rozhodnutím</a:t>
            </a:r>
            <a:r>
              <a:rPr lang="cs-CZ" dirty="0"/>
              <a:t> (podrobněji v tématu č. 3)</a:t>
            </a:r>
          </a:p>
          <a:p>
            <a:pPr lvl="1"/>
            <a:endParaRPr lang="cs-CZ" dirty="0"/>
          </a:p>
          <a:p>
            <a:pPr lvl="1"/>
            <a:r>
              <a:rPr lang="cs-CZ" dirty="0"/>
              <a:t>Vzájemný vztah těchto odpovědností:</a:t>
            </a:r>
          </a:p>
          <a:p>
            <a:pPr lvl="1"/>
            <a:r>
              <a:rPr lang="cs-CZ" b="1" i="1" dirty="0">
                <a:solidFill>
                  <a:srgbClr val="0000DC"/>
                </a:solidFill>
              </a:rPr>
              <a:t>1/ </a:t>
            </a:r>
            <a:r>
              <a:rPr lang="cs-CZ" i="1" dirty="0">
                <a:solidFill>
                  <a:srgbClr val="0000DC"/>
                </a:solidFill>
              </a:rPr>
              <a:t>Nezákonné </a:t>
            </a:r>
            <a:r>
              <a:rPr lang="cs-CZ" b="1" i="1" dirty="0">
                <a:solidFill>
                  <a:srgbClr val="0000DC"/>
                </a:solidFill>
              </a:rPr>
              <a:t>rozhodnutí nemůže být NÚP </a:t>
            </a:r>
          </a:p>
          <a:p>
            <a:pPr lvl="1"/>
            <a:r>
              <a:rPr lang="cs-CZ" b="1" i="1" dirty="0">
                <a:solidFill>
                  <a:srgbClr val="0000DC"/>
                </a:solidFill>
              </a:rPr>
              <a:t>2/ NÚP může být posuzován jako nezákonné rozhodnutí</a:t>
            </a:r>
            <a:r>
              <a:rPr lang="cs-CZ" i="1" dirty="0">
                <a:solidFill>
                  <a:srgbClr val="0000DC"/>
                </a:solidFill>
              </a:rPr>
              <a:t>, a to tehdy, pokud se projeví  v následně vydaném rozhodnutí </a:t>
            </a:r>
            <a:r>
              <a:rPr lang="cs-CZ" dirty="0">
                <a:solidFill>
                  <a:srgbClr val="0000DC"/>
                </a:solidFill>
              </a:rPr>
              <a:t>(vede k nezákonnosti rozhodnutí)</a:t>
            </a:r>
          </a:p>
          <a:p>
            <a:pPr lvl="1"/>
            <a:endParaRPr lang="cs-CZ" dirty="0"/>
          </a:p>
          <a:p>
            <a:pPr lvl="1"/>
            <a:r>
              <a:rPr lang="cs-CZ" b="1" dirty="0"/>
              <a:t>„Přednost“ </a:t>
            </a:r>
            <a:r>
              <a:rPr lang="cs-CZ" dirty="0"/>
              <a:t>odpovědnosti za nezákonné rozhodnutí (nelze si „vybrat“)</a:t>
            </a:r>
          </a:p>
          <a:p>
            <a:pPr lvl="1"/>
            <a:endParaRPr lang="cs-CZ" dirty="0"/>
          </a:p>
          <a:p>
            <a:pPr>
              <a:buNone/>
            </a:pPr>
            <a:endParaRPr lang="cs-CZ" dirty="0"/>
          </a:p>
        </p:txBody>
      </p:sp>
      <p:pic>
        <p:nvPicPr>
          <p:cNvPr id="7" name="Prednáška 2 slide 5.wav">
            <a:hlinkClick r:id="" action="ppaction://media"/>
          </p:cNvPr>
          <p:cNvPicPr>
            <a:picLocks noRot="1" noChangeAspect="1"/>
          </p:cNvPicPr>
          <p:nvPr>
            <a:wavAudioFile r:embed="rId1" name="Prednáška 2 slide 5.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1) Odpovědnost za rozhodnutí</a:t>
            </a:r>
          </a:p>
        </p:txBody>
      </p:sp>
      <p:sp>
        <p:nvSpPr>
          <p:cNvPr id="5" name="Zástupný symbol pro obsah 4"/>
          <p:cNvSpPr>
            <a:spLocks noGrp="1"/>
          </p:cNvSpPr>
          <p:nvPr>
            <p:ph idx="1"/>
          </p:nvPr>
        </p:nvSpPr>
        <p:spPr/>
        <p:txBody>
          <a:bodyPr/>
          <a:lstStyle/>
          <a:p>
            <a:r>
              <a:rPr lang="cs-CZ" b="1" dirty="0"/>
              <a:t>Vztah odpovědnosti </a:t>
            </a:r>
            <a:r>
              <a:rPr lang="cs-CZ" dirty="0"/>
              <a:t>za rozhodnutí a nesprávný postup</a:t>
            </a:r>
            <a:endParaRPr lang="cs-CZ" b="1" i="1" dirty="0"/>
          </a:p>
          <a:p>
            <a:pPr lvl="1"/>
            <a:r>
              <a:rPr lang="cs-CZ" i="1" dirty="0">
                <a:solidFill>
                  <a:srgbClr val="0000DC"/>
                </a:solidFill>
              </a:rPr>
              <a:t>Jiná je ovšem situace tam, kde postup orgánu státu představuje činnost přímo směřující k vydání rozhodnutí (např. shromažďuje-li podklady či důkazy pro rozhodnutí, hodnotí-li zjištěné skutečnosti, právně je posuzuje apod.); zde se totiž případné nesprávnosti či vady tohoto postupu projeví právě v obsahu rozhodnutí a mohou být zvažovány jedině z hlediska odpovědnosti státu podle § 1 - 17 zákona (srov. rozsudek Nejvyššího soudu ČR ze dne 29. 6. 1999, </a:t>
            </a:r>
            <a:r>
              <a:rPr lang="cs-CZ" i="1" dirty="0" err="1">
                <a:solidFill>
                  <a:srgbClr val="0000DC"/>
                </a:solidFill>
              </a:rPr>
              <a:t>sp</a:t>
            </a:r>
            <a:r>
              <a:rPr lang="cs-CZ" i="1" dirty="0">
                <a:solidFill>
                  <a:srgbClr val="0000DC"/>
                </a:solidFill>
              </a:rPr>
              <a:t>. zn. 2 </a:t>
            </a:r>
            <a:r>
              <a:rPr lang="cs-CZ" i="1" dirty="0" err="1">
                <a:solidFill>
                  <a:srgbClr val="0000DC"/>
                </a:solidFill>
              </a:rPr>
              <a:t>Cdon</a:t>
            </a:r>
            <a:r>
              <a:rPr lang="cs-CZ" i="1" dirty="0">
                <a:solidFill>
                  <a:srgbClr val="0000DC"/>
                </a:solidFill>
              </a:rPr>
              <a:t> 129/97, publikovaný v časopise Soudní judikatura 1/2000, pod č. 5). </a:t>
            </a:r>
            <a:r>
              <a:rPr lang="cs-CZ" b="1" i="1" dirty="0">
                <a:solidFill>
                  <a:srgbClr val="0000DC"/>
                </a:solidFill>
              </a:rPr>
              <a:t>Takovým případem je i posuzování podmínek účastenství v řízení, neboť eventuální pochybení soudu v úsudku o tom, kdo je (má být) účastníkem řízení, se projeví přímo v rozhodnutí samém, totiž v tom, o čích právech a povinnostech je jím rozhodováno a pro koho je závazné </a:t>
            </a:r>
            <a:r>
              <a:rPr lang="cs-CZ" i="1" dirty="0">
                <a:solidFill>
                  <a:srgbClr val="0000DC"/>
                </a:solidFill>
              </a:rPr>
              <a:t>(§ 159a o.s.</a:t>
            </a:r>
            <a:r>
              <a:rPr lang="cs-CZ" i="1" dirty="0" err="1">
                <a:solidFill>
                  <a:srgbClr val="0000DC"/>
                </a:solidFill>
              </a:rPr>
              <a:t>ř</a:t>
            </a:r>
            <a:r>
              <a:rPr lang="cs-CZ" i="1" dirty="0">
                <a:solidFill>
                  <a:srgbClr val="0000DC"/>
                </a:solidFill>
              </a:rPr>
              <a:t>.).              </a:t>
            </a:r>
            <a:r>
              <a:rPr lang="cs-CZ" b="1" dirty="0"/>
              <a:t>Nejvyšší soud 25 </a:t>
            </a:r>
            <a:r>
              <a:rPr lang="cs-CZ" b="1" dirty="0" err="1"/>
              <a:t>Cdo</a:t>
            </a:r>
            <a:r>
              <a:rPr lang="cs-CZ" b="1" dirty="0"/>
              <a:t> 40/2005</a:t>
            </a:r>
          </a:p>
        </p:txBody>
      </p:sp>
      <p:pic>
        <p:nvPicPr>
          <p:cNvPr id="8" name="Prednáška 2 slide 6.wav">
            <a:hlinkClick r:id="" action="ppaction://media"/>
          </p:cNvPr>
          <p:cNvPicPr>
            <a:picLocks noRot="1" noChangeAspect="1"/>
          </p:cNvPicPr>
          <p:nvPr>
            <a:wavAudioFile r:embed="rId1" name="Prednáška 2 slide 6.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a:t>2) Podmínky vzniku odpovědnosti </a:t>
            </a:r>
          </a:p>
        </p:txBody>
      </p:sp>
      <p:sp>
        <p:nvSpPr>
          <p:cNvPr id="5" name="Zástupný symbol pro obsah 4"/>
          <p:cNvSpPr>
            <a:spLocks noGrp="1"/>
          </p:cNvSpPr>
          <p:nvPr>
            <p:ph idx="1"/>
          </p:nvPr>
        </p:nvSpPr>
        <p:spPr/>
        <p:txBody>
          <a:bodyPr/>
          <a:lstStyle/>
          <a:p>
            <a:r>
              <a:rPr lang="cs-CZ" b="1" dirty="0"/>
              <a:t>Rozhodnutí</a:t>
            </a:r>
            <a:r>
              <a:rPr lang="cs-CZ" dirty="0"/>
              <a:t> ve smyslu zákona č. 82/1998 Sb.</a:t>
            </a:r>
          </a:p>
          <a:p>
            <a:pPr lvl="1"/>
            <a:r>
              <a:rPr lang="cs-CZ" dirty="0"/>
              <a:t>Široké pojetí</a:t>
            </a:r>
          </a:p>
          <a:p>
            <a:pPr lvl="2"/>
            <a:r>
              <a:rPr lang="cs-CZ" b="1" dirty="0"/>
              <a:t>§ 5 písm. a): </a:t>
            </a:r>
            <a:r>
              <a:rPr lang="cs-CZ" i="1" dirty="0">
                <a:solidFill>
                  <a:srgbClr val="0000DC"/>
                </a:solidFill>
              </a:rPr>
              <a:t>„…</a:t>
            </a:r>
            <a:r>
              <a:rPr lang="cs-CZ" b="1" i="1" dirty="0">
                <a:solidFill>
                  <a:srgbClr val="0000DC"/>
                </a:solidFill>
              </a:rPr>
              <a:t>rozhodnutí</a:t>
            </a:r>
            <a:r>
              <a:rPr lang="cs-CZ" i="1" dirty="0">
                <a:solidFill>
                  <a:srgbClr val="0000DC"/>
                </a:solidFill>
              </a:rPr>
              <a:t>, jež bylo vydáno v </a:t>
            </a:r>
            <a:r>
              <a:rPr lang="cs-CZ" b="1" i="1" dirty="0">
                <a:solidFill>
                  <a:srgbClr val="0000DC"/>
                </a:solidFill>
              </a:rPr>
              <a:t>občanském soudním řízení</a:t>
            </a:r>
            <a:r>
              <a:rPr lang="cs-CZ" i="1" dirty="0">
                <a:solidFill>
                  <a:srgbClr val="0000DC"/>
                </a:solidFill>
              </a:rPr>
              <a:t>, ve </a:t>
            </a:r>
            <a:r>
              <a:rPr lang="cs-CZ" b="1" i="1" dirty="0">
                <a:solidFill>
                  <a:srgbClr val="0000DC"/>
                </a:solidFill>
              </a:rPr>
              <a:t>správním řízení</a:t>
            </a:r>
            <a:r>
              <a:rPr lang="cs-CZ" i="1" dirty="0">
                <a:solidFill>
                  <a:srgbClr val="0000DC"/>
                </a:solidFill>
              </a:rPr>
              <a:t>, v </a:t>
            </a:r>
            <a:r>
              <a:rPr lang="cs-CZ" b="1" i="1" dirty="0">
                <a:solidFill>
                  <a:srgbClr val="0000DC"/>
                </a:solidFill>
              </a:rPr>
              <a:t>řízení podle soudního řádu správního</a:t>
            </a:r>
            <a:r>
              <a:rPr lang="cs-CZ" i="1" dirty="0">
                <a:solidFill>
                  <a:srgbClr val="0000DC"/>
                </a:solidFill>
              </a:rPr>
              <a:t> nebo v </a:t>
            </a:r>
            <a:r>
              <a:rPr lang="cs-CZ" b="1" i="1" dirty="0">
                <a:solidFill>
                  <a:srgbClr val="0000DC"/>
                </a:solidFill>
              </a:rPr>
              <a:t>řízení trestním</a:t>
            </a:r>
            <a:r>
              <a:rPr lang="cs-CZ" i="1" dirty="0">
                <a:solidFill>
                  <a:srgbClr val="0000DC"/>
                </a:solidFill>
              </a:rPr>
              <a:t>“</a:t>
            </a:r>
          </a:p>
          <a:p>
            <a:pPr lvl="1"/>
            <a:endParaRPr lang="cs-CZ" dirty="0"/>
          </a:p>
          <a:p>
            <a:pPr lvl="1"/>
            <a:r>
              <a:rPr lang="cs-CZ" dirty="0"/>
              <a:t>Do rozsahu spadají prakticky </a:t>
            </a:r>
            <a:r>
              <a:rPr lang="cs-CZ" b="1" dirty="0"/>
              <a:t>veškerá rozhodnutí </a:t>
            </a:r>
            <a:r>
              <a:rPr lang="cs-CZ" dirty="0"/>
              <a:t>(civilních a správních soudů, správních orgánů a orgánů činných v trestním řízení)</a:t>
            </a:r>
          </a:p>
          <a:p>
            <a:pPr lvl="1"/>
            <a:endParaRPr lang="cs-CZ" dirty="0"/>
          </a:p>
          <a:p>
            <a:pPr lvl="1"/>
            <a:r>
              <a:rPr lang="cs-CZ" dirty="0"/>
              <a:t>Dále ale upraveny některé </a:t>
            </a:r>
            <a:r>
              <a:rPr lang="cs-CZ" b="1" dirty="0"/>
              <a:t>omezující podmínky </a:t>
            </a:r>
            <a:r>
              <a:rPr lang="cs-CZ" dirty="0"/>
              <a:t>(kumulativní naplnění):</a:t>
            </a:r>
          </a:p>
          <a:p>
            <a:pPr lvl="2"/>
            <a:r>
              <a:rPr lang="cs-CZ" i="1" dirty="0">
                <a:solidFill>
                  <a:srgbClr val="0000DC"/>
                </a:solidFill>
              </a:rPr>
              <a:t>1/ Účastenství v řízení</a:t>
            </a:r>
          </a:p>
          <a:p>
            <a:pPr lvl="2"/>
            <a:r>
              <a:rPr lang="cs-CZ" i="1" dirty="0">
                <a:solidFill>
                  <a:srgbClr val="0000DC"/>
                </a:solidFill>
              </a:rPr>
              <a:t>2/ Právní moc rozhodnutí</a:t>
            </a:r>
          </a:p>
          <a:p>
            <a:pPr lvl="2"/>
            <a:r>
              <a:rPr lang="cs-CZ" i="1" dirty="0">
                <a:solidFill>
                  <a:srgbClr val="0000DC"/>
                </a:solidFill>
              </a:rPr>
              <a:t>3/ Zrušení či změna rozhodnutí</a:t>
            </a:r>
          </a:p>
          <a:p>
            <a:pPr lvl="2"/>
            <a:r>
              <a:rPr lang="cs-CZ" i="1" dirty="0">
                <a:solidFill>
                  <a:srgbClr val="0000DC"/>
                </a:solidFill>
              </a:rPr>
              <a:t>4/ A to pro nezákonnost</a:t>
            </a:r>
          </a:p>
          <a:p>
            <a:pPr lvl="2"/>
            <a:r>
              <a:rPr lang="cs-CZ" i="1" dirty="0">
                <a:solidFill>
                  <a:srgbClr val="0000DC"/>
                </a:solidFill>
              </a:rPr>
              <a:t>5/ Využití procesních prostředků k ochraně práva</a:t>
            </a:r>
          </a:p>
          <a:p>
            <a:pPr lvl="1"/>
            <a:endParaRPr lang="cs-CZ" dirty="0"/>
          </a:p>
        </p:txBody>
      </p:sp>
      <p:pic>
        <p:nvPicPr>
          <p:cNvPr id="7" name="Prednáška 2 slide 7.wav">
            <a:hlinkClick r:id="" action="ppaction://media"/>
          </p:cNvPr>
          <p:cNvPicPr>
            <a:picLocks noRot="1" noChangeAspect="1"/>
          </p:cNvPicPr>
          <p:nvPr>
            <a:wavAudioFile r:embed="rId1" name="Prednáška 2 slide 7.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1/ Účastenství v řízení</a:t>
            </a:r>
          </a:p>
          <a:p>
            <a:pPr lvl="1"/>
            <a:r>
              <a:rPr lang="cs-CZ" dirty="0"/>
              <a:t>Právo na odškodnění náleží </a:t>
            </a:r>
            <a:r>
              <a:rPr lang="cs-CZ" b="1" dirty="0">
                <a:solidFill>
                  <a:srgbClr val="0000DC"/>
                </a:solidFill>
              </a:rPr>
              <a:t>pouze účastníkům řízení</a:t>
            </a:r>
            <a:r>
              <a:rPr lang="cs-CZ" dirty="0"/>
              <a:t>, ve kterém bylo vydáno rozhodnutí</a:t>
            </a:r>
          </a:p>
          <a:p>
            <a:pPr lvl="2"/>
            <a:r>
              <a:rPr lang="cs-CZ" b="1" dirty="0"/>
              <a:t>§ 7 odst. 1: </a:t>
            </a:r>
            <a:r>
              <a:rPr lang="cs-CZ" b="1" i="1" dirty="0">
                <a:solidFill>
                  <a:srgbClr val="0000DC"/>
                </a:solidFill>
              </a:rPr>
              <a:t>Právo na náhradu škody </a:t>
            </a:r>
            <a:r>
              <a:rPr lang="cs-CZ" i="1" dirty="0">
                <a:solidFill>
                  <a:srgbClr val="0000DC"/>
                </a:solidFill>
              </a:rPr>
              <a:t>způsobené nezákonným rozhodnutím </a:t>
            </a:r>
            <a:r>
              <a:rPr lang="cs-CZ" b="1" i="1" dirty="0">
                <a:solidFill>
                  <a:srgbClr val="0000DC"/>
                </a:solidFill>
              </a:rPr>
              <a:t>mají účastníci řízení</a:t>
            </a:r>
            <a:r>
              <a:rPr lang="cs-CZ" i="1" dirty="0">
                <a:solidFill>
                  <a:srgbClr val="0000DC"/>
                </a:solidFill>
              </a:rPr>
              <a:t>, ve kterém bylo vydáno rozhodnutí, z něhož jim vznikla škoda.</a:t>
            </a:r>
            <a:endParaRPr lang="cs-CZ" dirty="0"/>
          </a:p>
          <a:p>
            <a:pPr lvl="2"/>
            <a:r>
              <a:rPr lang="cs-CZ" dirty="0"/>
              <a:t>Včetně tzv. opomenutých účastníků - </a:t>
            </a:r>
            <a:r>
              <a:rPr lang="cs-CZ" b="1" dirty="0"/>
              <a:t>§ 7 odst. 2</a:t>
            </a:r>
            <a:endParaRPr lang="cs-CZ" dirty="0"/>
          </a:p>
          <a:p>
            <a:pPr lvl="1"/>
            <a:r>
              <a:rPr lang="cs-CZ" dirty="0"/>
              <a:t>Nedefinováno = posuzuje se </a:t>
            </a:r>
            <a:r>
              <a:rPr lang="cs-CZ" b="1" dirty="0"/>
              <a:t>podle příslušných procesních úprav</a:t>
            </a:r>
          </a:p>
          <a:p>
            <a:pPr lvl="1"/>
            <a:endParaRPr lang="cs-CZ" dirty="0"/>
          </a:p>
          <a:p>
            <a:pPr lvl="1"/>
            <a:r>
              <a:rPr lang="cs-CZ" dirty="0"/>
              <a:t>Předpoklad, že pouze účastníkům řízení </a:t>
            </a:r>
            <a:r>
              <a:rPr lang="cs-CZ" b="1" dirty="0"/>
              <a:t>může být způsobena škoda </a:t>
            </a:r>
            <a:r>
              <a:rPr lang="cs-CZ" dirty="0"/>
              <a:t>v důsledku rozhodnutí (nikdo jiný by totiž neměl být dostatečně dotčen na svých právech)</a:t>
            </a:r>
          </a:p>
          <a:p>
            <a:pPr lvl="1"/>
            <a:endParaRPr lang="cs-CZ" dirty="0"/>
          </a:p>
          <a:p>
            <a:pPr lvl="1"/>
            <a:r>
              <a:rPr lang="cs-CZ" dirty="0"/>
              <a:t>Ovšem v praxi (výjimečně) problematické, jelikož rozhodnutí se mohou dotýkat subjektivních práv i nezúčastněných osob </a:t>
            </a:r>
          </a:p>
          <a:p>
            <a:pPr lvl="2"/>
            <a:r>
              <a:rPr lang="cs-CZ" dirty="0"/>
              <a:t>(Viz vymezení aktivní žalobní legitimace ve správním soudnictví, které s touto možností počítá)</a:t>
            </a:r>
          </a:p>
        </p:txBody>
      </p:sp>
      <p:pic>
        <p:nvPicPr>
          <p:cNvPr id="8" name="Prednáška 2 slide 8.wav">
            <a:hlinkClick r:id="" action="ppaction://media"/>
          </p:cNvPr>
          <p:cNvPicPr>
            <a:picLocks noRot="1" noChangeAspect="1"/>
          </p:cNvPicPr>
          <p:nvPr>
            <a:wavAudioFile r:embed="rId1" name="Prednáška 2 slide 8.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1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a:t>2) Podmínky vzniku odpovědnosti </a:t>
            </a:r>
          </a:p>
        </p:txBody>
      </p:sp>
      <p:sp>
        <p:nvSpPr>
          <p:cNvPr id="5" name="Zástupný symbol pro obsah 4"/>
          <p:cNvSpPr>
            <a:spLocks noGrp="1"/>
          </p:cNvSpPr>
          <p:nvPr>
            <p:ph idx="1"/>
          </p:nvPr>
        </p:nvSpPr>
        <p:spPr/>
        <p:txBody>
          <a:bodyPr/>
          <a:lstStyle/>
          <a:p>
            <a:r>
              <a:rPr lang="cs-CZ" b="1" dirty="0"/>
              <a:t>1/ Účastenství v řízení</a:t>
            </a:r>
          </a:p>
          <a:p>
            <a:pPr lvl="1"/>
            <a:r>
              <a:rPr lang="cs-CZ" i="1" dirty="0">
                <a:solidFill>
                  <a:srgbClr val="0000DC"/>
                </a:solidFill>
              </a:rPr>
              <a:t>I. </a:t>
            </a:r>
            <a:r>
              <a:rPr lang="cs-CZ" b="1" i="1" dirty="0">
                <a:solidFill>
                  <a:srgbClr val="0000DC"/>
                </a:solidFill>
              </a:rPr>
              <a:t>Rozhodnutí </a:t>
            </a:r>
            <a:r>
              <a:rPr lang="cs-CZ" i="1" dirty="0">
                <a:solidFill>
                  <a:srgbClr val="0000DC"/>
                </a:solidFill>
              </a:rPr>
              <a:t>Finančního analytického úřadu (dříve Ministerstva financí, finančního analytického útvaru) </a:t>
            </a:r>
            <a:r>
              <a:rPr lang="cs-CZ" b="1" i="1" dirty="0">
                <a:solidFill>
                  <a:srgbClr val="0000DC"/>
                </a:solidFill>
              </a:rPr>
              <a:t>o odložení splnění příkazu klienta</a:t>
            </a:r>
            <a:r>
              <a:rPr lang="cs-CZ" i="1" dirty="0">
                <a:solidFill>
                  <a:srgbClr val="0000DC"/>
                </a:solidFill>
              </a:rPr>
              <a:t> podle § 20 odst. 3 písm. b) zákona č. 253/2008 Sb., o některých opatřeních proti legalizaci výnosů z trestné činnosti a financování terorismu, </a:t>
            </a:r>
            <a:r>
              <a:rPr lang="cs-CZ" b="1" i="1" dirty="0">
                <a:solidFill>
                  <a:srgbClr val="0000DC"/>
                </a:solidFill>
              </a:rPr>
              <a:t>je rozhodnutím ve smyslu</a:t>
            </a:r>
            <a:r>
              <a:rPr lang="cs-CZ" i="1" dirty="0">
                <a:solidFill>
                  <a:srgbClr val="0000DC"/>
                </a:solidFill>
              </a:rPr>
              <a:t> § 65 odst. 1 s. </a:t>
            </a:r>
            <a:r>
              <a:rPr lang="cs-CZ" i="1" dirty="0" err="1">
                <a:solidFill>
                  <a:srgbClr val="0000DC"/>
                </a:solidFill>
              </a:rPr>
              <a:t>ř</a:t>
            </a:r>
            <a:r>
              <a:rPr lang="cs-CZ" i="1" dirty="0">
                <a:solidFill>
                  <a:srgbClr val="0000DC"/>
                </a:solidFill>
              </a:rPr>
              <a:t>. s. i § 67 </a:t>
            </a:r>
            <a:r>
              <a:rPr lang="cs-CZ" b="1" i="1" dirty="0">
                <a:solidFill>
                  <a:srgbClr val="0000DC"/>
                </a:solidFill>
              </a:rPr>
              <a:t>správního řádu. </a:t>
            </a:r>
            <a:r>
              <a:rPr lang="cs-CZ" b="1" dirty="0"/>
              <a:t>Nejvyšší správní soud, 6 </a:t>
            </a:r>
            <a:r>
              <a:rPr lang="cs-CZ" b="1" dirty="0" err="1"/>
              <a:t>Afs</a:t>
            </a:r>
            <a:r>
              <a:rPr lang="cs-CZ" b="1" dirty="0"/>
              <a:t> 129/2019</a:t>
            </a:r>
          </a:p>
          <a:p>
            <a:pPr lvl="1"/>
            <a:endParaRPr lang="cs-CZ" dirty="0"/>
          </a:p>
          <a:p>
            <a:pPr lvl="1"/>
            <a:r>
              <a:rPr lang="cs-CZ" i="1" dirty="0"/>
              <a:t>Poznámka:</a:t>
            </a:r>
            <a:r>
              <a:rPr lang="cs-CZ" dirty="0"/>
              <a:t> „Klient“ v tomto případě není účastníkem řízení, ve kterém bylo vydáno rozhodnutí o odložení splnění příkazu, tím je podle příslušné právní úpravy pouze   „povinná osoba, která podala oznámení podezřelého obchodu“.</a:t>
            </a:r>
          </a:p>
        </p:txBody>
      </p:sp>
      <p:pic>
        <p:nvPicPr>
          <p:cNvPr id="8" name="Prednáška 2 slide 9.wav">
            <a:hlinkClick r:id="" action="ppaction://media"/>
          </p:cNvPr>
          <p:cNvPicPr>
            <a:picLocks noRot="1" noChangeAspect="1"/>
          </p:cNvPicPr>
          <p:nvPr>
            <a:wavAudioFile r:embed="rId1" name="Prednáška 2 slide 9.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1/ Účastenství v řízení</a:t>
            </a:r>
          </a:p>
          <a:p>
            <a:pPr lvl="1"/>
            <a:r>
              <a:rPr lang="cs-CZ" sz="1800" i="1" dirty="0">
                <a:solidFill>
                  <a:srgbClr val="0000DC"/>
                </a:solidFill>
              </a:rPr>
              <a:t>Ve sporu o náhradu škody, která měla být podle žaloby způsobena nezákonným rozhodnutím o prohlášení konkursu, odvolací soud ve shodě se soudem prvního stupně dovodil, že aktivní legitimaci, tj. </a:t>
            </a:r>
            <a:r>
              <a:rPr lang="cs-CZ" sz="1800" i="1" dirty="0" err="1">
                <a:solidFill>
                  <a:srgbClr val="0000DC"/>
                </a:solidFill>
              </a:rPr>
              <a:t>hmotněprávní</a:t>
            </a:r>
            <a:r>
              <a:rPr lang="cs-CZ" sz="1800" i="1" dirty="0">
                <a:solidFill>
                  <a:srgbClr val="0000DC"/>
                </a:solidFill>
              </a:rPr>
              <a:t> oprávnění k uplatnění nároku </a:t>
            </a:r>
            <a:r>
              <a:rPr lang="cs-CZ" sz="1800" b="1" i="1" dirty="0">
                <a:solidFill>
                  <a:srgbClr val="0000DC"/>
                </a:solidFill>
              </a:rPr>
              <a:t>má pouze účastník řízení, v němž bylo nezákonné rozhodnutí vydáno, nikoliv tedy žalobce jako vlastník akcií obchodní společnosti, která je účastníkem konkursního řízení.</a:t>
            </a:r>
            <a:r>
              <a:rPr lang="cs-CZ" sz="1800" i="1" dirty="0">
                <a:solidFill>
                  <a:srgbClr val="0000DC"/>
                </a:solidFill>
              </a:rPr>
              <a:t> Tento závěr je v souladu s hmotným právem (viz výslovná dikce § 7 odst. 1 zákona č. 82/1998 Sb.) a odpovídá i ustálené judikatuře dovolacího soudu, podle níž povinnost státu k náhradě škody způsobené výkonem veřejné moci nevyplývá automaticky přímo z čl. 4 a 36 Listiny základních práv a svobod, nýbrž je dána pouze při splnění podmínek odpovědnosti stanovených zákonem č. 82/1998 Sb. (usnesení Nejvyššího soudu ČR ze dne 18. 8. 2005, </a:t>
            </a:r>
            <a:r>
              <a:rPr lang="cs-CZ" sz="1800" i="1" dirty="0" err="1">
                <a:solidFill>
                  <a:srgbClr val="0000DC"/>
                </a:solidFill>
              </a:rPr>
              <a:t>sp</a:t>
            </a:r>
            <a:r>
              <a:rPr lang="cs-CZ" sz="1800" i="1" dirty="0">
                <a:solidFill>
                  <a:srgbClr val="0000DC"/>
                </a:solidFill>
              </a:rPr>
              <a:t>. zn. 25 </a:t>
            </a:r>
            <a:r>
              <a:rPr lang="cs-CZ" sz="1800" i="1" dirty="0" err="1">
                <a:solidFill>
                  <a:srgbClr val="0000DC"/>
                </a:solidFill>
              </a:rPr>
              <a:t>Cdo</a:t>
            </a:r>
            <a:r>
              <a:rPr lang="cs-CZ" sz="1800" i="1" dirty="0">
                <a:solidFill>
                  <a:srgbClr val="0000DC"/>
                </a:solidFill>
              </a:rPr>
              <a:t> 1158/2004, publikované pod C 3722 v Souboru civilních rozhodnutí Nejvyššího soudu, a obdobně též rozsudek téhož soudu ze dne 15. 12. 2005, </a:t>
            </a:r>
            <a:r>
              <a:rPr lang="cs-CZ" sz="1800" i="1" dirty="0" err="1">
                <a:solidFill>
                  <a:srgbClr val="0000DC"/>
                </a:solidFill>
              </a:rPr>
              <a:t>sp</a:t>
            </a:r>
            <a:r>
              <a:rPr lang="cs-CZ" sz="1800" i="1" dirty="0">
                <a:solidFill>
                  <a:srgbClr val="0000DC"/>
                </a:solidFill>
              </a:rPr>
              <a:t>. zn. 25 </a:t>
            </a:r>
            <a:r>
              <a:rPr lang="cs-CZ" sz="1800" i="1" dirty="0" err="1">
                <a:solidFill>
                  <a:srgbClr val="0000DC"/>
                </a:solidFill>
              </a:rPr>
              <a:t>Cdo</a:t>
            </a:r>
            <a:r>
              <a:rPr lang="cs-CZ" sz="1800" i="1" dirty="0">
                <a:solidFill>
                  <a:srgbClr val="0000DC"/>
                </a:solidFill>
              </a:rPr>
              <a:t> 1956/2004, publikovaný pod č. 81 ve Sbírce soudních rozhodnutí a stanovisek, ročník 2006).                   </a:t>
            </a:r>
            <a:r>
              <a:rPr lang="cs-CZ" sz="1800" b="1" dirty="0"/>
              <a:t>Nejvyšší soud, 25 </a:t>
            </a:r>
            <a:r>
              <a:rPr lang="cs-CZ" sz="1800" b="1" dirty="0" err="1"/>
              <a:t>Cdo</a:t>
            </a:r>
            <a:r>
              <a:rPr lang="cs-CZ" sz="1800" b="1" dirty="0"/>
              <a:t> 5148/2007</a:t>
            </a:r>
          </a:p>
        </p:txBody>
      </p:sp>
    </p:spTree>
  </p:cSld>
  <p:clrMapOvr>
    <a:masterClrMapping/>
  </p:clrMapOvr>
  <p:transition advTm="3261"/>
</p:sld>
</file>

<file path=ppt/theme/theme1.xml><?xml version="1.0" encoding="utf-8"?>
<a:theme xmlns:a="http://schemas.openxmlformats.org/drawingml/2006/main" name="46859">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46859</Template>
  <TotalTime>3850</TotalTime>
  <Words>4560</Words>
  <Application>Microsoft Office PowerPoint</Application>
  <PresentationFormat>Širokoúhlá obrazovka</PresentationFormat>
  <Paragraphs>271</Paragraphs>
  <Slides>30</Slides>
  <Notes>0</Notes>
  <HiddenSlides>0</HiddenSlides>
  <MMClips>16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30</vt:i4>
      </vt:variant>
    </vt:vector>
  </HeadingPairs>
  <TitlesOfParts>
    <vt:vector size="34" baseType="lpstr">
      <vt:lpstr>Arial</vt:lpstr>
      <vt:lpstr>Tahoma</vt:lpstr>
      <vt:lpstr>Wingdings</vt:lpstr>
      <vt:lpstr>46859</vt:lpstr>
      <vt:lpstr>Odpovědnost za škodu              způsobenou rozhodnutím (17. 2. 2023)</vt:lpstr>
      <vt:lpstr>Osnova prezentace</vt:lpstr>
      <vt:lpstr>1) Odpovědnost za rozhodnutí</vt:lpstr>
      <vt:lpstr>1) Odpovědnost za rozhodnutí</vt:lpstr>
      <vt:lpstr>1) Odpovědnost za rozhodnutí</vt:lpstr>
      <vt:lpstr>2) Podmínky vzniku odpovědnosti </vt:lpstr>
      <vt:lpstr>2) Podmínky vzniku odpovědnosti</vt:lpstr>
      <vt:lpstr>2) Podmínky vzniku odpovědnosti </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2) Podmínky vzniku odpovědnosti</vt:lpstr>
      <vt:lpstr>3) Odpovědnost za „akty blízké povahy“</vt:lpstr>
      <vt:lpstr>3) Odpovědnost za „akty blízké povahy“</vt:lpstr>
      <vt:lpstr>3) Odpovědnost za „akty blízké povahy“</vt:lpstr>
      <vt:lpstr>3) Odpovědnost za „akty blízké povahy“</vt:lpstr>
      <vt:lpstr>3) Odpovědnost za „akty blízké povahy“</vt:lpstr>
      <vt:lpstr>3) Odpovědnost za „akty blízké povahy“</vt:lpstr>
      <vt:lpstr>3) Odpovědnost za „akty blízké povahy“</vt:lpstr>
      <vt:lpstr>Odpovědnost za škodu způs. rozhodnutím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Admin</dc:creator>
  <cp:lastModifiedBy>Tomáš Svoboda</cp:lastModifiedBy>
  <cp:revision>248</cp:revision>
  <cp:lastPrinted>1601-01-01T00:00:00Z</cp:lastPrinted>
  <dcterms:created xsi:type="dcterms:W3CDTF">2020-09-22T09:42:44Z</dcterms:created>
  <dcterms:modified xsi:type="dcterms:W3CDTF">2023-03-24T12:42:10Z</dcterms:modified>
</cp:coreProperties>
</file>