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4"/>
  </p:sldMasterIdLst>
  <p:notesMasterIdLst>
    <p:notesMasterId r:id="rId31"/>
  </p:notesMasterIdLst>
  <p:handoutMasterIdLst>
    <p:handoutMasterId r:id="rId32"/>
  </p:handoutMasterIdLst>
  <p:sldIdLst>
    <p:sldId id="256" r:id="rId5"/>
    <p:sldId id="257" r:id="rId6"/>
    <p:sldId id="258" r:id="rId7"/>
    <p:sldId id="259" r:id="rId8"/>
    <p:sldId id="260" r:id="rId9"/>
    <p:sldId id="263" r:id="rId10"/>
    <p:sldId id="262" r:id="rId11"/>
    <p:sldId id="277"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8" r:id="rId26"/>
    <p:sldId id="279" r:id="rId27"/>
    <p:sldId id="280" r:id="rId28"/>
    <p:sldId id="281" r:id="rId29"/>
    <p:sldId id="282" r:id="rId3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Standardabschnitt" id="{8F9C7800-B70F-44A4-855F-46D49BEBDB2C}">
          <p14:sldIdLst>
            <p14:sldId id="256"/>
            <p14:sldId id="257"/>
            <p14:sldId id="258"/>
            <p14:sldId id="259"/>
            <p14:sldId id="260"/>
            <p14:sldId id="263"/>
            <p14:sldId id="262"/>
            <p14:sldId id="277"/>
            <p14:sldId id="264"/>
            <p14:sldId id="265"/>
            <p14:sldId id="266"/>
            <p14:sldId id="267"/>
            <p14:sldId id="268"/>
            <p14:sldId id="269"/>
            <p14:sldId id="270"/>
            <p14:sldId id="271"/>
            <p14:sldId id="272"/>
            <p14:sldId id="273"/>
            <p14:sldId id="274"/>
            <p14:sldId id="275"/>
            <p14:sldId id="276"/>
            <p14:sldId id="278"/>
            <p14:sldId id="279"/>
            <p14:sldId id="280"/>
            <p14:sldId id="281"/>
            <p14:sldId id="282"/>
          </p14:sldIdLst>
        </p14:section>
      </p14:sectionLst>
    </p:ex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5768" autoAdjust="0"/>
  </p:normalViewPr>
  <p:slideViewPr>
    <p:cSldViewPr snapToGrid="0">
      <p:cViewPr varScale="1">
        <p:scale>
          <a:sx n="114" d="100"/>
          <a:sy n="114" d="100"/>
        </p:scale>
        <p:origin x="300" y="102"/>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9" d="100"/>
          <a:sy n="79" d="100"/>
        </p:scale>
        <p:origin x="4080" y="2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US" noProof="0"/>
              <a:t>Prof. Dr. Martin Schauer        Department of Civil Law</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noProof="0"/>
              <a:t>Prof. Dr. Martin Schauer        Department of Civil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8" name="Obrázek 1">
            <a:extLst>
              <a:ext uri="{FF2B5EF4-FFF2-40B4-BE49-F238E27FC236}">
                <a16:creationId xmlns:a16="http://schemas.microsoft.com/office/drawing/2014/main" id="{FB2B0DDA-9175-7049-BA1B-547F0D9536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a:t>Prof. Dr. Martin Schauer        Department of Civil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1">
            <a:extLst>
              <a:ext uri="{FF2B5EF4-FFF2-40B4-BE49-F238E27FC236}">
                <a16:creationId xmlns:a16="http://schemas.microsoft.com/office/drawing/2014/main" id="{A1250E97-1EDB-6C4B-8256-60FC879B8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US" noProof="0"/>
              <a:t>Prof. Dr. Martin Schauer        Department of Civil Law</a:t>
            </a:r>
            <a:endParaRPr lang="en-GB" noProof="0" dirty="0"/>
          </a:p>
        </p:txBody>
      </p:sp>
      <p:pic>
        <p:nvPicPr>
          <p:cNvPr id="10" name="Obrázek 5">
            <a:extLst>
              <a:ext uri="{FF2B5EF4-FFF2-40B4-BE49-F238E27FC236}">
                <a16:creationId xmlns:a16="http://schemas.microsoft.com/office/drawing/2014/main" id="{C3DE4947-6DD8-0244-859D-07E5AFB0EBA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US" noProof="0"/>
              <a:t>Prof. Dr. Martin Schauer        Department of Civil Law</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US" noProof="0"/>
              <a:t>Prof. Dr. Martin Schauer        Department of Civil Law</a:t>
            </a:r>
            <a:endParaRPr lang="en-GB" noProof="0"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US" noProof="0"/>
              <a:t>Prof. Dr. Martin Schauer        Department of Civil Law</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1">
            <a:extLst>
              <a:ext uri="{FF2B5EF4-FFF2-40B4-BE49-F238E27FC236}">
                <a16:creationId xmlns:a16="http://schemas.microsoft.com/office/drawing/2014/main" id="{DBF6B270-E686-4A4A-AE0C-89D2F08D9A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US" noProof="0"/>
              <a:t>Prof. Dr. Martin Schauer        Department of Civil Law</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F8822E1C-69F6-2542-8055-F7D13F7120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a:t>Prof. Dr. Martin Schauer        Department of Civil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
            <a:extLst>
              <a:ext uri="{FF2B5EF4-FFF2-40B4-BE49-F238E27FC236}">
                <a16:creationId xmlns:a16="http://schemas.microsoft.com/office/drawing/2014/main" id="{F02A347E-3661-ED4E-BC61-645333D5CE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a:t>Prof. Dr. Martin Schauer        Department of Civil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2" name="Obrázek 1">
            <a:extLst>
              <a:ext uri="{FF2B5EF4-FFF2-40B4-BE49-F238E27FC236}">
                <a16:creationId xmlns:a16="http://schemas.microsoft.com/office/drawing/2014/main" id="{CF358410-E249-6349-920D-F038B138948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US" noProof="0"/>
              <a:t>Prof. Dr. Martin Schauer        Department of Civil Law</a:t>
            </a:r>
            <a:endParaRPr lang="en-GB" noProof="0"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9" name="Obrázek 1">
            <a:extLst>
              <a:ext uri="{FF2B5EF4-FFF2-40B4-BE49-F238E27FC236}">
                <a16:creationId xmlns:a16="http://schemas.microsoft.com/office/drawing/2014/main" id="{420583F1-1793-C649-B39C-DDDDF4B7F7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US" noProof="0"/>
              <a:t>Prof. Dr. Martin Schauer        Department of Civil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
            <a:extLst>
              <a:ext uri="{FF2B5EF4-FFF2-40B4-BE49-F238E27FC236}">
                <a16:creationId xmlns:a16="http://schemas.microsoft.com/office/drawing/2014/main" id="{8FF68F39-5218-0A40-A194-4509B7DC2C5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a:t>Prof. Dr. Martin Schauer        Department of Civil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7" name="Obrázek 1">
            <a:extLst>
              <a:ext uri="{FF2B5EF4-FFF2-40B4-BE49-F238E27FC236}">
                <a16:creationId xmlns:a16="http://schemas.microsoft.com/office/drawing/2014/main" id="{2503AE90-28E8-C445-B434-41A509A8B33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US" noProof="0"/>
              <a:t>Prof. Dr. Martin Schauer        Department of Civil Law</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7" name="Obrázek 1">
            <a:extLst>
              <a:ext uri="{FF2B5EF4-FFF2-40B4-BE49-F238E27FC236}">
                <a16:creationId xmlns:a16="http://schemas.microsoft.com/office/drawing/2014/main" id="{76859FE4-88B6-9E40-937D-0D44C716310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US" noProof="0"/>
              <a:t>Prof. Dr. Martin Schauer        Department of Civil Law</a:t>
            </a:r>
            <a:endParaRPr lang="en-GB" noProof="0"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en-GB" dirty="0"/>
              <a:t>The Concept of Legal Persons</a:t>
            </a:r>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en-GB" dirty="0" err="1"/>
              <a:t>Prof.</a:t>
            </a:r>
            <a:r>
              <a:rPr lang="en-GB" dirty="0"/>
              <a:t> </a:t>
            </a:r>
            <a:r>
              <a:rPr lang="en-GB" dirty="0" err="1"/>
              <a:t>Dr.</a:t>
            </a:r>
            <a:r>
              <a:rPr lang="en-GB" dirty="0"/>
              <a:t> Martin Schauer</a:t>
            </a:r>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Titel 3"/>
          <p:cNvSpPr>
            <a:spLocks noGrp="1"/>
          </p:cNvSpPr>
          <p:nvPr>
            <p:ph type="title"/>
          </p:nvPr>
        </p:nvSpPr>
        <p:spPr/>
        <p:txBody>
          <a:bodyPr/>
          <a:lstStyle/>
          <a:p>
            <a:r>
              <a:rPr lang="de-AT" dirty="0"/>
              <a:t>III. </a:t>
            </a:r>
            <a:r>
              <a:rPr lang="de-AT" dirty="0" err="1"/>
              <a:t>Why</a:t>
            </a:r>
            <a:r>
              <a:rPr lang="de-AT" dirty="0"/>
              <a:t> </a:t>
            </a:r>
            <a:r>
              <a:rPr lang="de-AT" dirty="0" err="1"/>
              <a:t>and</a:t>
            </a:r>
            <a:r>
              <a:rPr lang="de-AT" dirty="0"/>
              <a:t> </a:t>
            </a:r>
            <a:r>
              <a:rPr lang="de-AT" dirty="0" err="1"/>
              <a:t>what</a:t>
            </a:r>
            <a:r>
              <a:rPr lang="de-AT" dirty="0"/>
              <a:t> </a:t>
            </a:r>
            <a:r>
              <a:rPr lang="de-AT" dirty="0" err="1"/>
              <a:t>for</a:t>
            </a:r>
            <a:r>
              <a:rPr lang="de-AT" dirty="0"/>
              <a:t> </a:t>
            </a:r>
            <a:r>
              <a:rPr lang="de-AT" dirty="0" err="1"/>
              <a:t>does</a:t>
            </a:r>
            <a:r>
              <a:rPr lang="de-AT" dirty="0"/>
              <a:t> a legal </a:t>
            </a:r>
            <a:r>
              <a:rPr lang="de-AT" dirty="0" err="1"/>
              <a:t>person</a:t>
            </a:r>
            <a:r>
              <a:rPr lang="de-AT" dirty="0"/>
              <a:t> </a:t>
            </a:r>
            <a:r>
              <a:rPr lang="de-AT" dirty="0" err="1"/>
              <a:t>exist</a:t>
            </a:r>
            <a:r>
              <a:rPr lang="de-AT" dirty="0"/>
              <a:t>?</a:t>
            </a:r>
          </a:p>
        </p:txBody>
      </p:sp>
      <p:sp>
        <p:nvSpPr>
          <p:cNvPr id="5" name="Inhaltsplatzhalter 4"/>
          <p:cNvSpPr>
            <a:spLocks noGrp="1"/>
          </p:cNvSpPr>
          <p:nvPr>
            <p:ph idx="1"/>
          </p:nvPr>
        </p:nvSpPr>
        <p:spPr/>
        <p:txBody>
          <a:bodyPr/>
          <a:lstStyle/>
          <a:p>
            <a:r>
              <a:rPr lang="de-AT" dirty="0" err="1"/>
              <a:t>Historic</a:t>
            </a:r>
            <a:r>
              <a:rPr lang="de-AT" dirty="0"/>
              <a:t> </a:t>
            </a:r>
            <a:r>
              <a:rPr lang="de-AT" dirty="0" err="1"/>
              <a:t>doctrine</a:t>
            </a:r>
            <a:r>
              <a:rPr lang="de-AT" dirty="0"/>
              <a:t> (19th </a:t>
            </a:r>
            <a:r>
              <a:rPr lang="de-AT" dirty="0" err="1"/>
              <a:t>century</a:t>
            </a:r>
            <a:r>
              <a:rPr lang="de-AT" dirty="0"/>
              <a:t>)</a:t>
            </a:r>
          </a:p>
          <a:p>
            <a:r>
              <a:rPr lang="de-AT" dirty="0" err="1"/>
              <a:t>Theory</a:t>
            </a:r>
            <a:r>
              <a:rPr lang="de-AT" dirty="0"/>
              <a:t> of </a:t>
            </a:r>
            <a:r>
              <a:rPr lang="de-AT" dirty="0" err="1"/>
              <a:t>fiction</a:t>
            </a:r>
            <a:r>
              <a:rPr lang="de-AT" dirty="0"/>
              <a:t> (</a:t>
            </a:r>
            <a:r>
              <a:rPr lang="de-AT" i="1" dirty="0"/>
              <a:t>Fiktionstheorie; </a:t>
            </a:r>
            <a:r>
              <a:rPr lang="de-AT" i="1" dirty="0" err="1"/>
              <a:t>Savigny</a:t>
            </a:r>
            <a:r>
              <a:rPr lang="de-AT" dirty="0"/>
              <a:t>)</a:t>
            </a:r>
          </a:p>
          <a:p>
            <a:pPr lvl="1"/>
            <a:r>
              <a:rPr lang="de-AT" dirty="0" err="1"/>
              <a:t>perhaps</a:t>
            </a:r>
            <a:r>
              <a:rPr lang="de-AT" dirty="0"/>
              <a:t> </a:t>
            </a:r>
            <a:r>
              <a:rPr lang="de-AT" dirty="0" err="1"/>
              <a:t>the</a:t>
            </a:r>
            <a:r>
              <a:rPr lang="de-AT" dirty="0"/>
              <a:t> </a:t>
            </a:r>
            <a:r>
              <a:rPr lang="de-AT" dirty="0" err="1"/>
              <a:t>oldest</a:t>
            </a:r>
            <a:r>
              <a:rPr lang="de-AT" dirty="0"/>
              <a:t> </a:t>
            </a:r>
            <a:r>
              <a:rPr lang="de-AT" dirty="0" err="1"/>
              <a:t>theory</a:t>
            </a:r>
            <a:r>
              <a:rPr lang="de-AT" dirty="0"/>
              <a:t> of legal </a:t>
            </a:r>
            <a:r>
              <a:rPr lang="de-AT" dirty="0" err="1"/>
              <a:t>persons</a:t>
            </a:r>
            <a:endParaRPr lang="de-AT" dirty="0"/>
          </a:p>
          <a:p>
            <a:pPr lvl="1"/>
            <a:r>
              <a:rPr lang="de-AT" dirty="0"/>
              <a:t>legal </a:t>
            </a:r>
            <a:r>
              <a:rPr lang="de-AT" dirty="0" err="1"/>
              <a:t>person</a:t>
            </a:r>
            <a:r>
              <a:rPr lang="de-AT" dirty="0"/>
              <a:t> </a:t>
            </a:r>
            <a:r>
              <a:rPr lang="de-AT" dirty="0" err="1"/>
              <a:t>as</a:t>
            </a:r>
            <a:r>
              <a:rPr lang="de-AT" dirty="0"/>
              <a:t> such </a:t>
            </a:r>
            <a:r>
              <a:rPr lang="de-AT" dirty="0" err="1"/>
              <a:t>does</a:t>
            </a:r>
            <a:r>
              <a:rPr lang="de-AT" dirty="0"/>
              <a:t> not </a:t>
            </a:r>
            <a:r>
              <a:rPr lang="de-AT" dirty="0" err="1"/>
              <a:t>really</a:t>
            </a:r>
            <a:r>
              <a:rPr lang="de-AT" dirty="0"/>
              <a:t> </a:t>
            </a:r>
            <a:r>
              <a:rPr lang="de-AT" dirty="0" err="1"/>
              <a:t>exist</a:t>
            </a:r>
            <a:endParaRPr lang="de-AT" dirty="0"/>
          </a:p>
          <a:p>
            <a:pPr lvl="1"/>
            <a:r>
              <a:rPr lang="de-AT" dirty="0" err="1"/>
              <a:t>its</a:t>
            </a:r>
            <a:r>
              <a:rPr lang="de-AT" dirty="0"/>
              <a:t> legal </a:t>
            </a:r>
            <a:r>
              <a:rPr lang="de-AT" dirty="0" err="1"/>
              <a:t>personality</a:t>
            </a:r>
            <a:r>
              <a:rPr lang="de-AT" dirty="0"/>
              <a:t> </a:t>
            </a:r>
            <a:r>
              <a:rPr lang="de-AT" dirty="0" err="1"/>
              <a:t>is</a:t>
            </a:r>
            <a:r>
              <a:rPr lang="de-AT" dirty="0"/>
              <a:t> </a:t>
            </a:r>
            <a:r>
              <a:rPr lang="de-AT" dirty="0" err="1"/>
              <a:t>fictitious</a:t>
            </a:r>
            <a:endParaRPr lang="de-AT" dirty="0"/>
          </a:p>
          <a:p>
            <a:pPr lvl="1"/>
            <a:r>
              <a:rPr lang="de-AT" dirty="0"/>
              <a:t>legal </a:t>
            </a:r>
            <a:r>
              <a:rPr lang="de-AT" dirty="0" err="1"/>
              <a:t>personality</a:t>
            </a:r>
            <a:r>
              <a:rPr lang="de-AT" dirty="0"/>
              <a:t> </a:t>
            </a:r>
            <a:r>
              <a:rPr lang="de-AT" dirty="0" err="1"/>
              <a:t>only</a:t>
            </a:r>
            <a:r>
              <a:rPr lang="de-AT" dirty="0"/>
              <a:t> </a:t>
            </a:r>
            <a:r>
              <a:rPr lang="de-AT" dirty="0" err="1"/>
              <a:t>because</a:t>
            </a:r>
            <a:r>
              <a:rPr lang="de-AT" dirty="0"/>
              <a:t> </a:t>
            </a:r>
            <a:r>
              <a:rPr lang="de-AT" dirty="0" err="1"/>
              <a:t>granted</a:t>
            </a:r>
            <a:r>
              <a:rPr lang="de-AT" dirty="0"/>
              <a:t> </a:t>
            </a:r>
            <a:r>
              <a:rPr lang="de-AT" dirty="0" err="1"/>
              <a:t>by</a:t>
            </a:r>
            <a:r>
              <a:rPr lang="de-AT" dirty="0"/>
              <a:t> </a:t>
            </a:r>
            <a:r>
              <a:rPr lang="de-AT" dirty="0" err="1"/>
              <a:t>the</a:t>
            </a:r>
            <a:r>
              <a:rPr lang="de-AT" dirty="0"/>
              <a:t> </a:t>
            </a:r>
            <a:r>
              <a:rPr lang="de-AT" dirty="0" err="1"/>
              <a:t>state</a:t>
            </a:r>
            <a:endParaRPr lang="de-AT" dirty="0"/>
          </a:p>
          <a:p>
            <a:r>
              <a:rPr lang="de-AT" dirty="0"/>
              <a:t>Real </a:t>
            </a:r>
            <a:r>
              <a:rPr lang="de-AT" dirty="0" err="1"/>
              <a:t>entity</a:t>
            </a:r>
            <a:r>
              <a:rPr lang="de-AT" dirty="0"/>
              <a:t> </a:t>
            </a:r>
            <a:r>
              <a:rPr lang="de-AT" dirty="0" err="1"/>
              <a:t>theory</a:t>
            </a:r>
            <a:r>
              <a:rPr lang="de-AT" dirty="0"/>
              <a:t> (</a:t>
            </a:r>
            <a:r>
              <a:rPr lang="de-AT" i="1" dirty="0"/>
              <a:t>Theorie der realen Verbandspersönlichkeit; </a:t>
            </a:r>
            <a:r>
              <a:rPr lang="de-AT" i="1" dirty="0" err="1"/>
              <a:t>v.Gierke</a:t>
            </a:r>
            <a:r>
              <a:rPr lang="de-AT" dirty="0"/>
              <a:t>)</a:t>
            </a:r>
          </a:p>
          <a:p>
            <a:pPr lvl="1"/>
            <a:r>
              <a:rPr lang="de-AT" dirty="0" err="1"/>
              <a:t>corporation</a:t>
            </a:r>
            <a:r>
              <a:rPr lang="de-AT" dirty="0"/>
              <a:t> </a:t>
            </a:r>
            <a:r>
              <a:rPr lang="de-AT" dirty="0" err="1"/>
              <a:t>is</a:t>
            </a:r>
            <a:r>
              <a:rPr lang="de-AT" dirty="0"/>
              <a:t> an </a:t>
            </a:r>
            <a:r>
              <a:rPr lang="de-AT" dirty="0" err="1"/>
              <a:t>existing</a:t>
            </a:r>
            <a:r>
              <a:rPr lang="de-AT" dirty="0"/>
              <a:t> </a:t>
            </a:r>
            <a:r>
              <a:rPr lang="de-AT" dirty="0" err="1"/>
              <a:t>organism</a:t>
            </a:r>
            <a:endParaRPr lang="de-AT" dirty="0"/>
          </a:p>
          <a:p>
            <a:pPr lvl="1"/>
            <a:r>
              <a:rPr lang="de-AT" dirty="0" err="1"/>
              <a:t>has</a:t>
            </a:r>
            <a:r>
              <a:rPr lang="de-AT" dirty="0"/>
              <a:t> legal </a:t>
            </a:r>
            <a:r>
              <a:rPr lang="de-AT" dirty="0" err="1"/>
              <a:t>personality</a:t>
            </a:r>
            <a:r>
              <a:rPr lang="de-AT" dirty="0"/>
              <a:t> – like a human </a:t>
            </a:r>
            <a:r>
              <a:rPr lang="de-AT" dirty="0" err="1"/>
              <a:t>being</a:t>
            </a:r>
            <a:r>
              <a:rPr lang="de-AT" dirty="0"/>
              <a:t> – just </a:t>
            </a:r>
            <a:r>
              <a:rPr lang="de-AT" dirty="0" err="1"/>
              <a:t>by</a:t>
            </a:r>
            <a:r>
              <a:rPr lang="de-AT" dirty="0"/>
              <a:t> </a:t>
            </a:r>
            <a:r>
              <a:rPr lang="de-AT" dirty="0" err="1"/>
              <a:t>its</a:t>
            </a:r>
            <a:r>
              <a:rPr lang="de-AT" dirty="0"/>
              <a:t> </a:t>
            </a:r>
            <a:r>
              <a:rPr lang="de-AT" dirty="0" err="1"/>
              <a:t>existance</a:t>
            </a:r>
            <a:endParaRPr lang="de-AT" dirty="0"/>
          </a:p>
          <a:p>
            <a:pPr lvl="1"/>
            <a:r>
              <a:rPr lang="de-AT" dirty="0" err="1"/>
              <a:t>personality</a:t>
            </a:r>
            <a:r>
              <a:rPr lang="de-AT" dirty="0"/>
              <a:t> </a:t>
            </a:r>
            <a:r>
              <a:rPr lang="de-AT" dirty="0" err="1"/>
              <a:t>has</a:t>
            </a:r>
            <a:r>
              <a:rPr lang="de-AT" dirty="0"/>
              <a:t> not </a:t>
            </a:r>
            <a:r>
              <a:rPr lang="de-AT" dirty="0" err="1"/>
              <a:t>to</a:t>
            </a:r>
            <a:r>
              <a:rPr lang="de-AT" dirty="0"/>
              <a:t> </a:t>
            </a:r>
            <a:r>
              <a:rPr lang="de-AT" dirty="0" err="1"/>
              <a:t>be</a:t>
            </a:r>
            <a:r>
              <a:rPr lang="de-AT" dirty="0"/>
              <a:t> </a:t>
            </a:r>
            <a:r>
              <a:rPr lang="de-AT" dirty="0" err="1"/>
              <a:t>granted</a:t>
            </a:r>
            <a:r>
              <a:rPr lang="de-AT" dirty="0"/>
              <a:t> </a:t>
            </a:r>
            <a:r>
              <a:rPr lang="de-AT" dirty="0" err="1"/>
              <a:t>by</a:t>
            </a:r>
            <a:r>
              <a:rPr lang="de-AT" dirty="0"/>
              <a:t> </a:t>
            </a:r>
            <a:r>
              <a:rPr lang="de-AT" dirty="0" err="1"/>
              <a:t>the</a:t>
            </a:r>
            <a:r>
              <a:rPr lang="de-AT" dirty="0"/>
              <a:t> </a:t>
            </a:r>
            <a:r>
              <a:rPr lang="de-AT" dirty="0" err="1"/>
              <a:t>state</a:t>
            </a:r>
            <a:endParaRPr lang="de-AT" dirty="0"/>
          </a:p>
        </p:txBody>
      </p:sp>
    </p:spTree>
    <p:extLst>
      <p:ext uri="{BB962C8B-B14F-4D97-AF65-F5344CB8AC3E}">
        <p14:creationId xmlns:p14="http://schemas.microsoft.com/office/powerpoint/2010/main" val="625291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Titel 3"/>
          <p:cNvSpPr>
            <a:spLocks noGrp="1"/>
          </p:cNvSpPr>
          <p:nvPr>
            <p:ph type="title"/>
          </p:nvPr>
        </p:nvSpPr>
        <p:spPr/>
        <p:txBody>
          <a:bodyPr/>
          <a:lstStyle/>
          <a:p>
            <a:r>
              <a:rPr lang="de-AT" dirty="0"/>
              <a:t>III. </a:t>
            </a:r>
            <a:r>
              <a:rPr lang="de-AT" dirty="0" err="1"/>
              <a:t>Why</a:t>
            </a:r>
            <a:r>
              <a:rPr lang="de-AT" dirty="0"/>
              <a:t> </a:t>
            </a:r>
            <a:r>
              <a:rPr lang="de-AT" dirty="0" err="1"/>
              <a:t>and</a:t>
            </a:r>
            <a:r>
              <a:rPr lang="de-AT" dirty="0"/>
              <a:t> </a:t>
            </a:r>
            <a:r>
              <a:rPr lang="de-AT" dirty="0" err="1"/>
              <a:t>what</a:t>
            </a:r>
            <a:r>
              <a:rPr lang="de-AT" dirty="0"/>
              <a:t> </a:t>
            </a:r>
            <a:r>
              <a:rPr lang="de-AT" dirty="0" err="1"/>
              <a:t>for</a:t>
            </a:r>
            <a:r>
              <a:rPr lang="de-AT" dirty="0"/>
              <a:t> </a:t>
            </a:r>
            <a:r>
              <a:rPr lang="de-AT" dirty="0" err="1"/>
              <a:t>does</a:t>
            </a:r>
            <a:r>
              <a:rPr lang="de-AT" dirty="0"/>
              <a:t> a legal </a:t>
            </a:r>
            <a:r>
              <a:rPr lang="de-AT" dirty="0" err="1"/>
              <a:t>person</a:t>
            </a:r>
            <a:r>
              <a:rPr lang="de-AT" dirty="0"/>
              <a:t> </a:t>
            </a:r>
            <a:r>
              <a:rPr lang="de-AT" dirty="0" err="1"/>
              <a:t>exist</a:t>
            </a:r>
            <a:r>
              <a:rPr lang="de-AT" dirty="0"/>
              <a:t>?</a:t>
            </a:r>
          </a:p>
        </p:txBody>
      </p:sp>
      <p:sp>
        <p:nvSpPr>
          <p:cNvPr id="5" name="Inhaltsplatzhalter 4"/>
          <p:cNvSpPr>
            <a:spLocks noGrp="1"/>
          </p:cNvSpPr>
          <p:nvPr>
            <p:ph idx="1"/>
          </p:nvPr>
        </p:nvSpPr>
        <p:spPr/>
        <p:txBody>
          <a:bodyPr/>
          <a:lstStyle/>
          <a:p>
            <a:r>
              <a:rPr lang="de-AT" dirty="0"/>
              <a:t>Do </a:t>
            </a:r>
            <a:r>
              <a:rPr lang="de-AT" dirty="0" err="1"/>
              <a:t>these</a:t>
            </a:r>
            <a:r>
              <a:rPr lang="de-AT" dirty="0"/>
              <a:t> </a:t>
            </a:r>
            <a:r>
              <a:rPr lang="de-AT" dirty="0" err="1"/>
              <a:t>theories</a:t>
            </a:r>
            <a:r>
              <a:rPr lang="de-AT" dirty="0"/>
              <a:t> </a:t>
            </a:r>
            <a:r>
              <a:rPr lang="de-AT" dirty="0" err="1"/>
              <a:t>have</a:t>
            </a:r>
            <a:r>
              <a:rPr lang="de-AT" dirty="0"/>
              <a:t> </a:t>
            </a:r>
            <a:r>
              <a:rPr lang="de-AT" dirty="0" err="1"/>
              <a:t>any</a:t>
            </a:r>
            <a:r>
              <a:rPr lang="de-AT" dirty="0"/>
              <a:t> </a:t>
            </a:r>
            <a:r>
              <a:rPr lang="de-AT" dirty="0" err="1"/>
              <a:t>relevance</a:t>
            </a:r>
            <a:r>
              <a:rPr lang="de-AT" dirty="0"/>
              <a:t> </a:t>
            </a:r>
            <a:r>
              <a:rPr lang="de-AT" dirty="0" err="1"/>
              <a:t>for</a:t>
            </a:r>
            <a:r>
              <a:rPr lang="de-AT" dirty="0"/>
              <a:t> </a:t>
            </a:r>
            <a:r>
              <a:rPr lang="de-AT" dirty="0" err="1"/>
              <a:t>today‘s</a:t>
            </a:r>
            <a:r>
              <a:rPr lang="de-AT" dirty="0"/>
              <a:t> </a:t>
            </a:r>
            <a:r>
              <a:rPr lang="de-AT" dirty="0" err="1"/>
              <a:t>doctrine</a:t>
            </a:r>
            <a:r>
              <a:rPr lang="de-AT" dirty="0"/>
              <a:t>?</a:t>
            </a:r>
          </a:p>
          <a:p>
            <a:pPr lvl="1"/>
            <a:r>
              <a:rPr lang="de-AT" dirty="0" err="1"/>
              <a:t>requirement</a:t>
            </a:r>
            <a:r>
              <a:rPr lang="de-AT" dirty="0"/>
              <a:t> of </a:t>
            </a:r>
            <a:r>
              <a:rPr lang="de-AT" dirty="0" err="1"/>
              <a:t>transparency</a:t>
            </a:r>
            <a:r>
              <a:rPr lang="de-AT" dirty="0"/>
              <a:t> (</a:t>
            </a:r>
            <a:r>
              <a:rPr lang="de-AT" dirty="0" err="1"/>
              <a:t>disclosure</a:t>
            </a:r>
            <a:r>
              <a:rPr lang="de-AT" dirty="0"/>
              <a:t>)</a:t>
            </a:r>
          </a:p>
          <a:p>
            <a:pPr lvl="1"/>
            <a:r>
              <a:rPr lang="de-AT" dirty="0" err="1"/>
              <a:t>since</a:t>
            </a:r>
            <a:r>
              <a:rPr lang="de-AT" dirty="0"/>
              <a:t> a legal </a:t>
            </a:r>
            <a:r>
              <a:rPr lang="de-AT" dirty="0" err="1"/>
              <a:t>person</a:t>
            </a:r>
            <a:r>
              <a:rPr lang="de-AT" dirty="0"/>
              <a:t> </a:t>
            </a:r>
            <a:r>
              <a:rPr lang="de-AT" dirty="0" err="1"/>
              <a:t>has</a:t>
            </a:r>
            <a:r>
              <a:rPr lang="de-AT" dirty="0"/>
              <a:t> legal </a:t>
            </a:r>
            <a:r>
              <a:rPr lang="de-AT" dirty="0" err="1"/>
              <a:t>personality</a:t>
            </a:r>
            <a:r>
              <a:rPr lang="de-AT" dirty="0"/>
              <a:t>, but </a:t>
            </a:r>
            <a:r>
              <a:rPr lang="de-AT" dirty="0" err="1"/>
              <a:t>does</a:t>
            </a:r>
            <a:r>
              <a:rPr lang="de-AT" dirty="0"/>
              <a:t> not </a:t>
            </a:r>
            <a:r>
              <a:rPr lang="de-AT" dirty="0" err="1"/>
              <a:t>have</a:t>
            </a:r>
            <a:r>
              <a:rPr lang="de-AT" dirty="0"/>
              <a:t> </a:t>
            </a:r>
            <a:r>
              <a:rPr lang="de-AT" dirty="0" err="1"/>
              <a:t>physical</a:t>
            </a:r>
            <a:r>
              <a:rPr lang="de-AT" dirty="0"/>
              <a:t> </a:t>
            </a:r>
            <a:r>
              <a:rPr lang="de-AT" dirty="0" err="1"/>
              <a:t>presence</a:t>
            </a:r>
            <a:r>
              <a:rPr lang="de-AT" dirty="0"/>
              <a:t> like a human </a:t>
            </a:r>
            <a:r>
              <a:rPr lang="de-AT" dirty="0" err="1"/>
              <a:t>being</a:t>
            </a:r>
            <a:r>
              <a:rPr lang="de-AT" dirty="0"/>
              <a:t>, </a:t>
            </a:r>
            <a:r>
              <a:rPr lang="de-AT" dirty="0" err="1"/>
              <a:t>there</a:t>
            </a:r>
            <a:r>
              <a:rPr lang="de-AT" dirty="0"/>
              <a:t> </a:t>
            </a:r>
            <a:r>
              <a:rPr lang="de-AT" dirty="0" err="1"/>
              <a:t>is</a:t>
            </a:r>
            <a:r>
              <a:rPr lang="de-AT" dirty="0"/>
              <a:t> a </a:t>
            </a:r>
            <a:r>
              <a:rPr lang="de-AT" dirty="0" err="1"/>
              <a:t>need</a:t>
            </a:r>
            <a:r>
              <a:rPr lang="de-AT" dirty="0"/>
              <a:t> </a:t>
            </a:r>
            <a:r>
              <a:rPr lang="de-AT" dirty="0" err="1"/>
              <a:t>for</a:t>
            </a:r>
            <a:r>
              <a:rPr lang="de-AT" dirty="0"/>
              <a:t> </a:t>
            </a:r>
            <a:r>
              <a:rPr lang="de-AT" dirty="0" err="1"/>
              <a:t>transparency</a:t>
            </a:r>
            <a:endParaRPr lang="de-AT" dirty="0"/>
          </a:p>
          <a:p>
            <a:pPr lvl="1"/>
            <a:r>
              <a:rPr lang="de-AT" dirty="0" err="1"/>
              <a:t>legislation</a:t>
            </a:r>
            <a:r>
              <a:rPr lang="de-AT" dirty="0"/>
              <a:t> </a:t>
            </a:r>
            <a:r>
              <a:rPr lang="de-AT" dirty="0" err="1"/>
              <a:t>has</a:t>
            </a:r>
            <a:r>
              <a:rPr lang="de-AT" dirty="0"/>
              <a:t> </a:t>
            </a:r>
            <a:r>
              <a:rPr lang="de-AT" dirty="0" err="1"/>
              <a:t>to</a:t>
            </a:r>
            <a:r>
              <a:rPr lang="de-AT" dirty="0"/>
              <a:t> </a:t>
            </a:r>
            <a:r>
              <a:rPr lang="de-AT" dirty="0" err="1"/>
              <a:t>provide</a:t>
            </a:r>
            <a:r>
              <a:rPr lang="de-AT" dirty="0"/>
              <a:t> an </a:t>
            </a:r>
            <a:r>
              <a:rPr lang="de-AT" dirty="0" err="1"/>
              <a:t>instrument</a:t>
            </a:r>
            <a:r>
              <a:rPr lang="de-AT" dirty="0"/>
              <a:t> </a:t>
            </a:r>
            <a:r>
              <a:rPr lang="de-AT" dirty="0" err="1"/>
              <a:t>for</a:t>
            </a:r>
            <a:r>
              <a:rPr lang="de-AT" dirty="0"/>
              <a:t> </a:t>
            </a:r>
            <a:r>
              <a:rPr lang="de-AT" dirty="0" err="1"/>
              <a:t>transparency</a:t>
            </a:r>
            <a:r>
              <a:rPr lang="de-AT" dirty="0"/>
              <a:t>: </a:t>
            </a:r>
            <a:r>
              <a:rPr lang="de-AT" dirty="0" err="1"/>
              <a:t>public</a:t>
            </a:r>
            <a:r>
              <a:rPr lang="de-AT" dirty="0"/>
              <a:t> </a:t>
            </a:r>
            <a:r>
              <a:rPr lang="de-AT" dirty="0" err="1"/>
              <a:t>register</a:t>
            </a:r>
            <a:endParaRPr lang="de-AT" dirty="0"/>
          </a:p>
          <a:p>
            <a:pPr lvl="1"/>
            <a:endParaRPr lang="de-AT" dirty="0"/>
          </a:p>
          <a:p>
            <a:pPr lvl="1"/>
            <a:r>
              <a:rPr lang="de-AT" dirty="0" err="1"/>
              <a:t>restriction</a:t>
            </a:r>
            <a:r>
              <a:rPr lang="de-AT" dirty="0"/>
              <a:t> of </a:t>
            </a:r>
            <a:r>
              <a:rPr lang="de-AT" dirty="0" err="1">
                <a:solidFill>
                  <a:srgbClr val="333333"/>
                </a:solidFill>
                <a:latin typeface="-apple-system"/>
              </a:rPr>
              <a:t>state</a:t>
            </a:r>
            <a:r>
              <a:rPr lang="de-AT" dirty="0">
                <a:solidFill>
                  <a:srgbClr val="333333"/>
                </a:solidFill>
                <a:latin typeface="-apple-system"/>
              </a:rPr>
              <a:t> </a:t>
            </a:r>
            <a:r>
              <a:rPr lang="de-AT" dirty="0" err="1">
                <a:solidFill>
                  <a:srgbClr val="333333"/>
                </a:solidFill>
                <a:latin typeface="-apple-system"/>
              </a:rPr>
              <a:t>arbitrariness</a:t>
            </a:r>
            <a:r>
              <a:rPr lang="de-AT" dirty="0">
                <a:solidFill>
                  <a:srgbClr val="333333"/>
                </a:solidFill>
                <a:latin typeface="-apple-system"/>
              </a:rPr>
              <a:t> in </a:t>
            </a:r>
            <a:r>
              <a:rPr lang="de-AT" dirty="0" err="1">
                <a:solidFill>
                  <a:srgbClr val="333333"/>
                </a:solidFill>
                <a:latin typeface="-apple-system"/>
              </a:rPr>
              <a:t>deciding</a:t>
            </a:r>
            <a:r>
              <a:rPr lang="de-AT" dirty="0">
                <a:solidFill>
                  <a:srgbClr val="333333"/>
                </a:solidFill>
                <a:latin typeface="-apple-system"/>
              </a:rPr>
              <a:t> on </a:t>
            </a:r>
            <a:r>
              <a:rPr lang="de-AT" dirty="0" err="1">
                <a:solidFill>
                  <a:srgbClr val="333333"/>
                </a:solidFill>
                <a:latin typeface="-apple-system"/>
              </a:rPr>
              <a:t>whether</a:t>
            </a:r>
            <a:r>
              <a:rPr lang="de-AT" dirty="0">
                <a:solidFill>
                  <a:srgbClr val="333333"/>
                </a:solidFill>
                <a:latin typeface="-apple-system"/>
              </a:rPr>
              <a:t> </a:t>
            </a:r>
            <a:r>
              <a:rPr lang="de-AT" dirty="0" err="1">
                <a:solidFill>
                  <a:srgbClr val="333333"/>
                </a:solidFill>
                <a:latin typeface="-apple-system"/>
              </a:rPr>
              <a:t>or</a:t>
            </a:r>
            <a:r>
              <a:rPr lang="de-AT" dirty="0">
                <a:solidFill>
                  <a:srgbClr val="333333"/>
                </a:solidFill>
                <a:latin typeface="-apple-system"/>
              </a:rPr>
              <a:t> not a legal </a:t>
            </a:r>
            <a:r>
              <a:rPr lang="de-AT" dirty="0" err="1">
                <a:solidFill>
                  <a:srgbClr val="333333"/>
                </a:solidFill>
                <a:latin typeface="-apple-system"/>
              </a:rPr>
              <a:t>person</a:t>
            </a:r>
            <a:r>
              <a:rPr lang="de-AT" dirty="0">
                <a:solidFill>
                  <a:srgbClr val="333333"/>
                </a:solidFill>
                <a:latin typeface="-apple-system"/>
              </a:rPr>
              <a:t> </a:t>
            </a:r>
            <a:r>
              <a:rPr lang="de-AT" dirty="0" err="1">
                <a:solidFill>
                  <a:srgbClr val="333333"/>
                </a:solidFill>
                <a:latin typeface="-apple-system"/>
              </a:rPr>
              <a:t>should</a:t>
            </a:r>
            <a:r>
              <a:rPr lang="de-AT" dirty="0">
                <a:solidFill>
                  <a:srgbClr val="333333"/>
                </a:solidFill>
                <a:latin typeface="-apple-system"/>
              </a:rPr>
              <a:t> </a:t>
            </a:r>
            <a:r>
              <a:rPr lang="de-AT" dirty="0" err="1">
                <a:solidFill>
                  <a:srgbClr val="333333"/>
                </a:solidFill>
                <a:latin typeface="-apple-system"/>
              </a:rPr>
              <a:t>be</a:t>
            </a:r>
            <a:r>
              <a:rPr lang="de-AT" dirty="0">
                <a:solidFill>
                  <a:srgbClr val="333333"/>
                </a:solidFill>
                <a:latin typeface="-apple-system"/>
              </a:rPr>
              <a:t> </a:t>
            </a:r>
            <a:r>
              <a:rPr lang="de-AT" dirty="0" err="1">
                <a:solidFill>
                  <a:srgbClr val="333333"/>
                </a:solidFill>
                <a:latin typeface="-apple-system"/>
              </a:rPr>
              <a:t>approved</a:t>
            </a:r>
            <a:endParaRPr lang="de-AT" dirty="0">
              <a:solidFill>
                <a:srgbClr val="333333"/>
              </a:solidFill>
              <a:latin typeface="-apple-system"/>
            </a:endParaRPr>
          </a:p>
          <a:p>
            <a:pPr lvl="1"/>
            <a:r>
              <a:rPr lang="de-AT" dirty="0" err="1">
                <a:solidFill>
                  <a:srgbClr val="333333"/>
                </a:solidFill>
                <a:latin typeface="-apple-system"/>
              </a:rPr>
              <a:t>right</a:t>
            </a:r>
            <a:r>
              <a:rPr lang="de-AT" dirty="0">
                <a:solidFill>
                  <a:srgbClr val="333333"/>
                </a:solidFill>
                <a:latin typeface="-apple-system"/>
              </a:rPr>
              <a:t> of all </a:t>
            </a:r>
            <a:r>
              <a:rPr lang="de-AT" dirty="0" err="1">
                <a:solidFill>
                  <a:srgbClr val="333333"/>
                </a:solidFill>
                <a:latin typeface="-apple-system"/>
              </a:rPr>
              <a:t>persons</a:t>
            </a:r>
            <a:r>
              <a:rPr lang="de-AT" dirty="0">
                <a:solidFill>
                  <a:srgbClr val="333333"/>
                </a:solidFill>
                <a:latin typeface="-apple-system"/>
              </a:rPr>
              <a:t> </a:t>
            </a:r>
            <a:r>
              <a:rPr lang="de-AT" dirty="0" err="1">
                <a:solidFill>
                  <a:srgbClr val="333333"/>
                </a:solidFill>
                <a:latin typeface="-apple-system"/>
              </a:rPr>
              <a:t>to</a:t>
            </a:r>
            <a:r>
              <a:rPr lang="de-AT" dirty="0">
                <a:solidFill>
                  <a:srgbClr val="333333"/>
                </a:solidFill>
                <a:latin typeface="-apple-system"/>
              </a:rPr>
              <a:t> </a:t>
            </a:r>
            <a:r>
              <a:rPr lang="de-AT" dirty="0" err="1">
                <a:solidFill>
                  <a:srgbClr val="333333"/>
                </a:solidFill>
                <a:latin typeface="-apple-system"/>
              </a:rPr>
              <a:t>pursue</a:t>
            </a:r>
            <a:r>
              <a:rPr lang="de-AT" dirty="0">
                <a:solidFill>
                  <a:srgbClr val="333333"/>
                </a:solidFill>
                <a:latin typeface="-apple-system"/>
              </a:rPr>
              <a:t> </a:t>
            </a:r>
            <a:r>
              <a:rPr lang="de-AT" dirty="0" err="1">
                <a:solidFill>
                  <a:srgbClr val="333333"/>
                </a:solidFill>
                <a:latin typeface="-apple-system"/>
              </a:rPr>
              <a:t>their</a:t>
            </a:r>
            <a:r>
              <a:rPr lang="de-AT" dirty="0">
                <a:solidFill>
                  <a:srgbClr val="333333"/>
                </a:solidFill>
                <a:latin typeface="-apple-system"/>
              </a:rPr>
              <a:t> </a:t>
            </a:r>
            <a:r>
              <a:rPr lang="de-AT" dirty="0" err="1">
                <a:solidFill>
                  <a:srgbClr val="333333"/>
                </a:solidFill>
                <a:latin typeface="-apple-system"/>
              </a:rPr>
              <a:t>interests</a:t>
            </a:r>
            <a:r>
              <a:rPr lang="de-AT" dirty="0">
                <a:solidFill>
                  <a:srgbClr val="333333"/>
                </a:solidFill>
                <a:latin typeface="-apple-system"/>
              </a:rPr>
              <a:t> </a:t>
            </a:r>
            <a:r>
              <a:rPr lang="de-AT" dirty="0" err="1">
                <a:solidFill>
                  <a:srgbClr val="333333"/>
                </a:solidFill>
                <a:latin typeface="-apple-system"/>
              </a:rPr>
              <a:t>by</a:t>
            </a:r>
            <a:r>
              <a:rPr lang="de-AT" dirty="0">
                <a:solidFill>
                  <a:srgbClr val="333333"/>
                </a:solidFill>
                <a:latin typeface="-apple-system"/>
              </a:rPr>
              <a:t> </a:t>
            </a:r>
            <a:r>
              <a:rPr lang="de-AT" dirty="0" err="1">
                <a:solidFill>
                  <a:srgbClr val="333333"/>
                </a:solidFill>
                <a:latin typeface="-apple-system"/>
              </a:rPr>
              <a:t>forming</a:t>
            </a:r>
            <a:r>
              <a:rPr lang="de-AT" dirty="0">
                <a:solidFill>
                  <a:srgbClr val="333333"/>
                </a:solidFill>
                <a:latin typeface="-apple-system"/>
              </a:rPr>
              <a:t> </a:t>
            </a:r>
            <a:r>
              <a:rPr lang="de-AT" dirty="0" err="1">
                <a:solidFill>
                  <a:srgbClr val="333333"/>
                </a:solidFill>
                <a:latin typeface="-apple-system"/>
              </a:rPr>
              <a:t>associations</a:t>
            </a:r>
            <a:r>
              <a:rPr lang="de-AT" dirty="0">
                <a:solidFill>
                  <a:srgbClr val="333333"/>
                </a:solidFill>
                <a:latin typeface="-apple-system"/>
              </a:rPr>
              <a:t> </a:t>
            </a:r>
            <a:r>
              <a:rPr lang="de-AT" dirty="0" err="1">
                <a:solidFill>
                  <a:srgbClr val="333333"/>
                </a:solidFill>
                <a:latin typeface="-apple-system"/>
              </a:rPr>
              <a:t>and</a:t>
            </a:r>
            <a:r>
              <a:rPr lang="de-AT" dirty="0">
                <a:solidFill>
                  <a:srgbClr val="333333"/>
                </a:solidFill>
                <a:latin typeface="-apple-system"/>
              </a:rPr>
              <a:t> </a:t>
            </a:r>
            <a:r>
              <a:rPr lang="de-AT" dirty="0" err="1">
                <a:solidFill>
                  <a:srgbClr val="333333"/>
                </a:solidFill>
                <a:latin typeface="-apple-system"/>
              </a:rPr>
              <a:t>corporation</a:t>
            </a:r>
            <a:r>
              <a:rPr lang="de-AT" dirty="0">
                <a:solidFill>
                  <a:srgbClr val="333333"/>
                </a:solidFill>
                <a:latin typeface="-apple-system"/>
              </a:rPr>
              <a:t> </a:t>
            </a:r>
            <a:r>
              <a:rPr lang="de-AT" dirty="0" err="1">
                <a:solidFill>
                  <a:srgbClr val="333333"/>
                </a:solidFill>
                <a:latin typeface="-apple-system"/>
              </a:rPr>
              <a:t>without</a:t>
            </a:r>
            <a:r>
              <a:rPr lang="de-AT" dirty="0">
                <a:solidFill>
                  <a:srgbClr val="333333"/>
                </a:solidFill>
                <a:latin typeface="-apple-system"/>
              </a:rPr>
              <a:t> </a:t>
            </a:r>
            <a:r>
              <a:rPr lang="de-AT" dirty="0" err="1">
                <a:solidFill>
                  <a:srgbClr val="333333"/>
                </a:solidFill>
                <a:latin typeface="-apple-system"/>
              </a:rPr>
              <a:t>being</a:t>
            </a:r>
            <a:r>
              <a:rPr lang="de-AT" dirty="0">
                <a:solidFill>
                  <a:srgbClr val="333333"/>
                </a:solidFill>
                <a:latin typeface="-apple-system"/>
              </a:rPr>
              <a:t> </a:t>
            </a:r>
            <a:r>
              <a:rPr lang="de-AT" dirty="0" err="1">
                <a:solidFill>
                  <a:srgbClr val="333333"/>
                </a:solidFill>
                <a:latin typeface="-apple-system"/>
              </a:rPr>
              <a:t>barred</a:t>
            </a:r>
            <a:r>
              <a:rPr lang="de-AT" dirty="0">
                <a:solidFill>
                  <a:srgbClr val="333333"/>
                </a:solidFill>
                <a:latin typeface="-apple-system"/>
              </a:rPr>
              <a:t> </a:t>
            </a:r>
            <a:r>
              <a:rPr lang="de-AT" dirty="0" err="1">
                <a:solidFill>
                  <a:srgbClr val="333333"/>
                </a:solidFill>
                <a:latin typeface="-apple-system"/>
              </a:rPr>
              <a:t>by</a:t>
            </a:r>
            <a:r>
              <a:rPr lang="de-AT" dirty="0">
                <a:solidFill>
                  <a:srgbClr val="333333"/>
                </a:solidFill>
                <a:latin typeface="-apple-system"/>
              </a:rPr>
              <a:t> </a:t>
            </a:r>
            <a:r>
              <a:rPr lang="de-AT" dirty="0" err="1">
                <a:solidFill>
                  <a:srgbClr val="333333"/>
                </a:solidFill>
                <a:latin typeface="-apple-system"/>
              </a:rPr>
              <a:t>the</a:t>
            </a:r>
            <a:r>
              <a:rPr lang="de-AT" dirty="0">
                <a:solidFill>
                  <a:srgbClr val="333333"/>
                </a:solidFill>
                <a:latin typeface="-apple-system"/>
              </a:rPr>
              <a:t> </a:t>
            </a:r>
            <a:r>
              <a:rPr lang="de-AT" dirty="0" err="1">
                <a:solidFill>
                  <a:srgbClr val="333333"/>
                </a:solidFill>
                <a:latin typeface="-apple-system"/>
              </a:rPr>
              <a:t>state</a:t>
            </a:r>
            <a:endParaRPr lang="de-AT" dirty="0">
              <a:solidFill>
                <a:srgbClr val="333333"/>
              </a:solidFill>
              <a:latin typeface="-apple-system"/>
            </a:endParaRPr>
          </a:p>
          <a:p>
            <a:pPr lvl="1"/>
            <a:r>
              <a:rPr lang="de-AT" dirty="0" err="1">
                <a:solidFill>
                  <a:srgbClr val="333333"/>
                </a:solidFill>
                <a:latin typeface="-apple-system"/>
              </a:rPr>
              <a:t>overcoming</a:t>
            </a:r>
            <a:r>
              <a:rPr lang="de-AT" dirty="0">
                <a:solidFill>
                  <a:srgbClr val="333333"/>
                </a:solidFill>
                <a:latin typeface="-apple-system"/>
              </a:rPr>
              <a:t> </a:t>
            </a:r>
            <a:r>
              <a:rPr lang="de-AT" dirty="0" err="1">
                <a:solidFill>
                  <a:srgbClr val="333333"/>
                </a:solidFill>
                <a:latin typeface="-apple-system"/>
              </a:rPr>
              <a:t>the</a:t>
            </a:r>
            <a:r>
              <a:rPr lang="de-AT" dirty="0">
                <a:solidFill>
                  <a:srgbClr val="333333"/>
                </a:solidFill>
                <a:latin typeface="-apple-system"/>
              </a:rPr>
              <a:t> „</a:t>
            </a:r>
            <a:r>
              <a:rPr lang="de-AT" dirty="0" err="1">
                <a:solidFill>
                  <a:srgbClr val="333333"/>
                </a:solidFill>
                <a:latin typeface="-apple-system"/>
              </a:rPr>
              <a:t>concession</a:t>
            </a:r>
            <a:r>
              <a:rPr lang="de-AT" dirty="0">
                <a:solidFill>
                  <a:srgbClr val="333333"/>
                </a:solidFill>
                <a:latin typeface="-apple-system"/>
              </a:rPr>
              <a:t> </a:t>
            </a:r>
            <a:r>
              <a:rPr lang="de-AT" dirty="0" err="1">
                <a:solidFill>
                  <a:srgbClr val="333333"/>
                </a:solidFill>
                <a:latin typeface="-apple-system"/>
              </a:rPr>
              <a:t>system</a:t>
            </a:r>
            <a:r>
              <a:rPr lang="de-AT" dirty="0">
                <a:solidFill>
                  <a:srgbClr val="333333"/>
                </a:solidFill>
                <a:latin typeface="-apple-system"/>
              </a:rPr>
              <a:t>“ (</a:t>
            </a:r>
            <a:r>
              <a:rPr lang="de-AT" dirty="0" err="1">
                <a:solidFill>
                  <a:srgbClr val="333333"/>
                </a:solidFill>
                <a:latin typeface="-apple-system"/>
              </a:rPr>
              <a:t>to</a:t>
            </a:r>
            <a:r>
              <a:rPr lang="de-AT" dirty="0">
                <a:solidFill>
                  <a:srgbClr val="333333"/>
                </a:solidFill>
                <a:latin typeface="-apple-system"/>
              </a:rPr>
              <a:t> </a:t>
            </a:r>
            <a:r>
              <a:rPr lang="de-AT" dirty="0" err="1">
                <a:solidFill>
                  <a:srgbClr val="333333"/>
                </a:solidFill>
                <a:latin typeface="-apple-system"/>
              </a:rPr>
              <a:t>be</a:t>
            </a:r>
            <a:r>
              <a:rPr lang="de-AT" dirty="0">
                <a:solidFill>
                  <a:srgbClr val="333333"/>
                </a:solidFill>
                <a:latin typeface="-apple-system"/>
              </a:rPr>
              <a:t> </a:t>
            </a:r>
            <a:r>
              <a:rPr lang="de-AT" dirty="0" err="1">
                <a:solidFill>
                  <a:srgbClr val="333333"/>
                </a:solidFill>
                <a:latin typeface="-apple-system"/>
              </a:rPr>
              <a:t>discussed</a:t>
            </a:r>
            <a:r>
              <a:rPr lang="de-AT" dirty="0">
                <a:solidFill>
                  <a:srgbClr val="333333"/>
                </a:solidFill>
                <a:latin typeface="-apple-system"/>
              </a:rPr>
              <a:t> </a:t>
            </a:r>
            <a:r>
              <a:rPr lang="de-AT" dirty="0" err="1">
                <a:solidFill>
                  <a:srgbClr val="333333"/>
                </a:solidFill>
                <a:latin typeface="-apple-system"/>
              </a:rPr>
              <a:t>later</a:t>
            </a:r>
            <a:r>
              <a:rPr lang="de-AT" dirty="0">
                <a:solidFill>
                  <a:srgbClr val="333333"/>
                </a:solidFill>
                <a:latin typeface="-apple-system"/>
              </a:rPr>
              <a:t>)</a:t>
            </a:r>
            <a:endParaRPr lang="de-AT" dirty="0"/>
          </a:p>
        </p:txBody>
      </p:sp>
    </p:spTree>
    <p:extLst>
      <p:ext uri="{BB962C8B-B14F-4D97-AF65-F5344CB8AC3E}">
        <p14:creationId xmlns:p14="http://schemas.microsoft.com/office/powerpoint/2010/main" val="2962523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Titel 3"/>
          <p:cNvSpPr>
            <a:spLocks noGrp="1"/>
          </p:cNvSpPr>
          <p:nvPr>
            <p:ph type="title"/>
          </p:nvPr>
        </p:nvSpPr>
        <p:spPr/>
        <p:txBody>
          <a:bodyPr/>
          <a:lstStyle/>
          <a:p>
            <a:r>
              <a:rPr lang="de-AT" dirty="0"/>
              <a:t>III. </a:t>
            </a:r>
            <a:r>
              <a:rPr lang="de-AT" dirty="0" err="1"/>
              <a:t>Why</a:t>
            </a:r>
            <a:r>
              <a:rPr lang="de-AT" dirty="0"/>
              <a:t> </a:t>
            </a:r>
            <a:r>
              <a:rPr lang="de-AT" dirty="0" err="1"/>
              <a:t>and</a:t>
            </a:r>
            <a:r>
              <a:rPr lang="de-AT" dirty="0"/>
              <a:t> </a:t>
            </a:r>
            <a:r>
              <a:rPr lang="de-AT" dirty="0" err="1"/>
              <a:t>what</a:t>
            </a:r>
            <a:r>
              <a:rPr lang="de-AT" dirty="0"/>
              <a:t> </a:t>
            </a:r>
            <a:r>
              <a:rPr lang="de-AT" dirty="0" err="1"/>
              <a:t>for</a:t>
            </a:r>
            <a:r>
              <a:rPr lang="de-AT" dirty="0"/>
              <a:t> </a:t>
            </a:r>
            <a:r>
              <a:rPr lang="de-AT" dirty="0" err="1"/>
              <a:t>does</a:t>
            </a:r>
            <a:r>
              <a:rPr lang="de-AT" dirty="0"/>
              <a:t> a legal </a:t>
            </a:r>
            <a:r>
              <a:rPr lang="de-AT" dirty="0" err="1"/>
              <a:t>person</a:t>
            </a:r>
            <a:r>
              <a:rPr lang="de-AT" dirty="0"/>
              <a:t> </a:t>
            </a:r>
            <a:r>
              <a:rPr lang="de-AT" dirty="0" err="1"/>
              <a:t>exist</a:t>
            </a:r>
            <a:r>
              <a:rPr lang="de-AT" dirty="0"/>
              <a:t>?</a:t>
            </a:r>
          </a:p>
        </p:txBody>
      </p:sp>
      <p:sp>
        <p:nvSpPr>
          <p:cNvPr id="5" name="Inhaltsplatzhalter 4"/>
          <p:cNvSpPr>
            <a:spLocks noGrp="1"/>
          </p:cNvSpPr>
          <p:nvPr>
            <p:ph idx="1"/>
          </p:nvPr>
        </p:nvSpPr>
        <p:spPr/>
        <p:txBody>
          <a:bodyPr/>
          <a:lstStyle/>
          <a:p>
            <a:r>
              <a:rPr lang="de-AT" dirty="0" err="1"/>
              <a:t>Why</a:t>
            </a:r>
            <a:r>
              <a:rPr lang="de-AT" dirty="0"/>
              <a:t> do </a:t>
            </a:r>
            <a:r>
              <a:rPr lang="de-AT" dirty="0" err="1"/>
              <a:t>we</a:t>
            </a:r>
            <a:r>
              <a:rPr lang="de-AT" dirty="0"/>
              <a:t> </a:t>
            </a:r>
            <a:r>
              <a:rPr lang="de-AT" dirty="0" err="1"/>
              <a:t>recognize</a:t>
            </a:r>
            <a:r>
              <a:rPr lang="de-AT" dirty="0"/>
              <a:t> legal </a:t>
            </a:r>
            <a:r>
              <a:rPr lang="de-AT" dirty="0" err="1"/>
              <a:t>persons</a:t>
            </a:r>
            <a:r>
              <a:rPr lang="de-AT" dirty="0"/>
              <a:t> at all? </a:t>
            </a:r>
            <a:r>
              <a:rPr lang="de-AT" dirty="0" err="1"/>
              <a:t>What</a:t>
            </a:r>
            <a:r>
              <a:rPr lang="de-AT" dirty="0"/>
              <a:t> </a:t>
            </a:r>
            <a:r>
              <a:rPr lang="de-AT" dirty="0" err="1"/>
              <a:t>general</a:t>
            </a:r>
            <a:r>
              <a:rPr lang="de-AT" dirty="0"/>
              <a:t> </a:t>
            </a:r>
            <a:r>
              <a:rPr lang="de-AT" dirty="0" err="1"/>
              <a:t>purposes</a:t>
            </a:r>
            <a:r>
              <a:rPr lang="de-AT" dirty="0"/>
              <a:t> </a:t>
            </a:r>
            <a:r>
              <a:rPr lang="de-AT" dirty="0" err="1"/>
              <a:t>can</a:t>
            </a:r>
            <a:r>
              <a:rPr lang="de-AT" dirty="0"/>
              <a:t> </a:t>
            </a:r>
            <a:r>
              <a:rPr lang="de-AT" dirty="0" err="1"/>
              <a:t>they</a:t>
            </a:r>
            <a:r>
              <a:rPr lang="de-AT" dirty="0"/>
              <a:t> </a:t>
            </a:r>
            <a:r>
              <a:rPr lang="de-AT" dirty="0" err="1"/>
              <a:t>serve</a:t>
            </a:r>
            <a:r>
              <a:rPr lang="de-AT" dirty="0"/>
              <a:t>?</a:t>
            </a:r>
          </a:p>
          <a:p>
            <a:pPr lvl="1"/>
            <a:r>
              <a:rPr lang="de-AT" dirty="0" err="1"/>
              <a:t>joint</a:t>
            </a:r>
            <a:r>
              <a:rPr lang="de-AT" dirty="0"/>
              <a:t> </a:t>
            </a:r>
            <a:r>
              <a:rPr lang="de-AT" dirty="0" err="1"/>
              <a:t>pursuit</a:t>
            </a:r>
            <a:r>
              <a:rPr lang="de-AT" dirty="0"/>
              <a:t> of </a:t>
            </a:r>
            <a:r>
              <a:rPr lang="de-AT" dirty="0" err="1"/>
              <a:t>interests</a:t>
            </a:r>
            <a:r>
              <a:rPr lang="de-AT" dirty="0"/>
              <a:t> </a:t>
            </a:r>
            <a:r>
              <a:rPr lang="de-AT" dirty="0" err="1"/>
              <a:t>shared</a:t>
            </a:r>
            <a:r>
              <a:rPr lang="de-AT" dirty="0"/>
              <a:t> </a:t>
            </a:r>
            <a:r>
              <a:rPr lang="de-AT" dirty="0" err="1"/>
              <a:t>by</a:t>
            </a:r>
            <a:r>
              <a:rPr lang="de-AT" dirty="0"/>
              <a:t> </a:t>
            </a:r>
            <a:r>
              <a:rPr lang="de-AT" dirty="0" err="1"/>
              <a:t>more</a:t>
            </a:r>
            <a:r>
              <a:rPr lang="de-AT" dirty="0"/>
              <a:t> </a:t>
            </a:r>
            <a:r>
              <a:rPr lang="de-AT" dirty="0" err="1"/>
              <a:t>than</a:t>
            </a:r>
            <a:r>
              <a:rPr lang="de-AT" dirty="0"/>
              <a:t> </a:t>
            </a:r>
            <a:r>
              <a:rPr lang="de-AT" dirty="0" err="1"/>
              <a:t>one</a:t>
            </a:r>
            <a:r>
              <a:rPr lang="de-AT" dirty="0"/>
              <a:t> </a:t>
            </a:r>
            <a:r>
              <a:rPr lang="de-AT" dirty="0" err="1"/>
              <a:t>person</a:t>
            </a:r>
            <a:r>
              <a:rPr lang="de-AT" dirty="0"/>
              <a:t> (</a:t>
            </a:r>
            <a:r>
              <a:rPr lang="de-AT" dirty="0" err="1"/>
              <a:t>corporations</a:t>
            </a:r>
            <a:r>
              <a:rPr lang="de-AT" dirty="0"/>
              <a:t>)</a:t>
            </a:r>
          </a:p>
          <a:p>
            <a:pPr lvl="1"/>
            <a:r>
              <a:rPr lang="de-AT" dirty="0" err="1"/>
              <a:t>endowment</a:t>
            </a:r>
            <a:r>
              <a:rPr lang="de-AT" dirty="0"/>
              <a:t> of </a:t>
            </a:r>
            <a:r>
              <a:rPr lang="de-AT" dirty="0" err="1"/>
              <a:t>assets</a:t>
            </a:r>
            <a:r>
              <a:rPr lang="de-AT" dirty="0"/>
              <a:t> </a:t>
            </a:r>
            <a:r>
              <a:rPr lang="de-AT" dirty="0" err="1"/>
              <a:t>to</a:t>
            </a:r>
            <a:r>
              <a:rPr lang="de-AT" dirty="0"/>
              <a:t> (</a:t>
            </a:r>
            <a:r>
              <a:rPr lang="de-AT" dirty="0" err="1"/>
              <a:t>permanently</a:t>
            </a:r>
            <a:r>
              <a:rPr lang="de-AT" dirty="0"/>
              <a:t>) </a:t>
            </a:r>
            <a:r>
              <a:rPr lang="de-AT" dirty="0" err="1"/>
              <a:t>realize</a:t>
            </a:r>
            <a:r>
              <a:rPr lang="de-AT" dirty="0"/>
              <a:t> a </a:t>
            </a:r>
            <a:r>
              <a:rPr lang="de-AT" dirty="0" err="1"/>
              <a:t>specific</a:t>
            </a:r>
            <a:r>
              <a:rPr lang="de-AT" dirty="0"/>
              <a:t> </a:t>
            </a:r>
            <a:r>
              <a:rPr lang="de-AT" dirty="0" err="1"/>
              <a:t>purpose</a:t>
            </a:r>
            <a:endParaRPr lang="de-AT" dirty="0"/>
          </a:p>
          <a:p>
            <a:pPr lvl="1"/>
            <a:r>
              <a:rPr lang="de-AT" dirty="0" err="1"/>
              <a:t>limitation</a:t>
            </a:r>
            <a:r>
              <a:rPr lang="de-AT" dirty="0"/>
              <a:t> of </a:t>
            </a:r>
            <a:r>
              <a:rPr lang="de-AT" dirty="0" err="1"/>
              <a:t>liability</a:t>
            </a:r>
            <a:r>
              <a:rPr lang="de-AT" dirty="0"/>
              <a:t> </a:t>
            </a:r>
            <a:r>
              <a:rPr lang="de-AT" dirty="0" err="1"/>
              <a:t>for</a:t>
            </a:r>
            <a:r>
              <a:rPr lang="de-AT" dirty="0"/>
              <a:t> </a:t>
            </a:r>
            <a:r>
              <a:rPr lang="de-AT" dirty="0" err="1"/>
              <a:t>commercial</a:t>
            </a:r>
            <a:r>
              <a:rPr lang="de-AT" dirty="0"/>
              <a:t> </a:t>
            </a:r>
            <a:r>
              <a:rPr lang="de-AT" dirty="0" err="1"/>
              <a:t>activities</a:t>
            </a:r>
            <a:r>
              <a:rPr lang="de-AT" dirty="0"/>
              <a:t> (</a:t>
            </a:r>
            <a:r>
              <a:rPr lang="de-AT" dirty="0" err="1"/>
              <a:t>see</a:t>
            </a:r>
            <a:r>
              <a:rPr lang="de-AT" dirty="0"/>
              <a:t> single-</a:t>
            </a:r>
            <a:r>
              <a:rPr lang="de-AT" dirty="0" err="1"/>
              <a:t>member</a:t>
            </a:r>
            <a:r>
              <a:rPr lang="de-AT" dirty="0"/>
              <a:t> </a:t>
            </a:r>
            <a:r>
              <a:rPr lang="de-AT" dirty="0" err="1"/>
              <a:t>corporation</a:t>
            </a:r>
            <a:r>
              <a:rPr lang="de-AT" dirty="0"/>
              <a:t>)</a:t>
            </a:r>
          </a:p>
          <a:p>
            <a:pPr lvl="1"/>
            <a:r>
              <a:rPr lang="de-AT" dirty="0" err="1"/>
              <a:t>performance</a:t>
            </a:r>
            <a:r>
              <a:rPr lang="de-AT" dirty="0"/>
              <a:t> of </a:t>
            </a:r>
            <a:r>
              <a:rPr lang="de-AT" dirty="0" err="1"/>
              <a:t>public</a:t>
            </a:r>
            <a:r>
              <a:rPr lang="de-AT" dirty="0"/>
              <a:t> </a:t>
            </a:r>
            <a:r>
              <a:rPr lang="de-AT" dirty="0" err="1"/>
              <a:t>tasks</a:t>
            </a:r>
            <a:endParaRPr lang="de-AT" dirty="0"/>
          </a:p>
          <a:p>
            <a:r>
              <a:rPr lang="cs-CZ" dirty="0"/>
              <a:t>L</a:t>
            </a:r>
            <a:r>
              <a:rPr lang="de-AT" dirty="0"/>
              <a:t>egal </a:t>
            </a:r>
            <a:r>
              <a:rPr lang="de-AT" dirty="0" err="1"/>
              <a:t>persons</a:t>
            </a:r>
            <a:r>
              <a:rPr lang="de-AT" dirty="0"/>
              <a:t> </a:t>
            </a:r>
            <a:r>
              <a:rPr lang="de-AT" dirty="0" err="1"/>
              <a:t>always</a:t>
            </a:r>
            <a:r>
              <a:rPr lang="de-AT" dirty="0"/>
              <a:t> </a:t>
            </a:r>
            <a:r>
              <a:rPr lang="de-AT" dirty="0" err="1"/>
              <a:t>have</a:t>
            </a:r>
            <a:r>
              <a:rPr lang="de-AT" dirty="0"/>
              <a:t> </a:t>
            </a:r>
            <a:r>
              <a:rPr lang="de-AT" dirty="0" err="1"/>
              <a:t>to</a:t>
            </a:r>
            <a:r>
              <a:rPr lang="de-AT" dirty="0"/>
              <a:t> </a:t>
            </a:r>
            <a:r>
              <a:rPr lang="de-AT" dirty="0" err="1"/>
              <a:t>serve</a:t>
            </a:r>
            <a:r>
              <a:rPr lang="de-AT" dirty="0"/>
              <a:t> human </a:t>
            </a:r>
            <a:r>
              <a:rPr lang="de-AT" dirty="0" err="1"/>
              <a:t>interests</a:t>
            </a:r>
            <a:r>
              <a:rPr lang="de-AT" dirty="0"/>
              <a:t> in </a:t>
            </a:r>
            <a:r>
              <a:rPr lang="de-AT" dirty="0" err="1"/>
              <a:t>some</a:t>
            </a:r>
            <a:r>
              <a:rPr lang="de-AT" dirty="0"/>
              <a:t> </a:t>
            </a:r>
            <a:r>
              <a:rPr lang="de-AT" dirty="0" err="1"/>
              <a:t>way</a:t>
            </a:r>
            <a:endParaRPr lang="de-AT" dirty="0"/>
          </a:p>
          <a:p>
            <a:pPr lvl="1"/>
            <a:r>
              <a:rPr lang="de-AT" dirty="0" err="1"/>
              <a:t>there</a:t>
            </a:r>
            <a:r>
              <a:rPr lang="de-AT" dirty="0"/>
              <a:t> </a:t>
            </a:r>
            <a:r>
              <a:rPr lang="de-AT" dirty="0" err="1"/>
              <a:t>are</a:t>
            </a:r>
            <a:r>
              <a:rPr lang="de-AT" dirty="0"/>
              <a:t> </a:t>
            </a:r>
            <a:r>
              <a:rPr lang="de-AT" dirty="0" err="1"/>
              <a:t>no</a:t>
            </a:r>
            <a:r>
              <a:rPr lang="de-AT" dirty="0"/>
              <a:t> legal </a:t>
            </a:r>
            <a:r>
              <a:rPr lang="de-AT" dirty="0" err="1"/>
              <a:t>persons</a:t>
            </a:r>
            <a:r>
              <a:rPr lang="de-AT" dirty="0"/>
              <a:t> </a:t>
            </a:r>
            <a:r>
              <a:rPr lang="de-AT" dirty="0" err="1"/>
              <a:t>with</a:t>
            </a:r>
            <a:r>
              <a:rPr lang="de-AT" dirty="0"/>
              <a:t> a „</a:t>
            </a:r>
            <a:r>
              <a:rPr lang="de-AT" dirty="0" err="1"/>
              <a:t>purpose</a:t>
            </a:r>
            <a:r>
              <a:rPr lang="de-AT" dirty="0"/>
              <a:t> in </a:t>
            </a:r>
            <a:r>
              <a:rPr lang="de-AT" dirty="0" err="1"/>
              <a:t>itself</a:t>
            </a:r>
            <a:r>
              <a:rPr lang="de-AT" dirty="0"/>
              <a:t>“</a:t>
            </a:r>
          </a:p>
          <a:p>
            <a:pPr lvl="1"/>
            <a:r>
              <a:rPr lang="de-AT" dirty="0"/>
              <a:t>relevant </a:t>
            </a:r>
            <a:r>
              <a:rPr lang="de-AT" dirty="0" err="1"/>
              <a:t>for</a:t>
            </a:r>
            <a:r>
              <a:rPr lang="de-AT" dirty="0"/>
              <a:t> </a:t>
            </a:r>
            <a:r>
              <a:rPr lang="de-AT" dirty="0" err="1"/>
              <a:t>foundations</a:t>
            </a:r>
            <a:r>
              <a:rPr lang="de-AT" dirty="0"/>
              <a:t>:</a:t>
            </a:r>
          </a:p>
          <a:p>
            <a:pPr lvl="1"/>
            <a:r>
              <a:rPr lang="de-AT" dirty="0" err="1"/>
              <a:t>only</a:t>
            </a:r>
            <a:r>
              <a:rPr lang="de-AT" dirty="0"/>
              <a:t> </a:t>
            </a:r>
            <a:r>
              <a:rPr lang="de-AT" dirty="0" err="1"/>
              <a:t>foundations</a:t>
            </a:r>
            <a:r>
              <a:rPr lang="de-AT" dirty="0"/>
              <a:t> </a:t>
            </a:r>
            <a:r>
              <a:rPr lang="de-AT" dirty="0" err="1"/>
              <a:t>which</a:t>
            </a:r>
            <a:r>
              <a:rPr lang="de-AT" dirty="0"/>
              <a:t> </a:t>
            </a:r>
            <a:r>
              <a:rPr lang="de-AT" dirty="0" err="1"/>
              <a:t>have</a:t>
            </a:r>
            <a:r>
              <a:rPr lang="de-AT" dirty="0"/>
              <a:t> </a:t>
            </a:r>
            <a:r>
              <a:rPr lang="de-AT" dirty="0" err="1"/>
              <a:t>beneficiaries</a:t>
            </a:r>
            <a:r>
              <a:rPr lang="de-AT" dirty="0"/>
              <a:t> </a:t>
            </a:r>
            <a:r>
              <a:rPr lang="de-AT" dirty="0" err="1"/>
              <a:t>or</a:t>
            </a:r>
            <a:r>
              <a:rPr lang="de-AT" dirty="0"/>
              <a:t> </a:t>
            </a:r>
            <a:r>
              <a:rPr lang="de-AT" dirty="0" err="1"/>
              <a:t>serve</a:t>
            </a:r>
            <a:r>
              <a:rPr lang="de-AT" dirty="0"/>
              <a:t> </a:t>
            </a:r>
            <a:r>
              <a:rPr lang="de-AT" dirty="0" err="1"/>
              <a:t>the</a:t>
            </a:r>
            <a:r>
              <a:rPr lang="de-AT" dirty="0"/>
              <a:t> </a:t>
            </a:r>
            <a:r>
              <a:rPr lang="de-AT" dirty="0" err="1"/>
              <a:t>public</a:t>
            </a:r>
            <a:r>
              <a:rPr lang="de-AT" dirty="0"/>
              <a:t> </a:t>
            </a:r>
            <a:r>
              <a:rPr lang="de-AT" dirty="0" err="1"/>
              <a:t>can</a:t>
            </a:r>
            <a:r>
              <a:rPr lang="de-AT" dirty="0"/>
              <a:t> </a:t>
            </a:r>
            <a:r>
              <a:rPr lang="de-AT" dirty="0" err="1"/>
              <a:t>be</a:t>
            </a:r>
            <a:r>
              <a:rPr lang="de-AT" dirty="0"/>
              <a:t> </a:t>
            </a:r>
            <a:r>
              <a:rPr lang="de-AT" dirty="0" err="1"/>
              <a:t>recognized</a:t>
            </a:r>
            <a:endParaRPr lang="de-AT" dirty="0"/>
          </a:p>
          <a:p>
            <a:pPr lvl="1"/>
            <a:r>
              <a:rPr lang="de-AT" dirty="0" err="1"/>
              <a:t>no</a:t>
            </a:r>
            <a:r>
              <a:rPr lang="de-AT" dirty="0"/>
              <a:t> </a:t>
            </a:r>
            <a:r>
              <a:rPr lang="de-AT" dirty="0" err="1"/>
              <a:t>foundations</a:t>
            </a:r>
            <a:r>
              <a:rPr lang="de-AT" dirty="0"/>
              <a:t> </a:t>
            </a:r>
            <a:r>
              <a:rPr lang="de-AT" dirty="0" err="1"/>
              <a:t>the</a:t>
            </a:r>
            <a:r>
              <a:rPr lang="de-AT" dirty="0"/>
              <a:t> </a:t>
            </a:r>
            <a:r>
              <a:rPr lang="de-AT" dirty="0" err="1"/>
              <a:t>purpose</a:t>
            </a:r>
            <a:r>
              <a:rPr lang="de-AT" dirty="0"/>
              <a:t> of </a:t>
            </a:r>
            <a:r>
              <a:rPr lang="de-AT" dirty="0" err="1"/>
              <a:t>which</a:t>
            </a:r>
            <a:r>
              <a:rPr lang="de-AT" dirty="0"/>
              <a:t> </a:t>
            </a:r>
            <a:r>
              <a:rPr lang="de-AT" dirty="0" err="1"/>
              <a:t>is</a:t>
            </a:r>
            <a:r>
              <a:rPr lang="de-AT" dirty="0"/>
              <a:t> </a:t>
            </a:r>
            <a:r>
              <a:rPr lang="de-AT" dirty="0" err="1"/>
              <a:t>the</a:t>
            </a:r>
            <a:r>
              <a:rPr lang="de-AT" dirty="0"/>
              <a:t> </a:t>
            </a:r>
            <a:r>
              <a:rPr lang="de-AT" dirty="0" err="1"/>
              <a:t>management</a:t>
            </a:r>
            <a:r>
              <a:rPr lang="de-AT" dirty="0"/>
              <a:t> of </a:t>
            </a:r>
            <a:r>
              <a:rPr lang="de-AT" dirty="0" err="1"/>
              <a:t>their</a:t>
            </a:r>
            <a:r>
              <a:rPr lang="de-AT" dirty="0"/>
              <a:t> </a:t>
            </a:r>
            <a:r>
              <a:rPr lang="de-AT" dirty="0" err="1"/>
              <a:t>own</a:t>
            </a:r>
            <a:r>
              <a:rPr lang="de-AT" dirty="0"/>
              <a:t> </a:t>
            </a:r>
            <a:r>
              <a:rPr lang="de-AT" dirty="0" err="1"/>
              <a:t>assets</a:t>
            </a:r>
            <a:endParaRPr lang="de-AT" dirty="0"/>
          </a:p>
          <a:p>
            <a:pPr lvl="1"/>
            <a:endParaRPr lang="de-AT" dirty="0"/>
          </a:p>
        </p:txBody>
      </p:sp>
    </p:spTree>
    <p:extLst>
      <p:ext uri="{BB962C8B-B14F-4D97-AF65-F5344CB8AC3E}">
        <p14:creationId xmlns:p14="http://schemas.microsoft.com/office/powerpoint/2010/main" val="1510624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Titel 3"/>
          <p:cNvSpPr>
            <a:spLocks noGrp="1"/>
          </p:cNvSpPr>
          <p:nvPr>
            <p:ph type="title"/>
          </p:nvPr>
        </p:nvSpPr>
        <p:spPr/>
        <p:txBody>
          <a:bodyPr/>
          <a:lstStyle/>
          <a:p>
            <a:r>
              <a:rPr lang="de-AT" dirty="0"/>
              <a:t>III. </a:t>
            </a:r>
            <a:r>
              <a:rPr lang="de-AT" dirty="0" err="1"/>
              <a:t>Why</a:t>
            </a:r>
            <a:r>
              <a:rPr lang="de-AT" dirty="0"/>
              <a:t> </a:t>
            </a:r>
            <a:r>
              <a:rPr lang="de-AT" dirty="0" err="1"/>
              <a:t>and</a:t>
            </a:r>
            <a:r>
              <a:rPr lang="de-AT" dirty="0"/>
              <a:t> </a:t>
            </a:r>
            <a:r>
              <a:rPr lang="de-AT" dirty="0" err="1"/>
              <a:t>what</a:t>
            </a:r>
            <a:r>
              <a:rPr lang="de-AT" dirty="0"/>
              <a:t> </a:t>
            </a:r>
            <a:r>
              <a:rPr lang="de-AT" dirty="0" err="1"/>
              <a:t>for</a:t>
            </a:r>
            <a:r>
              <a:rPr lang="de-AT" dirty="0"/>
              <a:t> </a:t>
            </a:r>
            <a:r>
              <a:rPr lang="de-AT" dirty="0" err="1"/>
              <a:t>does</a:t>
            </a:r>
            <a:r>
              <a:rPr lang="de-AT" dirty="0"/>
              <a:t> a legal </a:t>
            </a:r>
            <a:r>
              <a:rPr lang="de-AT" dirty="0" err="1"/>
              <a:t>person</a:t>
            </a:r>
            <a:r>
              <a:rPr lang="de-AT" dirty="0"/>
              <a:t> </a:t>
            </a:r>
            <a:r>
              <a:rPr lang="de-AT" dirty="0" err="1"/>
              <a:t>exist</a:t>
            </a:r>
            <a:r>
              <a:rPr lang="de-AT" dirty="0"/>
              <a:t>?</a:t>
            </a:r>
          </a:p>
        </p:txBody>
      </p:sp>
      <p:sp>
        <p:nvSpPr>
          <p:cNvPr id="5" name="Inhaltsplatzhalter 4"/>
          <p:cNvSpPr>
            <a:spLocks noGrp="1"/>
          </p:cNvSpPr>
          <p:nvPr>
            <p:ph idx="1"/>
          </p:nvPr>
        </p:nvSpPr>
        <p:spPr/>
        <p:txBody>
          <a:bodyPr/>
          <a:lstStyle/>
          <a:p>
            <a:r>
              <a:rPr lang="de-AT" dirty="0" err="1"/>
              <a:t>Recent</a:t>
            </a:r>
            <a:r>
              <a:rPr lang="de-AT" dirty="0"/>
              <a:t> </a:t>
            </a:r>
            <a:r>
              <a:rPr lang="de-AT" dirty="0" err="1"/>
              <a:t>discussion</a:t>
            </a:r>
            <a:r>
              <a:rPr lang="de-AT" dirty="0"/>
              <a:t> </a:t>
            </a:r>
            <a:r>
              <a:rPr lang="de-AT" dirty="0" err="1"/>
              <a:t>about</a:t>
            </a:r>
            <a:r>
              <a:rPr lang="de-AT" dirty="0"/>
              <a:t> e-</a:t>
            </a:r>
            <a:r>
              <a:rPr lang="de-AT" dirty="0" err="1"/>
              <a:t>persons</a:t>
            </a:r>
            <a:r>
              <a:rPr lang="de-AT" dirty="0"/>
              <a:t>?</a:t>
            </a:r>
          </a:p>
          <a:p>
            <a:pPr lvl="1"/>
            <a:r>
              <a:rPr lang="de-AT" dirty="0" err="1"/>
              <a:t>should</a:t>
            </a:r>
            <a:r>
              <a:rPr lang="de-AT" dirty="0"/>
              <a:t> </a:t>
            </a:r>
            <a:r>
              <a:rPr lang="de-AT" dirty="0" err="1"/>
              <a:t>machines</a:t>
            </a:r>
            <a:r>
              <a:rPr lang="de-AT" dirty="0"/>
              <a:t> </a:t>
            </a:r>
            <a:r>
              <a:rPr lang="de-AT" dirty="0" err="1"/>
              <a:t>or</a:t>
            </a:r>
            <a:r>
              <a:rPr lang="de-AT" dirty="0"/>
              <a:t> </a:t>
            </a:r>
            <a:r>
              <a:rPr lang="de-AT" dirty="0" err="1"/>
              <a:t>software</a:t>
            </a:r>
            <a:r>
              <a:rPr lang="de-AT" dirty="0"/>
              <a:t> </a:t>
            </a:r>
            <a:r>
              <a:rPr lang="de-AT" dirty="0" err="1"/>
              <a:t>which</a:t>
            </a:r>
            <a:r>
              <a:rPr lang="de-AT" dirty="0"/>
              <a:t> </a:t>
            </a:r>
            <a:r>
              <a:rPr lang="de-AT"/>
              <a:t>act </a:t>
            </a:r>
            <a:r>
              <a:rPr lang="de-AT" dirty="0" err="1"/>
              <a:t>autonomously</a:t>
            </a:r>
            <a:r>
              <a:rPr lang="de-AT" dirty="0"/>
              <a:t> </a:t>
            </a:r>
            <a:r>
              <a:rPr lang="de-AT" dirty="0" err="1"/>
              <a:t>be</a:t>
            </a:r>
            <a:r>
              <a:rPr lang="de-AT" dirty="0"/>
              <a:t> </a:t>
            </a:r>
            <a:r>
              <a:rPr lang="de-AT" dirty="0" err="1"/>
              <a:t>recognized</a:t>
            </a:r>
            <a:r>
              <a:rPr lang="de-AT" dirty="0"/>
              <a:t> </a:t>
            </a:r>
            <a:r>
              <a:rPr lang="de-AT" dirty="0" err="1"/>
              <a:t>as</a:t>
            </a:r>
            <a:r>
              <a:rPr lang="de-AT" dirty="0"/>
              <a:t> a </a:t>
            </a:r>
            <a:r>
              <a:rPr lang="de-AT" dirty="0" err="1"/>
              <a:t>person</a:t>
            </a:r>
            <a:r>
              <a:rPr lang="de-AT" dirty="0"/>
              <a:t>?</a:t>
            </a:r>
          </a:p>
          <a:p>
            <a:pPr lvl="2"/>
            <a:r>
              <a:rPr lang="de-AT" dirty="0" err="1"/>
              <a:t>see</a:t>
            </a:r>
            <a:r>
              <a:rPr lang="de-AT" dirty="0"/>
              <a:t> e.g. </a:t>
            </a:r>
            <a:r>
              <a:rPr lang="de-AT" dirty="0" err="1"/>
              <a:t>autonomous</a:t>
            </a:r>
            <a:r>
              <a:rPr lang="de-AT" dirty="0"/>
              <a:t> </a:t>
            </a:r>
            <a:r>
              <a:rPr lang="de-AT" dirty="0" err="1"/>
              <a:t>driving</a:t>
            </a:r>
            <a:r>
              <a:rPr lang="de-AT" dirty="0"/>
              <a:t> </a:t>
            </a:r>
            <a:r>
              <a:rPr lang="de-AT" dirty="0" err="1"/>
              <a:t>cars</a:t>
            </a:r>
            <a:endParaRPr lang="de-AT" dirty="0"/>
          </a:p>
          <a:p>
            <a:pPr lvl="1"/>
            <a:r>
              <a:rPr lang="de-AT" dirty="0" err="1"/>
              <a:t>should</a:t>
            </a:r>
            <a:r>
              <a:rPr lang="de-AT" dirty="0"/>
              <a:t> a </a:t>
            </a:r>
            <a:r>
              <a:rPr lang="de-AT" dirty="0" err="1"/>
              <a:t>third</a:t>
            </a:r>
            <a:r>
              <a:rPr lang="de-AT" dirty="0"/>
              <a:t> </a:t>
            </a:r>
            <a:r>
              <a:rPr lang="de-AT" dirty="0" err="1"/>
              <a:t>category</a:t>
            </a:r>
            <a:r>
              <a:rPr lang="de-AT" dirty="0"/>
              <a:t> </a:t>
            </a:r>
            <a:r>
              <a:rPr lang="de-AT" dirty="0" err="1"/>
              <a:t>besides</a:t>
            </a:r>
            <a:r>
              <a:rPr lang="de-AT" dirty="0"/>
              <a:t> </a:t>
            </a:r>
            <a:r>
              <a:rPr lang="de-AT" dirty="0" err="1"/>
              <a:t>from</a:t>
            </a:r>
            <a:r>
              <a:rPr lang="de-AT" dirty="0"/>
              <a:t> </a:t>
            </a:r>
            <a:r>
              <a:rPr lang="de-AT" dirty="0" err="1"/>
              <a:t>natural</a:t>
            </a:r>
            <a:r>
              <a:rPr lang="de-AT" dirty="0"/>
              <a:t> </a:t>
            </a:r>
            <a:r>
              <a:rPr lang="de-AT" dirty="0" err="1"/>
              <a:t>and</a:t>
            </a:r>
            <a:r>
              <a:rPr lang="de-AT" dirty="0"/>
              <a:t> legal </a:t>
            </a:r>
            <a:r>
              <a:rPr lang="de-AT" dirty="0" err="1"/>
              <a:t>persons</a:t>
            </a:r>
            <a:r>
              <a:rPr lang="de-AT" dirty="0"/>
              <a:t> </a:t>
            </a:r>
            <a:r>
              <a:rPr lang="de-AT" dirty="0" err="1"/>
              <a:t>be</a:t>
            </a:r>
            <a:r>
              <a:rPr lang="de-AT" dirty="0"/>
              <a:t> </a:t>
            </a:r>
            <a:r>
              <a:rPr lang="de-AT" dirty="0" err="1"/>
              <a:t>accepted</a:t>
            </a:r>
            <a:r>
              <a:rPr lang="de-AT" dirty="0"/>
              <a:t>?</a:t>
            </a:r>
          </a:p>
          <a:p>
            <a:pPr lvl="1"/>
            <a:r>
              <a:rPr lang="de-AT" dirty="0" err="1"/>
              <a:t>can</a:t>
            </a:r>
            <a:r>
              <a:rPr lang="de-AT" dirty="0"/>
              <a:t> </a:t>
            </a:r>
            <a:r>
              <a:rPr lang="de-AT" dirty="0" err="1"/>
              <a:t>the</a:t>
            </a:r>
            <a:r>
              <a:rPr lang="de-AT" dirty="0"/>
              <a:t> </a:t>
            </a:r>
            <a:r>
              <a:rPr lang="de-AT" dirty="0" err="1"/>
              <a:t>decision-making</a:t>
            </a:r>
            <a:r>
              <a:rPr lang="de-AT" dirty="0"/>
              <a:t> </a:t>
            </a:r>
            <a:r>
              <a:rPr lang="de-AT" dirty="0" err="1"/>
              <a:t>process</a:t>
            </a:r>
            <a:r>
              <a:rPr lang="de-AT" dirty="0"/>
              <a:t> of a </a:t>
            </a:r>
            <a:r>
              <a:rPr lang="de-AT" dirty="0" err="1"/>
              <a:t>software</a:t>
            </a:r>
            <a:r>
              <a:rPr lang="de-AT" dirty="0"/>
              <a:t> </a:t>
            </a:r>
            <a:r>
              <a:rPr lang="de-AT" dirty="0" err="1"/>
              <a:t>be</a:t>
            </a:r>
            <a:r>
              <a:rPr lang="de-AT" dirty="0"/>
              <a:t> </a:t>
            </a:r>
            <a:r>
              <a:rPr lang="de-AT" dirty="0" err="1"/>
              <a:t>compared</a:t>
            </a:r>
            <a:r>
              <a:rPr lang="de-AT" dirty="0"/>
              <a:t> </a:t>
            </a:r>
            <a:r>
              <a:rPr lang="de-AT" dirty="0" err="1"/>
              <a:t>with</a:t>
            </a:r>
            <a:r>
              <a:rPr lang="de-AT" dirty="0"/>
              <a:t> </a:t>
            </a:r>
            <a:r>
              <a:rPr lang="de-AT" dirty="0" err="1"/>
              <a:t>autonomous</a:t>
            </a:r>
            <a:r>
              <a:rPr lang="de-AT" dirty="0"/>
              <a:t> </a:t>
            </a:r>
            <a:r>
              <a:rPr lang="de-AT" dirty="0" err="1"/>
              <a:t>decision</a:t>
            </a:r>
            <a:r>
              <a:rPr lang="de-AT" dirty="0"/>
              <a:t> of a human </a:t>
            </a:r>
            <a:r>
              <a:rPr lang="de-AT" dirty="0" err="1"/>
              <a:t>being</a:t>
            </a:r>
            <a:r>
              <a:rPr lang="de-AT" dirty="0"/>
              <a:t>?</a:t>
            </a:r>
          </a:p>
          <a:p>
            <a:pPr lvl="1"/>
            <a:r>
              <a:rPr lang="de-AT" dirty="0" err="1"/>
              <a:t>decision-making</a:t>
            </a:r>
            <a:r>
              <a:rPr lang="de-AT" dirty="0"/>
              <a:t> </a:t>
            </a:r>
            <a:r>
              <a:rPr lang="de-AT" dirty="0" err="1"/>
              <a:t>process</a:t>
            </a:r>
            <a:r>
              <a:rPr lang="de-AT" dirty="0"/>
              <a:t> of a </a:t>
            </a:r>
            <a:r>
              <a:rPr lang="de-AT" dirty="0" err="1"/>
              <a:t>machine</a:t>
            </a:r>
            <a:r>
              <a:rPr lang="de-AT" dirty="0"/>
              <a:t> </a:t>
            </a:r>
            <a:r>
              <a:rPr lang="de-AT" dirty="0" err="1"/>
              <a:t>or</a:t>
            </a:r>
            <a:r>
              <a:rPr lang="de-AT" dirty="0"/>
              <a:t> </a:t>
            </a:r>
            <a:r>
              <a:rPr lang="de-AT" dirty="0" err="1"/>
              <a:t>software</a:t>
            </a:r>
            <a:r>
              <a:rPr lang="de-AT" dirty="0"/>
              <a:t> </a:t>
            </a:r>
            <a:r>
              <a:rPr lang="de-AT" dirty="0" err="1"/>
              <a:t>is</a:t>
            </a:r>
            <a:r>
              <a:rPr lang="de-AT" dirty="0"/>
              <a:t> </a:t>
            </a:r>
            <a:r>
              <a:rPr lang="de-AT" dirty="0" err="1"/>
              <a:t>driven</a:t>
            </a:r>
            <a:r>
              <a:rPr lang="de-AT" dirty="0"/>
              <a:t> </a:t>
            </a:r>
            <a:r>
              <a:rPr lang="de-AT" dirty="0" err="1"/>
              <a:t>by</a:t>
            </a:r>
            <a:r>
              <a:rPr lang="de-AT" dirty="0"/>
              <a:t> an </a:t>
            </a:r>
            <a:r>
              <a:rPr lang="de-AT" dirty="0" err="1"/>
              <a:t>algorithm</a:t>
            </a:r>
            <a:endParaRPr lang="de-AT" dirty="0"/>
          </a:p>
          <a:p>
            <a:pPr lvl="1"/>
            <a:r>
              <a:rPr lang="de-AT" dirty="0" err="1"/>
              <a:t>the</a:t>
            </a:r>
            <a:r>
              <a:rPr lang="de-AT" dirty="0"/>
              <a:t> real </a:t>
            </a:r>
            <a:r>
              <a:rPr lang="de-AT" dirty="0" err="1"/>
              <a:t>problem</a:t>
            </a:r>
            <a:r>
              <a:rPr lang="de-AT" dirty="0"/>
              <a:t> </a:t>
            </a:r>
            <a:r>
              <a:rPr lang="de-AT" dirty="0" err="1"/>
              <a:t>is</a:t>
            </a:r>
            <a:r>
              <a:rPr lang="de-AT" dirty="0"/>
              <a:t> </a:t>
            </a:r>
            <a:r>
              <a:rPr lang="de-AT" dirty="0" err="1"/>
              <a:t>the</a:t>
            </a:r>
            <a:r>
              <a:rPr lang="de-AT" dirty="0"/>
              <a:t> </a:t>
            </a:r>
            <a:r>
              <a:rPr lang="de-AT" dirty="0" err="1"/>
              <a:t>liability</a:t>
            </a:r>
            <a:r>
              <a:rPr lang="de-AT" dirty="0"/>
              <a:t> </a:t>
            </a:r>
            <a:r>
              <a:rPr lang="de-AT" dirty="0" err="1"/>
              <a:t>for</a:t>
            </a:r>
            <a:r>
              <a:rPr lang="de-AT" dirty="0"/>
              <a:t> </a:t>
            </a:r>
            <a:r>
              <a:rPr lang="de-AT" dirty="0" err="1"/>
              <a:t>damages</a:t>
            </a:r>
            <a:r>
              <a:rPr lang="de-AT" dirty="0"/>
              <a:t> </a:t>
            </a:r>
            <a:r>
              <a:rPr lang="de-AT" dirty="0" err="1"/>
              <a:t>caused</a:t>
            </a:r>
            <a:r>
              <a:rPr lang="de-AT" dirty="0"/>
              <a:t> </a:t>
            </a:r>
            <a:r>
              <a:rPr lang="de-AT" dirty="0" err="1"/>
              <a:t>by</a:t>
            </a:r>
            <a:r>
              <a:rPr lang="de-AT" dirty="0"/>
              <a:t> </a:t>
            </a:r>
            <a:r>
              <a:rPr lang="de-AT" dirty="0" err="1"/>
              <a:t>the</a:t>
            </a:r>
            <a:r>
              <a:rPr lang="de-AT" dirty="0"/>
              <a:t> </a:t>
            </a:r>
            <a:r>
              <a:rPr lang="de-AT" dirty="0" err="1"/>
              <a:t>software</a:t>
            </a:r>
            <a:endParaRPr lang="de-AT" dirty="0"/>
          </a:p>
          <a:p>
            <a:pPr lvl="1"/>
            <a:r>
              <a:rPr lang="de-AT" dirty="0" err="1"/>
              <a:t>recognition</a:t>
            </a:r>
            <a:r>
              <a:rPr lang="de-AT" dirty="0"/>
              <a:t> of an e-person </a:t>
            </a:r>
            <a:r>
              <a:rPr lang="de-AT" dirty="0" err="1"/>
              <a:t>would</a:t>
            </a:r>
            <a:r>
              <a:rPr lang="de-AT" dirty="0"/>
              <a:t> not </a:t>
            </a:r>
            <a:r>
              <a:rPr lang="de-AT" dirty="0" err="1"/>
              <a:t>help</a:t>
            </a:r>
            <a:r>
              <a:rPr lang="de-AT" dirty="0"/>
              <a:t> </a:t>
            </a:r>
            <a:r>
              <a:rPr lang="de-AT" dirty="0" err="1"/>
              <a:t>to</a:t>
            </a:r>
            <a:r>
              <a:rPr lang="de-AT" dirty="0"/>
              <a:t> </a:t>
            </a:r>
            <a:r>
              <a:rPr lang="de-AT" dirty="0" err="1"/>
              <a:t>solve</a:t>
            </a:r>
            <a:r>
              <a:rPr lang="de-AT" dirty="0"/>
              <a:t> </a:t>
            </a:r>
            <a:r>
              <a:rPr lang="de-AT" dirty="0" err="1"/>
              <a:t>this</a:t>
            </a:r>
            <a:r>
              <a:rPr lang="de-AT" dirty="0"/>
              <a:t> </a:t>
            </a:r>
            <a:r>
              <a:rPr lang="de-AT" dirty="0" err="1"/>
              <a:t>problem</a:t>
            </a:r>
            <a:endParaRPr lang="de-AT" dirty="0"/>
          </a:p>
          <a:p>
            <a:pPr lvl="1"/>
            <a:r>
              <a:rPr lang="de-AT" dirty="0" err="1"/>
              <a:t>product</a:t>
            </a:r>
            <a:r>
              <a:rPr lang="de-AT" dirty="0"/>
              <a:t> </a:t>
            </a:r>
            <a:r>
              <a:rPr lang="de-AT" dirty="0" err="1"/>
              <a:t>liability</a:t>
            </a:r>
            <a:r>
              <a:rPr lang="de-AT" dirty="0"/>
              <a:t> </a:t>
            </a:r>
            <a:r>
              <a:rPr lang="de-AT" dirty="0" err="1"/>
              <a:t>can</a:t>
            </a:r>
            <a:r>
              <a:rPr lang="de-AT" dirty="0"/>
              <a:t> </a:t>
            </a:r>
            <a:r>
              <a:rPr lang="de-AT" dirty="0" err="1"/>
              <a:t>be</a:t>
            </a:r>
            <a:r>
              <a:rPr lang="de-AT" dirty="0"/>
              <a:t> </a:t>
            </a:r>
            <a:r>
              <a:rPr lang="de-AT" dirty="0" err="1"/>
              <a:t>part</a:t>
            </a:r>
            <a:r>
              <a:rPr lang="de-AT" dirty="0"/>
              <a:t> of </a:t>
            </a:r>
            <a:r>
              <a:rPr lang="de-AT" dirty="0" err="1"/>
              <a:t>the</a:t>
            </a:r>
            <a:r>
              <a:rPr lang="de-AT" dirty="0"/>
              <a:t> </a:t>
            </a:r>
            <a:r>
              <a:rPr lang="de-AT" dirty="0" err="1"/>
              <a:t>solution</a:t>
            </a:r>
            <a:endParaRPr lang="de-AT" dirty="0"/>
          </a:p>
          <a:p>
            <a:pPr lvl="1"/>
            <a:r>
              <a:rPr lang="de-AT" dirty="0" err="1"/>
              <a:t>see</a:t>
            </a:r>
            <a:r>
              <a:rPr lang="de-AT" dirty="0"/>
              <a:t> EU </a:t>
            </a:r>
            <a:r>
              <a:rPr lang="de-AT" dirty="0" err="1"/>
              <a:t>law</a:t>
            </a:r>
            <a:r>
              <a:rPr lang="de-AT" dirty="0"/>
              <a:t>: </a:t>
            </a:r>
            <a:r>
              <a:rPr lang="de-AT" dirty="0" err="1"/>
              <a:t>proposal</a:t>
            </a:r>
            <a:r>
              <a:rPr lang="de-AT" dirty="0"/>
              <a:t> </a:t>
            </a:r>
            <a:r>
              <a:rPr lang="en-US" dirty="0"/>
              <a:t>on adapting non-contractual civil liability rules to artificial intelligence (AI Liability Directive) (COM/2022/0496)</a:t>
            </a:r>
            <a:endParaRPr lang="de-AT" dirty="0"/>
          </a:p>
          <a:p>
            <a:pPr lvl="1"/>
            <a:endParaRPr lang="de-AT" dirty="0"/>
          </a:p>
        </p:txBody>
      </p:sp>
    </p:spTree>
    <p:extLst>
      <p:ext uri="{BB962C8B-B14F-4D97-AF65-F5344CB8AC3E}">
        <p14:creationId xmlns:p14="http://schemas.microsoft.com/office/powerpoint/2010/main" val="5182014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Titel 3"/>
          <p:cNvSpPr>
            <a:spLocks noGrp="1"/>
          </p:cNvSpPr>
          <p:nvPr>
            <p:ph type="title"/>
          </p:nvPr>
        </p:nvSpPr>
        <p:spPr/>
        <p:txBody>
          <a:bodyPr/>
          <a:lstStyle/>
          <a:p>
            <a:r>
              <a:rPr lang="de-AT" dirty="0"/>
              <a:t>III. </a:t>
            </a:r>
            <a:r>
              <a:rPr lang="de-AT" dirty="0" err="1"/>
              <a:t>Why</a:t>
            </a:r>
            <a:r>
              <a:rPr lang="de-AT" dirty="0"/>
              <a:t> </a:t>
            </a:r>
            <a:r>
              <a:rPr lang="de-AT" dirty="0" err="1"/>
              <a:t>and</a:t>
            </a:r>
            <a:r>
              <a:rPr lang="de-AT" dirty="0"/>
              <a:t> </a:t>
            </a:r>
            <a:r>
              <a:rPr lang="de-AT" dirty="0" err="1"/>
              <a:t>what</a:t>
            </a:r>
            <a:r>
              <a:rPr lang="de-AT" dirty="0"/>
              <a:t> </a:t>
            </a:r>
            <a:r>
              <a:rPr lang="de-AT" dirty="0" err="1"/>
              <a:t>for</a:t>
            </a:r>
            <a:r>
              <a:rPr lang="de-AT" dirty="0"/>
              <a:t> </a:t>
            </a:r>
            <a:r>
              <a:rPr lang="de-AT" dirty="0" err="1"/>
              <a:t>does</a:t>
            </a:r>
            <a:r>
              <a:rPr lang="de-AT" dirty="0"/>
              <a:t> a legal </a:t>
            </a:r>
            <a:r>
              <a:rPr lang="de-AT" dirty="0" err="1"/>
              <a:t>person</a:t>
            </a:r>
            <a:r>
              <a:rPr lang="de-AT" dirty="0"/>
              <a:t> </a:t>
            </a:r>
            <a:r>
              <a:rPr lang="de-AT" dirty="0" err="1"/>
              <a:t>exist</a:t>
            </a:r>
            <a:r>
              <a:rPr lang="de-AT" dirty="0"/>
              <a:t>?</a:t>
            </a:r>
          </a:p>
        </p:txBody>
      </p:sp>
      <p:sp>
        <p:nvSpPr>
          <p:cNvPr id="5" name="Inhaltsplatzhalter 4"/>
          <p:cNvSpPr>
            <a:spLocks noGrp="1"/>
          </p:cNvSpPr>
          <p:nvPr>
            <p:ph idx="1"/>
          </p:nvPr>
        </p:nvSpPr>
        <p:spPr/>
        <p:txBody>
          <a:bodyPr/>
          <a:lstStyle/>
          <a:p>
            <a:r>
              <a:rPr lang="de-AT" dirty="0" err="1"/>
              <a:t>what</a:t>
            </a:r>
            <a:r>
              <a:rPr lang="de-AT" dirty="0"/>
              <a:t> </a:t>
            </a:r>
            <a:r>
              <a:rPr lang="de-AT" dirty="0" err="1"/>
              <a:t>about</a:t>
            </a:r>
            <a:r>
              <a:rPr lang="de-AT" dirty="0"/>
              <a:t> legal </a:t>
            </a:r>
            <a:r>
              <a:rPr lang="de-AT" dirty="0" err="1"/>
              <a:t>personality</a:t>
            </a:r>
            <a:r>
              <a:rPr lang="de-AT" dirty="0"/>
              <a:t> of </a:t>
            </a:r>
            <a:r>
              <a:rPr lang="de-AT" dirty="0" err="1"/>
              <a:t>artificial</a:t>
            </a:r>
            <a:r>
              <a:rPr lang="de-AT" dirty="0"/>
              <a:t> </a:t>
            </a:r>
            <a:r>
              <a:rPr lang="de-AT" dirty="0" err="1"/>
              <a:t>intelligence</a:t>
            </a:r>
            <a:r>
              <a:rPr lang="de-AT" dirty="0"/>
              <a:t> (AI)?</a:t>
            </a:r>
          </a:p>
          <a:p>
            <a:pPr lvl="1"/>
            <a:r>
              <a:rPr lang="de-AT" dirty="0" err="1"/>
              <a:t>if</a:t>
            </a:r>
            <a:r>
              <a:rPr lang="de-AT" dirty="0"/>
              <a:t>, </a:t>
            </a:r>
            <a:r>
              <a:rPr lang="de-AT" dirty="0" err="1"/>
              <a:t>one</a:t>
            </a:r>
            <a:r>
              <a:rPr lang="de-AT" dirty="0"/>
              <a:t> </a:t>
            </a:r>
            <a:r>
              <a:rPr lang="de-AT" dirty="0" err="1"/>
              <a:t>day</a:t>
            </a:r>
            <a:r>
              <a:rPr lang="de-AT" dirty="0"/>
              <a:t>, AI </a:t>
            </a:r>
            <a:r>
              <a:rPr lang="de-AT" dirty="0" err="1"/>
              <a:t>would</a:t>
            </a:r>
            <a:r>
              <a:rPr lang="de-AT" dirty="0"/>
              <a:t> </a:t>
            </a:r>
            <a:r>
              <a:rPr lang="de-AT" dirty="0" err="1"/>
              <a:t>have</a:t>
            </a:r>
            <a:r>
              <a:rPr lang="de-AT" dirty="0"/>
              <a:t> </a:t>
            </a:r>
            <a:r>
              <a:rPr lang="de-AT" dirty="0" err="1"/>
              <a:t>something</a:t>
            </a:r>
            <a:r>
              <a:rPr lang="de-AT" dirty="0"/>
              <a:t> like </a:t>
            </a:r>
            <a:r>
              <a:rPr lang="de-AT" dirty="0" err="1"/>
              <a:t>self-consciousness</a:t>
            </a:r>
            <a:r>
              <a:rPr lang="de-AT" dirty="0"/>
              <a:t> </a:t>
            </a:r>
            <a:r>
              <a:rPr lang="de-AT" dirty="0" err="1"/>
              <a:t>and</a:t>
            </a:r>
            <a:r>
              <a:rPr lang="de-AT" dirty="0"/>
              <a:t> </a:t>
            </a:r>
            <a:r>
              <a:rPr lang="de-AT" dirty="0" err="1"/>
              <a:t>be</a:t>
            </a:r>
            <a:r>
              <a:rPr lang="de-AT" dirty="0"/>
              <a:t> </a:t>
            </a:r>
            <a:r>
              <a:rPr lang="de-AT" dirty="0" err="1"/>
              <a:t>able</a:t>
            </a:r>
            <a:r>
              <a:rPr lang="de-AT" dirty="0"/>
              <a:t> </a:t>
            </a:r>
            <a:r>
              <a:rPr lang="de-AT" dirty="0" err="1"/>
              <a:t>to</a:t>
            </a:r>
            <a:r>
              <a:rPr lang="de-AT" dirty="0"/>
              <a:t> </a:t>
            </a:r>
            <a:r>
              <a:rPr lang="de-AT" dirty="0" err="1"/>
              <a:t>make</a:t>
            </a:r>
            <a:r>
              <a:rPr lang="de-AT" dirty="0"/>
              <a:t> </a:t>
            </a:r>
            <a:r>
              <a:rPr lang="de-AT" dirty="0" err="1"/>
              <a:t>really</a:t>
            </a:r>
            <a:r>
              <a:rPr lang="de-AT" dirty="0"/>
              <a:t> </a:t>
            </a:r>
            <a:r>
              <a:rPr lang="de-AT" dirty="0" err="1"/>
              <a:t>autonomous</a:t>
            </a:r>
            <a:r>
              <a:rPr lang="de-AT" dirty="0"/>
              <a:t> </a:t>
            </a:r>
            <a:r>
              <a:rPr lang="de-AT" dirty="0" err="1"/>
              <a:t>decisions</a:t>
            </a:r>
            <a:endParaRPr lang="de-AT" dirty="0"/>
          </a:p>
          <a:p>
            <a:pPr lvl="1"/>
            <a:r>
              <a:rPr lang="de-AT" dirty="0" err="1"/>
              <a:t>then</a:t>
            </a:r>
            <a:r>
              <a:rPr lang="de-AT" dirty="0"/>
              <a:t>, </a:t>
            </a:r>
            <a:r>
              <a:rPr lang="de-AT" dirty="0" err="1"/>
              <a:t>perhaps</a:t>
            </a:r>
            <a:r>
              <a:rPr lang="de-AT" dirty="0"/>
              <a:t>, </a:t>
            </a:r>
            <a:r>
              <a:rPr lang="de-AT" dirty="0" err="1"/>
              <a:t>dualism</a:t>
            </a:r>
            <a:r>
              <a:rPr lang="de-AT" dirty="0"/>
              <a:t> of </a:t>
            </a:r>
            <a:r>
              <a:rPr lang="de-AT" dirty="0" err="1"/>
              <a:t>natural</a:t>
            </a:r>
            <a:r>
              <a:rPr lang="de-AT" dirty="0"/>
              <a:t> </a:t>
            </a:r>
            <a:r>
              <a:rPr lang="de-AT" dirty="0" err="1"/>
              <a:t>and</a:t>
            </a:r>
            <a:r>
              <a:rPr lang="de-AT" dirty="0"/>
              <a:t> legal </a:t>
            </a:r>
            <a:r>
              <a:rPr lang="de-AT" dirty="0" err="1"/>
              <a:t>persons</a:t>
            </a:r>
            <a:r>
              <a:rPr lang="de-AT" dirty="0"/>
              <a:t> must </a:t>
            </a:r>
            <a:r>
              <a:rPr lang="de-AT" dirty="0" err="1"/>
              <a:t>be</a:t>
            </a:r>
            <a:r>
              <a:rPr lang="de-AT" dirty="0"/>
              <a:t> </a:t>
            </a:r>
            <a:r>
              <a:rPr lang="de-AT" dirty="0" err="1"/>
              <a:t>reconsidered</a:t>
            </a:r>
            <a:r>
              <a:rPr lang="de-AT" dirty="0"/>
              <a:t> </a:t>
            </a:r>
            <a:r>
              <a:rPr lang="de-AT" dirty="0" err="1"/>
              <a:t>and</a:t>
            </a:r>
            <a:r>
              <a:rPr lang="de-AT" dirty="0"/>
              <a:t> </a:t>
            </a:r>
            <a:r>
              <a:rPr lang="de-AT" dirty="0" err="1"/>
              <a:t>extended</a:t>
            </a:r>
            <a:r>
              <a:rPr lang="de-AT" dirty="0"/>
              <a:t> </a:t>
            </a:r>
            <a:r>
              <a:rPr lang="de-AT" dirty="0" err="1"/>
              <a:t>to</a:t>
            </a:r>
            <a:r>
              <a:rPr lang="de-AT" dirty="0"/>
              <a:t> a </a:t>
            </a:r>
            <a:r>
              <a:rPr lang="de-AT" dirty="0" err="1"/>
              <a:t>third</a:t>
            </a:r>
            <a:r>
              <a:rPr lang="de-AT" dirty="0"/>
              <a:t> </a:t>
            </a:r>
            <a:r>
              <a:rPr lang="de-AT" dirty="0" err="1"/>
              <a:t>category</a:t>
            </a:r>
            <a:endParaRPr lang="de-AT" dirty="0"/>
          </a:p>
          <a:p>
            <a:pPr lvl="1"/>
            <a:r>
              <a:rPr lang="de-AT" dirty="0" err="1"/>
              <a:t>ChatGPT</a:t>
            </a:r>
            <a:r>
              <a:rPr lang="de-AT" dirty="0"/>
              <a:t> </a:t>
            </a:r>
            <a:r>
              <a:rPr lang="de-AT" dirty="0" err="1"/>
              <a:t>seems</a:t>
            </a:r>
            <a:r>
              <a:rPr lang="de-AT" dirty="0"/>
              <a:t> </a:t>
            </a:r>
            <a:r>
              <a:rPr lang="de-AT" dirty="0" err="1"/>
              <a:t>to</a:t>
            </a:r>
            <a:r>
              <a:rPr lang="de-AT" dirty="0"/>
              <a:t> </a:t>
            </a:r>
            <a:r>
              <a:rPr lang="de-AT" dirty="0" err="1"/>
              <a:t>be</a:t>
            </a:r>
            <a:r>
              <a:rPr lang="de-AT" dirty="0"/>
              <a:t> </a:t>
            </a:r>
            <a:r>
              <a:rPr lang="de-AT" dirty="0" err="1"/>
              <a:t>far</a:t>
            </a:r>
            <a:r>
              <a:rPr lang="de-AT" dirty="0"/>
              <a:t> </a:t>
            </a:r>
            <a:r>
              <a:rPr lang="de-AT" dirty="0" err="1"/>
              <a:t>from</a:t>
            </a:r>
            <a:r>
              <a:rPr lang="de-AT" dirty="0"/>
              <a:t> </a:t>
            </a:r>
            <a:r>
              <a:rPr lang="de-AT" dirty="0" err="1"/>
              <a:t>that</a:t>
            </a:r>
            <a:endParaRPr lang="de-AT" dirty="0"/>
          </a:p>
          <a:p>
            <a:endParaRPr lang="de-AT" dirty="0"/>
          </a:p>
        </p:txBody>
      </p:sp>
    </p:spTree>
    <p:extLst>
      <p:ext uri="{BB962C8B-B14F-4D97-AF65-F5344CB8AC3E}">
        <p14:creationId xmlns:p14="http://schemas.microsoft.com/office/powerpoint/2010/main" val="1500080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Titel 3"/>
          <p:cNvSpPr>
            <a:spLocks noGrp="1"/>
          </p:cNvSpPr>
          <p:nvPr>
            <p:ph type="title"/>
          </p:nvPr>
        </p:nvSpPr>
        <p:spPr/>
        <p:txBody>
          <a:bodyPr/>
          <a:lstStyle/>
          <a:p>
            <a:r>
              <a:rPr lang="de-AT" dirty="0"/>
              <a:t>IV. Establishment of a legal </a:t>
            </a:r>
            <a:r>
              <a:rPr lang="de-AT" dirty="0" err="1"/>
              <a:t>person</a:t>
            </a:r>
            <a:endParaRPr lang="de-AT" dirty="0"/>
          </a:p>
        </p:txBody>
      </p:sp>
      <p:sp>
        <p:nvSpPr>
          <p:cNvPr id="5" name="Inhaltsplatzhalter 4"/>
          <p:cNvSpPr>
            <a:spLocks noGrp="1"/>
          </p:cNvSpPr>
          <p:nvPr>
            <p:ph idx="1"/>
          </p:nvPr>
        </p:nvSpPr>
        <p:spPr/>
        <p:txBody>
          <a:bodyPr/>
          <a:lstStyle/>
          <a:p>
            <a:r>
              <a:rPr lang="de-AT" dirty="0"/>
              <a:t>Legal </a:t>
            </a:r>
            <a:r>
              <a:rPr lang="de-AT" dirty="0" err="1"/>
              <a:t>persons</a:t>
            </a:r>
            <a:r>
              <a:rPr lang="de-AT" dirty="0"/>
              <a:t> </a:t>
            </a:r>
            <a:r>
              <a:rPr lang="de-AT" dirty="0" err="1"/>
              <a:t>under</a:t>
            </a:r>
            <a:r>
              <a:rPr lang="de-AT" dirty="0"/>
              <a:t> </a:t>
            </a:r>
            <a:r>
              <a:rPr lang="de-AT" dirty="0" err="1"/>
              <a:t>public</a:t>
            </a:r>
            <a:r>
              <a:rPr lang="de-AT" dirty="0"/>
              <a:t> </a:t>
            </a:r>
            <a:r>
              <a:rPr lang="de-AT" dirty="0" err="1"/>
              <a:t>law</a:t>
            </a:r>
            <a:r>
              <a:rPr lang="de-AT" dirty="0"/>
              <a:t> </a:t>
            </a:r>
            <a:r>
              <a:rPr lang="de-AT" dirty="0" err="1"/>
              <a:t>are</a:t>
            </a:r>
            <a:r>
              <a:rPr lang="de-AT" dirty="0"/>
              <a:t> </a:t>
            </a:r>
            <a:r>
              <a:rPr lang="de-AT" dirty="0" err="1"/>
              <a:t>established</a:t>
            </a:r>
            <a:r>
              <a:rPr lang="de-AT" dirty="0"/>
              <a:t> </a:t>
            </a:r>
            <a:r>
              <a:rPr lang="de-AT" dirty="0" err="1"/>
              <a:t>by</a:t>
            </a:r>
            <a:r>
              <a:rPr lang="de-AT" dirty="0"/>
              <a:t> </a:t>
            </a:r>
            <a:r>
              <a:rPr lang="de-AT" dirty="0" err="1"/>
              <a:t>law</a:t>
            </a:r>
            <a:r>
              <a:rPr lang="de-AT" dirty="0"/>
              <a:t> </a:t>
            </a:r>
            <a:r>
              <a:rPr lang="de-AT" dirty="0" err="1"/>
              <a:t>or</a:t>
            </a:r>
            <a:r>
              <a:rPr lang="de-AT" dirty="0"/>
              <a:t> </a:t>
            </a:r>
            <a:r>
              <a:rPr lang="de-AT" dirty="0" err="1"/>
              <a:t>another</a:t>
            </a:r>
            <a:r>
              <a:rPr lang="de-AT" dirty="0"/>
              <a:t> legal </a:t>
            </a:r>
            <a:r>
              <a:rPr lang="de-AT" dirty="0" err="1"/>
              <a:t>act</a:t>
            </a:r>
            <a:r>
              <a:rPr lang="de-AT" dirty="0"/>
              <a:t> of a </a:t>
            </a:r>
            <a:r>
              <a:rPr lang="de-AT" dirty="0" err="1"/>
              <a:t>public</a:t>
            </a:r>
            <a:r>
              <a:rPr lang="de-AT" dirty="0"/>
              <a:t> </a:t>
            </a:r>
            <a:r>
              <a:rPr lang="de-AT" dirty="0" err="1"/>
              <a:t>authority</a:t>
            </a:r>
            <a:endParaRPr lang="de-AT" dirty="0"/>
          </a:p>
          <a:p>
            <a:r>
              <a:rPr lang="de-AT" dirty="0"/>
              <a:t>Legal </a:t>
            </a:r>
            <a:r>
              <a:rPr lang="de-AT" dirty="0" err="1"/>
              <a:t>Persons</a:t>
            </a:r>
            <a:r>
              <a:rPr lang="de-AT" dirty="0"/>
              <a:t> </a:t>
            </a:r>
            <a:r>
              <a:rPr lang="de-AT" dirty="0" err="1"/>
              <a:t>under</a:t>
            </a:r>
            <a:r>
              <a:rPr lang="de-AT" dirty="0"/>
              <a:t> private </a:t>
            </a:r>
            <a:r>
              <a:rPr lang="de-AT" dirty="0" err="1"/>
              <a:t>law</a:t>
            </a:r>
            <a:r>
              <a:rPr lang="de-AT" dirty="0"/>
              <a:t> </a:t>
            </a:r>
            <a:r>
              <a:rPr lang="de-AT" dirty="0" err="1"/>
              <a:t>are</a:t>
            </a:r>
            <a:r>
              <a:rPr lang="de-AT" dirty="0"/>
              <a:t> </a:t>
            </a:r>
            <a:r>
              <a:rPr lang="de-AT" dirty="0" err="1"/>
              <a:t>established</a:t>
            </a:r>
            <a:r>
              <a:rPr lang="de-AT" dirty="0"/>
              <a:t> </a:t>
            </a:r>
            <a:r>
              <a:rPr lang="de-AT" dirty="0" err="1"/>
              <a:t>by</a:t>
            </a:r>
            <a:r>
              <a:rPr lang="de-AT" dirty="0"/>
              <a:t> a legal </a:t>
            </a:r>
            <a:r>
              <a:rPr lang="de-AT" dirty="0" err="1"/>
              <a:t>act</a:t>
            </a:r>
            <a:r>
              <a:rPr lang="de-AT" dirty="0"/>
              <a:t> </a:t>
            </a:r>
            <a:r>
              <a:rPr lang="de-AT" dirty="0" err="1"/>
              <a:t>governed</a:t>
            </a:r>
            <a:r>
              <a:rPr lang="de-AT" dirty="0"/>
              <a:t> </a:t>
            </a:r>
            <a:r>
              <a:rPr lang="de-AT" dirty="0" err="1"/>
              <a:t>by</a:t>
            </a:r>
            <a:r>
              <a:rPr lang="de-AT" dirty="0"/>
              <a:t> private </a:t>
            </a:r>
            <a:r>
              <a:rPr lang="de-AT" dirty="0" err="1"/>
              <a:t>autonomy</a:t>
            </a:r>
            <a:endParaRPr lang="de-AT" dirty="0"/>
          </a:p>
          <a:p>
            <a:pPr lvl="1"/>
            <a:r>
              <a:rPr lang="de-AT" dirty="0" err="1"/>
              <a:t>contract</a:t>
            </a:r>
            <a:r>
              <a:rPr lang="de-AT" dirty="0"/>
              <a:t> </a:t>
            </a:r>
            <a:r>
              <a:rPr lang="de-AT" dirty="0" err="1"/>
              <a:t>or</a:t>
            </a:r>
            <a:r>
              <a:rPr lang="de-AT" dirty="0"/>
              <a:t> unilateral </a:t>
            </a:r>
            <a:r>
              <a:rPr lang="de-AT" dirty="0" err="1"/>
              <a:t>act</a:t>
            </a:r>
            <a:endParaRPr lang="de-AT" dirty="0"/>
          </a:p>
          <a:p>
            <a:r>
              <a:rPr lang="de-AT" dirty="0" err="1"/>
              <a:t>however</a:t>
            </a:r>
            <a:r>
              <a:rPr lang="de-AT" dirty="0"/>
              <a:t>: legal </a:t>
            </a:r>
            <a:r>
              <a:rPr lang="de-AT" dirty="0" err="1"/>
              <a:t>act</a:t>
            </a:r>
            <a:r>
              <a:rPr lang="de-AT" dirty="0"/>
              <a:t> </a:t>
            </a:r>
            <a:r>
              <a:rPr lang="de-AT" dirty="0" err="1"/>
              <a:t>by</a:t>
            </a:r>
            <a:r>
              <a:rPr lang="de-AT" dirty="0"/>
              <a:t> </a:t>
            </a:r>
            <a:r>
              <a:rPr lang="de-AT" dirty="0" err="1"/>
              <a:t>founders</a:t>
            </a:r>
            <a:r>
              <a:rPr lang="de-AT" dirty="0"/>
              <a:t> </a:t>
            </a:r>
            <a:r>
              <a:rPr lang="de-AT" dirty="0" err="1"/>
              <a:t>is</a:t>
            </a:r>
            <a:r>
              <a:rPr lang="de-AT" dirty="0"/>
              <a:t> just </a:t>
            </a:r>
            <a:r>
              <a:rPr lang="de-AT" dirty="0" err="1"/>
              <a:t>the</a:t>
            </a:r>
            <a:r>
              <a:rPr lang="de-AT" dirty="0"/>
              <a:t> </a:t>
            </a:r>
            <a:r>
              <a:rPr lang="de-AT" dirty="0" err="1"/>
              <a:t>first</a:t>
            </a:r>
            <a:r>
              <a:rPr lang="de-AT" dirty="0"/>
              <a:t> </a:t>
            </a:r>
            <a:r>
              <a:rPr lang="de-AT" dirty="0" err="1"/>
              <a:t>step</a:t>
            </a:r>
            <a:r>
              <a:rPr lang="de-AT" dirty="0"/>
              <a:t> in </a:t>
            </a:r>
            <a:r>
              <a:rPr lang="de-AT" dirty="0" err="1"/>
              <a:t>the</a:t>
            </a:r>
            <a:r>
              <a:rPr lang="de-AT" dirty="0"/>
              <a:t> </a:t>
            </a:r>
            <a:r>
              <a:rPr lang="de-AT" dirty="0" err="1"/>
              <a:t>process</a:t>
            </a:r>
            <a:r>
              <a:rPr lang="de-AT" dirty="0"/>
              <a:t> of </a:t>
            </a:r>
            <a:r>
              <a:rPr lang="de-AT" dirty="0" err="1"/>
              <a:t>establishment</a:t>
            </a:r>
            <a:endParaRPr lang="de-AT" dirty="0"/>
          </a:p>
        </p:txBody>
      </p:sp>
    </p:spTree>
    <p:extLst>
      <p:ext uri="{BB962C8B-B14F-4D97-AF65-F5344CB8AC3E}">
        <p14:creationId xmlns:p14="http://schemas.microsoft.com/office/powerpoint/2010/main" val="2494985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Titel 3"/>
          <p:cNvSpPr>
            <a:spLocks noGrp="1"/>
          </p:cNvSpPr>
          <p:nvPr>
            <p:ph type="title"/>
          </p:nvPr>
        </p:nvSpPr>
        <p:spPr/>
        <p:txBody>
          <a:bodyPr/>
          <a:lstStyle/>
          <a:p>
            <a:r>
              <a:rPr lang="de-AT" dirty="0"/>
              <a:t>IV. Establishment of a legal </a:t>
            </a:r>
            <a:r>
              <a:rPr lang="de-AT" dirty="0" err="1"/>
              <a:t>person</a:t>
            </a:r>
            <a:endParaRPr lang="de-AT" dirty="0"/>
          </a:p>
        </p:txBody>
      </p:sp>
      <p:sp>
        <p:nvSpPr>
          <p:cNvPr id="5" name="Inhaltsplatzhalter 4"/>
          <p:cNvSpPr>
            <a:spLocks noGrp="1"/>
          </p:cNvSpPr>
          <p:nvPr>
            <p:ph idx="1"/>
          </p:nvPr>
        </p:nvSpPr>
        <p:spPr/>
        <p:txBody>
          <a:bodyPr/>
          <a:lstStyle/>
          <a:p>
            <a:r>
              <a:rPr lang="de-AT" dirty="0" err="1"/>
              <a:t>distinguish</a:t>
            </a:r>
            <a:r>
              <a:rPr lang="de-AT" dirty="0"/>
              <a:t> </a:t>
            </a:r>
            <a:r>
              <a:rPr lang="de-AT" dirty="0" err="1"/>
              <a:t>between</a:t>
            </a:r>
            <a:r>
              <a:rPr lang="de-AT" dirty="0"/>
              <a:t> </a:t>
            </a:r>
            <a:r>
              <a:rPr lang="de-AT" dirty="0" err="1"/>
              <a:t>founding</a:t>
            </a:r>
            <a:r>
              <a:rPr lang="de-AT" dirty="0"/>
              <a:t> </a:t>
            </a:r>
            <a:r>
              <a:rPr lang="de-AT" dirty="0" err="1"/>
              <a:t>act</a:t>
            </a:r>
            <a:endParaRPr lang="de-AT" dirty="0"/>
          </a:p>
          <a:p>
            <a:pPr lvl="1"/>
            <a:r>
              <a:rPr lang="de-AT" dirty="0" err="1"/>
              <a:t>see</a:t>
            </a:r>
            <a:r>
              <a:rPr lang="de-AT" dirty="0"/>
              <a:t> § 123 </a:t>
            </a:r>
            <a:r>
              <a:rPr lang="de-AT" dirty="0" err="1"/>
              <a:t>czCC</a:t>
            </a:r>
            <a:r>
              <a:rPr lang="de-AT" dirty="0"/>
              <a:t>: „</a:t>
            </a:r>
            <a:r>
              <a:rPr lang="en-US" dirty="0">
                <a:solidFill>
                  <a:srgbClr val="333333"/>
                </a:solidFill>
                <a:latin typeface="-apple-system"/>
              </a:rPr>
              <a:t>A legal person may be established by a constitutive act, by law, by a decision of a public authority, or in any other manner provided for by another legal regulation.”</a:t>
            </a:r>
          </a:p>
          <a:p>
            <a:pPr lvl="1"/>
            <a:r>
              <a:rPr lang="de-AT" dirty="0">
                <a:solidFill>
                  <a:srgbClr val="333333"/>
                </a:solidFill>
                <a:latin typeface="-apple-system"/>
              </a:rPr>
              <a:t>„</a:t>
            </a:r>
            <a:r>
              <a:rPr lang="de-AT" dirty="0" err="1">
                <a:solidFill>
                  <a:srgbClr val="333333"/>
                </a:solidFill>
                <a:latin typeface="-apple-system"/>
              </a:rPr>
              <a:t>Právnickou</a:t>
            </a:r>
            <a:r>
              <a:rPr lang="de-AT" dirty="0">
                <a:solidFill>
                  <a:srgbClr val="333333"/>
                </a:solidFill>
                <a:latin typeface="-apple-system"/>
              </a:rPr>
              <a:t> </a:t>
            </a:r>
            <a:r>
              <a:rPr lang="de-AT" dirty="0" err="1">
                <a:solidFill>
                  <a:srgbClr val="333333"/>
                </a:solidFill>
                <a:latin typeface="-apple-system"/>
              </a:rPr>
              <a:t>osobu</a:t>
            </a:r>
            <a:r>
              <a:rPr lang="de-AT" dirty="0">
                <a:solidFill>
                  <a:srgbClr val="333333"/>
                </a:solidFill>
                <a:latin typeface="-apple-system"/>
              </a:rPr>
              <a:t> </a:t>
            </a:r>
            <a:r>
              <a:rPr lang="de-AT" dirty="0" err="1">
                <a:solidFill>
                  <a:srgbClr val="333333"/>
                </a:solidFill>
                <a:latin typeface="-apple-system"/>
              </a:rPr>
              <a:t>lze</a:t>
            </a:r>
            <a:r>
              <a:rPr lang="de-AT" dirty="0">
                <a:solidFill>
                  <a:srgbClr val="333333"/>
                </a:solidFill>
                <a:latin typeface="-apple-system"/>
              </a:rPr>
              <a:t> </a:t>
            </a:r>
            <a:r>
              <a:rPr lang="de-AT" dirty="0" err="1">
                <a:solidFill>
                  <a:srgbClr val="333333"/>
                </a:solidFill>
                <a:latin typeface="-apple-system"/>
              </a:rPr>
              <a:t>ustavit</a:t>
            </a:r>
            <a:r>
              <a:rPr lang="de-AT" dirty="0">
                <a:solidFill>
                  <a:srgbClr val="333333"/>
                </a:solidFill>
                <a:latin typeface="-apple-system"/>
              </a:rPr>
              <a:t> </a:t>
            </a:r>
            <a:r>
              <a:rPr lang="de-AT" dirty="0" err="1">
                <a:solidFill>
                  <a:srgbClr val="333333"/>
                </a:solidFill>
                <a:latin typeface="-apple-system"/>
              </a:rPr>
              <a:t>zakladatelským</a:t>
            </a:r>
            <a:r>
              <a:rPr lang="de-AT" dirty="0">
                <a:solidFill>
                  <a:srgbClr val="333333"/>
                </a:solidFill>
                <a:latin typeface="-apple-system"/>
              </a:rPr>
              <a:t> </a:t>
            </a:r>
            <a:r>
              <a:rPr lang="de-AT" dirty="0" err="1">
                <a:solidFill>
                  <a:srgbClr val="333333"/>
                </a:solidFill>
                <a:latin typeface="-apple-system"/>
              </a:rPr>
              <a:t>právním</a:t>
            </a:r>
            <a:r>
              <a:rPr lang="de-AT" dirty="0">
                <a:solidFill>
                  <a:srgbClr val="333333"/>
                </a:solidFill>
                <a:latin typeface="-apple-system"/>
              </a:rPr>
              <a:t> </a:t>
            </a:r>
            <a:r>
              <a:rPr lang="de-AT" dirty="0" err="1">
                <a:solidFill>
                  <a:srgbClr val="333333"/>
                </a:solidFill>
                <a:latin typeface="-apple-system"/>
              </a:rPr>
              <a:t>jednáním</a:t>
            </a:r>
            <a:r>
              <a:rPr lang="de-AT" dirty="0">
                <a:solidFill>
                  <a:srgbClr val="333333"/>
                </a:solidFill>
                <a:latin typeface="-apple-system"/>
              </a:rPr>
              <a:t>, </a:t>
            </a:r>
            <a:r>
              <a:rPr lang="de-AT" dirty="0" err="1">
                <a:solidFill>
                  <a:srgbClr val="333333"/>
                </a:solidFill>
                <a:latin typeface="-apple-system"/>
              </a:rPr>
              <a:t>zákonem</a:t>
            </a:r>
            <a:r>
              <a:rPr lang="de-AT" dirty="0">
                <a:solidFill>
                  <a:srgbClr val="333333"/>
                </a:solidFill>
                <a:latin typeface="-apple-system"/>
              </a:rPr>
              <a:t>, </a:t>
            </a:r>
            <a:r>
              <a:rPr lang="de-AT" dirty="0" err="1">
                <a:solidFill>
                  <a:srgbClr val="333333"/>
                </a:solidFill>
                <a:latin typeface="-apple-system"/>
              </a:rPr>
              <a:t>rozhodnutím</a:t>
            </a:r>
            <a:r>
              <a:rPr lang="de-AT" dirty="0">
                <a:solidFill>
                  <a:srgbClr val="333333"/>
                </a:solidFill>
                <a:latin typeface="-apple-system"/>
              </a:rPr>
              <a:t> </a:t>
            </a:r>
            <a:r>
              <a:rPr lang="de-AT" dirty="0" err="1">
                <a:solidFill>
                  <a:srgbClr val="333333"/>
                </a:solidFill>
                <a:latin typeface="-apple-system"/>
              </a:rPr>
              <a:t>orgánu</a:t>
            </a:r>
            <a:r>
              <a:rPr lang="de-AT" dirty="0">
                <a:solidFill>
                  <a:srgbClr val="333333"/>
                </a:solidFill>
                <a:latin typeface="-apple-system"/>
              </a:rPr>
              <a:t> </a:t>
            </a:r>
            <a:r>
              <a:rPr lang="de-AT" dirty="0" err="1">
                <a:solidFill>
                  <a:srgbClr val="333333"/>
                </a:solidFill>
                <a:latin typeface="-apple-system"/>
              </a:rPr>
              <a:t>veřejné</a:t>
            </a:r>
            <a:r>
              <a:rPr lang="de-AT" dirty="0">
                <a:solidFill>
                  <a:srgbClr val="333333"/>
                </a:solidFill>
                <a:latin typeface="-apple-system"/>
              </a:rPr>
              <a:t> </a:t>
            </a:r>
            <a:r>
              <a:rPr lang="de-AT" dirty="0" err="1">
                <a:solidFill>
                  <a:srgbClr val="333333"/>
                </a:solidFill>
                <a:latin typeface="-apple-system"/>
              </a:rPr>
              <a:t>moci</a:t>
            </a:r>
            <a:r>
              <a:rPr lang="de-AT" dirty="0">
                <a:solidFill>
                  <a:srgbClr val="333333"/>
                </a:solidFill>
                <a:latin typeface="-apple-system"/>
              </a:rPr>
              <a:t>, </a:t>
            </a:r>
            <a:r>
              <a:rPr lang="de-AT" dirty="0" err="1">
                <a:solidFill>
                  <a:srgbClr val="333333"/>
                </a:solidFill>
                <a:latin typeface="-apple-system"/>
              </a:rPr>
              <a:t>popřípadě</a:t>
            </a:r>
            <a:r>
              <a:rPr lang="de-AT" dirty="0">
                <a:solidFill>
                  <a:srgbClr val="333333"/>
                </a:solidFill>
                <a:latin typeface="-apple-system"/>
              </a:rPr>
              <a:t> </a:t>
            </a:r>
            <a:r>
              <a:rPr lang="de-AT" dirty="0" err="1">
                <a:solidFill>
                  <a:srgbClr val="333333"/>
                </a:solidFill>
                <a:latin typeface="-apple-system"/>
              </a:rPr>
              <a:t>jiným</a:t>
            </a:r>
            <a:r>
              <a:rPr lang="de-AT" dirty="0">
                <a:solidFill>
                  <a:srgbClr val="333333"/>
                </a:solidFill>
                <a:latin typeface="-apple-system"/>
              </a:rPr>
              <a:t> </a:t>
            </a:r>
            <a:r>
              <a:rPr lang="de-AT" dirty="0" err="1">
                <a:solidFill>
                  <a:srgbClr val="333333"/>
                </a:solidFill>
                <a:latin typeface="-apple-system"/>
              </a:rPr>
              <a:t>způsobem</a:t>
            </a:r>
            <a:r>
              <a:rPr lang="de-AT" dirty="0">
                <a:solidFill>
                  <a:srgbClr val="333333"/>
                </a:solidFill>
                <a:latin typeface="-apple-system"/>
              </a:rPr>
              <a:t>, </a:t>
            </a:r>
            <a:r>
              <a:rPr lang="de-AT" dirty="0" err="1">
                <a:solidFill>
                  <a:srgbClr val="333333"/>
                </a:solidFill>
                <a:latin typeface="-apple-system"/>
              </a:rPr>
              <a:t>který</a:t>
            </a:r>
            <a:r>
              <a:rPr lang="de-AT" dirty="0">
                <a:solidFill>
                  <a:srgbClr val="333333"/>
                </a:solidFill>
                <a:latin typeface="-apple-system"/>
              </a:rPr>
              <a:t> </a:t>
            </a:r>
            <a:r>
              <a:rPr lang="de-AT" dirty="0" err="1">
                <a:solidFill>
                  <a:srgbClr val="333333"/>
                </a:solidFill>
                <a:latin typeface="-apple-system"/>
              </a:rPr>
              <a:t>stanoví</a:t>
            </a:r>
            <a:r>
              <a:rPr lang="de-AT" dirty="0">
                <a:solidFill>
                  <a:srgbClr val="333333"/>
                </a:solidFill>
                <a:latin typeface="-apple-system"/>
              </a:rPr>
              <a:t> </a:t>
            </a:r>
            <a:r>
              <a:rPr lang="de-AT" dirty="0" err="1">
                <a:solidFill>
                  <a:srgbClr val="333333"/>
                </a:solidFill>
                <a:latin typeface="-apple-system"/>
              </a:rPr>
              <a:t>jiný</a:t>
            </a:r>
            <a:r>
              <a:rPr lang="de-AT" dirty="0">
                <a:solidFill>
                  <a:srgbClr val="333333"/>
                </a:solidFill>
                <a:latin typeface="-apple-system"/>
              </a:rPr>
              <a:t> </a:t>
            </a:r>
            <a:r>
              <a:rPr lang="de-AT" dirty="0" err="1">
                <a:solidFill>
                  <a:srgbClr val="333333"/>
                </a:solidFill>
                <a:latin typeface="-apple-system"/>
              </a:rPr>
              <a:t>právní</a:t>
            </a:r>
            <a:r>
              <a:rPr lang="de-AT" dirty="0">
                <a:solidFill>
                  <a:srgbClr val="333333"/>
                </a:solidFill>
                <a:latin typeface="-apple-system"/>
              </a:rPr>
              <a:t> </a:t>
            </a:r>
            <a:r>
              <a:rPr lang="de-AT" dirty="0" err="1">
                <a:solidFill>
                  <a:srgbClr val="333333"/>
                </a:solidFill>
                <a:latin typeface="-apple-system"/>
              </a:rPr>
              <a:t>předpis</a:t>
            </a:r>
            <a:r>
              <a:rPr lang="de-AT" dirty="0">
                <a:solidFill>
                  <a:srgbClr val="333333"/>
                </a:solidFill>
                <a:latin typeface="-apple-system"/>
              </a:rPr>
              <a:t>.“</a:t>
            </a:r>
          </a:p>
          <a:p>
            <a:r>
              <a:rPr lang="de-AT" dirty="0" err="1">
                <a:solidFill>
                  <a:srgbClr val="333333"/>
                </a:solidFill>
                <a:latin typeface="-apple-system"/>
              </a:rPr>
              <a:t>and</a:t>
            </a:r>
            <a:r>
              <a:rPr lang="de-AT" dirty="0">
                <a:solidFill>
                  <a:srgbClr val="333333"/>
                </a:solidFill>
                <a:latin typeface="-apple-system"/>
              </a:rPr>
              <a:t> </a:t>
            </a:r>
            <a:r>
              <a:rPr lang="de-AT" dirty="0" err="1">
                <a:solidFill>
                  <a:srgbClr val="333333"/>
                </a:solidFill>
                <a:latin typeface="-apple-system"/>
              </a:rPr>
              <a:t>creation</a:t>
            </a:r>
            <a:r>
              <a:rPr lang="de-AT" dirty="0">
                <a:solidFill>
                  <a:srgbClr val="333333"/>
                </a:solidFill>
                <a:latin typeface="-apple-system"/>
              </a:rPr>
              <a:t> of legal </a:t>
            </a:r>
            <a:r>
              <a:rPr lang="de-AT" dirty="0" err="1">
                <a:solidFill>
                  <a:srgbClr val="333333"/>
                </a:solidFill>
                <a:latin typeface="-apple-system"/>
              </a:rPr>
              <a:t>person</a:t>
            </a:r>
            <a:endParaRPr lang="de-AT" dirty="0">
              <a:solidFill>
                <a:srgbClr val="333333"/>
              </a:solidFill>
              <a:latin typeface="-apple-system"/>
            </a:endParaRPr>
          </a:p>
          <a:p>
            <a:pPr lvl="1"/>
            <a:r>
              <a:rPr lang="de-AT" dirty="0">
                <a:solidFill>
                  <a:srgbClr val="333333"/>
                </a:solidFill>
                <a:latin typeface="-apple-system"/>
              </a:rPr>
              <a:t>See § 126 </a:t>
            </a:r>
            <a:r>
              <a:rPr lang="de-AT" dirty="0" err="1">
                <a:solidFill>
                  <a:srgbClr val="333333"/>
                </a:solidFill>
                <a:latin typeface="-apple-system"/>
              </a:rPr>
              <a:t>czCC</a:t>
            </a:r>
            <a:r>
              <a:rPr lang="de-AT" dirty="0">
                <a:solidFill>
                  <a:srgbClr val="333333"/>
                </a:solidFill>
                <a:latin typeface="-apple-system"/>
              </a:rPr>
              <a:t>: „</a:t>
            </a:r>
            <a:r>
              <a:rPr lang="en-US" dirty="0">
                <a:solidFill>
                  <a:srgbClr val="333333"/>
                </a:solidFill>
                <a:latin typeface="-apple-system"/>
              </a:rPr>
              <a:t>A legal entity is created on the date of registration in the public register.”</a:t>
            </a:r>
          </a:p>
          <a:p>
            <a:pPr lvl="1"/>
            <a:r>
              <a:rPr lang="de-AT" dirty="0">
                <a:solidFill>
                  <a:srgbClr val="333333"/>
                </a:solidFill>
                <a:latin typeface="-apple-system"/>
              </a:rPr>
              <a:t>„</a:t>
            </a:r>
            <a:r>
              <a:rPr lang="de-AT" dirty="0" err="1">
                <a:solidFill>
                  <a:srgbClr val="333333"/>
                </a:solidFill>
                <a:latin typeface="-apple-system"/>
              </a:rPr>
              <a:t>Právnická</a:t>
            </a:r>
            <a:r>
              <a:rPr lang="de-AT" dirty="0">
                <a:solidFill>
                  <a:srgbClr val="333333"/>
                </a:solidFill>
                <a:latin typeface="-apple-system"/>
              </a:rPr>
              <a:t> </a:t>
            </a:r>
            <a:r>
              <a:rPr lang="de-AT" dirty="0" err="1">
                <a:solidFill>
                  <a:srgbClr val="333333"/>
                </a:solidFill>
                <a:latin typeface="-apple-system"/>
              </a:rPr>
              <a:t>osoba</a:t>
            </a:r>
            <a:r>
              <a:rPr lang="de-AT" dirty="0">
                <a:solidFill>
                  <a:srgbClr val="333333"/>
                </a:solidFill>
                <a:latin typeface="-apple-system"/>
              </a:rPr>
              <a:t> </a:t>
            </a:r>
            <a:r>
              <a:rPr lang="de-AT" dirty="0" err="1">
                <a:solidFill>
                  <a:srgbClr val="333333"/>
                </a:solidFill>
                <a:latin typeface="-apple-system"/>
              </a:rPr>
              <a:t>vzniká</a:t>
            </a:r>
            <a:r>
              <a:rPr lang="de-AT" dirty="0">
                <a:solidFill>
                  <a:srgbClr val="333333"/>
                </a:solidFill>
                <a:latin typeface="-apple-system"/>
              </a:rPr>
              <a:t> </a:t>
            </a:r>
            <a:r>
              <a:rPr lang="de-AT" dirty="0" err="1">
                <a:solidFill>
                  <a:srgbClr val="333333"/>
                </a:solidFill>
                <a:latin typeface="-apple-system"/>
              </a:rPr>
              <a:t>dnem</a:t>
            </a:r>
            <a:r>
              <a:rPr lang="de-AT" dirty="0">
                <a:solidFill>
                  <a:srgbClr val="333333"/>
                </a:solidFill>
                <a:latin typeface="-apple-system"/>
              </a:rPr>
              <a:t> </a:t>
            </a:r>
            <a:r>
              <a:rPr lang="de-AT" dirty="0" err="1">
                <a:solidFill>
                  <a:srgbClr val="333333"/>
                </a:solidFill>
                <a:latin typeface="-apple-system"/>
              </a:rPr>
              <a:t>zápisu</a:t>
            </a:r>
            <a:r>
              <a:rPr lang="de-AT" dirty="0">
                <a:solidFill>
                  <a:srgbClr val="333333"/>
                </a:solidFill>
                <a:latin typeface="-apple-system"/>
              </a:rPr>
              <a:t> do </a:t>
            </a:r>
            <a:r>
              <a:rPr lang="de-AT" dirty="0" err="1">
                <a:solidFill>
                  <a:srgbClr val="333333"/>
                </a:solidFill>
                <a:latin typeface="-apple-system"/>
              </a:rPr>
              <a:t>veřejného</a:t>
            </a:r>
            <a:r>
              <a:rPr lang="de-AT" dirty="0">
                <a:solidFill>
                  <a:srgbClr val="333333"/>
                </a:solidFill>
                <a:latin typeface="-apple-system"/>
              </a:rPr>
              <a:t> </a:t>
            </a:r>
            <a:r>
              <a:rPr lang="de-AT" dirty="0" err="1">
                <a:solidFill>
                  <a:srgbClr val="333333"/>
                </a:solidFill>
                <a:latin typeface="-apple-system"/>
              </a:rPr>
              <a:t>rejstříku</a:t>
            </a:r>
            <a:r>
              <a:rPr lang="de-AT" dirty="0">
                <a:solidFill>
                  <a:srgbClr val="333333"/>
                </a:solidFill>
                <a:latin typeface="-apple-system"/>
              </a:rPr>
              <a:t>.“</a:t>
            </a:r>
            <a:endParaRPr lang="de-AT" dirty="0"/>
          </a:p>
        </p:txBody>
      </p:sp>
    </p:spTree>
    <p:extLst>
      <p:ext uri="{BB962C8B-B14F-4D97-AF65-F5344CB8AC3E}">
        <p14:creationId xmlns:p14="http://schemas.microsoft.com/office/powerpoint/2010/main" val="3302470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17</a:t>
            </a:fld>
            <a:endParaRPr lang="en-GB" altLang="cs-CZ" noProof="0" dirty="0"/>
          </a:p>
        </p:txBody>
      </p:sp>
      <p:sp>
        <p:nvSpPr>
          <p:cNvPr id="4" name="Titel 3"/>
          <p:cNvSpPr>
            <a:spLocks noGrp="1"/>
          </p:cNvSpPr>
          <p:nvPr>
            <p:ph type="title"/>
          </p:nvPr>
        </p:nvSpPr>
        <p:spPr/>
        <p:txBody>
          <a:bodyPr/>
          <a:lstStyle/>
          <a:p>
            <a:r>
              <a:rPr lang="de-AT" dirty="0"/>
              <a:t>IV. Establishment of a legal </a:t>
            </a:r>
            <a:r>
              <a:rPr lang="de-AT" dirty="0" err="1"/>
              <a:t>person</a:t>
            </a:r>
            <a:endParaRPr lang="de-AT" dirty="0"/>
          </a:p>
        </p:txBody>
      </p:sp>
      <p:sp>
        <p:nvSpPr>
          <p:cNvPr id="5" name="Inhaltsplatzhalter 4"/>
          <p:cNvSpPr>
            <a:spLocks noGrp="1"/>
          </p:cNvSpPr>
          <p:nvPr>
            <p:ph idx="1"/>
          </p:nvPr>
        </p:nvSpPr>
        <p:spPr/>
        <p:txBody>
          <a:bodyPr/>
          <a:lstStyle/>
          <a:p>
            <a:r>
              <a:rPr lang="de-AT" dirty="0" err="1"/>
              <a:t>what</a:t>
            </a:r>
            <a:r>
              <a:rPr lang="de-AT" dirty="0"/>
              <a:t> </a:t>
            </a:r>
            <a:r>
              <a:rPr lang="de-AT" dirty="0" err="1"/>
              <a:t>happens</a:t>
            </a:r>
            <a:r>
              <a:rPr lang="de-AT" dirty="0"/>
              <a:t> </a:t>
            </a:r>
            <a:r>
              <a:rPr lang="de-AT" dirty="0" err="1"/>
              <a:t>between</a:t>
            </a:r>
            <a:r>
              <a:rPr lang="de-AT" dirty="0"/>
              <a:t> </a:t>
            </a:r>
            <a:r>
              <a:rPr lang="de-AT" dirty="0" err="1"/>
              <a:t>the</a:t>
            </a:r>
            <a:r>
              <a:rPr lang="de-AT" dirty="0"/>
              <a:t> </a:t>
            </a:r>
            <a:r>
              <a:rPr lang="de-AT" dirty="0" err="1"/>
              <a:t>founding</a:t>
            </a:r>
            <a:r>
              <a:rPr lang="de-AT" dirty="0"/>
              <a:t> </a:t>
            </a:r>
            <a:r>
              <a:rPr lang="de-AT" dirty="0" err="1"/>
              <a:t>act</a:t>
            </a:r>
            <a:r>
              <a:rPr lang="de-AT" dirty="0"/>
              <a:t> (legal </a:t>
            </a:r>
            <a:r>
              <a:rPr lang="de-AT" dirty="0" err="1"/>
              <a:t>act</a:t>
            </a:r>
            <a:r>
              <a:rPr lang="de-AT" dirty="0"/>
              <a:t> </a:t>
            </a:r>
            <a:r>
              <a:rPr lang="de-AT" dirty="0" err="1"/>
              <a:t>by</a:t>
            </a:r>
            <a:r>
              <a:rPr lang="de-AT" dirty="0"/>
              <a:t> </a:t>
            </a:r>
            <a:r>
              <a:rPr lang="de-AT" dirty="0" err="1"/>
              <a:t>the</a:t>
            </a:r>
            <a:r>
              <a:rPr lang="de-AT" dirty="0"/>
              <a:t> </a:t>
            </a:r>
            <a:r>
              <a:rPr lang="de-AT" dirty="0" err="1"/>
              <a:t>founders</a:t>
            </a:r>
            <a:r>
              <a:rPr lang="de-AT" dirty="0"/>
              <a:t>) </a:t>
            </a:r>
            <a:r>
              <a:rPr lang="de-AT" dirty="0" err="1"/>
              <a:t>and</a:t>
            </a:r>
            <a:r>
              <a:rPr lang="de-AT" dirty="0"/>
              <a:t> </a:t>
            </a:r>
            <a:r>
              <a:rPr lang="de-AT" dirty="0" err="1"/>
              <a:t>the</a:t>
            </a:r>
            <a:r>
              <a:rPr lang="de-AT" dirty="0"/>
              <a:t> </a:t>
            </a:r>
            <a:r>
              <a:rPr lang="de-AT" dirty="0" err="1"/>
              <a:t>creation</a:t>
            </a:r>
            <a:r>
              <a:rPr lang="de-AT" dirty="0"/>
              <a:t> of </a:t>
            </a:r>
            <a:r>
              <a:rPr lang="de-AT" dirty="0" err="1"/>
              <a:t>the</a:t>
            </a:r>
            <a:r>
              <a:rPr lang="de-AT" dirty="0"/>
              <a:t> legal </a:t>
            </a:r>
            <a:r>
              <a:rPr lang="de-AT" dirty="0" err="1"/>
              <a:t>person</a:t>
            </a:r>
            <a:r>
              <a:rPr lang="de-AT" dirty="0"/>
              <a:t> (</a:t>
            </a:r>
            <a:r>
              <a:rPr lang="de-AT" dirty="0" err="1"/>
              <a:t>entry</a:t>
            </a:r>
            <a:r>
              <a:rPr lang="de-AT" dirty="0"/>
              <a:t> </a:t>
            </a:r>
            <a:r>
              <a:rPr lang="de-AT" dirty="0" err="1"/>
              <a:t>into</a:t>
            </a:r>
            <a:r>
              <a:rPr lang="de-AT" dirty="0"/>
              <a:t> </a:t>
            </a:r>
            <a:r>
              <a:rPr lang="de-AT" dirty="0" err="1"/>
              <a:t>public</a:t>
            </a:r>
            <a:r>
              <a:rPr lang="de-AT" dirty="0"/>
              <a:t> </a:t>
            </a:r>
            <a:r>
              <a:rPr lang="de-AT" dirty="0" err="1"/>
              <a:t>register</a:t>
            </a:r>
            <a:r>
              <a:rPr lang="de-AT" dirty="0"/>
              <a:t>)?</a:t>
            </a:r>
          </a:p>
          <a:p>
            <a:pPr lvl="1"/>
            <a:r>
              <a:rPr lang="de-AT" dirty="0" err="1"/>
              <a:t>review</a:t>
            </a:r>
            <a:r>
              <a:rPr lang="de-AT" dirty="0"/>
              <a:t> </a:t>
            </a:r>
            <a:r>
              <a:rPr lang="de-AT" dirty="0" err="1"/>
              <a:t>by</a:t>
            </a:r>
            <a:r>
              <a:rPr lang="de-AT" dirty="0"/>
              <a:t> </a:t>
            </a:r>
            <a:r>
              <a:rPr lang="de-AT" dirty="0" err="1"/>
              <a:t>court</a:t>
            </a:r>
            <a:r>
              <a:rPr lang="de-AT" dirty="0"/>
              <a:t> (</a:t>
            </a:r>
            <a:r>
              <a:rPr lang="de-AT" dirty="0" err="1"/>
              <a:t>or</a:t>
            </a:r>
            <a:r>
              <a:rPr lang="de-AT" dirty="0"/>
              <a:t> </a:t>
            </a:r>
            <a:r>
              <a:rPr lang="de-AT" dirty="0" err="1"/>
              <a:t>competent</a:t>
            </a:r>
            <a:r>
              <a:rPr lang="de-AT" dirty="0"/>
              <a:t> </a:t>
            </a:r>
            <a:r>
              <a:rPr lang="de-AT" dirty="0" err="1"/>
              <a:t>authority</a:t>
            </a:r>
            <a:r>
              <a:rPr lang="de-AT" dirty="0"/>
              <a:t>)</a:t>
            </a:r>
          </a:p>
          <a:p>
            <a:r>
              <a:rPr lang="de-AT" dirty="0" err="1"/>
              <a:t>establishment</a:t>
            </a:r>
            <a:r>
              <a:rPr lang="de-AT" dirty="0"/>
              <a:t> of a legal </a:t>
            </a:r>
            <a:r>
              <a:rPr lang="de-AT" dirty="0" err="1"/>
              <a:t>person</a:t>
            </a:r>
            <a:r>
              <a:rPr lang="de-AT" dirty="0"/>
              <a:t> </a:t>
            </a:r>
            <a:r>
              <a:rPr lang="de-AT" dirty="0" err="1"/>
              <a:t>governed</a:t>
            </a:r>
            <a:r>
              <a:rPr lang="de-AT" dirty="0"/>
              <a:t> </a:t>
            </a:r>
            <a:r>
              <a:rPr lang="de-AT" dirty="0" err="1"/>
              <a:t>by</a:t>
            </a:r>
            <a:r>
              <a:rPr lang="de-AT" dirty="0"/>
              <a:t> private </a:t>
            </a:r>
            <a:r>
              <a:rPr lang="de-AT" dirty="0" err="1"/>
              <a:t>law</a:t>
            </a:r>
            <a:r>
              <a:rPr lang="de-AT" dirty="0"/>
              <a:t> </a:t>
            </a:r>
            <a:r>
              <a:rPr lang="de-AT" dirty="0" err="1"/>
              <a:t>is</a:t>
            </a:r>
            <a:r>
              <a:rPr lang="de-AT" dirty="0"/>
              <a:t> </a:t>
            </a:r>
            <a:r>
              <a:rPr lang="de-AT" dirty="0" err="1"/>
              <a:t>based</a:t>
            </a:r>
            <a:r>
              <a:rPr lang="de-AT" dirty="0"/>
              <a:t> on </a:t>
            </a:r>
            <a:r>
              <a:rPr lang="de-AT" dirty="0" err="1"/>
              <a:t>interaction</a:t>
            </a:r>
            <a:r>
              <a:rPr lang="de-AT" dirty="0"/>
              <a:t> </a:t>
            </a:r>
            <a:r>
              <a:rPr lang="de-AT" dirty="0" err="1"/>
              <a:t>between</a:t>
            </a:r>
            <a:r>
              <a:rPr lang="de-AT" dirty="0"/>
              <a:t> </a:t>
            </a:r>
            <a:r>
              <a:rPr lang="de-AT" dirty="0" err="1"/>
              <a:t>founders</a:t>
            </a:r>
            <a:r>
              <a:rPr lang="de-AT" dirty="0"/>
              <a:t> </a:t>
            </a:r>
            <a:r>
              <a:rPr lang="de-AT" dirty="0" err="1"/>
              <a:t>and</a:t>
            </a:r>
            <a:r>
              <a:rPr lang="de-AT" dirty="0"/>
              <a:t> </a:t>
            </a:r>
            <a:r>
              <a:rPr lang="de-AT" dirty="0" err="1"/>
              <a:t>state</a:t>
            </a:r>
            <a:r>
              <a:rPr lang="de-AT" dirty="0"/>
              <a:t> </a:t>
            </a:r>
            <a:r>
              <a:rPr lang="de-AT" dirty="0" err="1"/>
              <a:t>control</a:t>
            </a:r>
            <a:endParaRPr lang="de-AT" dirty="0"/>
          </a:p>
          <a:p>
            <a:endParaRPr lang="de-AT" dirty="0"/>
          </a:p>
        </p:txBody>
      </p:sp>
    </p:spTree>
    <p:extLst>
      <p:ext uri="{BB962C8B-B14F-4D97-AF65-F5344CB8AC3E}">
        <p14:creationId xmlns:p14="http://schemas.microsoft.com/office/powerpoint/2010/main" val="2855294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18</a:t>
            </a:fld>
            <a:endParaRPr lang="en-GB" altLang="cs-CZ" noProof="0" dirty="0"/>
          </a:p>
        </p:txBody>
      </p:sp>
      <p:sp>
        <p:nvSpPr>
          <p:cNvPr id="4" name="Titel 3"/>
          <p:cNvSpPr>
            <a:spLocks noGrp="1"/>
          </p:cNvSpPr>
          <p:nvPr>
            <p:ph type="title"/>
          </p:nvPr>
        </p:nvSpPr>
        <p:spPr/>
        <p:txBody>
          <a:bodyPr/>
          <a:lstStyle/>
          <a:p>
            <a:r>
              <a:rPr lang="de-AT" dirty="0"/>
              <a:t>IV. Establishment of a legal </a:t>
            </a:r>
            <a:r>
              <a:rPr lang="de-AT" dirty="0" err="1"/>
              <a:t>person</a:t>
            </a:r>
            <a:endParaRPr lang="de-AT" dirty="0"/>
          </a:p>
        </p:txBody>
      </p:sp>
      <p:sp>
        <p:nvSpPr>
          <p:cNvPr id="5" name="Inhaltsplatzhalter 4"/>
          <p:cNvSpPr>
            <a:spLocks noGrp="1"/>
          </p:cNvSpPr>
          <p:nvPr>
            <p:ph idx="1"/>
          </p:nvPr>
        </p:nvSpPr>
        <p:spPr/>
        <p:txBody>
          <a:bodyPr/>
          <a:lstStyle/>
          <a:p>
            <a:r>
              <a:rPr lang="de-AT" dirty="0" err="1"/>
              <a:t>models</a:t>
            </a:r>
            <a:r>
              <a:rPr lang="de-AT" dirty="0"/>
              <a:t> of </a:t>
            </a:r>
            <a:r>
              <a:rPr lang="de-AT" dirty="0" err="1"/>
              <a:t>involvement</a:t>
            </a:r>
            <a:r>
              <a:rPr lang="de-AT" dirty="0"/>
              <a:t> of </a:t>
            </a:r>
            <a:r>
              <a:rPr lang="de-AT" dirty="0" err="1"/>
              <a:t>state</a:t>
            </a:r>
            <a:r>
              <a:rPr lang="de-AT" dirty="0"/>
              <a:t> in </a:t>
            </a:r>
            <a:r>
              <a:rPr lang="de-AT" dirty="0" err="1"/>
              <a:t>the</a:t>
            </a:r>
            <a:r>
              <a:rPr lang="de-AT" dirty="0"/>
              <a:t> </a:t>
            </a:r>
            <a:r>
              <a:rPr lang="de-AT" dirty="0" err="1"/>
              <a:t>establishment</a:t>
            </a:r>
            <a:r>
              <a:rPr lang="de-AT" dirty="0"/>
              <a:t> of a legal </a:t>
            </a:r>
            <a:r>
              <a:rPr lang="de-AT" dirty="0" err="1"/>
              <a:t>person</a:t>
            </a:r>
            <a:endParaRPr lang="de-AT" dirty="0"/>
          </a:p>
          <a:p>
            <a:r>
              <a:rPr lang="de-AT" dirty="0"/>
              <a:t> </a:t>
            </a:r>
            <a:r>
              <a:rPr lang="de-AT" dirty="0" err="1"/>
              <a:t>concession</a:t>
            </a:r>
            <a:r>
              <a:rPr lang="de-AT" dirty="0"/>
              <a:t> </a:t>
            </a:r>
            <a:r>
              <a:rPr lang="de-AT" dirty="0" err="1"/>
              <a:t>system</a:t>
            </a:r>
            <a:endParaRPr lang="de-AT" dirty="0"/>
          </a:p>
          <a:p>
            <a:pPr lvl="1"/>
            <a:r>
              <a:rPr lang="de-AT" dirty="0" err="1"/>
              <a:t>puts</a:t>
            </a:r>
            <a:r>
              <a:rPr lang="de-AT" dirty="0"/>
              <a:t> </a:t>
            </a:r>
            <a:r>
              <a:rPr lang="de-AT" dirty="0" err="1"/>
              <a:t>the</a:t>
            </a:r>
            <a:r>
              <a:rPr lang="de-AT" dirty="0"/>
              <a:t> </a:t>
            </a:r>
            <a:r>
              <a:rPr lang="de-AT" dirty="0" err="1"/>
              <a:t>state</a:t>
            </a:r>
            <a:r>
              <a:rPr lang="de-AT" dirty="0"/>
              <a:t> „in </a:t>
            </a:r>
            <a:r>
              <a:rPr lang="de-AT" dirty="0" err="1"/>
              <a:t>the</a:t>
            </a:r>
            <a:r>
              <a:rPr lang="de-AT" dirty="0"/>
              <a:t> </a:t>
            </a:r>
            <a:r>
              <a:rPr lang="de-AT" dirty="0" err="1"/>
              <a:t>driver</a:t>
            </a:r>
            <a:r>
              <a:rPr lang="de-AT" dirty="0"/>
              <a:t> </a:t>
            </a:r>
            <a:r>
              <a:rPr lang="de-AT" dirty="0" err="1"/>
              <a:t>seat</a:t>
            </a:r>
            <a:r>
              <a:rPr lang="de-AT" dirty="0"/>
              <a:t>“ (</a:t>
            </a:r>
            <a:r>
              <a:rPr lang="de-AT" i="1" dirty="0" err="1"/>
              <a:t>Micheler</a:t>
            </a:r>
            <a:r>
              <a:rPr lang="de-AT" dirty="0"/>
              <a:t>, Real Entity </a:t>
            </a:r>
            <a:r>
              <a:rPr lang="de-AT" dirty="0" err="1"/>
              <a:t>Theory</a:t>
            </a:r>
            <a:r>
              <a:rPr lang="de-AT" dirty="0"/>
              <a:t>)</a:t>
            </a:r>
          </a:p>
          <a:p>
            <a:pPr lvl="1"/>
            <a:r>
              <a:rPr lang="de-AT" dirty="0" err="1"/>
              <a:t>from</a:t>
            </a:r>
            <a:r>
              <a:rPr lang="de-AT" dirty="0"/>
              <a:t> </a:t>
            </a:r>
            <a:r>
              <a:rPr lang="de-AT" dirty="0" err="1"/>
              <a:t>the</a:t>
            </a:r>
            <a:r>
              <a:rPr lang="de-AT" dirty="0"/>
              <a:t> </a:t>
            </a:r>
            <a:r>
              <a:rPr lang="de-AT" dirty="0" err="1"/>
              <a:t>historic</a:t>
            </a:r>
            <a:r>
              <a:rPr lang="de-AT" dirty="0"/>
              <a:t> </a:t>
            </a:r>
            <a:r>
              <a:rPr lang="de-AT" dirty="0" err="1"/>
              <a:t>perspective</a:t>
            </a:r>
            <a:r>
              <a:rPr lang="de-AT" dirty="0"/>
              <a:t> </a:t>
            </a:r>
            <a:r>
              <a:rPr lang="de-AT" dirty="0" err="1"/>
              <a:t>the</a:t>
            </a:r>
            <a:r>
              <a:rPr lang="de-AT" dirty="0"/>
              <a:t> </a:t>
            </a:r>
            <a:r>
              <a:rPr lang="de-AT" dirty="0" err="1"/>
              <a:t>oldest</a:t>
            </a:r>
            <a:r>
              <a:rPr lang="de-AT" dirty="0"/>
              <a:t> </a:t>
            </a:r>
            <a:r>
              <a:rPr lang="de-AT" dirty="0" err="1"/>
              <a:t>model</a:t>
            </a:r>
            <a:r>
              <a:rPr lang="de-AT" dirty="0"/>
              <a:t> (19th </a:t>
            </a:r>
            <a:r>
              <a:rPr lang="de-AT" dirty="0" err="1"/>
              <a:t>century</a:t>
            </a:r>
            <a:r>
              <a:rPr lang="de-AT" dirty="0"/>
              <a:t> </a:t>
            </a:r>
            <a:r>
              <a:rPr lang="de-AT" dirty="0" err="1"/>
              <a:t>and</a:t>
            </a:r>
            <a:r>
              <a:rPr lang="de-AT" dirty="0"/>
              <a:t> </a:t>
            </a:r>
            <a:r>
              <a:rPr lang="de-AT" dirty="0" err="1"/>
              <a:t>older</a:t>
            </a:r>
            <a:r>
              <a:rPr lang="de-AT" dirty="0"/>
              <a:t>)</a:t>
            </a:r>
          </a:p>
          <a:p>
            <a:pPr lvl="1"/>
            <a:r>
              <a:rPr lang="de-AT" dirty="0" err="1"/>
              <a:t>state</a:t>
            </a:r>
            <a:r>
              <a:rPr lang="de-AT" dirty="0"/>
              <a:t> (</a:t>
            </a:r>
            <a:r>
              <a:rPr lang="de-AT" dirty="0" err="1"/>
              <a:t>government</a:t>
            </a:r>
            <a:r>
              <a:rPr lang="de-AT" dirty="0"/>
              <a:t> </a:t>
            </a:r>
            <a:r>
              <a:rPr lang="de-AT" dirty="0" err="1"/>
              <a:t>or</a:t>
            </a:r>
            <a:r>
              <a:rPr lang="de-AT" dirty="0"/>
              <a:t> </a:t>
            </a:r>
            <a:r>
              <a:rPr lang="de-AT" dirty="0" err="1"/>
              <a:t>competent</a:t>
            </a:r>
            <a:r>
              <a:rPr lang="de-AT" dirty="0"/>
              <a:t> </a:t>
            </a:r>
            <a:r>
              <a:rPr lang="de-AT" dirty="0" err="1"/>
              <a:t>authority</a:t>
            </a:r>
            <a:r>
              <a:rPr lang="de-AT" dirty="0"/>
              <a:t>) </a:t>
            </a:r>
            <a:r>
              <a:rPr lang="de-AT" dirty="0" err="1"/>
              <a:t>is</a:t>
            </a:r>
            <a:r>
              <a:rPr lang="de-AT" dirty="0"/>
              <a:t> </a:t>
            </a:r>
            <a:r>
              <a:rPr lang="de-AT" dirty="0" err="1"/>
              <a:t>free</a:t>
            </a:r>
            <a:r>
              <a:rPr lang="de-AT" dirty="0"/>
              <a:t> </a:t>
            </a:r>
            <a:r>
              <a:rPr lang="de-AT" dirty="0" err="1"/>
              <a:t>approve</a:t>
            </a:r>
            <a:r>
              <a:rPr lang="de-AT" dirty="0"/>
              <a:t> </a:t>
            </a:r>
            <a:r>
              <a:rPr lang="de-AT" dirty="0" err="1"/>
              <a:t>or</a:t>
            </a:r>
            <a:r>
              <a:rPr lang="de-AT" dirty="0"/>
              <a:t> </a:t>
            </a:r>
            <a:r>
              <a:rPr lang="de-AT" dirty="0" err="1"/>
              <a:t>to</a:t>
            </a:r>
            <a:r>
              <a:rPr lang="de-AT" dirty="0"/>
              <a:t> </a:t>
            </a:r>
            <a:r>
              <a:rPr lang="de-AT" dirty="0" err="1"/>
              <a:t>deny</a:t>
            </a:r>
            <a:r>
              <a:rPr lang="de-AT" dirty="0"/>
              <a:t> </a:t>
            </a:r>
            <a:r>
              <a:rPr lang="de-AT" dirty="0" err="1"/>
              <a:t>the</a:t>
            </a:r>
            <a:r>
              <a:rPr lang="de-AT" dirty="0"/>
              <a:t> </a:t>
            </a:r>
            <a:r>
              <a:rPr lang="de-AT" dirty="0" err="1"/>
              <a:t>creation</a:t>
            </a:r>
            <a:r>
              <a:rPr lang="de-AT" dirty="0"/>
              <a:t> of </a:t>
            </a:r>
            <a:r>
              <a:rPr lang="de-AT" dirty="0" err="1"/>
              <a:t>the</a:t>
            </a:r>
            <a:r>
              <a:rPr lang="de-AT" dirty="0"/>
              <a:t> legal </a:t>
            </a:r>
            <a:r>
              <a:rPr lang="de-AT" dirty="0" err="1"/>
              <a:t>person</a:t>
            </a:r>
            <a:r>
              <a:rPr lang="de-AT" dirty="0"/>
              <a:t> (</a:t>
            </a:r>
            <a:r>
              <a:rPr lang="de-AT" dirty="0" err="1"/>
              <a:t>by</a:t>
            </a:r>
            <a:r>
              <a:rPr lang="de-AT" dirty="0"/>
              <a:t> </a:t>
            </a:r>
            <a:r>
              <a:rPr lang="de-AT" dirty="0" err="1"/>
              <a:t>discretionary</a:t>
            </a:r>
            <a:r>
              <a:rPr lang="de-AT" dirty="0"/>
              <a:t> power)</a:t>
            </a:r>
          </a:p>
          <a:p>
            <a:pPr lvl="1"/>
            <a:r>
              <a:rPr lang="de-AT" dirty="0" err="1"/>
              <a:t>no</a:t>
            </a:r>
            <a:r>
              <a:rPr lang="de-AT" dirty="0"/>
              <a:t> </a:t>
            </a:r>
            <a:r>
              <a:rPr lang="de-AT" dirty="0" err="1"/>
              <a:t>enforcable</a:t>
            </a:r>
            <a:r>
              <a:rPr lang="de-AT" dirty="0"/>
              <a:t> </a:t>
            </a:r>
            <a:r>
              <a:rPr lang="de-AT" dirty="0" err="1"/>
              <a:t>right</a:t>
            </a:r>
            <a:r>
              <a:rPr lang="de-AT" dirty="0"/>
              <a:t> of </a:t>
            </a:r>
            <a:r>
              <a:rPr lang="de-AT" dirty="0" err="1"/>
              <a:t>founders</a:t>
            </a:r>
            <a:r>
              <a:rPr lang="de-AT" dirty="0"/>
              <a:t> </a:t>
            </a:r>
            <a:r>
              <a:rPr lang="de-AT" dirty="0" err="1"/>
              <a:t>to</a:t>
            </a:r>
            <a:r>
              <a:rPr lang="de-AT" dirty="0"/>
              <a:t> bring „</a:t>
            </a:r>
            <a:r>
              <a:rPr lang="de-AT" dirty="0" err="1"/>
              <a:t>their</a:t>
            </a:r>
            <a:r>
              <a:rPr lang="de-AT" dirty="0"/>
              <a:t>“ legal </a:t>
            </a:r>
            <a:r>
              <a:rPr lang="de-AT" dirty="0" err="1"/>
              <a:t>entity</a:t>
            </a:r>
            <a:r>
              <a:rPr lang="de-AT" dirty="0"/>
              <a:t> </a:t>
            </a:r>
            <a:r>
              <a:rPr lang="de-AT" dirty="0" err="1"/>
              <a:t>to</a:t>
            </a:r>
            <a:r>
              <a:rPr lang="de-AT" dirty="0"/>
              <a:t> </a:t>
            </a:r>
            <a:r>
              <a:rPr lang="de-AT" dirty="0" err="1"/>
              <a:t>existence</a:t>
            </a:r>
            <a:endParaRPr lang="de-AT" dirty="0"/>
          </a:p>
          <a:p>
            <a:pPr lvl="1"/>
            <a:r>
              <a:rPr lang="de-AT" dirty="0" err="1"/>
              <a:t>reason</a:t>
            </a:r>
            <a:r>
              <a:rPr lang="de-AT" dirty="0"/>
              <a:t>: legal </a:t>
            </a:r>
            <a:r>
              <a:rPr lang="de-AT" dirty="0" err="1"/>
              <a:t>persons</a:t>
            </a:r>
            <a:r>
              <a:rPr lang="de-AT" dirty="0"/>
              <a:t> (</a:t>
            </a:r>
            <a:r>
              <a:rPr lang="de-AT" dirty="0" err="1"/>
              <a:t>associations</a:t>
            </a:r>
            <a:r>
              <a:rPr lang="de-AT" dirty="0"/>
              <a:t>, </a:t>
            </a:r>
            <a:r>
              <a:rPr lang="de-AT" dirty="0" err="1"/>
              <a:t>foundations</a:t>
            </a:r>
            <a:r>
              <a:rPr lang="de-AT" dirty="0"/>
              <a:t>, </a:t>
            </a:r>
            <a:r>
              <a:rPr lang="de-AT" dirty="0" err="1"/>
              <a:t>corporations</a:t>
            </a:r>
            <a:r>
              <a:rPr lang="de-AT" dirty="0"/>
              <a:t>) </a:t>
            </a:r>
            <a:r>
              <a:rPr lang="de-AT" dirty="0" err="1"/>
              <a:t>were</a:t>
            </a:r>
            <a:r>
              <a:rPr lang="de-AT" dirty="0"/>
              <a:t> </a:t>
            </a:r>
            <a:r>
              <a:rPr lang="de-AT" dirty="0" err="1"/>
              <a:t>considered</a:t>
            </a:r>
            <a:r>
              <a:rPr lang="de-AT" dirty="0"/>
              <a:t> </a:t>
            </a:r>
            <a:r>
              <a:rPr lang="de-AT" dirty="0" err="1"/>
              <a:t>as</a:t>
            </a:r>
            <a:r>
              <a:rPr lang="de-AT" dirty="0"/>
              <a:t> </a:t>
            </a:r>
            <a:r>
              <a:rPr lang="de-AT" dirty="0" err="1"/>
              <a:t>kind</a:t>
            </a:r>
            <a:r>
              <a:rPr lang="de-AT" dirty="0"/>
              <a:t> of </a:t>
            </a:r>
            <a:r>
              <a:rPr lang="de-AT" dirty="0" err="1"/>
              <a:t>dangerous</a:t>
            </a:r>
            <a:endParaRPr lang="de-AT" dirty="0"/>
          </a:p>
          <a:p>
            <a:pPr lvl="1"/>
            <a:r>
              <a:rPr lang="de-AT" dirty="0"/>
              <a:t>absolute </a:t>
            </a:r>
            <a:r>
              <a:rPr lang="de-AT" dirty="0" err="1"/>
              <a:t>control</a:t>
            </a:r>
            <a:r>
              <a:rPr lang="de-AT" dirty="0"/>
              <a:t> of </a:t>
            </a:r>
            <a:r>
              <a:rPr lang="de-AT" dirty="0" err="1"/>
              <a:t>state</a:t>
            </a:r>
            <a:r>
              <a:rPr lang="de-AT" dirty="0"/>
              <a:t> </a:t>
            </a:r>
            <a:r>
              <a:rPr lang="de-AT" dirty="0" err="1"/>
              <a:t>considered</a:t>
            </a:r>
            <a:r>
              <a:rPr lang="de-AT" dirty="0"/>
              <a:t> </a:t>
            </a:r>
            <a:r>
              <a:rPr lang="de-AT" dirty="0" err="1"/>
              <a:t>to</a:t>
            </a:r>
            <a:r>
              <a:rPr lang="de-AT" dirty="0"/>
              <a:t> </a:t>
            </a:r>
            <a:r>
              <a:rPr lang="de-AT" dirty="0" err="1"/>
              <a:t>be</a:t>
            </a:r>
            <a:r>
              <a:rPr lang="de-AT" dirty="0"/>
              <a:t> </a:t>
            </a:r>
            <a:r>
              <a:rPr lang="de-AT" dirty="0" err="1"/>
              <a:t>necessary</a:t>
            </a:r>
            <a:endParaRPr lang="de-AT" dirty="0"/>
          </a:p>
          <a:p>
            <a:pPr lvl="1"/>
            <a:r>
              <a:rPr lang="de-AT" dirty="0" err="1"/>
              <a:t>strictly</a:t>
            </a:r>
            <a:r>
              <a:rPr lang="de-AT" dirty="0"/>
              <a:t> </a:t>
            </a:r>
            <a:r>
              <a:rPr lang="de-AT" dirty="0" err="1"/>
              <a:t>opposed</a:t>
            </a:r>
            <a:r>
              <a:rPr lang="de-AT" dirty="0"/>
              <a:t> </a:t>
            </a:r>
            <a:r>
              <a:rPr lang="de-AT" dirty="0" err="1"/>
              <a:t>by</a:t>
            </a:r>
            <a:r>
              <a:rPr lang="de-AT" dirty="0"/>
              <a:t> </a:t>
            </a:r>
            <a:r>
              <a:rPr lang="de-AT" i="1" dirty="0"/>
              <a:t>v. Gierke</a:t>
            </a:r>
            <a:r>
              <a:rPr lang="de-AT" dirty="0"/>
              <a:t> (real </a:t>
            </a:r>
            <a:r>
              <a:rPr lang="de-AT" dirty="0" err="1"/>
              <a:t>entitiy</a:t>
            </a:r>
            <a:r>
              <a:rPr lang="de-AT" dirty="0"/>
              <a:t> </a:t>
            </a:r>
            <a:r>
              <a:rPr lang="de-AT" dirty="0" err="1"/>
              <a:t>theory</a:t>
            </a:r>
            <a:r>
              <a:rPr lang="de-AT" dirty="0"/>
              <a:t>!)</a:t>
            </a:r>
          </a:p>
        </p:txBody>
      </p:sp>
    </p:spTree>
    <p:extLst>
      <p:ext uri="{BB962C8B-B14F-4D97-AF65-F5344CB8AC3E}">
        <p14:creationId xmlns:p14="http://schemas.microsoft.com/office/powerpoint/2010/main" val="2534622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19</a:t>
            </a:fld>
            <a:endParaRPr lang="en-GB" altLang="cs-CZ" noProof="0" dirty="0"/>
          </a:p>
        </p:txBody>
      </p:sp>
      <p:sp>
        <p:nvSpPr>
          <p:cNvPr id="4" name="Titel 3"/>
          <p:cNvSpPr>
            <a:spLocks noGrp="1"/>
          </p:cNvSpPr>
          <p:nvPr>
            <p:ph type="title"/>
          </p:nvPr>
        </p:nvSpPr>
        <p:spPr/>
        <p:txBody>
          <a:bodyPr/>
          <a:lstStyle/>
          <a:p>
            <a:r>
              <a:rPr lang="de-AT" dirty="0"/>
              <a:t>IV. Establishment of a legal </a:t>
            </a:r>
            <a:r>
              <a:rPr lang="de-AT" dirty="0" err="1"/>
              <a:t>person</a:t>
            </a:r>
            <a:endParaRPr lang="de-AT" dirty="0"/>
          </a:p>
        </p:txBody>
      </p:sp>
      <p:sp>
        <p:nvSpPr>
          <p:cNvPr id="5" name="Inhaltsplatzhalter 4"/>
          <p:cNvSpPr>
            <a:spLocks noGrp="1"/>
          </p:cNvSpPr>
          <p:nvPr>
            <p:ph idx="1"/>
          </p:nvPr>
        </p:nvSpPr>
        <p:spPr/>
        <p:txBody>
          <a:bodyPr/>
          <a:lstStyle/>
          <a:p>
            <a:pPr lvl="1"/>
            <a:r>
              <a:rPr lang="de-AT" dirty="0" err="1"/>
              <a:t>state</a:t>
            </a:r>
            <a:r>
              <a:rPr lang="de-AT" dirty="0"/>
              <a:t> (</a:t>
            </a:r>
            <a:r>
              <a:rPr lang="de-AT" dirty="0" err="1"/>
              <a:t>government</a:t>
            </a:r>
            <a:r>
              <a:rPr lang="de-AT" dirty="0"/>
              <a:t> </a:t>
            </a:r>
            <a:r>
              <a:rPr lang="de-AT" dirty="0" err="1"/>
              <a:t>or</a:t>
            </a:r>
            <a:r>
              <a:rPr lang="de-AT" dirty="0"/>
              <a:t> </a:t>
            </a:r>
            <a:r>
              <a:rPr lang="de-AT" dirty="0" err="1"/>
              <a:t>competent</a:t>
            </a:r>
            <a:r>
              <a:rPr lang="de-AT" dirty="0"/>
              <a:t> </a:t>
            </a:r>
            <a:r>
              <a:rPr lang="de-AT" dirty="0" err="1"/>
              <a:t>authority</a:t>
            </a:r>
            <a:r>
              <a:rPr lang="de-AT" dirty="0"/>
              <a:t>) </a:t>
            </a:r>
            <a:r>
              <a:rPr lang="de-AT" dirty="0" err="1"/>
              <a:t>found</a:t>
            </a:r>
            <a:r>
              <a:rPr lang="de-AT" dirty="0"/>
              <a:t> </a:t>
            </a:r>
            <a:r>
              <a:rPr lang="de-AT" dirty="0" err="1"/>
              <a:t>by</a:t>
            </a:r>
            <a:r>
              <a:rPr lang="de-AT" dirty="0"/>
              <a:t> </a:t>
            </a:r>
            <a:r>
              <a:rPr lang="de-AT" dirty="0" err="1"/>
              <a:t>experience</a:t>
            </a:r>
            <a:r>
              <a:rPr lang="de-AT" dirty="0"/>
              <a:t> </a:t>
            </a:r>
            <a:r>
              <a:rPr lang="de-AT" dirty="0" err="1"/>
              <a:t>that</a:t>
            </a:r>
            <a:r>
              <a:rPr lang="de-AT" dirty="0"/>
              <a:t> legal </a:t>
            </a:r>
            <a:r>
              <a:rPr lang="de-AT" dirty="0" err="1"/>
              <a:t>persons</a:t>
            </a:r>
            <a:r>
              <a:rPr lang="de-AT" dirty="0"/>
              <a:t> </a:t>
            </a:r>
            <a:r>
              <a:rPr lang="de-AT" dirty="0" err="1"/>
              <a:t>could</a:t>
            </a:r>
            <a:r>
              <a:rPr lang="de-AT" dirty="0"/>
              <a:t> </a:t>
            </a:r>
            <a:r>
              <a:rPr lang="de-AT" dirty="0" err="1"/>
              <a:t>be</a:t>
            </a:r>
            <a:r>
              <a:rPr lang="de-AT" dirty="0"/>
              <a:t> </a:t>
            </a:r>
            <a:r>
              <a:rPr lang="de-AT" dirty="0" err="1"/>
              <a:t>approved</a:t>
            </a:r>
            <a:r>
              <a:rPr lang="de-AT" dirty="0"/>
              <a:t> </a:t>
            </a:r>
            <a:r>
              <a:rPr lang="de-AT" dirty="0" err="1"/>
              <a:t>if</a:t>
            </a:r>
            <a:r>
              <a:rPr lang="de-AT" dirty="0"/>
              <a:t> </a:t>
            </a:r>
            <a:r>
              <a:rPr lang="de-AT" dirty="0" err="1"/>
              <a:t>they</a:t>
            </a:r>
            <a:r>
              <a:rPr lang="de-AT" dirty="0"/>
              <a:t> </a:t>
            </a:r>
            <a:r>
              <a:rPr lang="de-AT" dirty="0" err="1"/>
              <a:t>met</a:t>
            </a:r>
            <a:r>
              <a:rPr lang="de-AT" dirty="0"/>
              <a:t> </a:t>
            </a:r>
            <a:r>
              <a:rPr lang="de-AT" dirty="0" err="1"/>
              <a:t>certain</a:t>
            </a:r>
            <a:r>
              <a:rPr lang="de-AT" dirty="0"/>
              <a:t> </a:t>
            </a:r>
            <a:r>
              <a:rPr lang="de-AT" dirty="0" err="1"/>
              <a:t>requirements</a:t>
            </a:r>
            <a:endParaRPr lang="de-AT" dirty="0"/>
          </a:p>
          <a:p>
            <a:pPr lvl="1"/>
            <a:r>
              <a:rPr lang="de-AT" dirty="0" err="1"/>
              <a:t>as</a:t>
            </a:r>
            <a:r>
              <a:rPr lang="de-AT" dirty="0"/>
              <a:t> a </a:t>
            </a:r>
            <a:r>
              <a:rPr lang="de-AT" dirty="0" err="1"/>
              <a:t>consequence</a:t>
            </a:r>
            <a:r>
              <a:rPr lang="de-AT" dirty="0"/>
              <a:t>:</a:t>
            </a:r>
          </a:p>
          <a:p>
            <a:r>
              <a:rPr lang="de-AT" dirty="0"/>
              <a:t>normative </a:t>
            </a:r>
            <a:r>
              <a:rPr lang="de-AT" dirty="0" err="1"/>
              <a:t>system</a:t>
            </a:r>
            <a:endParaRPr lang="de-AT" dirty="0"/>
          </a:p>
          <a:p>
            <a:pPr lvl="1"/>
            <a:r>
              <a:rPr lang="de-AT" dirty="0" err="1"/>
              <a:t>legislation</a:t>
            </a:r>
            <a:r>
              <a:rPr lang="de-AT" dirty="0"/>
              <a:t> </a:t>
            </a:r>
            <a:r>
              <a:rPr lang="de-AT" dirty="0" err="1"/>
              <a:t>provides</a:t>
            </a:r>
            <a:r>
              <a:rPr lang="de-AT" dirty="0"/>
              <a:t> </a:t>
            </a:r>
            <a:r>
              <a:rPr lang="de-AT" dirty="0" err="1"/>
              <a:t>for</a:t>
            </a:r>
            <a:r>
              <a:rPr lang="de-AT" dirty="0"/>
              <a:t> </a:t>
            </a:r>
            <a:r>
              <a:rPr lang="de-AT" dirty="0" err="1"/>
              <a:t>certain</a:t>
            </a:r>
            <a:r>
              <a:rPr lang="de-AT" dirty="0"/>
              <a:t> </a:t>
            </a:r>
            <a:r>
              <a:rPr lang="de-AT" dirty="0" err="1"/>
              <a:t>requirements</a:t>
            </a:r>
            <a:r>
              <a:rPr lang="de-AT" dirty="0"/>
              <a:t> </a:t>
            </a:r>
            <a:r>
              <a:rPr lang="de-AT" dirty="0" err="1"/>
              <a:t>for</a:t>
            </a:r>
            <a:r>
              <a:rPr lang="de-AT" dirty="0"/>
              <a:t> </a:t>
            </a:r>
            <a:r>
              <a:rPr lang="de-AT" dirty="0" err="1"/>
              <a:t>the</a:t>
            </a:r>
            <a:r>
              <a:rPr lang="de-AT" dirty="0"/>
              <a:t> </a:t>
            </a:r>
            <a:r>
              <a:rPr lang="de-AT" dirty="0" err="1"/>
              <a:t>establishment</a:t>
            </a:r>
            <a:r>
              <a:rPr lang="de-AT" dirty="0"/>
              <a:t> of a legal </a:t>
            </a:r>
            <a:r>
              <a:rPr lang="de-AT" dirty="0" err="1"/>
              <a:t>person</a:t>
            </a:r>
            <a:endParaRPr lang="de-AT" dirty="0"/>
          </a:p>
          <a:p>
            <a:pPr lvl="2"/>
            <a:r>
              <a:rPr lang="de-AT" dirty="0"/>
              <a:t>e.g. </a:t>
            </a:r>
            <a:r>
              <a:rPr lang="de-AT" dirty="0" err="1"/>
              <a:t>name</a:t>
            </a:r>
            <a:r>
              <a:rPr lang="de-AT" dirty="0"/>
              <a:t> </a:t>
            </a:r>
            <a:r>
              <a:rPr lang="de-AT" dirty="0" err="1"/>
              <a:t>and</a:t>
            </a:r>
            <a:r>
              <a:rPr lang="de-AT" dirty="0"/>
              <a:t> </a:t>
            </a:r>
            <a:r>
              <a:rPr lang="de-AT" dirty="0" err="1"/>
              <a:t>seat</a:t>
            </a:r>
            <a:r>
              <a:rPr lang="de-AT" dirty="0"/>
              <a:t> of </a:t>
            </a:r>
            <a:r>
              <a:rPr lang="de-AT" dirty="0" err="1"/>
              <a:t>the</a:t>
            </a:r>
            <a:r>
              <a:rPr lang="de-AT" dirty="0"/>
              <a:t> legal </a:t>
            </a:r>
            <a:r>
              <a:rPr lang="de-AT" dirty="0" err="1"/>
              <a:t>person</a:t>
            </a:r>
            <a:r>
              <a:rPr lang="de-AT" dirty="0"/>
              <a:t>, </a:t>
            </a:r>
            <a:r>
              <a:rPr lang="de-AT" dirty="0" err="1"/>
              <a:t>minimum</a:t>
            </a:r>
            <a:r>
              <a:rPr lang="de-AT" dirty="0"/>
              <a:t> </a:t>
            </a:r>
            <a:r>
              <a:rPr lang="de-AT" dirty="0" err="1"/>
              <a:t>capital</a:t>
            </a:r>
            <a:r>
              <a:rPr lang="de-AT" dirty="0"/>
              <a:t>, </a:t>
            </a:r>
            <a:r>
              <a:rPr lang="de-AT" dirty="0" err="1"/>
              <a:t>appointment</a:t>
            </a:r>
            <a:r>
              <a:rPr lang="de-AT" dirty="0"/>
              <a:t> of </a:t>
            </a:r>
            <a:r>
              <a:rPr lang="de-AT" dirty="0" err="1"/>
              <a:t>representatives</a:t>
            </a:r>
            <a:r>
              <a:rPr lang="de-AT" dirty="0"/>
              <a:t> </a:t>
            </a:r>
            <a:r>
              <a:rPr lang="de-AT" dirty="0" err="1"/>
              <a:t>and</a:t>
            </a:r>
            <a:r>
              <a:rPr lang="de-AT" dirty="0"/>
              <a:t> </a:t>
            </a:r>
            <a:r>
              <a:rPr lang="de-AT" dirty="0" err="1"/>
              <a:t>other</a:t>
            </a:r>
            <a:r>
              <a:rPr lang="de-AT" dirty="0"/>
              <a:t> </a:t>
            </a:r>
            <a:r>
              <a:rPr lang="de-AT" dirty="0" err="1"/>
              <a:t>organs</a:t>
            </a:r>
            <a:r>
              <a:rPr lang="de-AT" dirty="0"/>
              <a:t> </a:t>
            </a:r>
            <a:r>
              <a:rPr lang="de-AT" dirty="0" err="1"/>
              <a:t>etc</a:t>
            </a:r>
            <a:endParaRPr lang="de-AT" dirty="0"/>
          </a:p>
          <a:p>
            <a:pPr lvl="1"/>
            <a:r>
              <a:rPr lang="de-AT" dirty="0" err="1"/>
              <a:t>if</a:t>
            </a:r>
            <a:r>
              <a:rPr lang="de-AT" dirty="0"/>
              <a:t> </a:t>
            </a:r>
            <a:r>
              <a:rPr lang="de-AT" dirty="0" err="1"/>
              <a:t>those</a:t>
            </a:r>
            <a:r>
              <a:rPr lang="de-AT" dirty="0"/>
              <a:t> </a:t>
            </a:r>
            <a:r>
              <a:rPr lang="de-AT" dirty="0" err="1"/>
              <a:t>requirements</a:t>
            </a:r>
            <a:r>
              <a:rPr lang="de-AT" dirty="0"/>
              <a:t> </a:t>
            </a:r>
            <a:r>
              <a:rPr lang="de-AT" dirty="0" err="1"/>
              <a:t>are</a:t>
            </a:r>
            <a:r>
              <a:rPr lang="de-AT" dirty="0"/>
              <a:t> </a:t>
            </a:r>
            <a:r>
              <a:rPr lang="de-AT" dirty="0" err="1"/>
              <a:t>met</a:t>
            </a:r>
            <a:r>
              <a:rPr lang="de-AT" dirty="0"/>
              <a:t> </a:t>
            </a:r>
            <a:r>
              <a:rPr lang="de-AT" dirty="0" err="1"/>
              <a:t>the</a:t>
            </a:r>
            <a:r>
              <a:rPr lang="de-AT" dirty="0"/>
              <a:t> </a:t>
            </a:r>
            <a:r>
              <a:rPr lang="de-AT" dirty="0" err="1"/>
              <a:t>establishment</a:t>
            </a:r>
            <a:r>
              <a:rPr lang="de-AT" dirty="0"/>
              <a:t> of </a:t>
            </a:r>
            <a:r>
              <a:rPr lang="de-AT" dirty="0" err="1"/>
              <a:t>the</a:t>
            </a:r>
            <a:r>
              <a:rPr lang="de-AT" dirty="0"/>
              <a:t> legal </a:t>
            </a:r>
            <a:r>
              <a:rPr lang="de-AT" dirty="0" err="1"/>
              <a:t>person</a:t>
            </a:r>
            <a:r>
              <a:rPr lang="de-AT" dirty="0"/>
              <a:t> </a:t>
            </a:r>
            <a:r>
              <a:rPr lang="de-AT" dirty="0" err="1"/>
              <a:t>has</a:t>
            </a:r>
            <a:r>
              <a:rPr lang="de-AT" dirty="0"/>
              <a:t> </a:t>
            </a:r>
            <a:r>
              <a:rPr lang="de-AT" dirty="0" err="1"/>
              <a:t>to</a:t>
            </a:r>
            <a:r>
              <a:rPr lang="de-AT" dirty="0"/>
              <a:t> </a:t>
            </a:r>
            <a:r>
              <a:rPr lang="de-AT" dirty="0" err="1"/>
              <a:t>be</a:t>
            </a:r>
            <a:r>
              <a:rPr lang="de-AT" dirty="0"/>
              <a:t> </a:t>
            </a:r>
            <a:r>
              <a:rPr lang="de-AT" dirty="0" err="1"/>
              <a:t>approved</a:t>
            </a:r>
            <a:endParaRPr lang="de-AT" dirty="0"/>
          </a:p>
          <a:p>
            <a:pPr lvl="1"/>
            <a:r>
              <a:rPr lang="de-AT" dirty="0" err="1"/>
              <a:t>state</a:t>
            </a:r>
            <a:r>
              <a:rPr lang="de-AT" dirty="0"/>
              <a:t> </a:t>
            </a:r>
            <a:r>
              <a:rPr lang="de-AT" dirty="0" err="1"/>
              <a:t>control</a:t>
            </a:r>
            <a:r>
              <a:rPr lang="de-AT" dirty="0"/>
              <a:t> </a:t>
            </a:r>
            <a:r>
              <a:rPr lang="de-AT" dirty="0" err="1"/>
              <a:t>is</a:t>
            </a:r>
            <a:r>
              <a:rPr lang="de-AT" dirty="0"/>
              <a:t> </a:t>
            </a:r>
            <a:r>
              <a:rPr lang="de-AT" dirty="0" err="1"/>
              <a:t>restricted</a:t>
            </a:r>
            <a:r>
              <a:rPr lang="de-AT" dirty="0"/>
              <a:t> </a:t>
            </a:r>
            <a:r>
              <a:rPr lang="de-AT" dirty="0" err="1"/>
              <a:t>to</a:t>
            </a:r>
            <a:r>
              <a:rPr lang="de-AT" dirty="0"/>
              <a:t> a </a:t>
            </a:r>
            <a:r>
              <a:rPr lang="de-AT" dirty="0" err="1"/>
              <a:t>review</a:t>
            </a:r>
            <a:r>
              <a:rPr lang="de-AT" dirty="0"/>
              <a:t> </a:t>
            </a:r>
            <a:r>
              <a:rPr lang="de-AT" dirty="0" err="1"/>
              <a:t>whether</a:t>
            </a:r>
            <a:r>
              <a:rPr lang="de-AT" dirty="0"/>
              <a:t> </a:t>
            </a:r>
            <a:r>
              <a:rPr lang="de-AT" dirty="0" err="1"/>
              <a:t>or</a:t>
            </a:r>
            <a:r>
              <a:rPr lang="de-AT" dirty="0"/>
              <a:t> not </a:t>
            </a:r>
            <a:r>
              <a:rPr lang="de-AT" dirty="0" err="1"/>
              <a:t>the</a:t>
            </a:r>
            <a:r>
              <a:rPr lang="de-AT" dirty="0"/>
              <a:t> legal </a:t>
            </a:r>
            <a:r>
              <a:rPr lang="de-AT" dirty="0" err="1"/>
              <a:t>requirements</a:t>
            </a:r>
            <a:r>
              <a:rPr lang="de-AT" dirty="0"/>
              <a:t> </a:t>
            </a:r>
            <a:r>
              <a:rPr lang="de-AT" dirty="0" err="1"/>
              <a:t>are</a:t>
            </a:r>
            <a:r>
              <a:rPr lang="de-AT" dirty="0"/>
              <a:t> </a:t>
            </a:r>
            <a:r>
              <a:rPr lang="de-AT" dirty="0" err="1"/>
              <a:t>met</a:t>
            </a:r>
            <a:endParaRPr lang="de-AT" dirty="0"/>
          </a:p>
          <a:p>
            <a:pPr lvl="1"/>
            <a:r>
              <a:rPr lang="de-AT" dirty="0" err="1"/>
              <a:t>founders</a:t>
            </a:r>
            <a:r>
              <a:rPr lang="de-AT" dirty="0"/>
              <a:t>‘ </a:t>
            </a:r>
            <a:r>
              <a:rPr lang="de-AT" dirty="0" err="1"/>
              <a:t>right</a:t>
            </a:r>
            <a:r>
              <a:rPr lang="de-AT" dirty="0"/>
              <a:t> </a:t>
            </a:r>
            <a:r>
              <a:rPr lang="de-AT" dirty="0" err="1"/>
              <a:t>to</a:t>
            </a:r>
            <a:r>
              <a:rPr lang="de-AT" dirty="0"/>
              <a:t> bring </a:t>
            </a:r>
            <a:r>
              <a:rPr lang="de-AT" dirty="0" err="1"/>
              <a:t>their</a:t>
            </a:r>
            <a:r>
              <a:rPr lang="de-AT" dirty="0"/>
              <a:t> legal </a:t>
            </a:r>
            <a:r>
              <a:rPr lang="de-AT" dirty="0" err="1"/>
              <a:t>person</a:t>
            </a:r>
            <a:r>
              <a:rPr lang="de-AT" dirty="0"/>
              <a:t> </a:t>
            </a:r>
            <a:r>
              <a:rPr lang="de-AT" dirty="0" err="1"/>
              <a:t>to</a:t>
            </a:r>
            <a:r>
              <a:rPr lang="de-AT" dirty="0"/>
              <a:t> </a:t>
            </a:r>
            <a:r>
              <a:rPr lang="de-AT" dirty="0" err="1"/>
              <a:t>existence</a:t>
            </a:r>
            <a:r>
              <a:rPr lang="de-AT" dirty="0"/>
              <a:t> </a:t>
            </a:r>
            <a:r>
              <a:rPr lang="de-AT" dirty="0" err="1"/>
              <a:t>is</a:t>
            </a:r>
            <a:r>
              <a:rPr lang="de-AT" dirty="0"/>
              <a:t> </a:t>
            </a:r>
            <a:r>
              <a:rPr lang="de-AT" dirty="0" err="1"/>
              <a:t>granted</a:t>
            </a:r>
            <a:endParaRPr lang="de-AT" dirty="0"/>
          </a:p>
          <a:p>
            <a:pPr lvl="1"/>
            <a:r>
              <a:rPr lang="de-AT" dirty="0"/>
              <a:t>normative </a:t>
            </a:r>
            <a:r>
              <a:rPr lang="de-AT" dirty="0" err="1"/>
              <a:t>system</a:t>
            </a:r>
            <a:r>
              <a:rPr lang="de-AT" dirty="0"/>
              <a:t> </a:t>
            </a:r>
            <a:r>
              <a:rPr lang="de-AT" dirty="0" err="1"/>
              <a:t>is</a:t>
            </a:r>
            <a:r>
              <a:rPr lang="de-AT" dirty="0"/>
              <a:t> </a:t>
            </a:r>
            <a:r>
              <a:rPr lang="de-AT" dirty="0" err="1"/>
              <a:t>most</a:t>
            </a:r>
            <a:r>
              <a:rPr lang="de-AT" dirty="0"/>
              <a:t> </a:t>
            </a:r>
            <a:r>
              <a:rPr lang="de-AT" dirty="0" err="1"/>
              <a:t>commonly</a:t>
            </a:r>
            <a:r>
              <a:rPr lang="de-AT" dirty="0"/>
              <a:t> </a:t>
            </a:r>
            <a:r>
              <a:rPr lang="de-AT" dirty="0" err="1"/>
              <a:t>applied</a:t>
            </a:r>
            <a:r>
              <a:rPr lang="de-AT" dirty="0"/>
              <a:t> in modern </a:t>
            </a:r>
            <a:r>
              <a:rPr lang="de-AT" dirty="0" err="1"/>
              <a:t>legislation</a:t>
            </a:r>
            <a:endParaRPr lang="de-AT" dirty="0"/>
          </a:p>
        </p:txBody>
      </p:sp>
    </p:spTree>
    <p:extLst>
      <p:ext uri="{BB962C8B-B14F-4D97-AF65-F5344CB8AC3E}">
        <p14:creationId xmlns:p14="http://schemas.microsoft.com/office/powerpoint/2010/main" val="237301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Titel 3"/>
          <p:cNvSpPr>
            <a:spLocks noGrp="1"/>
          </p:cNvSpPr>
          <p:nvPr>
            <p:ph type="title"/>
          </p:nvPr>
        </p:nvSpPr>
        <p:spPr/>
        <p:txBody>
          <a:bodyPr/>
          <a:lstStyle/>
          <a:p>
            <a:r>
              <a:rPr lang="de-AT" dirty="0"/>
              <a:t>Survey of </a:t>
            </a:r>
            <a:r>
              <a:rPr lang="de-AT" dirty="0" err="1"/>
              <a:t>contents</a:t>
            </a:r>
            <a:endParaRPr lang="de-AT" dirty="0"/>
          </a:p>
        </p:txBody>
      </p:sp>
      <p:sp>
        <p:nvSpPr>
          <p:cNvPr id="5" name="Inhaltsplatzhalter 4"/>
          <p:cNvSpPr>
            <a:spLocks noGrp="1"/>
          </p:cNvSpPr>
          <p:nvPr>
            <p:ph idx="1"/>
          </p:nvPr>
        </p:nvSpPr>
        <p:spPr/>
        <p:txBody>
          <a:bodyPr/>
          <a:lstStyle/>
          <a:p>
            <a:pPr marL="643500" indent="-571500">
              <a:buAutoNum type="romanUcPeriod"/>
            </a:pPr>
            <a:r>
              <a:rPr lang="de-AT" dirty="0" err="1"/>
              <a:t>What</a:t>
            </a:r>
            <a:r>
              <a:rPr lang="de-AT" dirty="0"/>
              <a:t> </a:t>
            </a:r>
            <a:r>
              <a:rPr lang="de-AT" dirty="0" err="1"/>
              <a:t>is</a:t>
            </a:r>
            <a:r>
              <a:rPr lang="de-AT" dirty="0"/>
              <a:t> a legal </a:t>
            </a:r>
            <a:r>
              <a:rPr lang="de-AT" dirty="0" err="1"/>
              <a:t>person</a:t>
            </a:r>
            <a:r>
              <a:rPr lang="de-AT" dirty="0"/>
              <a:t>?</a:t>
            </a:r>
          </a:p>
          <a:p>
            <a:pPr marL="643500" indent="-571500">
              <a:buAutoNum type="romanUcPeriod"/>
            </a:pPr>
            <a:r>
              <a:rPr lang="de-AT" dirty="0"/>
              <a:t>Systems of legal </a:t>
            </a:r>
            <a:r>
              <a:rPr lang="de-AT" dirty="0" err="1"/>
              <a:t>persons</a:t>
            </a:r>
            <a:endParaRPr lang="de-AT" dirty="0"/>
          </a:p>
          <a:p>
            <a:pPr marL="643500" indent="-571500">
              <a:buAutoNum type="romanUcPeriod"/>
            </a:pPr>
            <a:r>
              <a:rPr lang="de-AT" dirty="0" err="1"/>
              <a:t>Why</a:t>
            </a:r>
            <a:r>
              <a:rPr lang="de-AT" dirty="0"/>
              <a:t> </a:t>
            </a:r>
            <a:r>
              <a:rPr lang="de-AT" dirty="0" err="1"/>
              <a:t>and</a:t>
            </a:r>
            <a:r>
              <a:rPr lang="de-AT" dirty="0"/>
              <a:t> </a:t>
            </a:r>
            <a:r>
              <a:rPr lang="de-AT" dirty="0" err="1"/>
              <a:t>what</a:t>
            </a:r>
            <a:r>
              <a:rPr lang="de-AT" dirty="0"/>
              <a:t> </a:t>
            </a:r>
            <a:r>
              <a:rPr lang="de-AT" dirty="0" err="1"/>
              <a:t>for</a:t>
            </a:r>
            <a:r>
              <a:rPr lang="de-AT" dirty="0"/>
              <a:t> </a:t>
            </a:r>
            <a:r>
              <a:rPr lang="de-AT" dirty="0" err="1"/>
              <a:t>does</a:t>
            </a:r>
            <a:r>
              <a:rPr lang="de-AT" dirty="0"/>
              <a:t> a legal </a:t>
            </a:r>
            <a:r>
              <a:rPr lang="de-AT" dirty="0" err="1"/>
              <a:t>person</a:t>
            </a:r>
            <a:r>
              <a:rPr lang="de-AT" dirty="0"/>
              <a:t> </a:t>
            </a:r>
            <a:r>
              <a:rPr lang="de-AT" dirty="0" err="1"/>
              <a:t>exist</a:t>
            </a:r>
            <a:r>
              <a:rPr lang="de-AT" dirty="0"/>
              <a:t>?</a:t>
            </a:r>
          </a:p>
          <a:p>
            <a:pPr marL="643500" indent="-571500">
              <a:buAutoNum type="romanUcPeriod"/>
            </a:pPr>
            <a:r>
              <a:rPr lang="de-AT" dirty="0"/>
              <a:t>Establishment of a legal </a:t>
            </a:r>
            <a:r>
              <a:rPr lang="de-AT" dirty="0" err="1"/>
              <a:t>person</a:t>
            </a:r>
            <a:endParaRPr lang="de-AT" dirty="0"/>
          </a:p>
          <a:p>
            <a:pPr marL="643500" indent="-571500">
              <a:buAutoNum type="romanUcPeriod"/>
            </a:pPr>
            <a:r>
              <a:rPr lang="de-AT" dirty="0"/>
              <a:t>Legal </a:t>
            </a:r>
            <a:r>
              <a:rPr lang="de-AT" dirty="0" err="1"/>
              <a:t>personality</a:t>
            </a:r>
            <a:endParaRPr lang="de-AT" dirty="0"/>
          </a:p>
        </p:txBody>
      </p:sp>
    </p:spTree>
    <p:extLst>
      <p:ext uri="{BB962C8B-B14F-4D97-AF65-F5344CB8AC3E}">
        <p14:creationId xmlns:p14="http://schemas.microsoft.com/office/powerpoint/2010/main" val="42320634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20</a:t>
            </a:fld>
            <a:endParaRPr lang="en-GB" altLang="cs-CZ" noProof="0" dirty="0"/>
          </a:p>
        </p:txBody>
      </p:sp>
      <p:sp>
        <p:nvSpPr>
          <p:cNvPr id="4" name="Titel 3"/>
          <p:cNvSpPr>
            <a:spLocks noGrp="1"/>
          </p:cNvSpPr>
          <p:nvPr>
            <p:ph type="title"/>
          </p:nvPr>
        </p:nvSpPr>
        <p:spPr/>
        <p:txBody>
          <a:bodyPr/>
          <a:lstStyle/>
          <a:p>
            <a:r>
              <a:rPr lang="de-AT" dirty="0"/>
              <a:t>IV. Establishment of a legal </a:t>
            </a:r>
            <a:r>
              <a:rPr lang="de-AT" dirty="0" err="1"/>
              <a:t>person</a:t>
            </a:r>
            <a:endParaRPr lang="de-AT" dirty="0"/>
          </a:p>
        </p:txBody>
      </p:sp>
      <p:sp>
        <p:nvSpPr>
          <p:cNvPr id="5" name="Inhaltsplatzhalter 4"/>
          <p:cNvSpPr>
            <a:spLocks noGrp="1"/>
          </p:cNvSpPr>
          <p:nvPr>
            <p:ph idx="1"/>
          </p:nvPr>
        </p:nvSpPr>
        <p:spPr/>
        <p:txBody>
          <a:bodyPr/>
          <a:lstStyle/>
          <a:p>
            <a:pPr lvl="1"/>
            <a:r>
              <a:rPr lang="de-AT" dirty="0" err="1"/>
              <a:t>see</a:t>
            </a:r>
            <a:r>
              <a:rPr lang="de-AT" dirty="0"/>
              <a:t> e.g. § 123 (1) </a:t>
            </a:r>
            <a:r>
              <a:rPr lang="de-AT" dirty="0" err="1"/>
              <a:t>czCC</a:t>
            </a:r>
            <a:r>
              <a:rPr lang="de-AT" dirty="0"/>
              <a:t>: „</a:t>
            </a:r>
            <a:r>
              <a:rPr lang="en-US" dirty="0"/>
              <a:t>The founding legal act shall specify at least the name, the registered office of the legal entity, the subject of activity, the legal entity's statutory body and how it is formed, unless this is provided for directly by law. It shall also specify who are the first members of the statutory body.”</a:t>
            </a:r>
          </a:p>
          <a:p>
            <a:pPr lvl="1"/>
            <a:r>
              <a:rPr lang="de-AT" dirty="0">
                <a:solidFill>
                  <a:srgbClr val="333333"/>
                </a:solidFill>
                <a:latin typeface="-apple-system"/>
              </a:rPr>
              <a:t>„</a:t>
            </a:r>
            <a:r>
              <a:rPr lang="de-AT" dirty="0" err="1">
                <a:solidFill>
                  <a:srgbClr val="333333"/>
                </a:solidFill>
                <a:latin typeface="-apple-system"/>
              </a:rPr>
              <a:t>Zakladatelské</a:t>
            </a:r>
            <a:r>
              <a:rPr lang="de-AT" dirty="0">
                <a:solidFill>
                  <a:srgbClr val="333333"/>
                </a:solidFill>
                <a:latin typeface="-apple-system"/>
              </a:rPr>
              <a:t> </a:t>
            </a:r>
            <a:r>
              <a:rPr lang="de-AT" dirty="0" err="1">
                <a:solidFill>
                  <a:srgbClr val="333333"/>
                </a:solidFill>
                <a:latin typeface="-apple-system"/>
              </a:rPr>
              <a:t>právní</a:t>
            </a:r>
            <a:r>
              <a:rPr lang="de-AT" dirty="0">
                <a:solidFill>
                  <a:srgbClr val="333333"/>
                </a:solidFill>
                <a:latin typeface="-apple-system"/>
              </a:rPr>
              <a:t> </a:t>
            </a:r>
            <a:r>
              <a:rPr lang="de-AT" dirty="0" err="1">
                <a:solidFill>
                  <a:srgbClr val="333333"/>
                </a:solidFill>
                <a:latin typeface="-apple-system"/>
              </a:rPr>
              <a:t>jednání</a:t>
            </a:r>
            <a:r>
              <a:rPr lang="de-AT" dirty="0">
                <a:solidFill>
                  <a:srgbClr val="333333"/>
                </a:solidFill>
                <a:latin typeface="-apple-system"/>
              </a:rPr>
              <a:t> </a:t>
            </a:r>
            <a:r>
              <a:rPr lang="de-AT" dirty="0" err="1">
                <a:solidFill>
                  <a:srgbClr val="333333"/>
                </a:solidFill>
                <a:latin typeface="-apple-system"/>
              </a:rPr>
              <a:t>určí</a:t>
            </a:r>
            <a:r>
              <a:rPr lang="de-AT" dirty="0">
                <a:solidFill>
                  <a:srgbClr val="333333"/>
                </a:solidFill>
                <a:latin typeface="-apple-system"/>
              </a:rPr>
              <a:t> </a:t>
            </a:r>
            <a:r>
              <a:rPr lang="de-AT" dirty="0" err="1">
                <a:solidFill>
                  <a:srgbClr val="333333"/>
                </a:solidFill>
                <a:latin typeface="-apple-system"/>
              </a:rPr>
              <a:t>alespoň</a:t>
            </a:r>
            <a:r>
              <a:rPr lang="de-AT" dirty="0">
                <a:solidFill>
                  <a:srgbClr val="333333"/>
                </a:solidFill>
                <a:latin typeface="-apple-system"/>
              </a:rPr>
              <a:t> </a:t>
            </a:r>
            <a:r>
              <a:rPr lang="de-AT" dirty="0" err="1">
                <a:solidFill>
                  <a:srgbClr val="333333"/>
                </a:solidFill>
                <a:latin typeface="-apple-system"/>
              </a:rPr>
              <a:t>název</a:t>
            </a:r>
            <a:r>
              <a:rPr lang="de-AT" dirty="0">
                <a:solidFill>
                  <a:srgbClr val="333333"/>
                </a:solidFill>
                <a:latin typeface="-apple-system"/>
              </a:rPr>
              <a:t>, </a:t>
            </a:r>
            <a:r>
              <a:rPr lang="de-AT" dirty="0" err="1">
                <a:solidFill>
                  <a:srgbClr val="333333"/>
                </a:solidFill>
                <a:latin typeface="-apple-system"/>
              </a:rPr>
              <a:t>sídlo</a:t>
            </a:r>
            <a:r>
              <a:rPr lang="de-AT" dirty="0">
                <a:solidFill>
                  <a:srgbClr val="333333"/>
                </a:solidFill>
                <a:latin typeface="-apple-system"/>
              </a:rPr>
              <a:t> </a:t>
            </a:r>
            <a:r>
              <a:rPr lang="de-AT" dirty="0" err="1">
                <a:solidFill>
                  <a:srgbClr val="333333"/>
                </a:solidFill>
                <a:latin typeface="-apple-system"/>
              </a:rPr>
              <a:t>právnické</a:t>
            </a:r>
            <a:r>
              <a:rPr lang="de-AT" dirty="0">
                <a:solidFill>
                  <a:srgbClr val="333333"/>
                </a:solidFill>
                <a:latin typeface="-apple-system"/>
              </a:rPr>
              <a:t> </a:t>
            </a:r>
            <a:r>
              <a:rPr lang="de-AT" dirty="0" err="1">
                <a:solidFill>
                  <a:srgbClr val="333333"/>
                </a:solidFill>
                <a:latin typeface="-apple-system"/>
              </a:rPr>
              <a:t>osoby</a:t>
            </a:r>
            <a:r>
              <a:rPr lang="de-AT" dirty="0">
                <a:solidFill>
                  <a:srgbClr val="333333"/>
                </a:solidFill>
                <a:latin typeface="-apple-system"/>
              </a:rPr>
              <a:t>, </a:t>
            </a:r>
            <a:r>
              <a:rPr lang="de-AT" dirty="0" err="1">
                <a:solidFill>
                  <a:srgbClr val="333333"/>
                </a:solidFill>
                <a:latin typeface="-apple-system"/>
              </a:rPr>
              <a:t>předmět</a:t>
            </a:r>
            <a:r>
              <a:rPr lang="de-AT" dirty="0">
                <a:solidFill>
                  <a:srgbClr val="333333"/>
                </a:solidFill>
                <a:latin typeface="-apple-system"/>
              </a:rPr>
              <a:t> </a:t>
            </a:r>
            <a:r>
              <a:rPr lang="de-AT" dirty="0" err="1">
                <a:solidFill>
                  <a:srgbClr val="333333"/>
                </a:solidFill>
                <a:latin typeface="-apple-system"/>
              </a:rPr>
              <a:t>činnosti</a:t>
            </a:r>
            <a:r>
              <a:rPr lang="de-AT" dirty="0">
                <a:solidFill>
                  <a:srgbClr val="333333"/>
                </a:solidFill>
                <a:latin typeface="-apple-system"/>
              </a:rPr>
              <a:t>, </a:t>
            </a:r>
            <a:r>
              <a:rPr lang="de-AT" dirty="0" err="1">
                <a:solidFill>
                  <a:srgbClr val="333333"/>
                </a:solidFill>
                <a:latin typeface="-apple-system"/>
              </a:rPr>
              <a:t>jaký</a:t>
            </a:r>
            <a:r>
              <a:rPr lang="de-AT" dirty="0">
                <a:solidFill>
                  <a:srgbClr val="333333"/>
                </a:solidFill>
                <a:latin typeface="-apple-system"/>
              </a:rPr>
              <a:t> </a:t>
            </a:r>
            <a:r>
              <a:rPr lang="de-AT" dirty="0" err="1">
                <a:solidFill>
                  <a:srgbClr val="333333"/>
                </a:solidFill>
                <a:latin typeface="-apple-system"/>
              </a:rPr>
              <a:t>má</a:t>
            </a:r>
            <a:r>
              <a:rPr lang="de-AT" dirty="0">
                <a:solidFill>
                  <a:srgbClr val="333333"/>
                </a:solidFill>
                <a:latin typeface="-apple-system"/>
              </a:rPr>
              <a:t> </a:t>
            </a:r>
            <a:r>
              <a:rPr lang="de-AT" dirty="0" err="1">
                <a:solidFill>
                  <a:srgbClr val="333333"/>
                </a:solidFill>
                <a:latin typeface="-apple-system"/>
              </a:rPr>
              <a:t>právnická</a:t>
            </a:r>
            <a:r>
              <a:rPr lang="de-AT" dirty="0">
                <a:solidFill>
                  <a:srgbClr val="333333"/>
                </a:solidFill>
                <a:latin typeface="-apple-system"/>
              </a:rPr>
              <a:t> </a:t>
            </a:r>
            <a:r>
              <a:rPr lang="de-AT" dirty="0" err="1">
                <a:solidFill>
                  <a:srgbClr val="333333"/>
                </a:solidFill>
                <a:latin typeface="-apple-system"/>
              </a:rPr>
              <a:t>osoba</a:t>
            </a:r>
            <a:r>
              <a:rPr lang="de-AT" dirty="0">
                <a:solidFill>
                  <a:srgbClr val="333333"/>
                </a:solidFill>
                <a:latin typeface="-apple-system"/>
              </a:rPr>
              <a:t> </a:t>
            </a:r>
            <a:r>
              <a:rPr lang="de-AT" dirty="0" err="1">
                <a:solidFill>
                  <a:srgbClr val="333333"/>
                </a:solidFill>
                <a:latin typeface="-apple-system"/>
              </a:rPr>
              <a:t>statutární</a:t>
            </a:r>
            <a:r>
              <a:rPr lang="de-AT" dirty="0">
                <a:solidFill>
                  <a:srgbClr val="333333"/>
                </a:solidFill>
                <a:latin typeface="-apple-system"/>
              </a:rPr>
              <a:t> </a:t>
            </a:r>
            <a:r>
              <a:rPr lang="de-AT" dirty="0" err="1">
                <a:solidFill>
                  <a:srgbClr val="333333"/>
                </a:solidFill>
                <a:latin typeface="-apple-system"/>
              </a:rPr>
              <a:t>orgán</a:t>
            </a:r>
            <a:r>
              <a:rPr lang="de-AT" dirty="0">
                <a:solidFill>
                  <a:srgbClr val="333333"/>
                </a:solidFill>
                <a:latin typeface="-apple-system"/>
              </a:rPr>
              <a:t> a </a:t>
            </a:r>
            <a:r>
              <a:rPr lang="de-AT" dirty="0" err="1">
                <a:solidFill>
                  <a:srgbClr val="333333"/>
                </a:solidFill>
                <a:latin typeface="-apple-system"/>
              </a:rPr>
              <a:t>jak</a:t>
            </a:r>
            <a:r>
              <a:rPr lang="de-AT" dirty="0">
                <a:solidFill>
                  <a:srgbClr val="333333"/>
                </a:solidFill>
                <a:latin typeface="-apple-system"/>
              </a:rPr>
              <a:t> se </a:t>
            </a:r>
            <a:r>
              <a:rPr lang="de-AT" dirty="0" err="1">
                <a:solidFill>
                  <a:srgbClr val="333333"/>
                </a:solidFill>
                <a:latin typeface="-apple-system"/>
              </a:rPr>
              <a:t>vytváří</a:t>
            </a:r>
            <a:r>
              <a:rPr lang="de-AT" dirty="0">
                <a:solidFill>
                  <a:srgbClr val="333333"/>
                </a:solidFill>
                <a:latin typeface="-apple-system"/>
              </a:rPr>
              <a:t>, </a:t>
            </a:r>
            <a:r>
              <a:rPr lang="de-AT" dirty="0" err="1">
                <a:solidFill>
                  <a:srgbClr val="333333"/>
                </a:solidFill>
                <a:latin typeface="-apple-system"/>
              </a:rPr>
              <a:t>nestanoví</a:t>
            </a:r>
            <a:r>
              <a:rPr lang="de-AT" dirty="0">
                <a:solidFill>
                  <a:srgbClr val="333333"/>
                </a:solidFill>
                <a:latin typeface="-apple-system"/>
              </a:rPr>
              <a:t>-li </a:t>
            </a:r>
            <a:r>
              <a:rPr lang="de-AT" dirty="0" err="1">
                <a:solidFill>
                  <a:srgbClr val="333333"/>
                </a:solidFill>
                <a:latin typeface="-apple-system"/>
              </a:rPr>
              <a:t>to</a:t>
            </a:r>
            <a:r>
              <a:rPr lang="de-AT" dirty="0">
                <a:solidFill>
                  <a:srgbClr val="333333"/>
                </a:solidFill>
                <a:latin typeface="-apple-system"/>
              </a:rPr>
              <a:t> </a:t>
            </a:r>
            <a:r>
              <a:rPr lang="de-AT" dirty="0" err="1">
                <a:solidFill>
                  <a:srgbClr val="333333"/>
                </a:solidFill>
                <a:latin typeface="-apple-system"/>
              </a:rPr>
              <a:t>zákon</a:t>
            </a:r>
            <a:r>
              <a:rPr lang="de-AT" dirty="0">
                <a:solidFill>
                  <a:srgbClr val="333333"/>
                </a:solidFill>
                <a:latin typeface="-apple-system"/>
              </a:rPr>
              <a:t> </a:t>
            </a:r>
            <a:r>
              <a:rPr lang="de-AT" dirty="0" err="1">
                <a:solidFill>
                  <a:srgbClr val="333333"/>
                </a:solidFill>
                <a:latin typeface="-apple-system"/>
              </a:rPr>
              <a:t>přímo</a:t>
            </a:r>
            <a:r>
              <a:rPr lang="de-AT" dirty="0">
                <a:solidFill>
                  <a:srgbClr val="333333"/>
                </a:solidFill>
                <a:latin typeface="-apple-system"/>
              </a:rPr>
              <a:t>. </a:t>
            </a:r>
            <a:r>
              <a:rPr lang="de-AT" dirty="0" err="1">
                <a:solidFill>
                  <a:srgbClr val="333333"/>
                </a:solidFill>
                <a:latin typeface="-apple-system"/>
              </a:rPr>
              <a:t>Určí</a:t>
            </a:r>
            <a:r>
              <a:rPr lang="de-AT" dirty="0">
                <a:solidFill>
                  <a:srgbClr val="333333"/>
                </a:solidFill>
                <a:latin typeface="-apple-system"/>
              </a:rPr>
              <a:t> </a:t>
            </a:r>
            <a:r>
              <a:rPr lang="de-AT" dirty="0" err="1">
                <a:solidFill>
                  <a:srgbClr val="333333"/>
                </a:solidFill>
                <a:latin typeface="-apple-system"/>
              </a:rPr>
              <a:t>též</a:t>
            </a:r>
            <a:r>
              <a:rPr lang="de-AT" dirty="0">
                <a:solidFill>
                  <a:srgbClr val="333333"/>
                </a:solidFill>
                <a:latin typeface="-apple-system"/>
              </a:rPr>
              <a:t>, </a:t>
            </a:r>
            <a:r>
              <a:rPr lang="de-AT" dirty="0" err="1">
                <a:solidFill>
                  <a:srgbClr val="333333"/>
                </a:solidFill>
                <a:latin typeface="-apple-system"/>
              </a:rPr>
              <a:t>kdo</a:t>
            </a:r>
            <a:r>
              <a:rPr lang="de-AT" dirty="0">
                <a:solidFill>
                  <a:srgbClr val="333333"/>
                </a:solidFill>
                <a:latin typeface="-apple-system"/>
              </a:rPr>
              <a:t> </a:t>
            </a:r>
            <a:r>
              <a:rPr lang="de-AT" dirty="0" err="1">
                <a:solidFill>
                  <a:srgbClr val="333333"/>
                </a:solidFill>
                <a:latin typeface="-apple-system"/>
              </a:rPr>
              <a:t>jsou</a:t>
            </a:r>
            <a:r>
              <a:rPr lang="de-AT" dirty="0">
                <a:solidFill>
                  <a:srgbClr val="333333"/>
                </a:solidFill>
                <a:latin typeface="-apple-system"/>
              </a:rPr>
              <a:t> </a:t>
            </a:r>
            <a:r>
              <a:rPr lang="de-AT" dirty="0" err="1">
                <a:solidFill>
                  <a:srgbClr val="333333"/>
                </a:solidFill>
                <a:latin typeface="-apple-system"/>
              </a:rPr>
              <a:t>první</a:t>
            </a:r>
            <a:r>
              <a:rPr lang="de-AT" dirty="0">
                <a:solidFill>
                  <a:srgbClr val="333333"/>
                </a:solidFill>
                <a:latin typeface="-apple-system"/>
              </a:rPr>
              <a:t> </a:t>
            </a:r>
            <a:r>
              <a:rPr lang="de-AT" dirty="0" err="1">
                <a:solidFill>
                  <a:srgbClr val="333333"/>
                </a:solidFill>
                <a:latin typeface="-apple-system"/>
              </a:rPr>
              <a:t>členové</a:t>
            </a:r>
            <a:r>
              <a:rPr lang="de-AT" dirty="0">
                <a:solidFill>
                  <a:srgbClr val="333333"/>
                </a:solidFill>
                <a:latin typeface="-apple-system"/>
              </a:rPr>
              <a:t> </a:t>
            </a:r>
            <a:r>
              <a:rPr lang="de-AT" dirty="0" err="1">
                <a:solidFill>
                  <a:srgbClr val="333333"/>
                </a:solidFill>
                <a:latin typeface="-apple-system"/>
              </a:rPr>
              <a:t>statutárního</a:t>
            </a:r>
            <a:r>
              <a:rPr lang="de-AT" dirty="0">
                <a:solidFill>
                  <a:srgbClr val="333333"/>
                </a:solidFill>
                <a:latin typeface="-apple-system"/>
              </a:rPr>
              <a:t> </a:t>
            </a:r>
            <a:r>
              <a:rPr lang="de-AT" dirty="0" err="1">
                <a:solidFill>
                  <a:srgbClr val="333333"/>
                </a:solidFill>
                <a:latin typeface="-apple-system"/>
              </a:rPr>
              <a:t>orgánu</a:t>
            </a:r>
            <a:r>
              <a:rPr lang="de-AT" dirty="0">
                <a:solidFill>
                  <a:srgbClr val="333333"/>
                </a:solidFill>
                <a:latin typeface="-apple-system"/>
              </a:rPr>
              <a:t>.“</a:t>
            </a:r>
          </a:p>
          <a:p>
            <a:pPr lvl="1"/>
            <a:r>
              <a:rPr lang="de-AT" dirty="0" err="1">
                <a:solidFill>
                  <a:srgbClr val="333333"/>
                </a:solidFill>
                <a:latin typeface="-apple-system"/>
              </a:rPr>
              <a:t>depending</a:t>
            </a:r>
            <a:r>
              <a:rPr lang="de-AT" dirty="0">
                <a:solidFill>
                  <a:srgbClr val="333333"/>
                </a:solidFill>
                <a:latin typeface="-apple-system"/>
              </a:rPr>
              <a:t> on </a:t>
            </a:r>
            <a:r>
              <a:rPr lang="de-AT" dirty="0" err="1">
                <a:solidFill>
                  <a:srgbClr val="333333"/>
                </a:solidFill>
                <a:latin typeface="-apple-system"/>
              </a:rPr>
              <a:t>the</a:t>
            </a:r>
            <a:r>
              <a:rPr lang="de-AT" dirty="0">
                <a:solidFill>
                  <a:srgbClr val="333333"/>
                </a:solidFill>
                <a:latin typeface="-apple-system"/>
              </a:rPr>
              <a:t> form of legal </a:t>
            </a:r>
            <a:r>
              <a:rPr lang="de-AT" dirty="0" err="1">
                <a:solidFill>
                  <a:srgbClr val="333333"/>
                </a:solidFill>
                <a:latin typeface="-apple-system"/>
              </a:rPr>
              <a:t>person</a:t>
            </a:r>
            <a:r>
              <a:rPr lang="de-AT" dirty="0">
                <a:solidFill>
                  <a:srgbClr val="333333"/>
                </a:solidFill>
                <a:latin typeface="-apple-system"/>
              </a:rPr>
              <a:t>, </a:t>
            </a:r>
            <a:r>
              <a:rPr lang="de-AT" dirty="0" err="1">
                <a:solidFill>
                  <a:srgbClr val="333333"/>
                </a:solidFill>
                <a:latin typeface="-apple-system"/>
              </a:rPr>
              <a:t>there</a:t>
            </a:r>
            <a:r>
              <a:rPr lang="de-AT" dirty="0">
                <a:solidFill>
                  <a:srgbClr val="333333"/>
                </a:solidFill>
                <a:latin typeface="-apple-system"/>
              </a:rPr>
              <a:t> </a:t>
            </a:r>
            <a:r>
              <a:rPr lang="de-AT" dirty="0" err="1">
                <a:solidFill>
                  <a:srgbClr val="333333"/>
                </a:solidFill>
                <a:latin typeface="-apple-system"/>
              </a:rPr>
              <a:t>may</a:t>
            </a:r>
            <a:r>
              <a:rPr lang="de-AT" dirty="0">
                <a:solidFill>
                  <a:srgbClr val="333333"/>
                </a:solidFill>
                <a:latin typeface="-apple-system"/>
              </a:rPr>
              <a:t> </a:t>
            </a:r>
            <a:r>
              <a:rPr lang="de-AT" dirty="0" err="1">
                <a:solidFill>
                  <a:srgbClr val="333333"/>
                </a:solidFill>
                <a:latin typeface="-apple-system"/>
              </a:rPr>
              <a:t>be</a:t>
            </a:r>
            <a:r>
              <a:rPr lang="de-AT" dirty="0">
                <a:solidFill>
                  <a:srgbClr val="333333"/>
                </a:solidFill>
                <a:latin typeface="-apple-system"/>
              </a:rPr>
              <a:t> additional </a:t>
            </a:r>
            <a:r>
              <a:rPr lang="de-AT" dirty="0" err="1">
                <a:solidFill>
                  <a:srgbClr val="333333"/>
                </a:solidFill>
                <a:latin typeface="-apple-system"/>
              </a:rPr>
              <a:t>requirements</a:t>
            </a:r>
            <a:endParaRPr lang="de-AT" dirty="0">
              <a:solidFill>
                <a:srgbClr val="333333"/>
              </a:solidFill>
              <a:latin typeface="-apple-system"/>
            </a:endParaRPr>
          </a:p>
          <a:p>
            <a:r>
              <a:rPr lang="de-AT" dirty="0" err="1">
                <a:solidFill>
                  <a:srgbClr val="333333"/>
                </a:solidFill>
                <a:latin typeface="-apple-system"/>
              </a:rPr>
              <a:t>system</a:t>
            </a:r>
            <a:r>
              <a:rPr lang="de-AT" dirty="0">
                <a:solidFill>
                  <a:srgbClr val="333333"/>
                </a:solidFill>
                <a:latin typeface="-apple-system"/>
              </a:rPr>
              <a:t> of </a:t>
            </a:r>
            <a:r>
              <a:rPr lang="de-AT" dirty="0" err="1">
                <a:solidFill>
                  <a:srgbClr val="333333"/>
                </a:solidFill>
                <a:latin typeface="-apple-system"/>
              </a:rPr>
              <a:t>registration</a:t>
            </a:r>
            <a:r>
              <a:rPr lang="de-AT" dirty="0">
                <a:solidFill>
                  <a:srgbClr val="333333"/>
                </a:solidFill>
                <a:latin typeface="-apple-system"/>
              </a:rPr>
              <a:t> (</a:t>
            </a:r>
            <a:r>
              <a:rPr lang="de-AT" dirty="0" err="1">
                <a:solidFill>
                  <a:srgbClr val="333333"/>
                </a:solidFill>
                <a:latin typeface="-apple-system"/>
              </a:rPr>
              <a:t>free</a:t>
            </a:r>
            <a:r>
              <a:rPr lang="de-AT" dirty="0">
                <a:solidFill>
                  <a:srgbClr val="333333"/>
                </a:solidFill>
                <a:latin typeface="-apple-system"/>
              </a:rPr>
              <a:t> </a:t>
            </a:r>
            <a:r>
              <a:rPr lang="de-AT" dirty="0" err="1">
                <a:solidFill>
                  <a:srgbClr val="333333"/>
                </a:solidFill>
                <a:latin typeface="-apple-system"/>
              </a:rPr>
              <a:t>creation</a:t>
            </a:r>
            <a:r>
              <a:rPr lang="de-AT" dirty="0">
                <a:solidFill>
                  <a:srgbClr val="333333"/>
                </a:solidFill>
                <a:latin typeface="-apple-system"/>
              </a:rPr>
              <a:t> of a legal </a:t>
            </a:r>
            <a:r>
              <a:rPr lang="de-AT" dirty="0" err="1">
                <a:solidFill>
                  <a:srgbClr val="333333"/>
                </a:solidFill>
                <a:latin typeface="-apple-system"/>
              </a:rPr>
              <a:t>person</a:t>
            </a:r>
            <a:r>
              <a:rPr lang="de-AT" dirty="0">
                <a:solidFill>
                  <a:srgbClr val="333333"/>
                </a:solidFill>
                <a:latin typeface="-apple-system"/>
              </a:rPr>
              <a:t>)</a:t>
            </a:r>
          </a:p>
          <a:p>
            <a:pPr lvl="1"/>
            <a:r>
              <a:rPr lang="de-AT" dirty="0">
                <a:solidFill>
                  <a:srgbClr val="333333"/>
                </a:solidFill>
                <a:latin typeface="-apple-system"/>
              </a:rPr>
              <a:t>after legal </a:t>
            </a:r>
            <a:r>
              <a:rPr lang="de-AT" dirty="0" err="1">
                <a:solidFill>
                  <a:srgbClr val="333333"/>
                </a:solidFill>
                <a:latin typeface="-apple-system"/>
              </a:rPr>
              <a:t>act</a:t>
            </a:r>
            <a:r>
              <a:rPr lang="de-AT" dirty="0">
                <a:solidFill>
                  <a:srgbClr val="333333"/>
                </a:solidFill>
                <a:latin typeface="-apple-system"/>
              </a:rPr>
              <a:t> </a:t>
            </a:r>
            <a:r>
              <a:rPr lang="de-AT" dirty="0" err="1">
                <a:solidFill>
                  <a:srgbClr val="333333"/>
                </a:solidFill>
                <a:latin typeface="-apple-system"/>
              </a:rPr>
              <a:t>by</a:t>
            </a:r>
            <a:r>
              <a:rPr lang="de-AT" dirty="0">
                <a:solidFill>
                  <a:srgbClr val="333333"/>
                </a:solidFill>
                <a:latin typeface="-apple-system"/>
              </a:rPr>
              <a:t> </a:t>
            </a:r>
            <a:r>
              <a:rPr lang="de-AT" dirty="0" err="1">
                <a:solidFill>
                  <a:srgbClr val="333333"/>
                </a:solidFill>
                <a:latin typeface="-apple-system"/>
              </a:rPr>
              <a:t>the</a:t>
            </a:r>
            <a:r>
              <a:rPr lang="de-AT" dirty="0">
                <a:solidFill>
                  <a:srgbClr val="333333"/>
                </a:solidFill>
                <a:latin typeface="-apple-system"/>
              </a:rPr>
              <a:t> </a:t>
            </a:r>
            <a:r>
              <a:rPr lang="de-AT" dirty="0" err="1">
                <a:solidFill>
                  <a:srgbClr val="333333"/>
                </a:solidFill>
                <a:latin typeface="-apple-system"/>
              </a:rPr>
              <a:t>founders</a:t>
            </a:r>
            <a:r>
              <a:rPr lang="de-AT" dirty="0">
                <a:solidFill>
                  <a:srgbClr val="333333"/>
                </a:solidFill>
                <a:latin typeface="-apple-system"/>
              </a:rPr>
              <a:t>, legal </a:t>
            </a:r>
            <a:r>
              <a:rPr lang="de-AT" dirty="0" err="1">
                <a:solidFill>
                  <a:srgbClr val="333333"/>
                </a:solidFill>
                <a:latin typeface="-apple-system"/>
              </a:rPr>
              <a:t>person</a:t>
            </a:r>
            <a:r>
              <a:rPr lang="de-AT" dirty="0">
                <a:solidFill>
                  <a:srgbClr val="333333"/>
                </a:solidFill>
                <a:latin typeface="-apple-system"/>
              </a:rPr>
              <a:t> </a:t>
            </a:r>
            <a:r>
              <a:rPr lang="de-AT" dirty="0" err="1">
                <a:solidFill>
                  <a:srgbClr val="333333"/>
                </a:solidFill>
                <a:latin typeface="-apple-system"/>
              </a:rPr>
              <a:t>has</a:t>
            </a:r>
            <a:r>
              <a:rPr lang="de-AT" dirty="0">
                <a:solidFill>
                  <a:srgbClr val="333333"/>
                </a:solidFill>
                <a:latin typeface="-apple-system"/>
              </a:rPr>
              <a:t> just </a:t>
            </a:r>
            <a:r>
              <a:rPr lang="de-AT" dirty="0" err="1">
                <a:solidFill>
                  <a:srgbClr val="333333"/>
                </a:solidFill>
                <a:latin typeface="-apple-system"/>
              </a:rPr>
              <a:t>to</a:t>
            </a:r>
            <a:r>
              <a:rPr lang="de-AT" dirty="0">
                <a:solidFill>
                  <a:srgbClr val="333333"/>
                </a:solidFill>
                <a:latin typeface="-apple-system"/>
              </a:rPr>
              <a:t> </a:t>
            </a:r>
            <a:r>
              <a:rPr lang="de-AT" dirty="0" err="1">
                <a:solidFill>
                  <a:srgbClr val="333333"/>
                </a:solidFill>
                <a:latin typeface="-apple-system"/>
              </a:rPr>
              <a:t>be</a:t>
            </a:r>
            <a:r>
              <a:rPr lang="de-AT" dirty="0">
                <a:solidFill>
                  <a:srgbClr val="333333"/>
                </a:solidFill>
                <a:latin typeface="-apple-system"/>
              </a:rPr>
              <a:t> registered</a:t>
            </a:r>
          </a:p>
          <a:p>
            <a:pPr lvl="1"/>
            <a:r>
              <a:rPr lang="de-AT" dirty="0" err="1">
                <a:solidFill>
                  <a:srgbClr val="333333"/>
                </a:solidFill>
                <a:latin typeface="-apple-system"/>
              </a:rPr>
              <a:t>no</a:t>
            </a:r>
            <a:r>
              <a:rPr lang="de-AT" dirty="0">
                <a:solidFill>
                  <a:srgbClr val="333333"/>
                </a:solidFill>
                <a:latin typeface="-apple-system"/>
              </a:rPr>
              <a:t> </a:t>
            </a:r>
            <a:r>
              <a:rPr lang="de-AT" dirty="0" err="1">
                <a:solidFill>
                  <a:srgbClr val="333333"/>
                </a:solidFill>
                <a:latin typeface="-apple-system"/>
              </a:rPr>
              <a:t>state</a:t>
            </a:r>
            <a:r>
              <a:rPr lang="de-AT" dirty="0">
                <a:solidFill>
                  <a:srgbClr val="333333"/>
                </a:solidFill>
                <a:latin typeface="-apple-system"/>
              </a:rPr>
              <a:t> </a:t>
            </a:r>
            <a:r>
              <a:rPr lang="de-AT" dirty="0" err="1">
                <a:solidFill>
                  <a:srgbClr val="333333"/>
                </a:solidFill>
                <a:latin typeface="-apple-system"/>
              </a:rPr>
              <a:t>control</a:t>
            </a:r>
            <a:endParaRPr lang="de-AT" dirty="0">
              <a:solidFill>
                <a:srgbClr val="333333"/>
              </a:solidFill>
              <a:latin typeface="-apple-system"/>
            </a:endParaRPr>
          </a:p>
          <a:p>
            <a:pPr lvl="1"/>
            <a:r>
              <a:rPr lang="de-AT" dirty="0" err="1">
                <a:solidFill>
                  <a:srgbClr val="333333"/>
                </a:solidFill>
                <a:latin typeface="-apple-system"/>
              </a:rPr>
              <a:t>rarely</a:t>
            </a:r>
            <a:r>
              <a:rPr lang="de-AT" dirty="0">
                <a:solidFill>
                  <a:srgbClr val="333333"/>
                </a:solidFill>
                <a:latin typeface="-apple-system"/>
              </a:rPr>
              <a:t> </a:t>
            </a:r>
            <a:r>
              <a:rPr lang="de-AT" dirty="0" err="1">
                <a:solidFill>
                  <a:srgbClr val="333333"/>
                </a:solidFill>
                <a:latin typeface="-apple-system"/>
              </a:rPr>
              <a:t>applied</a:t>
            </a:r>
            <a:endParaRPr lang="de-AT" dirty="0">
              <a:solidFill>
                <a:srgbClr val="333333"/>
              </a:solidFill>
              <a:latin typeface="-apple-system"/>
            </a:endParaRPr>
          </a:p>
          <a:p>
            <a:pPr lvl="1"/>
            <a:r>
              <a:rPr lang="de-AT" dirty="0">
                <a:solidFill>
                  <a:srgbClr val="333333"/>
                </a:solidFill>
                <a:latin typeface="-apple-system"/>
              </a:rPr>
              <a:t>Liechtenstein </a:t>
            </a:r>
            <a:r>
              <a:rPr lang="de-AT" dirty="0" err="1">
                <a:solidFill>
                  <a:srgbClr val="333333"/>
                </a:solidFill>
                <a:latin typeface="-apple-system"/>
              </a:rPr>
              <a:t>foundation</a:t>
            </a:r>
            <a:r>
              <a:rPr lang="de-AT" dirty="0">
                <a:solidFill>
                  <a:srgbClr val="333333"/>
                </a:solidFill>
                <a:latin typeface="-apple-system"/>
              </a:rPr>
              <a:t> </a:t>
            </a:r>
            <a:r>
              <a:rPr lang="de-AT" dirty="0" err="1">
                <a:solidFill>
                  <a:srgbClr val="333333"/>
                </a:solidFill>
                <a:latin typeface="-apple-system"/>
              </a:rPr>
              <a:t>as</a:t>
            </a:r>
            <a:r>
              <a:rPr lang="de-AT" dirty="0">
                <a:solidFill>
                  <a:srgbClr val="333333"/>
                </a:solidFill>
                <a:latin typeface="-apple-system"/>
              </a:rPr>
              <a:t> an </a:t>
            </a:r>
            <a:r>
              <a:rPr lang="de-AT" dirty="0" err="1">
                <a:solidFill>
                  <a:srgbClr val="333333"/>
                </a:solidFill>
                <a:latin typeface="-apple-system"/>
              </a:rPr>
              <a:t>example</a:t>
            </a:r>
            <a:endParaRPr lang="de-AT" dirty="0"/>
          </a:p>
        </p:txBody>
      </p:sp>
    </p:spTree>
    <p:extLst>
      <p:ext uri="{BB962C8B-B14F-4D97-AF65-F5344CB8AC3E}">
        <p14:creationId xmlns:p14="http://schemas.microsoft.com/office/powerpoint/2010/main" val="3874454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21</a:t>
            </a:fld>
            <a:endParaRPr lang="en-GB" altLang="cs-CZ" noProof="0" dirty="0"/>
          </a:p>
        </p:txBody>
      </p:sp>
      <p:sp>
        <p:nvSpPr>
          <p:cNvPr id="4" name="Titel 3"/>
          <p:cNvSpPr>
            <a:spLocks noGrp="1"/>
          </p:cNvSpPr>
          <p:nvPr>
            <p:ph type="title"/>
          </p:nvPr>
        </p:nvSpPr>
        <p:spPr/>
        <p:txBody>
          <a:bodyPr/>
          <a:lstStyle/>
          <a:p>
            <a:r>
              <a:rPr lang="de-AT" dirty="0"/>
              <a:t>V. Legal </a:t>
            </a:r>
            <a:r>
              <a:rPr lang="de-AT" dirty="0" err="1"/>
              <a:t>personality</a:t>
            </a:r>
            <a:endParaRPr lang="de-AT" dirty="0"/>
          </a:p>
        </p:txBody>
      </p:sp>
      <p:sp>
        <p:nvSpPr>
          <p:cNvPr id="5" name="Inhaltsplatzhalter 4"/>
          <p:cNvSpPr>
            <a:spLocks noGrp="1"/>
          </p:cNvSpPr>
          <p:nvPr>
            <p:ph idx="1"/>
          </p:nvPr>
        </p:nvSpPr>
        <p:spPr/>
        <p:txBody>
          <a:bodyPr/>
          <a:lstStyle/>
          <a:p>
            <a:r>
              <a:rPr lang="de-AT" dirty="0"/>
              <a:t>Legal </a:t>
            </a:r>
            <a:r>
              <a:rPr lang="de-AT" dirty="0" err="1"/>
              <a:t>person</a:t>
            </a:r>
            <a:r>
              <a:rPr lang="de-AT" dirty="0"/>
              <a:t> </a:t>
            </a:r>
            <a:r>
              <a:rPr lang="de-AT" dirty="0" err="1"/>
              <a:t>has</a:t>
            </a:r>
            <a:r>
              <a:rPr lang="de-AT" dirty="0"/>
              <a:t> legal </a:t>
            </a:r>
            <a:r>
              <a:rPr lang="de-AT" dirty="0" err="1"/>
              <a:t>personality</a:t>
            </a:r>
            <a:endParaRPr lang="de-AT" dirty="0"/>
          </a:p>
          <a:p>
            <a:r>
              <a:rPr lang="de-AT" dirty="0" err="1"/>
              <a:t>range</a:t>
            </a:r>
            <a:r>
              <a:rPr lang="de-AT" dirty="0"/>
              <a:t> of legal </a:t>
            </a:r>
            <a:r>
              <a:rPr lang="de-AT" dirty="0" err="1"/>
              <a:t>personality</a:t>
            </a:r>
            <a:r>
              <a:rPr lang="de-AT" dirty="0"/>
              <a:t>?</a:t>
            </a:r>
          </a:p>
          <a:p>
            <a:r>
              <a:rPr lang="de-AT" dirty="0"/>
              <a:t>Basic </a:t>
            </a:r>
            <a:r>
              <a:rPr lang="de-AT" dirty="0" err="1"/>
              <a:t>principle</a:t>
            </a:r>
            <a:r>
              <a:rPr lang="de-AT" dirty="0"/>
              <a:t>:</a:t>
            </a:r>
          </a:p>
          <a:p>
            <a:pPr lvl="1"/>
            <a:r>
              <a:rPr lang="de-AT" dirty="0" err="1"/>
              <a:t>equality</a:t>
            </a:r>
            <a:r>
              <a:rPr lang="de-AT" dirty="0"/>
              <a:t> of legal </a:t>
            </a:r>
            <a:r>
              <a:rPr lang="de-AT" dirty="0" err="1"/>
              <a:t>personality</a:t>
            </a:r>
            <a:r>
              <a:rPr lang="de-AT" dirty="0"/>
              <a:t> </a:t>
            </a:r>
            <a:r>
              <a:rPr lang="de-AT" dirty="0" err="1"/>
              <a:t>between</a:t>
            </a:r>
            <a:r>
              <a:rPr lang="de-AT" dirty="0"/>
              <a:t> </a:t>
            </a:r>
            <a:r>
              <a:rPr lang="de-AT" dirty="0" err="1"/>
              <a:t>natural</a:t>
            </a:r>
            <a:r>
              <a:rPr lang="de-AT" dirty="0"/>
              <a:t> </a:t>
            </a:r>
            <a:r>
              <a:rPr lang="de-AT" dirty="0" err="1"/>
              <a:t>persons</a:t>
            </a:r>
            <a:r>
              <a:rPr lang="de-AT" dirty="0"/>
              <a:t> </a:t>
            </a:r>
            <a:r>
              <a:rPr lang="de-AT" dirty="0" err="1"/>
              <a:t>and</a:t>
            </a:r>
            <a:r>
              <a:rPr lang="de-AT" dirty="0"/>
              <a:t> legal </a:t>
            </a:r>
            <a:r>
              <a:rPr lang="de-AT" dirty="0" err="1"/>
              <a:t>persons</a:t>
            </a:r>
            <a:endParaRPr lang="de-AT" dirty="0"/>
          </a:p>
          <a:p>
            <a:pPr lvl="2"/>
            <a:r>
              <a:rPr lang="de-AT" dirty="0"/>
              <a:t>legal </a:t>
            </a:r>
            <a:r>
              <a:rPr lang="de-AT" dirty="0" err="1"/>
              <a:t>persons</a:t>
            </a:r>
            <a:r>
              <a:rPr lang="de-AT" dirty="0"/>
              <a:t>, in </a:t>
            </a:r>
            <a:r>
              <a:rPr lang="de-AT" dirty="0" err="1"/>
              <a:t>general</a:t>
            </a:r>
            <a:r>
              <a:rPr lang="de-AT" dirty="0"/>
              <a:t>, </a:t>
            </a:r>
            <a:r>
              <a:rPr lang="de-AT" dirty="0" err="1"/>
              <a:t>have</a:t>
            </a:r>
            <a:r>
              <a:rPr lang="de-AT" dirty="0"/>
              <a:t> </a:t>
            </a:r>
            <a:r>
              <a:rPr lang="de-AT" dirty="0" err="1"/>
              <a:t>the</a:t>
            </a:r>
            <a:r>
              <a:rPr lang="de-AT" dirty="0"/>
              <a:t> same </a:t>
            </a:r>
            <a:r>
              <a:rPr lang="de-AT" dirty="0" err="1"/>
              <a:t>range</a:t>
            </a:r>
            <a:r>
              <a:rPr lang="de-AT" dirty="0"/>
              <a:t> of legal </a:t>
            </a:r>
            <a:r>
              <a:rPr lang="de-AT" dirty="0" err="1"/>
              <a:t>personality</a:t>
            </a:r>
            <a:endParaRPr lang="de-AT" dirty="0"/>
          </a:p>
          <a:p>
            <a:pPr lvl="1"/>
            <a:r>
              <a:rPr lang="de-AT" dirty="0" err="1"/>
              <a:t>protection</a:t>
            </a:r>
            <a:r>
              <a:rPr lang="de-AT" dirty="0"/>
              <a:t> not </a:t>
            </a:r>
            <a:r>
              <a:rPr lang="de-AT" dirty="0" err="1"/>
              <a:t>only</a:t>
            </a:r>
            <a:r>
              <a:rPr lang="de-AT" dirty="0"/>
              <a:t> of </a:t>
            </a:r>
            <a:r>
              <a:rPr lang="de-AT" dirty="0" err="1"/>
              <a:t>property</a:t>
            </a:r>
            <a:r>
              <a:rPr lang="de-AT" dirty="0"/>
              <a:t>, but </a:t>
            </a:r>
            <a:r>
              <a:rPr lang="de-AT" dirty="0" err="1"/>
              <a:t>as</a:t>
            </a:r>
            <a:r>
              <a:rPr lang="de-AT" dirty="0"/>
              <a:t> </a:t>
            </a:r>
            <a:r>
              <a:rPr lang="de-AT" dirty="0" err="1"/>
              <a:t>well</a:t>
            </a:r>
            <a:r>
              <a:rPr lang="de-AT" dirty="0"/>
              <a:t> personal </a:t>
            </a:r>
            <a:r>
              <a:rPr lang="de-AT" dirty="0" err="1"/>
              <a:t>rights</a:t>
            </a:r>
            <a:r>
              <a:rPr lang="de-AT" dirty="0"/>
              <a:t> (</a:t>
            </a:r>
            <a:r>
              <a:rPr lang="de-AT" dirty="0" err="1"/>
              <a:t>name</a:t>
            </a:r>
            <a:r>
              <a:rPr lang="de-AT" dirty="0"/>
              <a:t>, </a:t>
            </a:r>
            <a:r>
              <a:rPr lang="de-AT" dirty="0" err="1"/>
              <a:t>privacy</a:t>
            </a:r>
            <a:r>
              <a:rPr lang="de-AT" dirty="0"/>
              <a:t> </a:t>
            </a:r>
            <a:r>
              <a:rPr lang="de-AT" dirty="0" err="1"/>
              <a:t>etc</a:t>
            </a:r>
            <a:r>
              <a:rPr lang="de-AT" dirty="0"/>
              <a:t>)</a:t>
            </a:r>
          </a:p>
          <a:p>
            <a:pPr lvl="1"/>
            <a:r>
              <a:rPr lang="de-AT" dirty="0"/>
              <a:t>legal </a:t>
            </a:r>
            <a:r>
              <a:rPr lang="de-AT" dirty="0" err="1"/>
              <a:t>persons</a:t>
            </a:r>
            <a:r>
              <a:rPr lang="de-AT" dirty="0"/>
              <a:t> </a:t>
            </a:r>
            <a:r>
              <a:rPr lang="de-AT" dirty="0" err="1"/>
              <a:t>entitled</a:t>
            </a:r>
            <a:r>
              <a:rPr lang="de-AT" dirty="0"/>
              <a:t> </a:t>
            </a:r>
            <a:r>
              <a:rPr lang="de-AT" dirty="0" err="1"/>
              <a:t>to</a:t>
            </a:r>
            <a:r>
              <a:rPr lang="de-AT" dirty="0"/>
              <a:t> fundamental </a:t>
            </a:r>
            <a:r>
              <a:rPr lang="de-AT" dirty="0" err="1"/>
              <a:t>rights</a:t>
            </a:r>
            <a:endParaRPr lang="de-AT" dirty="0"/>
          </a:p>
          <a:p>
            <a:r>
              <a:rPr lang="de-AT" dirty="0" err="1"/>
              <a:t>Restrictions</a:t>
            </a:r>
            <a:r>
              <a:rPr lang="de-AT" dirty="0"/>
              <a:t>:</a:t>
            </a:r>
          </a:p>
          <a:p>
            <a:pPr lvl="1"/>
            <a:r>
              <a:rPr lang="de-AT" dirty="0"/>
              <a:t>legal </a:t>
            </a:r>
            <a:r>
              <a:rPr lang="de-AT" dirty="0" err="1"/>
              <a:t>personality</a:t>
            </a:r>
            <a:r>
              <a:rPr lang="de-AT" dirty="0"/>
              <a:t> </a:t>
            </a:r>
            <a:r>
              <a:rPr lang="de-AT" dirty="0" err="1"/>
              <a:t>may</a:t>
            </a:r>
            <a:r>
              <a:rPr lang="de-AT" dirty="0"/>
              <a:t> </a:t>
            </a:r>
            <a:r>
              <a:rPr lang="de-AT" dirty="0" err="1"/>
              <a:t>be</a:t>
            </a:r>
            <a:r>
              <a:rPr lang="de-AT" dirty="0"/>
              <a:t> </a:t>
            </a:r>
            <a:r>
              <a:rPr lang="de-AT" dirty="0" err="1"/>
              <a:t>restricted</a:t>
            </a:r>
            <a:r>
              <a:rPr lang="de-AT" dirty="0"/>
              <a:t> </a:t>
            </a:r>
            <a:r>
              <a:rPr lang="de-AT" dirty="0" err="1"/>
              <a:t>by</a:t>
            </a:r>
            <a:r>
              <a:rPr lang="de-AT" dirty="0"/>
              <a:t> </a:t>
            </a:r>
            <a:r>
              <a:rPr lang="de-AT" dirty="0" err="1"/>
              <a:t>law</a:t>
            </a:r>
            <a:endParaRPr lang="de-AT" dirty="0"/>
          </a:p>
          <a:p>
            <a:pPr lvl="1"/>
            <a:r>
              <a:rPr lang="de-AT" dirty="0" err="1"/>
              <a:t>further</a:t>
            </a:r>
            <a:r>
              <a:rPr lang="de-AT" dirty="0"/>
              <a:t> </a:t>
            </a:r>
            <a:r>
              <a:rPr lang="de-AT" dirty="0" err="1"/>
              <a:t>restrictions</a:t>
            </a:r>
            <a:r>
              <a:rPr lang="de-AT" dirty="0"/>
              <a:t> </a:t>
            </a:r>
            <a:r>
              <a:rPr lang="de-AT" dirty="0" err="1"/>
              <a:t>by</a:t>
            </a:r>
            <a:r>
              <a:rPr lang="de-AT" dirty="0"/>
              <a:t> </a:t>
            </a:r>
            <a:r>
              <a:rPr lang="de-AT" dirty="0" err="1"/>
              <a:t>nature</a:t>
            </a:r>
            <a:r>
              <a:rPr lang="de-AT" dirty="0"/>
              <a:t> of legal </a:t>
            </a:r>
            <a:r>
              <a:rPr lang="de-AT" dirty="0" err="1"/>
              <a:t>person</a:t>
            </a:r>
            <a:endParaRPr lang="de-AT" dirty="0"/>
          </a:p>
        </p:txBody>
      </p:sp>
    </p:spTree>
    <p:extLst>
      <p:ext uri="{BB962C8B-B14F-4D97-AF65-F5344CB8AC3E}">
        <p14:creationId xmlns:p14="http://schemas.microsoft.com/office/powerpoint/2010/main" val="35497562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22</a:t>
            </a:fld>
            <a:endParaRPr lang="en-GB" altLang="cs-CZ" noProof="0" dirty="0"/>
          </a:p>
        </p:txBody>
      </p:sp>
      <p:sp>
        <p:nvSpPr>
          <p:cNvPr id="4" name="Titel 3"/>
          <p:cNvSpPr>
            <a:spLocks noGrp="1"/>
          </p:cNvSpPr>
          <p:nvPr>
            <p:ph type="title"/>
          </p:nvPr>
        </p:nvSpPr>
        <p:spPr/>
        <p:txBody>
          <a:bodyPr/>
          <a:lstStyle/>
          <a:p>
            <a:r>
              <a:rPr lang="de-AT" dirty="0"/>
              <a:t>V. Legal </a:t>
            </a:r>
            <a:r>
              <a:rPr lang="de-AT" dirty="0" err="1"/>
              <a:t>personality</a:t>
            </a:r>
            <a:endParaRPr lang="de-AT" dirty="0"/>
          </a:p>
        </p:txBody>
      </p:sp>
      <p:sp>
        <p:nvSpPr>
          <p:cNvPr id="5" name="Inhaltsplatzhalter 4"/>
          <p:cNvSpPr>
            <a:spLocks noGrp="1"/>
          </p:cNvSpPr>
          <p:nvPr>
            <p:ph idx="1"/>
          </p:nvPr>
        </p:nvSpPr>
        <p:spPr/>
        <p:txBody>
          <a:bodyPr/>
          <a:lstStyle/>
          <a:p>
            <a:r>
              <a:rPr lang="de-AT" dirty="0" err="1"/>
              <a:t>see</a:t>
            </a:r>
            <a:r>
              <a:rPr lang="de-AT" dirty="0"/>
              <a:t> also § 20 (1) </a:t>
            </a:r>
            <a:r>
              <a:rPr lang="de-AT" dirty="0" err="1"/>
              <a:t>sentence</a:t>
            </a:r>
            <a:r>
              <a:rPr lang="de-AT" dirty="0"/>
              <a:t> 2 </a:t>
            </a:r>
            <a:r>
              <a:rPr lang="de-AT" dirty="0" err="1"/>
              <a:t>czCG</a:t>
            </a:r>
            <a:r>
              <a:rPr lang="de-AT" dirty="0"/>
              <a:t>: „</a:t>
            </a:r>
            <a:r>
              <a:rPr lang="en-US" dirty="0">
                <a:solidFill>
                  <a:srgbClr val="333333"/>
                </a:solidFill>
                <a:latin typeface="-apple-system"/>
              </a:rPr>
              <a:t>… A legal person may, irrespective of the object of its activity, have rights and obligations </a:t>
            </a:r>
            <a:r>
              <a:rPr lang="en-US" i="1" dirty="0">
                <a:solidFill>
                  <a:srgbClr val="333333"/>
                </a:solidFill>
                <a:latin typeface="-apple-system"/>
              </a:rPr>
              <a:t>which are compatible with its legal nature.</a:t>
            </a:r>
            <a:r>
              <a:rPr lang="en-US" dirty="0">
                <a:solidFill>
                  <a:srgbClr val="333333"/>
                </a:solidFill>
                <a:latin typeface="-apple-system"/>
              </a:rPr>
              <a:t>”</a:t>
            </a:r>
          </a:p>
          <a:p>
            <a:pPr lvl="1"/>
            <a:r>
              <a:rPr lang="de-AT" dirty="0"/>
              <a:t>„… . </a:t>
            </a:r>
            <a:r>
              <a:rPr lang="de-AT" dirty="0" err="1"/>
              <a:t>Právnická</a:t>
            </a:r>
            <a:r>
              <a:rPr lang="de-AT" dirty="0"/>
              <a:t> </a:t>
            </a:r>
            <a:r>
              <a:rPr lang="de-AT" dirty="0" err="1"/>
              <a:t>osoba</a:t>
            </a:r>
            <a:r>
              <a:rPr lang="de-AT" dirty="0"/>
              <a:t> </a:t>
            </a:r>
            <a:r>
              <a:rPr lang="de-AT" dirty="0" err="1"/>
              <a:t>může</a:t>
            </a:r>
            <a:r>
              <a:rPr lang="de-AT" dirty="0"/>
              <a:t> </a:t>
            </a:r>
            <a:r>
              <a:rPr lang="de-AT" dirty="0" err="1"/>
              <a:t>bez</a:t>
            </a:r>
            <a:r>
              <a:rPr lang="de-AT" dirty="0"/>
              <a:t> </a:t>
            </a:r>
            <a:r>
              <a:rPr lang="de-AT" dirty="0" err="1"/>
              <a:t>zřetele</a:t>
            </a:r>
            <a:r>
              <a:rPr lang="de-AT" dirty="0"/>
              <a:t> na </a:t>
            </a:r>
            <a:r>
              <a:rPr lang="de-AT" dirty="0" err="1"/>
              <a:t>předmět</a:t>
            </a:r>
            <a:r>
              <a:rPr lang="de-AT" dirty="0"/>
              <a:t> </a:t>
            </a:r>
            <a:r>
              <a:rPr lang="de-AT" dirty="0" err="1"/>
              <a:t>své</a:t>
            </a:r>
            <a:r>
              <a:rPr lang="de-AT" dirty="0"/>
              <a:t> </a:t>
            </a:r>
            <a:r>
              <a:rPr lang="de-AT" dirty="0" err="1"/>
              <a:t>činnosti</a:t>
            </a:r>
            <a:r>
              <a:rPr lang="de-AT" dirty="0"/>
              <a:t> </a:t>
            </a:r>
            <a:r>
              <a:rPr lang="de-AT" dirty="0" err="1"/>
              <a:t>mít</a:t>
            </a:r>
            <a:r>
              <a:rPr lang="de-AT" dirty="0"/>
              <a:t> </a:t>
            </a:r>
            <a:r>
              <a:rPr lang="de-AT" dirty="0" err="1"/>
              <a:t>práva</a:t>
            </a:r>
            <a:r>
              <a:rPr lang="de-AT" dirty="0"/>
              <a:t> a </a:t>
            </a:r>
            <a:r>
              <a:rPr lang="de-AT" dirty="0" err="1"/>
              <a:t>povinnosti</a:t>
            </a:r>
            <a:r>
              <a:rPr lang="de-AT" dirty="0"/>
              <a:t>, </a:t>
            </a:r>
            <a:r>
              <a:rPr lang="de-AT" dirty="0" err="1"/>
              <a:t>které</a:t>
            </a:r>
            <a:r>
              <a:rPr lang="de-AT" dirty="0"/>
              <a:t> se </a:t>
            </a:r>
            <a:r>
              <a:rPr lang="de-AT" dirty="0" err="1"/>
              <a:t>slučují</a:t>
            </a:r>
            <a:r>
              <a:rPr lang="de-AT" dirty="0"/>
              <a:t> s </a:t>
            </a:r>
            <a:r>
              <a:rPr lang="de-AT" dirty="0" err="1"/>
              <a:t>její</a:t>
            </a:r>
            <a:r>
              <a:rPr lang="de-AT" dirty="0"/>
              <a:t> </a:t>
            </a:r>
            <a:r>
              <a:rPr lang="de-AT" dirty="0" err="1"/>
              <a:t>právní</a:t>
            </a:r>
            <a:r>
              <a:rPr lang="de-AT" dirty="0"/>
              <a:t> </a:t>
            </a:r>
            <a:r>
              <a:rPr lang="de-AT" dirty="0" err="1"/>
              <a:t>povahou</a:t>
            </a:r>
            <a:r>
              <a:rPr lang="de-AT" dirty="0"/>
              <a:t>.“</a:t>
            </a:r>
          </a:p>
          <a:p>
            <a:pPr lvl="1"/>
            <a:r>
              <a:rPr lang="de-AT" dirty="0" err="1"/>
              <a:t>restrictions</a:t>
            </a:r>
            <a:r>
              <a:rPr lang="de-AT" dirty="0"/>
              <a:t> </a:t>
            </a:r>
            <a:r>
              <a:rPr lang="de-AT" dirty="0" err="1"/>
              <a:t>especially</a:t>
            </a:r>
            <a:r>
              <a:rPr lang="de-AT" dirty="0"/>
              <a:t> in </a:t>
            </a:r>
            <a:r>
              <a:rPr lang="de-AT" dirty="0" err="1"/>
              <a:t>the</a:t>
            </a:r>
            <a:r>
              <a:rPr lang="de-AT" dirty="0"/>
              <a:t> </a:t>
            </a:r>
            <a:r>
              <a:rPr lang="de-AT" dirty="0" err="1"/>
              <a:t>field</a:t>
            </a:r>
            <a:r>
              <a:rPr lang="de-AT" dirty="0"/>
              <a:t> of </a:t>
            </a:r>
            <a:r>
              <a:rPr lang="de-AT" dirty="0" err="1"/>
              <a:t>family</a:t>
            </a:r>
            <a:r>
              <a:rPr lang="de-AT" dirty="0"/>
              <a:t> </a:t>
            </a:r>
            <a:r>
              <a:rPr lang="de-AT" dirty="0" err="1"/>
              <a:t>law</a:t>
            </a:r>
            <a:r>
              <a:rPr lang="de-AT" dirty="0"/>
              <a:t> </a:t>
            </a:r>
            <a:r>
              <a:rPr lang="de-AT" dirty="0" err="1"/>
              <a:t>and</a:t>
            </a:r>
            <a:r>
              <a:rPr lang="de-AT" dirty="0"/>
              <a:t> </a:t>
            </a:r>
            <a:r>
              <a:rPr lang="de-AT" dirty="0" err="1"/>
              <a:t>succssion</a:t>
            </a:r>
            <a:r>
              <a:rPr lang="de-AT" dirty="0"/>
              <a:t> </a:t>
            </a:r>
            <a:r>
              <a:rPr lang="de-AT" dirty="0" err="1"/>
              <a:t>law</a:t>
            </a:r>
            <a:endParaRPr lang="de-AT" dirty="0"/>
          </a:p>
          <a:p>
            <a:pPr lvl="1"/>
            <a:r>
              <a:rPr lang="de-AT" dirty="0"/>
              <a:t>a legal </a:t>
            </a:r>
            <a:r>
              <a:rPr lang="de-AT" dirty="0" err="1"/>
              <a:t>person</a:t>
            </a:r>
            <a:r>
              <a:rPr lang="de-AT" dirty="0"/>
              <a:t> </a:t>
            </a:r>
            <a:r>
              <a:rPr lang="de-AT" dirty="0" err="1"/>
              <a:t>cannot</a:t>
            </a:r>
            <a:r>
              <a:rPr lang="de-AT" dirty="0"/>
              <a:t> </a:t>
            </a:r>
            <a:r>
              <a:rPr lang="de-AT" dirty="0" err="1"/>
              <a:t>marry</a:t>
            </a:r>
            <a:r>
              <a:rPr lang="de-AT" dirty="0"/>
              <a:t> </a:t>
            </a:r>
            <a:r>
              <a:rPr lang="de-AT" dirty="0" err="1"/>
              <a:t>or</a:t>
            </a:r>
            <a:r>
              <a:rPr lang="de-AT" dirty="0"/>
              <a:t> </a:t>
            </a:r>
            <a:r>
              <a:rPr lang="de-AT" dirty="0" err="1"/>
              <a:t>set</a:t>
            </a:r>
            <a:r>
              <a:rPr lang="de-AT" dirty="0"/>
              <a:t> </a:t>
            </a:r>
            <a:r>
              <a:rPr lang="de-AT" dirty="0" err="1"/>
              <a:t>up</a:t>
            </a:r>
            <a:r>
              <a:rPr lang="de-AT" dirty="0"/>
              <a:t> a will</a:t>
            </a:r>
          </a:p>
          <a:p>
            <a:pPr lvl="1"/>
            <a:r>
              <a:rPr lang="de-AT" dirty="0" err="1"/>
              <a:t>restriction</a:t>
            </a:r>
            <a:r>
              <a:rPr lang="de-AT" dirty="0"/>
              <a:t> of legal </a:t>
            </a:r>
            <a:r>
              <a:rPr lang="de-AT" dirty="0" err="1"/>
              <a:t>personality</a:t>
            </a:r>
            <a:r>
              <a:rPr lang="de-AT" dirty="0"/>
              <a:t> </a:t>
            </a:r>
            <a:r>
              <a:rPr lang="de-AT" dirty="0" err="1"/>
              <a:t>by</a:t>
            </a:r>
            <a:r>
              <a:rPr lang="de-AT" dirty="0"/>
              <a:t> </a:t>
            </a:r>
            <a:r>
              <a:rPr lang="de-AT" dirty="0" err="1"/>
              <a:t>purpose</a:t>
            </a:r>
            <a:r>
              <a:rPr lang="de-AT" dirty="0"/>
              <a:t> </a:t>
            </a:r>
            <a:r>
              <a:rPr lang="de-AT" dirty="0" err="1"/>
              <a:t>or</a:t>
            </a:r>
            <a:r>
              <a:rPr lang="de-AT" dirty="0"/>
              <a:t> </a:t>
            </a:r>
            <a:r>
              <a:rPr lang="de-AT" dirty="0" err="1"/>
              <a:t>object</a:t>
            </a:r>
            <a:r>
              <a:rPr lang="de-AT" dirty="0"/>
              <a:t> of </a:t>
            </a:r>
            <a:r>
              <a:rPr lang="de-AT" dirty="0" err="1"/>
              <a:t>activity</a:t>
            </a:r>
            <a:r>
              <a:rPr lang="de-AT" dirty="0"/>
              <a:t> of legal </a:t>
            </a:r>
            <a:r>
              <a:rPr lang="de-AT" dirty="0" err="1"/>
              <a:t>person</a:t>
            </a:r>
            <a:r>
              <a:rPr lang="de-AT" dirty="0"/>
              <a:t>?</a:t>
            </a:r>
          </a:p>
          <a:p>
            <a:pPr lvl="1"/>
            <a:r>
              <a:rPr lang="de-AT" dirty="0" err="1"/>
              <a:t>theory</a:t>
            </a:r>
            <a:r>
              <a:rPr lang="de-AT" dirty="0"/>
              <a:t> of </a:t>
            </a:r>
            <a:r>
              <a:rPr lang="de-AT" i="1" dirty="0" err="1"/>
              <a:t>ultra</a:t>
            </a:r>
            <a:r>
              <a:rPr lang="de-AT" i="1" dirty="0"/>
              <a:t> </a:t>
            </a:r>
            <a:r>
              <a:rPr lang="de-AT" i="1" dirty="0" err="1"/>
              <a:t>vires</a:t>
            </a:r>
            <a:r>
              <a:rPr lang="de-AT" dirty="0"/>
              <a:t>?</a:t>
            </a:r>
          </a:p>
          <a:p>
            <a:pPr lvl="1"/>
            <a:r>
              <a:rPr lang="de-AT" sz="1800" dirty="0" err="1"/>
              <a:t>requirement</a:t>
            </a:r>
            <a:r>
              <a:rPr lang="de-AT" sz="1800" dirty="0"/>
              <a:t> of </a:t>
            </a:r>
            <a:r>
              <a:rPr lang="de-AT" sz="1800" dirty="0" err="1"/>
              <a:t>balancing</a:t>
            </a:r>
            <a:r>
              <a:rPr lang="de-AT" sz="1800" dirty="0"/>
              <a:t> </a:t>
            </a:r>
            <a:r>
              <a:rPr lang="de-AT" sz="1800" dirty="0" err="1"/>
              <a:t>the</a:t>
            </a:r>
            <a:r>
              <a:rPr lang="de-AT" sz="1800" dirty="0"/>
              <a:t> </a:t>
            </a:r>
            <a:r>
              <a:rPr lang="de-AT" sz="1800" dirty="0" err="1"/>
              <a:t>interest</a:t>
            </a:r>
            <a:r>
              <a:rPr lang="de-AT" sz="1800" dirty="0"/>
              <a:t> of </a:t>
            </a:r>
            <a:r>
              <a:rPr lang="de-AT" sz="1800" dirty="0" err="1"/>
              <a:t>the</a:t>
            </a:r>
            <a:r>
              <a:rPr lang="de-AT" sz="1800" dirty="0"/>
              <a:t> </a:t>
            </a:r>
            <a:r>
              <a:rPr lang="de-AT" sz="1800" dirty="0" err="1"/>
              <a:t>founder</a:t>
            </a:r>
            <a:r>
              <a:rPr lang="de-AT" sz="1800" dirty="0"/>
              <a:t> </a:t>
            </a:r>
            <a:r>
              <a:rPr lang="de-AT" sz="1800" dirty="0" err="1"/>
              <a:t>and</a:t>
            </a:r>
            <a:r>
              <a:rPr lang="de-AT" sz="1800" dirty="0"/>
              <a:t> </a:t>
            </a:r>
            <a:r>
              <a:rPr lang="de-AT" sz="1800" dirty="0" err="1"/>
              <a:t>other</a:t>
            </a:r>
            <a:r>
              <a:rPr lang="de-AT" sz="1800" dirty="0"/>
              <a:t> </a:t>
            </a:r>
            <a:r>
              <a:rPr lang="de-AT" sz="1800" dirty="0" err="1"/>
              <a:t>market</a:t>
            </a:r>
            <a:r>
              <a:rPr lang="de-AT" sz="1800" dirty="0"/>
              <a:t> </a:t>
            </a:r>
            <a:r>
              <a:rPr lang="de-AT" sz="1800" dirty="0" err="1"/>
              <a:t>participants</a:t>
            </a:r>
            <a:endParaRPr lang="de-AT" sz="1800" dirty="0"/>
          </a:p>
          <a:p>
            <a:pPr marL="324000" lvl="1" indent="0">
              <a:buNone/>
            </a:pPr>
            <a:endParaRPr lang="de-AT" dirty="0"/>
          </a:p>
        </p:txBody>
      </p:sp>
    </p:spTree>
    <p:extLst>
      <p:ext uri="{BB962C8B-B14F-4D97-AF65-F5344CB8AC3E}">
        <p14:creationId xmlns:p14="http://schemas.microsoft.com/office/powerpoint/2010/main" val="2468855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23</a:t>
            </a:fld>
            <a:endParaRPr lang="en-GB" altLang="cs-CZ" noProof="0" dirty="0"/>
          </a:p>
        </p:txBody>
      </p:sp>
      <p:sp>
        <p:nvSpPr>
          <p:cNvPr id="4" name="Titel 3"/>
          <p:cNvSpPr>
            <a:spLocks noGrp="1"/>
          </p:cNvSpPr>
          <p:nvPr>
            <p:ph type="title"/>
          </p:nvPr>
        </p:nvSpPr>
        <p:spPr/>
        <p:txBody>
          <a:bodyPr/>
          <a:lstStyle/>
          <a:p>
            <a:r>
              <a:rPr lang="de-AT" dirty="0"/>
              <a:t>V. Legal </a:t>
            </a:r>
            <a:r>
              <a:rPr lang="de-AT" dirty="0" err="1"/>
              <a:t>personality</a:t>
            </a:r>
            <a:endParaRPr lang="de-AT" dirty="0"/>
          </a:p>
        </p:txBody>
      </p:sp>
      <p:sp>
        <p:nvSpPr>
          <p:cNvPr id="5" name="Inhaltsplatzhalter 4"/>
          <p:cNvSpPr>
            <a:spLocks noGrp="1"/>
          </p:cNvSpPr>
          <p:nvPr>
            <p:ph idx="1"/>
          </p:nvPr>
        </p:nvSpPr>
        <p:spPr/>
        <p:txBody>
          <a:bodyPr/>
          <a:lstStyle/>
          <a:p>
            <a:r>
              <a:rPr lang="de-AT" dirty="0" err="1"/>
              <a:t>consequence</a:t>
            </a:r>
            <a:r>
              <a:rPr lang="de-AT" dirty="0"/>
              <a:t> of legal </a:t>
            </a:r>
            <a:r>
              <a:rPr lang="de-AT" dirty="0" err="1"/>
              <a:t>personality</a:t>
            </a:r>
            <a:r>
              <a:rPr lang="de-AT" dirty="0"/>
              <a:t>:</a:t>
            </a:r>
          </a:p>
          <a:p>
            <a:r>
              <a:rPr lang="de-AT" dirty="0" err="1"/>
              <a:t>principle</a:t>
            </a:r>
            <a:r>
              <a:rPr lang="de-AT" dirty="0"/>
              <a:t> of </a:t>
            </a:r>
            <a:r>
              <a:rPr lang="de-AT" dirty="0" err="1"/>
              <a:t>separation</a:t>
            </a:r>
            <a:endParaRPr lang="de-AT" dirty="0"/>
          </a:p>
          <a:p>
            <a:pPr lvl="1"/>
            <a:r>
              <a:rPr lang="de-AT" dirty="0"/>
              <a:t>legal </a:t>
            </a:r>
            <a:r>
              <a:rPr lang="de-AT" dirty="0" err="1"/>
              <a:t>sphere</a:t>
            </a:r>
            <a:r>
              <a:rPr lang="de-AT" dirty="0"/>
              <a:t> of legal </a:t>
            </a:r>
            <a:r>
              <a:rPr lang="de-AT" dirty="0" err="1"/>
              <a:t>person</a:t>
            </a:r>
            <a:r>
              <a:rPr lang="de-AT" dirty="0"/>
              <a:t> </a:t>
            </a:r>
            <a:r>
              <a:rPr lang="de-AT" dirty="0" err="1"/>
              <a:t>and</a:t>
            </a:r>
            <a:r>
              <a:rPr lang="de-AT" dirty="0"/>
              <a:t> legal </a:t>
            </a:r>
            <a:r>
              <a:rPr lang="de-AT" dirty="0" err="1"/>
              <a:t>sphere</a:t>
            </a:r>
            <a:r>
              <a:rPr lang="de-AT" dirty="0"/>
              <a:t> of </a:t>
            </a:r>
            <a:r>
              <a:rPr lang="de-AT" dirty="0" err="1"/>
              <a:t>members</a:t>
            </a:r>
            <a:r>
              <a:rPr lang="de-AT" dirty="0"/>
              <a:t> (</a:t>
            </a:r>
            <a:r>
              <a:rPr lang="de-AT" dirty="0" err="1"/>
              <a:t>shareholders</a:t>
            </a:r>
            <a:r>
              <a:rPr lang="de-AT" dirty="0"/>
              <a:t>) </a:t>
            </a:r>
            <a:r>
              <a:rPr lang="de-AT" dirty="0" err="1"/>
              <a:t>or</a:t>
            </a:r>
            <a:r>
              <a:rPr lang="de-AT" dirty="0"/>
              <a:t> </a:t>
            </a:r>
            <a:r>
              <a:rPr lang="de-AT" dirty="0" err="1"/>
              <a:t>founder</a:t>
            </a:r>
            <a:r>
              <a:rPr lang="de-AT" dirty="0"/>
              <a:t> </a:t>
            </a:r>
            <a:r>
              <a:rPr lang="de-AT" dirty="0" err="1"/>
              <a:t>are</a:t>
            </a:r>
            <a:r>
              <a:rPr lang="de-AT" dirty="0"/>
              <a:t> </a:t>
            </a:r>
            <a:r>
              <a:rPr lang="de-AT" dirty="0" err="1"/>
              <a:t>completely</a:t>
            </a:r>
            <a:r>
              <a:rPr lang="de-AT" dirty="0"/>
              <a:t> </a:t>
            </a:r>
            <a:r>
              <a:rPr lang="de-AT" dirty="0" err="1"/>
              <a:t>separated</a:t>
            </a:r>
            <a:endParaRPr lang="de-AT" dirty="0"/>
          </a:p>
          <a:p>
            <a:pPr lvl="1"/>
            <a:r>
              <a:rPr lang="de-AT" dirty="0" err="1"/>
              <a:t>members</a:t>
            </a:r>
            <a:r>
              <a:rPr lang="de-AT" dirty="0"/>
              <a:t> (</a:t>
            </a:r>
            <a:r>
              <a:rPr lang="de-AT" dirty="0" err="1"/>
              <a:t>shareholders</a:t>
            </a:r>
            <a:r>
              <a:rPr lang="de-AT" dirty="0"/>
              <a:t>) </a:t>
            </a:r>
            <a:r>
              <a:rPr lang="de-AT" dirty="0" err="1"/>
              <a:t>are</a:t>
            </a:r>
            <a:r>
              <a:rPr lang="de-AT" dirty="0"/>
              <a:t> not </a:t>
            </a:r>
            <a:r>
              <a:rPr lang="de-AT" dirty="0" err="1"/>
              <a:t>liable</a:t>
            </a:r>
            <a:r>
              <a:rPr lang="de-AT" dirty="0"/>
              <a:t> </a:t>
            </a:r>
            <a:r>
              <a:rPr lang="de-AT" dirty="0" err="1"/>
              <a:t>for</a:t>
            </a:r>
            <a:r>
              <a:rPr lang="de-AT" dirty="0"/>
              <a:t> </a:t>
            </a:r>
            <a:r>
              <a:rPr lang="de-AT" dirty="0" err="1"/>
              <a:t>the</a:t>
            </a:r>
            <a:r>
              <a:rPr lang="de-AT" dirty="0"/>
              <a:t> </a:t>
            </a:r>
            <a:r>
              <a:rPr lang="de-AT" dirty="0" err="1"/>
              <a:t>obligation</a:t>
            </a:r>
            <a:r>
              <a:rPr lang="de-AT" dirty="0"/>
              <a:t> of </a:t>
            </a:r>
            <a:r>
              <a:rPr lang="de-AT" dirty="0" err="1"/>
              <a:t>the</a:t>
            </a:r>
            <a:r>
              <a:rPr lang="de-AT" dirty="0"/>
              <a:t> legal </a:t>
            </a:r>
            <a:r>
              <a:rPr lang="de-AT" dirty="0" err="1"/>
              <a:t>person</a:t>
            </a:r>
            <a:endParaRPr lang="de-AT" dirty="0"/>
          </a:p>
          <a:p>
            <a:pPr lvl="1"/>
            <a:r>
              <a:rPr lang="de-AT" dirty="0"/>
              <a:t>legal </a:t>
            </a:r>
            <a:r>
              <a:rPr lang="de-AT" dirty="0" err="1"/>
              <a:t>person</a:t>
            </a:r>
            <a:r>
              <a:rPr lang="de-AT" dirty="0"/>
              <a:t> </a:t>
            </a:r>
            <a:r>
              <a:rPr lang="de-AT" dirty="0" err="1"/>
              <a:t>is</a:t>
            </a:r>
            <a:r>
              <a:rPr lang="de-AT" dirty="0"/>
              <a:t> not </a:t>
            </a:r>
            <a:r>
              <a:rPr lang="de-AT" dirty="0" err="1"/>
              <a:t>liable</a:t>
            </a:r>
            <a:r>
              <a:rPr lang="de-AT" dirty="0"/>
              <a:t> </a:t>
            </a:r>
            <a:r>
              <a:rPr lang="de-AT" dirty="0" err="1"/>
              <a:t>for</a:t>
            </a:r>
            <a:r>
              <a:rPr lang="de-AT" dirty="0"/>
              <a:t> </a:t>
            </a:r>
            <a:r>
              <a:rPr lang="de-AT" dirty="0" err="1"/>
              <a:t>the</a:t>
            </a:r>
            <a:r>
              <a:rPr lang="de-AT" dirty="0"/>
              <a:t> </a:t>
            </a:r>
            <a:r>
              <a:rPr lang="de-AT" dirty="0" err="1"/>
              <a:t>obligation</a:t>
            </a:r>
            <a:r>
              <a:rPr lang="de-AT" dirty="0"/>
              <a:t> of ist </a:t>
            </a:r>
            <a:r>
              <a:rPr lang="de-AT" dirty="0" err="1"/>
              <a:t>members</a:t>
            </a:r>
            <a:r>
              <a:rPr lang="de-AT" dirty="0"/>
              <a:t> (</a:t>
            </a:r>
            <a:r>
              <a:rPr lang="de-AT" dirty="0" err="1"/>
              <a:t>shareholders</a:t>
            </a:r>
            <a:r>
              <a:rPr lang="de-AT" dirty="0"/>
              <a:t>)#</a:t>
            </a:r>
          </a:p>
          <a:p>
            <a:r>
              <a:rPr lang="de-AT" dirty="0"/>
              <a:t>in </a:t>
            </a:r>
            <a:r>
              <a:rPr lang="de-AT" dirty="0" err="1"/>
              <a:t>exceptional</a:t>
            </a:r>
            <a:r>
              <a:rPr lang="de-AT" dirty="0"/>
              <a:t> </a:t>
            </a:r>
            <a:r>
              <a:rPr lang="de-AT" dirty="0" err="1"/>
              <a:t>cases</a:t>
            </a:r>
            <a:r>
              <a:rPr lang="de-AT" dirty="0"/>
              <a:t> „</a:t>
            </a:r>
            <a:r>
              <a:rPr lang="de-AT" dirty="0" err="1"/>
              <a:t>piercing</a:t>
            </a:r>
            <a:r>
              <a:rPr lang="de-AT" dirty="0"/>
              <a:t> </a:t>
            </a:r>
            <a:r>
              <a:rPr lang="de-AT" dirty="0" err="1"/>
              <a:t>the</a:t>
            </a:r>
            <a:r>
              <a:rPr lang="de-AT" dirty="0"/>
              <a:t> </a:t>
            </a:r>
            <a:r>
              <a:rPr lang="de-AT" dirty="0" err="1"/>
              <a:t>corporate</a:t>
            </a:r>
            <a:r>
              <a:rPr lang="de-AT" dirty="0"/>
              <a:t> </a:t>
            </a:r>
            <a:r>
              <a:rPr lang="de-AT" dirty="0" err="1"/>
              <a:t>veil</a:t>
            </a:r>
            <a:r>
              <a:rPr lang="de-AT" dirty="0"/>
              <a:t>“</a:t>
            </a:r>
          </a:p>
          <a:p>
            <a:pPr lvl="1"/>
            <a:r>
              <a:rPr lang="de-AT" dirty="0" err="1"/>
              <a:t>members</a:t>
            </a:r>
            <a:r>
              <a:rPr lang="de-AT" dirty="0"/>
              <a:t> (</a:t>
            </a:r>
            <a:r>
              <a:rPr lang="de-AT" dirty="0" err="1"/>
              <a:t>shareholders</a:t>
            </a:r>
            <a:r>
              <a:rPr lang="de-AT" dirty="0"/>
              <a:t>) </a:t>
            </a:r>
            <a:r>
              <a:rPr lang="de-AT" dirty="0" err="1"/>
              <a:t>are</a:t>
            </a:r>
            <a:r>
              <a:rPr lang="de-AT" dirty="0"/>
              <a:t> </a:t>
            </a:r>
            <a:r>
              <a:rPr lang="de-AT" dirty="0" err="1"/>
              <a:t>liable</a:t>
            </a:r>
            <a:r>
              <a:rPr lang="de-AT" dirty="0"/>
              <a:t> </a:t>
            </a:r>
            <a:r>
              <a:rPr lang="de-AT" dirty="0" err="1"/>
              <a:t>for</a:t>
            </a:r>
            <a:r>
              <a:rPr lang="de-AT" dirty="0"/>
              <a:t> </a:t>
            </a:r>
            <a:r>
              <a:rPr lang="de-AT" dirty="0" err="1"/>
              <a:t>obligations</a:t>
            </a:r>
            <a:r>
              <a:rPr lang="de-AT" dirty="0"/>
              <a:t> of </a:t>
            </a:r>
            <a:r>
              <a:rPr lang="de-AT" dirty="0" err="1"/>
              <a:t>the</a:t>
            </a:r>
            <a:r>
              <a:rPr lang="de-AT" dirty="0"/>
              <a:t> legal </a:t>
            </a:r>
            <a:r>
              <a:rPr lang="de-AT" dirty="0" err="1"/>
              <a:t>person</a:t>
            </a:r>
            <a:endParaRPr lang="de-AT" dirty="0"/>
          </a:p>
          <a:p>
            <a:pPr lvl="1"/>
            <a:r>
              <a:rPr lang="de-AT" dirty="0" err="1"/>
              <a:t>requirements</a:t>
            </a:r>
            <a:r>
              <a:rPr lang="de-AT" dirty="0"/>
              <a:t> </a:t>
            </a:r>
            <a:r>
              <a:rPr lang="de-AT" dirty="0" err="1"/>
              <a:t>and</a:t>
            </a:r>
            <a:r>
              <a:rPr lang="de-AT" dirty="0"/>
              <a:t> </a:t>
            </a:r>
            <a:r>
              <a:rPr lang="de-AT" dirty="0" err="1"/>
              <a:t>reasoning</a:t>
            </a:r>
            <a:r>
              <a:rPr lang="de-AT" dirty="0"/>
              <a:t> of such </a:t>
            </a:r>
            <a:r>
              <a:rPr lang="de-AT" dirty="0" err="1"/>
              <a:t>direct</a:t>
            </a:r>
            <a:r>
              <a:rPr lang="de-AT" dirty="0"/>
              <a:t> </a:t>
            </a:r>
            <a:r>
              <a:rPr lang="de-AT" dirty="0" err="1"/>
              <a:t>liability</a:t>
            </a:r>
            <a:r>
              <a:rPr lang="de-AT" dirty="0"/>
              <a:t> </a:t>
            </a:r>
            <a:r>
              <a:rPr lang="de-AT" dirty="0" err="1"/>
              <a:t>discussed</a:t>
            </a:r>
            <a:r>
              <a:rPr lang="de-AT" dirty="0"/>
              <a:t> in </a:t>
            </a:r>
            <a:r>
              <a:rPr lang="de-AT" dirty="0" err="1"/>
              <a:t>many</a:t>
            </a:r>
            <a:r>
              <a:rPr lang="de-AT" dirty="0"/>
              <a:t> </a:t>
            </a:r>
            <a:r>
              <a:rPr lang="de-AT" dirty="0" err="1"/>
              <a:t>jurisdictions</a:t>
            </a:r>
            <a:endParaRPr lang="de-AT" dirty="0"/>
          </a:p>
          <a:p>
            <a:pPr lvl="1"/>
            <a:r>
              <a:rPr lang="de-AT" dirty="0" err="1"/>
              <a:t>abuse</a:t>
            </a:r>
            <a:r>
              <a:rPr lang="de-AT" dirty="0"/>
              <a:t> of </a:t>
            </a:r>
            <a:r>
              <a:rPr lang="de-AT" dirty="0" err="1"/>
              <a:t>law</a:t>
            </a:r>
            <a:r>
              <a:rPr lang="de-AT" dirty="0"/>
              <a:t>? non-</a:t>
            </a:r>
            <a:r>
              <a:rPr lang="de-AT" dirty="0" err="1"/>
              <a:t>application</a:t>
            </a:r>
            <a:r>
              <a:rPr lang="de-AT" dirty="0"/>
              <a:t> of </a:t>
            </a:r>
            <a:r>
              <a:rPr lang="de-AT" dirty="0" err="1"/>
              <a:t>principle</a:t>
            </a:r>
            <a:r>
              <a:rPr lang="de-AT" dirty="0"/>
              <a:t> of </a:t>
            </a:r>
            <a:r>
              <a:rPr lang="de-AT" dirty="0" err="1"/>
              <a:t>separation</a:t>
            </a:r>
            <a:r>
              <a:rPr lang="de-AT" dirty="0"/>
              <a:t> </a:t>
            </a:r>
            <a:r>
              <a:rPr lang="de-AT" dirty="0" err="1"/>
              <a:t>based</a:t>
            </a:r>
            <a:r>
              <a:rPr lang="de-AT" dirty="0"/>
              <a:t> on ist </a:t>
            </a:r>
            <a:r>
              <a:rPr lang="de-AT" dirty="0" err="1"/>
              <a:t>purpose</a:t>
            </a:r>
            <a:r>
              <a:rPr lang="de-AT" dirty="0"/>
              <a:t>?</a:t>
            </a:r>
          </a:p>
        </p:txBody>
      </p:sp>
    </p:spTree>
    <p:extLst>
      <p:ext uri="{BB962C8B-B14F-4D97-AF65-F5344CB8AC3E}">
        <p14:creationId xmlns:p14="http://schemas.microsoft.com/office/powerpoint/2010/main" val="17685182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24</a:t>
            </a:fld>
            <a:endParaRPr lang="en-GB" altLang="cs-CZ" noProof="0" dirty="0"/>
          </a:p>
        </p:txBody>
      </p:sp>
      <p:sp>
        <p:nvSpPr>
          <p:cNvPr id="4" name="Titel 3"/>
          <p:cNvSpPr>
            <a:spLocks noGrp="1"/>
          </p:cNvSpPr>
          <p:nvPr>
            <p:ph type="title"/>
          </p:nvPr>
        </p:nvSpPr>
        <p:spPr/>
        <p:txBody>
          <a:bodyPr/>
          <a:lstStyle/>
          <a:p>
            <a:r>
              <a:rPr lang="de-AT" dirty="0"/>
              <a:t>V. Legal </a:t>
            </a:r>
            <a:r>
              <a:rPr lang="de-AT" dirty="0" err="1"/>
              <a:t>personality</a:t>
            </a:r>
            <a:endParaRPr lang="de-AT" dirty="0"/>
          </a:p>
        </p:txBody>
      </p:sp>
      <p:sp>
        <p:nvSpPr>
          <p:cNvPr id="5" name="Inhaltsplatzhalter 4"/>
          <p:cNvSpPr>
            <a:spLocks noGrp="1"/>
          </p:cNvSpPr>
          <p:nvPr>
            <p:ph idx="1"/>
          </p:nvPr>
        </p:nvSpPr>
        <p:spPr/>
        <p:txBody>
          <a:bodyPr/>
          <a:lstStyle/>
          <a:p>
            <a:pPr lvl="1"/>
            <a:r>
              <a:rPr lang="de-AT" dirty="0" err="1"/>
              <a:t>see</a:t>
            </a:r>
            <a:r>
              <a:rPr lang="de-AT" dirty="0"/>
              <a:t> e.g. German Bundesgerichtshof II ZR 178/99:</a:t>
            </a:r>
          </a:p>
          <a:p>
            <a:pPr lvl="1"/>
            <a:r>
              <a:rPr lang="de-AT" dirty="0"/>
              <a:t>„</a:t>
            </a:r>
            <a:r>
              <a:rPr lang="en-US" dirty="0"/>
              <a:t>If the sole shareholder induces a GmbH (company with limited liability) which is dependent on him to contribute its liquid funds to a liquidity network controlled by him, he is obliged, to take into account the GmbH's own interest in maintaining its ability to meet its liabilities and not to </a:t>
            </a:r>
            <a:r>
              <a:rPr lang="en-US" dirty="0" err="1"/>
              <a:t>jeopardise</a:t>
            </a:r>
            <a:r>
              <a:rPr lang="en-US" dirty="0"/>
              <a:t> its existence. If he does not comply with this obligation, he may be guilty of a breach of trust within the meaning of § 266 (1) German Criminal Code.”</a:t>
            </a:r>
          </a:p>
          <a:p>
            <a:r>
              <a:rPr lang="en-US" dirty="0"/>
              <a:t>attribution of legal acts to legal persons:</a:t>
            </a:r>
          </a:p>
          <a:p>
            <a:pPr lvl="1"/>
            <a:r>
              <a:rPr lang="en-US" dirty="0"/>
              <a:t>legal person is represented by its organs or other representatives</a:t>
            </a:r>
          </a:p>
          <a:p>
            <a:pPr lvl="1"/>
            <a:r>
              <a:rPr lang="en-US" dirty="0"/>
              <a:t>see § 163 (1) </a:t>
            </a:r>
            <a:r>
              <a:rPr lang="en-US" dirty="0" err="1"/>
              <a:t>czCC</a:t>
            </a:r>
            <a:r>
              <a:rPr lang="en-US" dirty="0"/>
              <a:t>: The statutory body is vested with all powers that are not entrusted to another body of the legal entity by the act of incorporation, the law or a decision of a public authority.”</a:t>
            </a:r>
          </a:p>
          <a:p>
            <a:pPr lvl="1"/>
            <a:r>
              <a:rPr lang="de-AT" dirty="0">
                <a:solidFill>
                  <a:srgbClr val="333333"/>
                </a:solidFill>
                <a:latin typeface="-apple-system"/>
              </a:rPr>
              <a:t>„</a:t>
            </a:r>
            <a:r>
              <a:rPr lang="de-AT" dirty="0" err="1">
                <a:solidFill>
                  <a:srgbClr val="333333"/>
                </a:solidFill>
                <a:latin typeface="-apple-system"/>
              </a:rPr>
              <a:t>Statutárnímu</a:t>
            </a:r>
            <a:r>
              <a:rPr lang="de-AT" dirty="0">
                <a:solidFill>
                  <a:srgbClr val="333333"/>
                </a:solidFill>
                <a:latin typeface="-apple-system"/>
              </a:rPr>
              <a:t> </a:t>
            </a:r>
            <a:r>
              <a:rPr lang="de-AT" dirty="0" err="1">
                <a:solidFill>
                  <a:srgbClr val="333333"/>
                </a:solidFill>
                <a:latin typeface="-apple-system"/>
              </a:rPr>
              <a:t>orgánu</a:t>
            </a:r>
            <a:r>
              <a:rPr lang="de-AT" dirty="0">
                <a:solidFill>
                  <a:srgbClr val="333333"/>
                </a:solidFill>
                <a:latin typeface="-apple-system"/>
              </a:rPr>
              <a:t> </a:t>
            </a:r>
            <a:r>
              <a:rPr lang="de-AT" dirty="0" err="1">
                <a:solidFill>
                  <a:srgbClr val="333333"/>
                </a:solidFill>
                <a:latin typeface="-apple-system"/>
              </a:rPr>
              <a:t>náleží</a:t>
            </a:r>
            <a:r>
              <a:rPr lang="de-AT" dirty="0">
                <a:solidFill>
                  <a:srgbClr val="333333"/>
                </a:solidFill>
                <a:latin typeface="-apple-system"/>
              </a:rPr>
              <a:t> </a:t>
            </a:r>
            <a:r>
              <a:rPr lang="de-AT" dirty="0" err="1">
                <a:solidFill>
                  <a:srgbClr val="333333"/>
                </a:solidFill>
                <a:latin typeface="-apple-system"/>
              </a:rPr>
              <a:t>veškerá</a:t>
            </a:r>
            <a:r>
              <a:rPr lang="de-AT" dirty="0">
                <a:solidFill>
                  <a:srgbClr val="333333"/>
                </a:solidFill>
                <a:latin typeface="-apple-system"/>
              </a:rPr>
              <a:t> </a:t>
            </a:r>
            <a:r>
              <a:rPr lang="de-AT" dirty="0" err="1">
                <a:solidFill>
                  <a:srgbClr val="333333"/>
                </a:solidFill>
                <a:latin typeface="-apple-system"/>
              </a:rPr>
              <a:t>působnost</a:t>
            </a:r>
            <a:r>
              <a:rPr lang="de-AT" dirty="0">
                <a:solidFill>
                  <a:srgbClr val="333333"/>
                </a:solidFill>
                <a:latin typeface="-apple-system"/>
              </a:rPr>
              <a:t>, </a:t>
            </a:r>
            <a:r>
              <a:rPr lang="de-AT" dirty="0" err="1">
                <a:solidFill>
                  <a:srgbClr val="333333"/>
                </a:solidFill>
                <a:latin typeface="-apple-system"/>
              </a:rPr>
              <a:t>kterou</a:t>
            </a:r>
            <a:r>
              <a:rPr lang="de-AT" dirty="0">
                <a:solidFill>
                  <a:srgbClr val="333333"/>
                </a:solidFill>
                <a:latin typeface="-apple-system"/>
              </a:rPr>
              <a:t> </a:t>
            </a:r>
            <a:r>
              <a:rPr lang="de-AT" dirty="0" err="1">
                <a:solidFill>
                  <a:srgbClr val="333333"/>
                </a:solidFill>
                <a:latin typeface="-apple-system"/>
              </a:rPr>
              <a:t>zakladatelské</a:t>
            </a:r>
            <a:r>
              <a:rPr lang="de-AT" dirty="0">
                <a:solidFill>
                  <a:srgbClr val="333333"/>
                </a:solidFill>
                <a:latin typeface="-apple-system"/>
              </a:rPr>
              <a:t> </a:t>
            </a:r>
            <a:r>
              <a:rPr lang="de-AT" dirty="0" err="1">
                <a:solidFill>
                  <a:srgbClr val="333333"/>
                </a:solidFill>
                <a:latin typeface="-apple-system"/>
              </a:rPr>
              <a:t>právní</a:t>
            </a:r>
            <a:r>
              <a:rPr lang="de-AT" dirty="0">
                <a:solidFill>
                  <a:srgbClr val="333333"/>
                </a:solidFill>
                <a:latin typeface="-apple-system"/>
              </a:rPr>
              <a:t> </a:t>
            </a:r>
            <a:r>
              <a:rPr lang="de-AT" dirty="0" err="1">
                <a:solidFill>
                  <a:srgbClr val="333333"/>
                </a:solidFill>
                <a:latin typeface="-apple-system"/>
              </a:rPr>
              <a:t>jednání</a:t>
            </a:r>
            <a:r>
              <a:rPr lang="de-AT" dirty="0">
                <a:solidFill>
                  <a:srgbClr val="333333"/>
                </a:solidFill>
                <a:latin typeface="-apple-system"/>
              </a:rPr>
              <a:t>, </a:t>
            </a:r>
            <a:r>
              <a:rPr lang="de-AT" dirty="0" err="1">
                <a:solidFill>
                  <a:srgbClr val="333333"/>
                </a:solidFill>
                <a:latin typeface="-apple-system"/>
              </a:rPr>
              <a:t>zákon</a:t>
            </a:r>
            <a:r>
              <a:rPr lang="de-AT" dirty="0">
                <a:solidFill>
                  <a:srgbClr val="333333"/>
                </a:solidFill>
                <a:latin typeface="-apple-system"/>
              </a:rPr>
              <a:t> </a:t>
            </a:r>
            <a:r>
              <a:rPr lang="de-AT" dirty="0" err="1">
                <a:solidFill>
                  <a:srgbClr val="333333"/>
                </a:solidFill>
                <a:latin typeface="-apple-system"/>
              </a:rPr>
              <a:t>nebo</a:t>
            </a:r>
            <a:r>
              <a:rPr lang="de-AT" dirty="0">
                <a:solidFill>
                  <a:srgbClr val="333333"/>
                </a:solidFill>
                <a:latin typeface="-apple-system"/>
              </a:rPr>
              <a:t> </a:t>
            </a:r>
            <a:r>
              <a:rPr lang="de-AT" dirty="0" err="1">
                <a:solidFill>
                  <a:srgbClr val="333333"/>
                </a:solidFill>
                <a:latin typeface="-apple-system"/>
              </a:rPr>
              <a:t>rozhodnutí</a:t>
            </a:r>
            <a:r>
              <a:rPr lang="de-AT" dirty="0">
                <a:solidFill>
                  <a:srgbClr val="333333"/>
                </a:solidFill>
                <a:latin typeface="-apple-system"/>
              </a:rPr>
              <a:t> </a:t>
            </a:r>
            <a:r>
              <a:rPr lang="de-AT" dirty="0" err="1">
                <a:solidFill>
                  <a:srgbClr val="333333"/>
                </a:solidFill>
                <a:latin typeface="-apple-system"/>
              </a:rPr>
              <a:t>orgánu</a:t>
            </a:r>
            <a:r>
              <a:rPr lang="de-AT" dirty="0">
                <a:solidFill>
                  <a:srgbClr val="333333"/>
                </a:solidFill>
                <a:latin typeface="-apple-system"/>
              </a:rPr>
              <a:t> </a:t>
            </a:r>
            <a:r>
              <a:rPr lang="de-AT" dirty="0" err="1">
                <a:solidFill>
                  <a:srgbClr val="333333"/>
                </a:solidFill>
                <a:latin typeface="-apple-system"/>
              </a:rPr>
              <a:t>veřejné</a:t>
            </a:r>
            <a:r>
              <a:rPr lang="de-AT" dirty="0">
                <a:solidFill>
                  <a:srgbClr val="333333"/>
                </a:solidFill>
                <a:latin typeface="-apple-system"/>
              </a:rPr>
              <a:t> </a:t>
            </a:r>
            <a:r>
              <a:rPr lang="de-AT" dirty="0" err="1">
                <a:solidFill>
                  <a:srgbClr val="333333"/>
                </a:solidFill>
                <a:latin typeface="-apple-system"/>
              </a:rPr>
              <a:t>moci</a:t>
            </a:r>
            <a:r>
              <a:rPr lang="de-AT" dirty="0">
                <a:solidFill>
                  <a:srgbClr val="333333"/>
                </a:solidFill>
                <a:latin typeface="-apple-system"/>
              </a:rPr>
              <a:t> </a:t>
            </a:r>
            <a:r>
              <a:rPr lang="de-AT" dirty="0" err="1">
                <a:solidFill>
                  <a:srgbClr val="333333"/>
                </a:solidFill>
                <a:latin typeface="-apple-system"/>
              </a:rPr>
              <a:t>nesvěří</a:t>
            </a:r>
            <a:r>
              <a:rPr lang="de-AT" dirty="0">
                <a:solidFill>
                  <a:srgbClr val="333333"/>
                </a:solidFill>
                <a:latin typeface="-apple-system"/>
              </a:rPr>
              <a:t> </a:t>
            </a:r>
            <a:r>
              <a:rPr lang="de-AT" dirty="0" err="1">
                <a:solidFill>
                  <a:srgbClr val="333333"/>
                </a:solidFill>
                <a:latin typeface="-apple-system"/>
              </a:rPr>
              <a:t>jinému</a:t>
            </a:r>
            <a:r>
              <a:rPr lang="de-AT" dirty="0">
                <a:solidFill>
                  <a:srgbClr val="333333"/>
                </a:solidFill>
                <a:latin typeface="-apple-system"/>
              </a:rPr>
              <a:t> </a:t>
            </a:r>
            <a:r>
              <a:rPr lang="de-AT" dirty="0" err="1">
                <a:solidFill>
                  <a:srgbClr val="333333"/>
                </a:solidFill>
                <a:latin typeface="-apple-system"/>
              </a:rPr>
              <a:t>orgánu</a:t>
            </a:r>
            <a:r>
              <a:rPr lang="de-AT" dirty="0">
                <a:solidFill>
                  <a:srgbClr val="333333"/>
                </a:solidFill>
                <a:latin typeface="-apple-system"/>
              </a:rPr>
              <a:t> </a:t>
            </a:r>
            <a:r>
              <a:rPr lang="de-AT" dirty="0" err="1">
                <a:solidFill>
                  <a:srgbClr val="333333"/>
                </a:solidFill>
                <a:latin typeface="-apple-system"/>
              </a:rPr>
              <a:t>právnické</a:t>
            </a:r>
            <a:r>
              <a:rPr lang="de-AT" dirty="0">
                <a:solidFill>
                  <a:srgbClr val="333333"/>
                </a:solidFill>
                <a:latin typeface="-apple-system"/>
              </a:rPr>
              <a:t> </a:t>
            </a:r>
            <a:r>
              <a:rPr lang="de-AT" dirty="0" err="1">
                <a:solidFill>
                  <a:srgbClr val="333333"/>
                </a:solidFill>
                <a:latin typeface="-apple-system"/>
              </a:rPr>
              <a:t>osoby</a:t>
            </a:r>
            <a:r>
              <a:rPr lang="de-AT" dirty="0">
                <a:solidFill>
                  <a:srgbClr val="333333"/>
                </a:solidFill>
                <a:latin typeface="-apple-system"/>
              </a:rPr>
              <a:t>.“</a:t>
            </a:r>
            <a:endParaRPr lang="de-AT" dirty="0"/>
          </a:p>
        </p:txBody>
      </p:sp>
    </p:spTree>
    <p:extLst>
      <p:ext uri="{BB962C8B-B14F-4D97-AF65-F5344CB8AC3E}">
        <p14:creationId xmlns:p14="http://schemas.microsoft.com/office/powerpoint/2010/main" val="29069972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25</a:t>
            </a:fld>
            <a:endParaRPr lang="en-GB" altLang="cs-CZ" noProof="0" dirty="0"/>
          </a:p>
        </p:txBody>
      </p:sp>
      <p:sp>
        <p:nvSpPr>
          <p:cNvPr id="4" name="Titel 3"/>
          <p:cNvSpPr>
            <a:spLocks noGrp="1"/>
          </p:cNvSpPr>
          <p:nvPr>
            <p:ph type="title"/>
          </p:nvPr>
        </p:nvSpPr>
        <p:spPr/>
        <p:txBody>
          <a:bodyPr/>
          <a:lstStyle/>
          <a:p>
            <a:r>
              <a:rPr lang="de-AT" dirty="0"/>
              <a:t>V. Legal </a:t>
            </a:r>
            <a:r>
              <a:rPr lang="de-AT" dirty="0" err="1"/>
              <a:t>personality</a:t>
            </a:r>
            <a:endParaRPr lang="de-AT" dirty="0"/>
          </a:p>
        </p:txBody>
      </p:sp>
      <p:sp>
        <p:nvSpPr>
          <p:cNvPr id="5" name="Inhaltsplatzhalter 4"/>
          <p:cNvSpPr>
            <a:spLocks noGrp="1"/>
          </p:cNvSpPr>
          <p:nvPr>
            <p:ph idx="1"/>
          </p:nvPr>
        </p:nvSpPr>
        <p:spPr/>
        <p:txBody>
          <a:bodyPr/>
          <a:lstStyle/>
          <a:p>
            <a:r>
              <a:rPr lang="de-AT" dirty="0" err="1"/>
              <a:t>liability</a:t>
            </a:r>
            <a:r>
              <a:rPr lang="de-AT" dirty="0"/>
              <a:t> of a legal </a:t>
            </a:r>
            <a:r>
              <a:rPr lang="de-AT" dirty="0" err="1"/>
              <a:t>persons</a:t>
            </a:r>
            <a:r>
              <a:rPr lang="de-AT" dirty="0"/>
              <a:t> </a:t>
            </a:r>
            <a:r>
              <a:rPr lang="de-AT" dirty="0" err="1"/>
              <a:t>for</a:t>
            </a:r>
            <a:r>
              <a:rPr lang="de-AT" dirty="0"/>
              <a:t> non-</a:t>
            </a:r>
            <a:r>
              <a:rPr lang="de-AT" dirty="0" err="1"/>
              <a:t>contractual</a:t>
            </a:r>
            <a:r>
              <a:rPr lang="de-AT" dirty="0"/>
              <a:t> </a:t>
            </a:r>
            <a:r>
              <a:rPr lang="de-AT" dirty="0" err="1"/>
              <a:t>damages</a:t>
            </a:r>
            <a:r>
              <a:rPr lang="de-AT" dirty="0"/>
              <a:t> (</a:t>
            </a:r>
            <a:r>
              <a:rPr lang="de-AT" dirty="0" err="1"/>
              <a:t>torts</a:t>
            </a:r>
            <a:r>
              <a:rPr lang="de-AT" dirty="0"/>
              <a:t>)?</a:t>
            </a:r>
          </a:p>
          <a:p>
            <a:pPr lvl="1"/>
            <a:r>
              <a:rPr lang="de-AT" dirty="0"/>
              <a:t>different </a:t>
            </a:r>
            <a:r>
              <a:rPr lang="de-AT" dirty="0" err="1"/>
              <a:t>solutions</a:t>
            </a:r>
            <a:r>
              <a:rPr lang="de-AT" dirty="0"/>
              <a:t> in </a:t>
            </a:r>
            <a:r>
              <a:rPr lang="de-AT" dirty="0" err="1"/>
              <a:t>various</a:t>
            </a:r>
            <a:r>
              <a:rPr lang="de-AT" dirty="0"/>
              <a:t> </a:t>
            </a:r>
            <a:r>
              <a:rPr lang="de-AT" dirty="0" err="1"/>
              <a:t>jurisdictions</a:t>
            </a:r>
            <a:endParaRPr lang="de-AT" dirty="0"/>
          </a:p>
          <a:p>
            <a:pPr lvl="1"/>
            <a:r>
              <a:rPr lang="de-AT" dirty="0" err="1"/>
              <a:t>see</a:t>
            </a:r>
            <a:r>
              <a:rPr lang="de-AT" dirty="0"/>
              <a:t> § 167 </a:t>
            </a:r>
            <a:r>
              <a:rPr lang="de-AT" dirty="0" err="1"/>
              <a:t>czCC</a:t>
            </a:r>
            <a:r>
              <a:rPr lang="de-AT" dirty="0"/>
              <a:t>: „</a:t>
            </a:r>
            <a:r>
              <a:rPr lang="en-US" dirty="0"/>
              <a:t> A legal person shall be bound by an unlawful act committed by a member of an elected body, an employee or other representative of the legal person in the performance of his or her duties towards a third party.”</a:t>
            </a:r>
          </a:p>
          <a:p>
            <a:pPr lvl="1"/>
            <a:r>
              <a:rPr lang="de-AT" dirty="0">
                <a:solidFill>
                  <a:srgbClr val="333333"/>
                </a:solidFill>
                <a:latin typeface="-apple-system"/>
              </a:rPr>
              <a:t>„</a:t>
            </a:r>
            <a:r>
              <a:rPr lang="de-AT" dirty="0" err="1">
                <a:solidFill>
                  <a:srgbClr val="333333"/>
                </a:solidFill>
                <a:latin typeface="-apple-system"/>
              </a:rPr>
              <a:t>Právnickou</a:t>
            </a:r>
            <a:r>
              <a:rPr lang="de-AT" dirty="0">
                <a:solidFill>
                  <a:srgbClr val="333333"/>
                </a:solidFill>
                <a:latin typeface="-apple-system"/>
              </a:rPr>
              <a:t> </a:t>
            </a:r>
            <a:r>
              <a:rPr lang="de-AT" dirty="0" err="1">
                <a:solidFill>
                  <a:srgbClr val="333333"/>
                </a:solidFill>
                <a:latin typeface="-apple-system"/>
              </a:rPr>
              <a:t>osobu</a:t>
            </a:r>
            <a:r>
              <a:rPr lang="de-AT" dirty="0">
                <a:solidFill>
                  <a:srgbClr val="333333"/>
                </a:solidFill>
                <a:latin typeface="-apple-system"/>
              </a:rPr>
              <a:t> </a:t>
            </a:r>
            <a:r>
              <a:rPr lang="de-AT" dirty="0" err="1">
                <a:solidFill>
                  <a:srgbClr val="333333"/>
                </a:solidFill>
                <a:latin typeface="-apple-system"/>
              </a:rPr>
              <a:t>zavazuje</a:t>
            </a:r>
            <a:r>
              <a:rPr lang="de-AT" dirty="0">
                <a:solidFill>
                  <a:srgbClr val="333333"/>
                </a:solidFill>
                <a:latin typeface="-apple-system"/>
              </a:rPr>
              <a:t> </a:t>
            </a:r>
            <a:r>
              <a:rPr lang="de-AT" dirty="0" err="1">
                <a:solidFill>
                  <a:srgbClr val="333333"/>
                </a:solidFill>
                <a:latin typeface="-apple-system"/>
              </a:rPr>
              <a:t>protiprávní</a:t>
            </a:r>
            <a:r>
              <a:rPr lang="de-AT" dirty="0">
                <a:solidFill>
                  <a:srgbClr val="333333"/>
                </a:solidFill>
                <a:latin typeface="-apple-system"/>
              </a:rPr>
              <a:t> </a:t>
            </a:r>
            <a:r>
              <a:rPr lang="de-AT" dirty="0" err="1">
                <a:solidFill>
                  <a:srgbClr val="333333"/>
                </a:solidFill>
                <a:latin typeface="-apple-system"/>
              </a:rPr>
              <a:t>čin</a:t>
            </a:r>
            <a:r>
              <a:rPr lang="de-AT" dirty="0">
                <a:solidFill>
                  <a:srgbClr val="333333"/>
                </a:solidFill>
                <a:latin typeface="-apple-system"/>
              </a:rPr>
              <a:t>, </a:t>
            </a:r>
            <a:r>
              <a:rPr lang="de-AT" dirty="0" err="1">
                <a:solidFill>
                  <a:srgbClr val="333333"/>
                </a:solidFill>
                <a:latin typeface="-apple-system"/>
              </a:rPr>
              <a:t>kterého</a:t>
            </a:r>
            <a:r>
              <a:rPr lang="de-AT" dirty="0">
                <a:solidFill>
                  <a:srgbClr val="333333"/>
                </a:solidFill>
                <a:latin typeface="-apple-system"/>
              </a:rPr>
              <a:t> se </a:t>
            </a:r>
            <a:r>
              <a:rPr lang="de-AT" dirty="0" err="1">
                <a:solidFill>
                  <a:srgbClr val="333333"/>
                </a:solidFill>
                <a:latin typeface="-apple-system"/>
              </a:rPr>
              <a:t>při</a:t>
            </a:r>
            <a:r>
              <a:rPr lang="de-AT" dirty="0">
                <a:solidFill>
                  <a:srgbClr val="333333"/>
                </a:solidFill>
                <a:latin typeface="-apple-system"/>
              </a:rPr>
              <a:t> </a:t>
            </a:r>
            <a:r>
              <a:rPr lang="de-AT" dirty="0" err="1">
                <a:solidFill>
                  <a:srgbClr val="333333"/>
                </a:solidFill>
                <a:latin typeface="-apple-system"/>
              </a:rPr>
              <a:t>plnění</a:t>
            </a:r>
            <a:r>
              <a:rPr lang="de-AT" dirty="0">
                <a:solidFill>
                  <a:srgbClr val="333333"/>
                </a:solidFill>
                <a:latin typeface="-apple-system"/>
              </a:rPr>
              <a:t> </a:t>
            </a:r>
            <a:r>
              <a:rPr lang="de-AT" dirty="0" err="1">
                <a:solidFill>
                  <a:srgbClr val="333333"/>
                </a:solidFill>
                <a:latin typeface="-apple-system"/>
              </a:rPr>
              <a:t>svých</a:t>
            </a:r>
            <a:r>
              <a:rPr lang="de-AT" dirty="0">
                <a:solidFill>
                  <a:srgbClr val="333333"/>
                </a:solidFill>
                <a:latin typeface="-apple-system"/>
              </a:rPr>
              <a:t> </a:t>
            </a:r>
            <a:r>
              <a:rPr lang="de-AT" dirty="0" err="1">
                <a:solidFill>
                  <a:srgbClr val="333333"/>
                </a:solidFill>
                <a:latin typeface="-apple-system"/>
              </a:rPr>
              <a:t>úkolů</a:t>
            </a:r>
            <a:r>
              <a:rPr lang="de-AT" dirty="0">
                <a:solidFill>
                  <a:srgbClr val="333333"/>
                </a:solidFill>
                <a:latin typeface="-apple-system"/>
              </a:rPr>
              <a:t> </a:t>
            </a:r>
            <a:r>
              <a:rPr lang="de-AT" dirty="0" err="1">
                <a:solidFill>
                  <a:srgbClr val="333333"/>
                </a:solidFill>
                <a:latin typeface="-apple-system"/>
              </a:rPr>
              <a:t>dopustil</a:t>
            </a:r>
            <a:r>
              <a:rPr lang="de-AT" dirty="0">
                <a:solidFill>
                  <a:srgbClr val="333333"/>
                </a:solidFill>
                <a:latin typeface="-apple-system"/>
              </a:rPr>
              <a:t> </a:t>
            </a:r>
            <a:r>
              <a:rPr lang="de-AT" dirty="0" err="1">
                <a:solidFill>
                  <a:srgbClr val="333333"/>
                </a:solidFill>
                <a:latin typeface="-apple-system"/>
              </a:rPr>
              <a:t>člen</a:t>
            </a:r>
            <a:r>
              <a:rPr lang="de-AT" dirty="0">
                <a:solidFill>
                  <a:srgbClr val="333333"/>
                </a:solidFill>
                <a:latin typeface="-apple-system"/>
              </a:rPr>
              <a:t> </a:t>
            </a:r>
            <a:r>
              <a:rPr lang="de-AT" dirty="0" err="1">
                <a:solidFill>
                  <a:srgbClr val="333333"/>
                </a:solidFill>
                <a:latin typeface="-apple-system"/>
              </a:rPr>
              <a:t>voleného</a:t>
            </a:r>
            <a:r>
              <a:rPr lang="de-AT" dirty="0">
                <a:solidFill>
                  <a:srgbClr val="333333"/>
                </a:solidFill>
                <a:latin typeface="-apple-system"/>
              </a:rPr>
              <a:t> </a:t>
            </a:r>
            <a:r>
              <a:rPr lang="de-AT" dirty="0" err="1">
                <a:solidFill>
                  <a:srgbClr val="333333"/>
                </a:solidFill>
                <a:latin typeface="-apple-system"/>
              </a:rPr>
              <a:t>orgánu</a:t>
            </a:r>
            <a:r>
              <a:rPr lang="de-AT" dirty="0">
                <a:solidFill>
                  <a:srgbClr val="333333"/>
                </a:solidFill>
                <a:latin typeface="-apple-system"/>
              </a:rPr>
              <a:t>, </a:t>
            </a:r>
            <a:r>
              <a:rPr lang="de-AT" dirty="0" err="1">
                <a:solidFill>
                  <a:srgbClr val="333333"/>
                </a:solidFill>
                <a:latin typeface="-apple-system"/>
              </a:rPr>
              <a:t>zaměstnanec</a:t>
            </a:r>
            <a:r>
              <a:rPr lang="de-AT" dirty="0">
                <a:solidFill>
                  <a:srgbClr val="333333"/>
                </a:solidFill>
                <a:latin typeface="-apple-system"/>
              </a:rPr>
              <a:t> </a:t>
            </a:r>
            <a:r>
              <a:rPr lang="de-AT" dirty="0" err="1">
                <a:solidFill>
                  <a:srgbClr val="333333"/>
                </a:solidFill>
                <a:latin typeface="-apple-system"/>
              </a:rPr>
              <a:t>nebo</a:t>
            </a:r>
            <a:r>
              <a:rPr lang="de-AT" dirty="0">
                <a:solidFill>
                  <a:srgbClr val="333333"/>
                </a:solidFill>
                <a:latin typeface="-apple-system"/>
              </a:rPr>
              <a:t> </a:t>
            </a:r>
            <a:r>
              <a:rPr lang="de-AT" dirty="0" err="1">
                <a:solidFill>
                  <a:srgbClr val="333333"/>
                </a:solidFill>
                <a:latin typeface="-apple-system"/>
              </a:rPr>
              <a:t>jiný</a:t>
            </a:r>
            <a:r>
              <a:rPr lang="de-AT" dirty="0">
                <a:solidFill>
                  <a:srgbClr val="333333"/>
                </a:solidFill>
                <a:latin typeface="-apple-system"/>
              </a:rPr>
              <a:t> </a:t>
            </a:r>
            <a:r>
              <a:rPr lang="de-AT" dirty="0" err="1">
                <a:solidFill>
                  <a:srgbClr val="333333"/>
                </a:solidFill>
                <a:latin typeface="-apple-system"/>
              </a:rPr>
              <a:t>její</a:t>
            </a:r>
            <a:r>
              <a:rPr lang="de-AT" dirty="0">
                <a:solidFill>
                  <a:srgbClr val="333333"/>
                </a:solidFill>
                <a:latin typeface="-apple-system"/>
              </a:rPr>
              <a:t> </a:t>
            </a:r>
            <a:r>
              <a:rPr lang="de-AT" dirty="0" err="1">
                <a:solidFill>
                  <a:srgbClr val="333333"/>
                </a:solidFill>
                <a:latin typeface="-apple-system"/>
              </a:rPr>
              <a:t>zástupce</a:t>
            </a:r>
            <a:r>
              <a:rPr lang="de-AT" dirty="0">
                <a:solidFill>
                  <a:srgbClr val="333333"/>
                </a:solidFill>
                <a:latin typeface="-apple-system"/>
              </a:rPr>
              <a:t> </a:t>
            </a:r>
            <a:r>
              <a:rPr lang="de-AT" dirty="0" err="1">
                <a:solidFill>
                  <a:srgbClr val="333333"/>
                </a:solidFill>
                <a:latin typeface="-apple-system"/>
              </a:rPr>
              <a:t>vůči</a:t>
            </a:r>
            <a:r>
              <a:rPr lang="de-AT" dirty="0">
                <a:solidFill>
                  <a:srgbClr val="333333"/>
                </a:solidFill>
                <a:latin typeface="-apple-system"/>
              </a:rPr>
              <a:t> </a:t>
            </a:r>
            <a:r>
              <a:rPr lang="de-AT" dirty="0" err="1">
                <a:solidFill>
                  <a:srgbClr val="333333"/>
                </a:solidFill>
                <a:latin typeface="-apple-system"/>
              </a:rPr>
              <a:t>třetí</a:t>
            </a:r>
            <a:r>
              <a:rPr lang="de-AT" dirty="0">
                <a:solidFill>
                  <a:srgbClr val="333333"/>
                </a:solidFill>
                <a:latin typeface="-apple-system"/>
              </a:rPr>
              <a:t> </a:t>
            </a:r>
            <a:r>
              <a:rPr lang="de-AT" dirty="0" err="1">
                <a:solidFill>
                  <a:srgbClr val="333333"/>
                </a:solidFill>
                <a:latin typeface="-apple-system"/>
              </a:rPr>
              <a:t>osobě</a:t>
            </a:r>
            <a:r>
              <a:rPr lang="de-AT" dirty="0">
                <a:solidFill>
                  <a:srgbClr val="333333"/>
                </a:solidFill>
                <a:latin typeface="-apple-system"/>
              </a:rPr>
              <a:t>,“</a:t>
            </a:r>
            <a:br>
              <a:rPr lang="de-AT" dirty="0"/>
            </a:br>
            <a:endParaRPr lang="de-AT" dirty="0"/>
          </a:p>
        </p:txBody>
      </p:sp>
    </p:spTree>
    <p:extLst>
      <p:ext uri="{BB962C8B-B14F-4D97-AF65-F5344CB8AC3E}">
        <p14:creationId xmlns:p14="http://schemas.microsoft.com/office/powerpoint/2010/main" val="2549684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26</a:t>
            </a:fld>
            <a:endParaRPr lang="en-GB" altLang="cs-CZ" noProof="0" dirty="0"/>
          </a:p>
        </p:txBody>
      </p:sp>
      <p:sp>
        <p:nvSpPr>
          <p:cNvPr id="4" name="Titel 3"/>
          <p:cNvSpPr>
            <a:spLocks noGrp="1"/>
          </p:cNvSpPr>
          <p:nvPr>
            <p:ph type="title"/>
          </p:nvPr>
        </p:nvSpPr>
        <p:spPr/>
        <p:txBody>
          <a:bodyPr/>
          <a:lstStyle/>
          <a:p>
            <a:endParaRPr lang="de-AT"/>
          </a:p>
        </p:txBody>
      </p:sp>
      <p:sp>
        <p:nvSpPr>
          <p:cNvPr id="5" name="Inhaltsplatzhalter 4"/>
          <p:cNvSpPr>
            <a:spLocks noGrp="1"/>
          </p:cNvSpPr>
          <p:nvPr>
            <p:ph idx="1"/>
          </p:nvPr>
        </p:nvSpPr>
        <p:spPr/>
        <p:txBody>
          <a:bodyPr/>
          <a:lstStyle/>
          <a:p>
            <a:endParaRPr lang="de-AT" dirty="0"/>
          </a:p>
          <a:p>
            <a:pPr marL="72000" indent="0">
              <a:buNone/>
            </a:pPr>
            <a:endParaRPr lang="de-AT" dirty="0"/>
          </a:p>
          <a:p>
            <a:pPr marL="72000" indent="0">
              <a:buNone/>
            </a:pPr>
            <a:endParaRPr lang="de-AT" dirty="0"/>
          </a:p>
          <a:p>
            <a:pPr marL="72000" indent="0" algn="ctr">
              <a:buNone/>
            </a:pPr>
            <a:r>
              <a:rPr lang="de-AT" dirty="0" err="1"/>
              <a:t>Thank</a:t>
            </a:r>
            <a:r>
              <a:rPr lang="de-AT" dirty="0"/>
              <a:t> </a:t>
            </a:r>
            <a:r>
              <a:rPr lang="de-AT" dirty="0" err="1"/>
              <a:t>you</a:t>
            </a:r>
            <a:r>
              <a:rPr lang="de-AT" dirty="0"/>
              <a:t> </a:t>
            </a:r>
            <a:r>
              <a:rPr lang="de-AT" dirty="0" err="1"/>
              <a:t>for</a:t>
            </a:r>
            <a:r>
              <a:rPr lang="de-AT" dirty="0"/>
              <a:t> </a:t>
            </a:r>
            <a:r>
              <a:rPr lang="de-AT" dirty="0" err="1"/>
              <a:t>listening</a:t>
            </a:r>
            <a:r>
              <a:rPr lang="de-AT" dirty="0"/>
              <a:t>!</a:t>
            </a:r>
          </a:p>
        </p:txBody>
      </p:sp>
    </p:spTree>
    <p:extLst>
      <p:ext uri="{BB962C8B-B14F-4D97-AF65-F5344CB8AC3E}">
        <p14:creationId xmlns:p14="http://schemas.microsoft.com/office/powerpoint/2010/main" val="1764936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Titel 3"/>
          <p:cNvSpPr>
            <a:spLocks noGrp="1"/>
          </p:cNvSpPr>
          <p:nvPr>
            <p:ph type="title"/>
          </p:nvPr>
        </p:nvSpPr>
        <p:spPr/>
        <p:txBody>
          <a:bodyPr/>
          <a:lstStyle/>
          <a:p>
            <a:r>
              <a:rPr lang="de-AT" dirty="0"/>
              <a:t>I. </a:t>
            </a:r>
            <a:r>
              <a:rPr lang="de-AT" dirty="0" err="1"/>
              <a:t>What</a:t>
            </a:r>
            <a:r>
              <a:rPr lang="de-AT" dirty="0"/>
              <a:t> </a:t>
            </a:r>
            <a:r>
              <a:rPr lang="de-AT" dirty="0" err="1"/>
              <a:t>is</a:t>
            </a:r>
            <a:r>
              <a:rPr lang="de-AT" dirty="0"/>
              <a:t> a legal </a:t>
            </a:r>
            <a:r>
              <a:rPr lang="de-AT" dirty="0" err="1"/>
              <a:t>person</a:t>
            </a:r>
            <a:r>
              <a:rPr lang="de-AT" dirty="0"/>
              <a:t>?</a:t>
            </a:r>
          </a:p>
        </p:txBody>
      </p:sp>
      <p:sp>
        <p:nvSpPr>
          <p:cNvPr id="5" name="Inhaltsplatzhalter 4"/>
          <p:cNvSpPr>
            <a:spLocks noGrp="1"/>
          </p:cNvSpPr>
          <p:nvPr>
            <p:ph idx="1"/>
          </p:nvPr>
        </p:nvSpPr>
        <p:spPr/>
        <p:txBody>
          <a:bodyPr/>
          <a:lstStyle/>
          <a:p>
            <a:r>
              <a:rPr lang="de-DE" dirty="0"/>
              <a:t>legal </a:t>
            </a:r>
            <a:r>
              <a:rPr lang="de-DE" dirty="0" err="1"/>
              <a:t>persons</a:t>
            </a:r>
            <a:r>
              <a:rPr lang="de-DE" dirty="0"/>
              <a:t> (</a:t>
            </a:r>
            <a:r>
              <a:rPr lang="de-DE" dirty="0" err="1"/>
              <a:t>juristic</a:t>
            </a:r>
            <a:r>
              <a:rPr lang="de-DE" dirty="0"/>
              <a:t> </a:t>
            </a:r>
            <a:r>
              <a:rPr lang="de-DE" dirty="0" err="1"/>
              <a:t>persons</a:t>
            </a:r>
            <a:r>
              <a:rPr lang="de-DE" dirty="0"/>
              <a:t>) </a:t>
            </a:r>
            <a:r>
              <a:rPr lang="de-DE" dirty="0" err="1"/>
              <a:t>is</a:t>
            </a:r>
            <a:r>
              <a:rPr lang="de-DE" dirty="0"/>
              <a:t> a (</a:t>
            </a:r>
            <a:r>
              <a:rPr lang="de-DE" dirty="0" err="1"/>
              <a:t>relatively</a:t>
            </a:r>
            <a:r>
              <a:rPr lang="de-DE" dirty="0"/>
              <a:t>) </a:t>
            </a:r>
            <a:r>
              <a:rPr lang="de-DE" dirty="0" err="1"/>
              <a:t>new</a:t>
            </a:r>
            <a:r>
              <a:rPr lang="de-DE" dirty="0"/>
              <a:t> </a:t>
            </a:r>
            <a:r>
              <a:rPr lang="de-DE" dirty="0" err="1"/>
              <a:t>one</a:t>
            </a:r>
            <a:r>
              <a:rPr lang="de-DE" dirty="0"/>
              <a:t> </a:t>
            </a:r>
            <a:r>
              <a:rPr lang="de-DE" dirty="0" err="1"/>
              <a:t>phenomenon</a:t>
            </a:r>
            <a:r>
              <a:rPr lang="de-DE" dirty="0"/>
              <a:t> in legal </a:t>
            </a:r>
            <a:r>
              <a:rPr lang="de-DE" dirty="0" err="1"/>
              <a:t>doctrine</a:t>
            </a:r>
            <a:r>
              <a:rPr lang="de-DE" dirty="0"/>
              <a:t> </a:t>
            </a:r>
            <a:r>
              <a:rPr lang="de-DE" dirty="0" err="1"/>
              <a:t>and</a:t>
            </a:r>
            <a:r>
              <a:rPr lang="de-DE" dirty="0"/>
              <a:t> </a:t>
            </a:r>
            <a:r>
              <a:rPr lang="de-DE" dirty="0" err="1"/>
              <a:t>legislation</a:t>
            </a:r>
            <a:endParaRPr lang="de-DE" dirty="0"/>
          </a:p>
          <a:p>
            <a:r>
              <a:rPr lang="de-DE" dirty="0" err="1"/>
              <a:t>concept</a:t>
            </a:r>
            <a:r>
              <a:rPr lang="de-DE" dirty="0"/>
              <a:t> </a:t>
            </a:r>
            <a:r>
              <a:rPr lang="de-DE" dirty="0" err="1"/>
              <a:t>and</a:t>
            </a:r>
            <a:r>
              <a:rPr lang="de-DE" dirty="0"/>
              <a:t> </a:t>
            </a:r>
            <a:r>
              <a:rPr lang="de-DE" dirty="0" err="1"/>
              <a:t>system</a:t>
            </a:r>
            <a:r>
              <a:rPr lang="de-DE" dirty="0"/>
              <a:t> was </a:t>
            </a:r>
            <a:r>
              <a:rPr lang="de-DE" dirty="0" err="1"/>
              <a:t>mainly</a:t>
            </a:r>
            <a:r>
              <a:rPr lang="de-DE" dirty="0"/>
              <a:t> </a:t>
            </a:r>
            <a:r>
              <a:rPr lang="de-DE" dirty="0" err="1"/>
              <a:t>developed</a:t>
            </a:r>
            <a:r>
              <a:rPr lang="de-DE" dirty="0"/>
              <a:t> in </a:t>
            </a:r>
            <a:r>
              <a:rPr lang="de-DE" dirty="0" err="1"/>
              <a:t>continental</a:t>
            </a:r>
            <a:r>
              <a:rPr lang="de-DE" dirty="0"/>
              <a:t> Europe</a:t>
            </a:r>
          </a:p>
          <a:p>
            <a:r>
              <a:rPr lang="de-DE" dirty="0" err="1"/>
              <a:t>defintion</a:t>
            </a:r>
            <a:r>
              <a:rPr lang="de-DE" dirty="0"/>
              <a:t> of a legal </a:t>
            </a:r>
            <a:r>
              <a:rPr lang="de-DE" dirty="0" err="1"/>
              <a:t>person</a:t>
            </a:r>
            <a:r>
              <a:rPr lang="de-DE" dirty="0"/>
              <a:t>?</a:t>
            </a:r>
          </a:p>
          <a:p>
            <a:r>
              <a:rPr lang="de-DE" dirty="0"/>
              <a:t>„</a:t>
            </a:r>
            <a:r>
              <a:rPr lang="de-DE" i="1" dirty="0"/>
              <a:t>legal </a:t>
            </a:r>
            <a:r>
              <a:rPr lang="de-DE" i="1" dirty="0" err="1"/>
              <a:t>person</a:t>
            </a:r>
            <a:r>
              <a:rPr lang="de-DE" i="1" dirty="0"/>
              <a:t> </a:t>
            </a:r>
            <a:r>
              <a:rPr lang="de-DE" i="1" dirty="0" err="1"/>
              <a:t>is</a:t>
            </a:r>
            <a:r>
              <a:rPr lang="de-DE" i="1" dirty="0"/>
              <a:t> </a:t>
            </a:r>
            <a:r>
              <a:rPr lang="de-DE" i="1" dirty="0" err="1"/>
              <a:t>everything</a:t>
            </a:r>
            <a:r>
              <a:rPr lang="de-DE" i="1" dirty="0"/>
              <a:t> </a:t>
            </a:r>
            <a:r>
              <a:rPr lang="de-DE" i="1" dirty="0" err="1"/>
              <a:t>except</a:t>
            </a:r>
            <a:r>
              <a:rPr lang="de-DE" i="1" dirty="0"/>
              <a:t> </a:t>
            </a:r>
            <a:r>
              <a:rPr lang="de-DE" i="1" dirty="0" err="1"/>
              <a:t>the</a:t>
            </a:r>
            <a:r>
              <a:rPr lang="de-DE" i="1" dirty="0"/>
              <a:t> individual human </a:t>
            </a:r>
            <a:r>
              <a:rPr lang="de-DE" i="1" dirty="0" err="1"/>
              <a:t>being</a:t>
            </a:r>
            <a:r>
              <a:rPr lang="de-DE" i="1" dirty="0"/>
              <a:t>, </a:t>
            </a:r>
            <a:r>
              <a:rPr lang="de-DE" i="1" dirty="0" err="1"/>
              <a:t>which</a:t>
            </a:r>
            <a:r>
              <a:rPr lang="de-DE" i="1" dirty="0"/>
              <a:t> </a:t>
            </a:r>
            <a:r>
              <a:rPr lang="de-DE" i="1" dirty="0" err="1"/>
              <a:t>is</a:t>
            </a:r>
            <a:r>
              <a:rPr lang="de-DE" i="1" dirty="0"/>
              <a:t> </a:t>
            </a:r>
            <a:r>
              <a:rPr lang="de-DE" i="1" dirty="0" err="1"/>
              <a:t>recognized</a:t>
            </a:r>
            <a:r>
              <a:rPr lang="de-DE" i="1" dirty="0"/>
              <a:t> </a:t>
            </a:r>
            <a:r>
              <a:rPr lang="de-DE" i="1" dirty="0" err="1"/>
              <a:t>by</a:t>
            </a:r>
            <a:r>
              <a:rPr lang="de-DE" i="1" dirty="0"/>
              <a:t> </a:t>
            </a:r>
            <a:r>
              <a:rPr lang="de-DE" i="1" dirty="0" err="1"/>
              <a:t>the</a:t>
            </a:r>
            <a:r>
              <a:rPr lang="de-DE" i="1" dirty="0"/>
              <a:t> </a:t>
            </a:r>
            <a:r>
              <a:rPr lang="de-DE" i="1" dirty="0" err="1"/>
              <a:t>state</a:t>
            </a:r>
            <a:r>
              <a:rPr lang="de-DE" i="1" dirty="0"/>
              <a:t> </a:t>
            </a:r>
            <a:r>
              <a:rPr lang="de-DE" i="1" dirty="0" err="1"/>
              <a:t>as</a:t>
            </a:r>
            <a:r>
              <a:rPr lang="de-DE" i="1" dirty="0"/>
              <a:t> a </a:t>
            </a:r>
            <a:r>
              <a:rPr lang="de-DE" i="1" dirty="0" err="1"/>
              <a:t>subject</a:t>
            </a:r>
            <a:r>
              <a:rPr lang="de-DE" i="1" dirty="0"/>
              <a:t> of </a:t>
            </a:r>
            <a:r>
              <a:rPr lang="de-DE" i="1" dirty="0" err="1"/>
              <a:t>rights</a:t>
            </a:r>
            <a:r>
              <a:rPr lang="de-DE" dirty="0"/>
              <a:t>“ (</a:t>
            </a:r>
            <a:r>
              <a:rPr lang="de-DE" i="1" dirty="0"/>
              <a:t>Hei</a:t>
            </a:r>
            <a:r>
              <a:rPr lang="cs-CZ" i="1" dirty="0"/>
              <a:t>s</a:t>
            </a:r>
            <a:r>
              <a:rPr lang="de-DE" i="1" dirty="0"/>
              <a:t>e</a:t>
            </a:r>
            <a:r>
              <a:rPr lang="de-DE" dirty="0"/>
              <a:t> 1807)</a:t>
            </a:r>
          </a:p>
        </p:txBody>
      </p:sp>
    </p:spTree>
    <p:extLst>
      <p:ext uri="{BB962C8B-B14F-4D97-AF65-F5344CB8AC3E}">
        <p14:creationId xmlns:p14="http://schemas.microsoft.com/office/powerpoint/2010/main" val="3765950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Titel 3"/>
          <p:cNvSpPr>
            <a:spLocks noGrp="1"/>
          </p:cNvSpPr>
          <p:nvPr>
            <p:ph type="title"/>
          </p:nvPr>
        </p:nvSpPr>
        <p:spPr/>
        <p:txBody>
          <a:bodyPr/>
          <a:lstStyle/>
          <a:p>
            <a:r>
              <a:rPr lang="de-AT" dirty="0"/>
              <a:t>I. </a:t>
            </a:r>
            <a:r>
              <a:rPr lang="de-AT" dirty="0" err="1"/>
              <a:t>What</a:t>
            </a:r>
            <a:r>
              <a:rPr lang="de-AT" dirty="0"/>
              <a:t> </a:t>
            </a:r>
            <a:r>
              <a:rPr lang="de-AT" dirty="0" err="1"/>
              <a:t>is</a:t>
            </a:r>
            <a:r>
              <a:rPr lang="de-AT" dirty="0"/>
              <a:t> a legal </a:t>
            </a:r>
            <a:r>
              <a:rPr lang="de-AT" dirty="0" err="1"/>
              <a:t>person</a:t>
            </a:r>
            <a:r>
              <a:rPr lang="de-AT" dirty="0"/>
              <a:t>?</a:t>
            </a:r>
          </a:p>
        </p:txBody>
      </p:sp>
      <p:sp>
        <p:nvSpPr>
          <p:cNvPr id="5" name="Inhaltsplatzhalter 4"/>
          <p:cNvSpPr>
            <a:spLocks noGrp="1"/>
          </p:cNvSpPr>
          <p:nvPr>
            <p:ph idx="1"/>
          </p:nvPr>
        </p:nvSpPr>
        <p:spPr/>
        <p:txBody>
          <a:bodyPr/>
          <a:lstStyle/>
          <a:p>
            <a:r>
              <a:rPr lang="de-AT" dirty="0" err="1"/>
              <a:t>see</a:t>
            </a:r>
            <a:r>
              <a:rPr lang="de-AT" dirty="0"/>
              <a:t> also § 20 (1) </a:t>
            </a:r>
            <a:r>
              <a:rPr lang="de-AT" dirty="0" err="1"/>
              <a:t>czCG</a:t>
            </a:r>
            <a:r>
              <a:rPr lang="de-AT" dirty="0"/>
              <a:t>: „</a:t>
            </a:r>
            <a:r>
              <a:rPr lang="en-US" i="1" dirty="0">
                <a:solidFill>
                  <a:srgbClr val="333333"/>
                </a:solidFill>
                <a:latin typeface="-apple-system"/>
              </a:rPr>
              <a:t>A legal person is an organized body which the law provides has legal personality or whose legal personality is recognized by law. A legal person may, irrespective of the object of its activity, have rights and obligations which are compatible with its legal nature.</a:t>
            </a:r>
            <a:r>
              <a:rPr lang="en-US" dirty="0">
                <a:solidFill>
                  <a:srgbClr val="333333"/>
                </a:solidFill>
                <a:latin typeface="-apple-system"/>
              </a:rPr>
              <a:t>”</a:t>
            </a:r>
          </a:p>
          <a:p>
            <a:pPr lvl="1"/>
            <a:r>
              <a:rPr lang="de-AT" dirty="0"/>
              <a:t>„</a:t>
            </a:r>
            <a:r>
              <a:rPr lang="de-AT" dirty="0" err="1"/>
              <a:t>Právnická</a:t>
            </a:r>
            <a:r>
              <a:rPr lang="de-AT" dirty="0"/>
              <a:t> </a:t>
            </a:r>
            <a:r>
              <a:rPr lang="de-AT" dirty="0" err="1"/>
              <a:t>osoba</a:t>
            </a:r>
            <a:r>
              <a:rPr lang="de-AT" dirty="0"/>
              <a:t> je </a:t>
            </a:r>
            <a:r>
              <a:rPr lang="de-AT" dirty="0" err="1"/>
              <a:t>organizovaný</a:t>
            </a:r>
            <a:r>
              <a:rPr lang="de-AT" dirty="0"/>
              <a:t> </a:t>
            </a:r>
            <a:r>
              <a:rPr lang="de-AT" dirty="0" err="1"/>
              <a:t>útvar</a:t>
            </a:r>
            <a:r>
              <a:rPr lang="de-AT" dirty="0"/>
              <a:t>, o </a:t>
            </a:r>
            <a:r>
              <a:rPr lang="de-AT" dirty="0" err="1"/>
              <a:t>kterém</a:t>
            </a:r>
            <a:r>
              <a:rPr lang="de-AT" dirty="0"/>
              <a:t> </a:t>
            </a:r>
            <a:r>
              <a:rPr lang="de-AT" dirty="0" err="1"/>
              <a:t>zákon</a:t>
            </a:r>
            <a:r>
              <a:rPr lang="de-AT" dirty="0"/>
              <a:t> </a:t>
            </a:r>
            <a:r>
              <a:rPr lang="de-AT" dirty="0" err="1"/>
              <a:t>stanoví</a:t>
            </a:r>
            <a:r>
              <a:rPr lang="de-AT" dirty="0"/>
              <a:t>, </a:t>
            </a:r>
            <a:r>
              <a:rPr lang="de-AT" dirty="0" err="1"/>
              <a:t>že</a:t>
            </a:r>
            <a:r>
              <a:rPr lang="de-AT" dirty="0"/>
              <a:t> </a:t>
            </a:r>
            <a:r>
              <a:rPr lang="de-AT" dirty="0" err="1"/>
              <a:t>má</a:t>
            </a:r>
            <a:r>
              <a:rPr lang="de-AT" dirty="0"/>
              <a:t> </a:t>
            </a:r>
            <a:r>
              <a:rPr lang="de-AT" dirty="0" err="1"/>
              <a:t>právní</a:t>
            </a:r>
            <a:r>
              <a:rPr lang="de-AT" dirty="0"/>
              <a:t> </a:t>
            </a:r>
            <a:r>
              <a:rPr lang="de-AT" dirty="0" err="1"/>
              <a:t>osobnost</a:t>
            </a:r>
            <a:r>
              <a:rPr lang="de-AT" dirty="0"/>
              <a:t>, </a:t>
            </a:r>
            <a:r>
              <a:rPr lang="de-AT" dirty="0" err="1"/>
              <a:t>nebo</a:t>
            </a:r>
            <a:r>
              <a:rPr lang="de-AT" dirty="0"/>
              <a:t> </a:t>
            </a:r>
            <a:r>
              <a:rPr lang="de-AT" dirty="0" err="1"/>
              <a:t>jehož</a:t>
            </a:r>
            <a:r>
              <a:rPr lang="de-AT" dirty="0"/>
              <a:t> </a:t>
            </a:r>
            <a:r>
              <a:rPr lang="de-AT" dirty="0" err="1"/>
              <a:t>právní</a:t>
            </a:r>
            <a:r>
              <a:rPr lang="de-AT" dirty="0"/>
              <a:t> </a:t>
            </a:r>
            <a:r>
              <a:rPr lang="de-AT" dirty="0" err="1"/>
              <a:t>osobnost</a:t>
            </a:r>
            <a:r>
              <a:rPr lang="de-AT" dirty="0"/>
              <a:t> </a:t>
            </a:r>
            <a:r>
              <a:rPr lang="de-AT" dirty="0" err="1"/>
              <a:t>zákon</a:t>
            </a:r>
            <a:r>
              <a:rPr lang="de-AT" dirty="0"/>
              <a:t> </a:t>
            </a:r>
            <a:r>
              <a:rPr lang="de-AT" dirty="0" err="1"/>
              <a:t>uzná</a:t>
            </a:r>
            <a:r>
              <a:rPr lang="de-AT" dirty="0"/>
              <a:t>. </a:t>
            </a:r>
            <a:r>
              <a:rPr lang="de-AT" dirty="0" err="1"/>
              <a:t>Právnická</a:t>
            </a:r>
            <a:r>
              <a:rPr lang="de-AT" dirty="0"/>
              <a:t> </a:t>
            </a:r>
            <a:r>
              <a:rPr lang="de-AT" dirty="0" err="1"/>
              <a:t>osoba</a:t>
            </a:r>
            <a:r>
              <a:rPr lang="de-AT" dirty="0"/>
              <a:t> </a:t>
            </a:r>
            <a:r>
              <a:rPr lang="de-AT" dirty="0" err="1"/>
              <a:t>může</a:t>
            </a:r>
            <a:r>
              <a:rPr lang="de-AT" dirty="0"/>
              <a:t> </a:t>
            </a:r>
            <a:r>
              <a:rPr lang="de-AT" dirty="0" err="1"/>
              <a:t>bez</a:t>
            </a:r>
            <a:r>
              <a:rPr lang="de-AT" dirty="0"/>
              <a:t> </a:t>
            </a:r>
            <a:r>
              <a:rPr lang="de-AT" dirty="0" err="1"/>
              <a:t>zřetele</a:t>
            </a:r>
            <a:r>
              <a:rPr lang="de-AT" dirty="0"/>
              <a:t> na </a:t>
            </a:r>
            <a:r>
              <a:rPr lang="de-AT" dirty="0" err="1"/>
              <a:t>předmět</a:t>
            </a:r>
            <a:r>
              <a:rPr lang="de-AT" dirty="0"/>
              <a:t> </a:t>
            </a:r>
            <a:r>
              <a:rPr lang="de-AT" dirty="0" err="1"/>
              <a:t>své</a:t>
            </a:r>
            <a:r>
              <a:rPr lang="de-AT" dirty="0"/>
              <a:t> </a:t>
            </a:r>
            <a:r>
              <a:rPr lang="de-AT" dirty="0" err="1"/>
              <a:t>činnosti</a:t>
            </a:r>
            <a:r>
              <a:rPr lang="de-AT" dirty="0"/>
              <a:t> </a:t>
            </a:r>
            <a:r>
              <a:rPr lang="de-AT" dirty="0" err="1"/>
              <a:t>mít</a:t>
            </a:r>
            <a:r>
              <a:rPr lang="de-AT" dirty="0"/>
              <a:t> </a:t>
            </a:r>
            <a:r>
              <a:rPr lang="de-AT" dirty="0" err="1"/>
              <a:t>práva</a:t>
            </a:r>
            <a:r>
              <a:rPr lang="de-AT" dirty="0"/>
              <a:t> a </a:t>
            </a:r>
            <a:r>
              <a:rPr lang="de-AT" dirty="0" err="1"/>
              <a:t>povinnosti</a:t>
            </a:r>
            <a:r>
              <a:rPr lang="de-AT" dirty="0"/>
              <a:t>, </a:t>
            </a:r>
            <a:r>
              <a:rPr lang="de-AT" dirty="0" err="1"/>
              <a:t>které</a:t>
            </a:r>
            <a:r>
              <a:rPr lang="de-AT" dirty="0"/>
              <a:t> se </a:t>
            </a:r>
            <a:r>
              <a:rPr lang="de-AT" dirty="0" err="1"/>
              <a:t>slučují</a:t>
            </a:r>
            <a:r>
              <a:rPr lang="de-AT" dirty="0"/>
              <a:t> s </a:t>
            </a:r>
            <a:r>
              <a:rPr lang="de-AT" dirty="0" err="1"/>
              <a:t>její</a:t>
            </a:r>
            <a:r>
              <a:rPr lang="de-AT" dirty="0"/>
              <a:t> </a:t>
            </a:r>
            <a:r>
              <a:rPr lang="de-AT" dirty="0" err="1"/>
              <a:t>právní</a:t>
            </a:r>
            <a:r>
              <a:rPr lang="de-AT" dirty="0"/>
              <a:t> </a:t>
            </a:r>
            <a:r>
              <a:rPr lang="de-AT" dirty="0" err="1"/>
              <a:t>povahou</a:t>
            </a:r>
            <a:r>
              <a:rPr lang="de-AT" dirty="0"/>
              <a:t>.“</a:t>
            </a:r>
          </a:p>
        </p:txBody>
      </p:sp>
    </p:spTree>
    <p:extLst>
      <p:ext uri="{BB962C8B-B14F-4D97-AF65-F5344CB8AC3E}">
        <p14:creationId xmlns:p14="http://schemas.microsoft.com/office/powerpoint/2010/main" val="3070739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Titel 3"/>
          <p:cNvSpPr>
            <a:spLocks noGrp="1"/>
          </p:cNvSpPr>
          <p:nvPr>
            <p:ph type="title"/>
          </p:nvPr>
        </p:nvSpPr>
        <p:spPr/>
        <p:txBody>
          <a:bodyPr/>
          <a:lstStyle/>
          <a:p>
            <a:r>
              <a:rPr lang="de-AT" dirty="0"/>
              <a:t>I. </a:t>
            </a:r>
            <a:r>
              <a:rPr lang="de-AT" dirty="0" err="1"/>
              <a:t>What</a:t>
            </a:r>
            <a:r>
              <a:rPr lang="de-AT" dirty="0"/>
              <a:t> </a:t>
            </a:r>
            <a:r>
              <a:rPr lang="de-AT" dirty="0" err="1"/>
              <a:t>is</a:t>
            </a:r>
            <a:r>
              <a:rPr lang="de-AT" dirty="0"/>
              <a:t> a legal </a:t>
            </a:r>
            <a:r>
              <a:rPr lang="de-AT" dirty="0" err="1"/>
              <a:t>person</a:t>
            </a:r>
            <a:r>
              <a:rPr lang="de-AT" dirty="0"/>
              <a:t>?</a:t>
            </a:r>
          </a:p>
        </p:txBody>
      </p:sp>
      <p:sp>
        <p:nvSpPr>
          <p:cNvPr id="5" name="Inhaltsplatzhalter 4"/>
          <p:cNvSpPr>
            <a:spLocks noGrp="1"/>
          </p:cNvSpPr>
          <p:nvPr>
            <p:ph idx="1"/>
          </p:nvPr>
        </p:nvSpPr>
        <p:spPr/>
        <p:txBody>
          <a:bodyPr/>
          <a:lstStyle/>
          <a:p>
            <a:r>
              <a:rPr lang="de-AT" dirty="0"/>
              <a:t>Basic </a:t>
            </a:r>
            <a:r>
              <a:rPr lang="de-AT" dirty="0" err="1"/>
              <a:t>elements</a:t>
            </a:r>
            <a:endParaRPr lang="de-AT" dirty="0"/>
          </a:p>
          <a:p>
            <a:r>
              <a:rPr lang="de-AT" dirty="0"/>
              <a:t>a legal </a:t>
            </a:r>
            <a:r>
              <a:rPr lang="de-AT" dirty="0" err="1"/>
              <a:t>person</a:t>
            </a:r>
            <a:r>
              <a:rPr lang="de-AT" dirty="0"/>
              <a:t> </a:t>
            </a:r>
            <a:r>
              <a:rPr lang="de-AT" dirty="0" err="1"/>
              <a:t>is</a:t>
            </a:r>
            <a:r>
              <a:rPr lang="de-AT" dirty="0"/>
              <a:t> different </a:t>
            </a:r>
            <a:r>
              <a:rPr lang="de-AT" dirty="0" err="1"/>
              <a:t>from</a:t>
            </a:r>
            <a:r>
              <a:rPr lang="de-AT" dirty="0"/>
              <a:t> a human </a:t>
            </a:r>
            <a:r>
              <a:rPr lang="de-AT" dirty="0" err="1"/>
              <a:t>being</a:t>
            </a:r>
            <a:endParaRPr lang="de-AT" dirty="0"/>
          </a:p>
          <a:p>
            <a:r>
              <a:rPr lang="de-AT" dirty="0" err="1"/>
              <a:t>however</a:t>
            </a:r>
            <a:r>
              <a:rPr lang="de-AT" dirty="0"/>
              <a:t>, like a human </a:t>
            </a:r>
            <a:r>
              <a:rPr lang="de-AT" dirty="0" err="1"/>
              <a:t>being</a:t>
            </a:r>
            <a:r>
              <a:rPr lang="de-AT" dirty="0"/>
              <a:t> </a:t>
            </a:r>
            <a:r>
              <a:rPr lang="de-AT" dirty="0" err="1"/>
              <a:t>it</a:t>
            </a:r>
            <a:r>
              <a:rPr lang="de-AT" dirty="0"/>
              <a:t> </a:t>
            </a:r>
            <a:r>
              <a:rPr lang="de-AT" dirty="0" err="1"/>
              <a:t>is</a:t>
            </a:r>
            <a:r>
              <a:rPr lang="de-AT" dirty="0"/>
              <a:t> </a:t>
            </a:r>
            <a:r>
              <a:rPr lang="de-AT" dirty="0" err="1"/>
              <a:t>considered</a:t>
            </a:r>
            <a:r>
              <a:rPr lang="de-AT" dirty="0"/>
              <a:t> </a:t>
            </a:r>
            <a:r>
              <a:rPr lang="de-AT" dirty="0" err="1"/>
              <a:t>to</a:t>
            </a:r>
            <a:r>
              <a:rPr lang="de-AT" dirty="0"/>
              <a:t> </a:t>
            </a:r>
            <a:r>
              <a:rPr lang="de-AT" dirty="0" err="1"/>
              <a:t>be</a:t>
            </a:r>
            <a:r>
              <a:rPr lang="de-AT" dirty="0"/>
              <a:t> a </a:t>
            </a:r>
            <a:r>
              <a:rPr lang="de-AT" dirty="0" err="1"/>
              <a:t>person</a:t>
            </a:r>
            <a:r>
              <a:rPr lang="de-AT" dirty="0"/>
              <a:t> in </a:t>
            </a:r>
            <a:r>
              <a:rPr lang="de-AT" dirty="0" err="1"/>
              <a:t>the</a:t>
            </a:r>
            <a:r>
              <a:rPr lang="de-AT" dirty="0"/>
              <a:t> legal sense (</a:t>
            </a:r>
            <a:r>
              <a:rPr lang="de-AT" dirty="0" err="1"/>
              <a:t>equipped</a:t>
            </a:r>
            <a:r>
              <a:rPr lang="de-AT" dirty="0"/>
              <a:t> </a:t>
            </a:r>
            <a:r>
              <a:rPr lang="de-AT" dirty="0" err="1"/>
              <a:t>with</a:t>
            </a:r>
            <a:r>
              <a:rPr lang="de-AT" dirty="0"/>
              <a:t> legal </a:t>
            </a:r>
            <a:r>
              <a:rPr lang="de-AT" dirty="0" err="1"/>
              <a:t>personality</a:t>
            </a:r>
            <a:r>
              <a:rPr lang="de-AT" dirty="0"/>
              <a:t>)</a:t>
            </a:r>
          </a:p>
          <a:p>
            <a:pPr lvl="1"/>
            <a:r>
              <a:rPr lang="de-AT" dirty="0" err="1"/>
              <a:t>see</a:t>
            </a:r>
            <a:r>
              <a:rPr lang="de-AT" dirty="0"/>
              <a:t> § 118 </a:t>
            </a:r>
            <a:r>
              <a:rPr lang="de-AT" dirty="0" err="1"/>
              <a:t>czCC</a:t>
            </a:r>
            <a:r>
              <a:rPr lang="de-AT" dirty="0"/>
              <a:t>: „</a:t>
            </a:r>
            <a:r>
              <a:rPr lang="en-US" dirty="0"/>
              <a:t>A legal person has legal personality from its creation until its dissolution.”</a:t>
            </a:r>
          </a:p>
          <a:p>
            <a:pPr lvl="1"/>
            <a:r>
              <a:rPr lang="de-AT" dirty="0">
                <a:solidFill>
                  <a:srgbClr val="333333"/>
                </a:solidFill>
                <a:latin typeface="-apple-system"/>
              </a:rPr>
              <a:t>„</a:t>
            </a:r>
            <a:r>
              <a:rPr lang="de-AT" dirty="0" err="1">
                <a:solidFill>
                  <a:srgbClr val="333333"/>
                </a:solidFill>
                <a:latin typeface="-apple-system"/>
              </a:rPr>
              <a:t>Právnická</a:t>
            </a:r>
            <a:r>
              <a:rPr lang="de-AT" dirty="0">
                <a:solidFill>
                  <a:srgbClr val="333333"/>
                </a:solidFill>
                <a:latin typeface="-apple-system"/>
              </a:rPr>
              <a:t> </a:t>
            </a:r>
            <a:r>
              <a:rPr lang="de-AT" dirty="0" err="1">
                <a:solidFill>
                  <a:srgbClr val="333333"/>
                </a:solidFill>
                <a:latin typeface="-apple-system"/>
              </a:rPr>
              <a:t>osoba</a:t>
            </a:r>
            <a:r>
              <a:rPr lang="de-AT" dirty="0">
                <a:solidFill>
                  <a:srgbClr val="333333"/>
                </a:solidFill>
                <a:latin typeface="-apple-system"/>
              </a:rPr>
              <a:t> </a:t>
            </a:r>
            <a:r>
              <a:rPr lang="de-AT" dirty="0" err="1">
                <a:solidFill>
                  <a:srgbClr val="333333"/>
                </a:solidFill>
                <a:latin typeface="-apple-system"/>
              </a:rPr>
              <a:t>má</a:t>
            </a:r>
            <a:r>
              <a:rPr lang="de-AT" dirty="0">
                <a:solidFill>
                  <a:srgbClr val="333333"/>
                </a:solidFill>
                <a:latin typeface="-apple-system"/>
              </a:rPr>
              <a:t> </a:t>
            </a:r>
            <a:r>
              <a:rPr lang="de-AT" dirty="0" err="1">
                <a:solidFill>
                  <a:srgbClr val="333333"/>
                </a:solidFill>
                <a:latin typeface="-apple-system"/>
              </a:rPr>
              <a:t>právní</a:t>
            </a:r>
            <a:r>
              <a:rPr lang="de-AT" dirty="0">
                <a:solidFill>
                  <a:srgbClr val="333333"/>
                </a:solidFill>
                <a:latin typeface="-apple-system"/>
              </a:rPr>
              <a:t> </a:t>
            </a:r>
            <a:r>
              <a:rPr lang="de-AT" dirty="0" err="1">
                <a:solidFill>
                  <a:srgbClr val="333333"/>
                </a:solidFill>
                <a:latin typeface="-apple-system"/>
              </a:rPr>
              <a:t>osobnost</a:t>
            </a:r>
            <a:r>
              <a:rPr lang="de-AT" dirty="0">
                <a:solidFill>
                  <a:srgbClr val="333333"/>
                </a:solidFill>
                <a:latin typeface="-apple-system"/>
              </a:rPr>
              <a:t> </a:t>
            </a:r>
            <a:r>
              <a:rPr lang="de-AT" dirty="0" err="1">
                <a:solidFill>
                  <a:srgbClr val="333333"/>
                </a:solidFill>
                <a:latin typeface="-apple-system"/>
              </a:rPr>
              <a:t>od</a:t>
            </a:r>
            <a:r>
              <a:rPr lang="de-AT" dirty="0">
                <a:solidFill>
                  <a:srgbClr val="333333"/>
                </a:solidFill>
                <a:latin typeface="-apple-system"/>
              </a:rPr>
              <a:t> </a:t>
            </a:r>
            <a:r>
              <a:rPr lang="de-AT" dirty="0" err="1">
                <a:solidFill>
                  <a:srgbClr val="333333"/>
                </a:solidFill>
                <a:latin typeface="-apple-system"/>
              </a:rPr>
              <a:t>svého</a:t>
            </a:r>
            <a:r>
              <a:rPr lang="de-AT" dirty="0">
                <a:solidFill>
                  <a:srgbClr val="333333"/>
                </a:solidFill>
                <a:latin typeface="-apple-system"/>
              </a:rPr>
              <a:t> </a:t>
            </a:r>
            <a:r>
              <a:rPr lang="de-AT" dirty="0" err="1">
                <a:solidFill>
                  <a:srgbClr val="333333"/>
                </a:solidFill>
                <a:latin typeface="-apple-system"/>
              </a:rPr>
              <a:t>vzniku</a:t>
            </a:r>
            <a:r>
              <a:rPr lang="de-AT" dirty="0">
                <a:solidFill>
                  <a:srgbClr val="333333"/>
                </a:solidFill>
                <a:latin typeface="-apple-system"/>
              </a:rPr>
              <a:t> do </a:t>
            </a:r>
            <a:r>
              <a:rPr lang="de-AT" dirty="0" err="1">
                <a:solidFill>
                  <a:srgbClr val="333333"/>
                </a:solidFill>
                <a:latin typeface="-apple-system"/>
              </a:rPr>
              <a:t>svého</a:t>
            </a:r>
            <a:r>
              <a:rPr lang="de-AT" dirty="0">
                <a:solidFill>
                  <a:srgbClr val="333333"/>
                </a:solidFill>
                <a:latin typeface="-apple-system"/>
              </a:rPr>
              <a:t> </a:t>
            </a:r>
            <a:r>
              <a:rPr lang="de-AT" dirty="0" err="1">
                <a:solidFill>
                  <a:srgbClr val="333333"/>
                </a:solidFill>
                <a:latin typeface="-apple-system"/>
              </a:rPr>
              <a:t>zániku</a:t>
            </a:r>
            <a:r>
              <a:rPr lang="de-AT" dirty="0">
                <a:solidFill>
                  <a:srgbClr val="333333"/>
                </a:solidFill>
                <a:latin typeface="-apple-system"/>
              </a:rPr>
              <a:t>.“</a:t>
            </a:r>
          </a:p>
          <a:p>
            <a:r>
              <a:rPr lang="de-AT" dirty="0" err="1"/>
              <a:t>contrary</a:t>
            </a:r>
            <a:r>
              <a:rPr lang="de-AT" dirty="0"/>
              <a:t> </a:t>
            </a:r>
            <a:r>
              <a:rPr lang="de-AT" dirty="0" err="1"/>
              <a:t>to</a:t>
            </a:r>
            <a:r>
              <a:rPr lang="de-AT" dirty="0"/>
              <a:t> a human </a:t>
            </a:r>
            <a:r>
              <a:rPr lang="de-AT" dirty="0" err="1"/>
              <a:t>being</a:t>
            </a:r>
            <a:r>
              <a:rPr lang="de-AT" dirty="0"/>
              <a:t>, a legal </a:t>
            </a:r>
            <a:r>
              <a:rPr lang="de-AT" dirty="0" err="1"/>
              <a:t>person</a:t>
            </a:r>
            <a:r>
              <a:rPr lang="de-AT" dirty="0"/>
              <a:t> </a:t>
            </a:r>
            <a:r>
              <a:rPr lang="de-AT" dirty="0" err="1"/>
              <a:t>does</a:t>
            </a:r>
            <a:r>
              <a:rPr lang="de-AT" dirty="0"/>
              <a:t> not </a:t>
            </a:r>
            <a:r>
              <a:rPr lang="de-AT" dirty="0" err="1"/>
              <a:t>acquire</a:t>
            </a:r>
            <a:r>
              <a:rPr lang="de-AT" dirty="0"/>
              <a:t> legal </a:t>
            </a:r>
            <a:r>
              <a:rPr lang="de-AT" dirty="0" err="1"/>
              <a:t>personality</a:t>
            </a:r>
            <a:r>
              <a:rPr lang="de-AT" dirty="0"/>
              <a:t> </a:t>
            </a:r>
            <a:r>
              <a:rPr lang="de-AT" dirty="0" err="1"/>
              <a:t>by</a:t>
            </a:r>
            <a:r>
              <a:rPr lang="de-AT" dirty="0"/>
              <a:t> </a:t>
            </a:r>
            <a:r>
              <a:rPr lang="de-AT" dirty="0" err="1"/>
              <a:t>its</a:t>
            </a:r>
            <a:r>
              <a:rPr lang="de-AT" dirty="0"/>
              <a:t> </a:t>
            </a:r>
            <a:r>
              <a:rPr lang="de-AT" dirty="0" err="1"/>
              <a:t>mere</a:t>
            </a:r>
            <a:r>
              <a:rPr lang="de-AT" dirty="0"/>
              <a:t> </a:t>
            </a:r>
            <a:r>
              <a:rPr lang="de-AT" dirty="0" err="1"/>
              <a:t>existance</a:t>
            </a:r>
            <a:r>
              <a:rPr lang="de-AT" dirty="0"/>
              <a:t> but </a:t>
            </a:r>
            <a:r>
              <a:rPr lang="de-AT" dirty="0" err="1"/>
              <a:t>by</a:t>
            </a:r>
            <a:r>
              <a:rPr lang="de-AT" dirty="0"/>
              <a:t> a </a:t>
            </a:r>
            <a:r>
              <a:rPr lang="de-AT" dirty="0" err="1"/>
              <a:t>approval</a:t>
            </a:r>
            <a:r>
              <a:rPr lang="de-AT" dirty="0"/>
              <a:t> </a:t>
            </a:r>
            <a:r>
              <a:rPr lang="de-AT" dirty="0" err="1"/>
              <a:t>by</a:t>
            </a:r>
            <a:r>
              <a:rPr lang="de-AT" dirty="0"/>
              <a:t> </a:t>
            </a:r>
            <a:r>
              <a:rPr lang="de-AT" dirty="0" err="1"/>
              <a:t>the</a:t>
            </a:r>
            <a:r>
              <a:rPr lang="de-AT" dirty="0"/>
              <a:t> </a:t>
            </a:r>
            <a:r>
              <a:rPr lang="de-AT" dirty="0" err="1"/>
              <a:t>law</a:t>
            </a:r>
            <a:endParaRPr lang="de-AT" dirty="0"/>
          </a:p>
        </p:txBody>
      </p:sp>
    </p:spTree>
    <p:extLst>
      <p:ext uri="{BB962C8B-B14F-4D97-AF65-F5344CB8AC3E}">
        <p14:creationId xmlns:p14="http://schemas.microsoft.com/office/powerpoint/2010/main" val="3621702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Titel 3"/>
          <p:cNvSpPr>
            <a:spLocks noGrp="1"/>
          </p:cNvSpPr>
          <p:nvPr>
            <p:ph type="title"/>
          </p:nvPr>
        </p:nvSpPr>
        <p:spPr/>
        <p:txBody>
          <a:bodyPr/>
          <a:lstStyle/>
          <a:p>
            <a:r>
              <a:rPr lang="de-AT" dirty="0"/>
              <a:t>I. </a:t>
            </a:r>
            <a:r>
              <a:rPr lang="de-AT" dirty="0" err="1"/>
              <a:t>What</a:t>
            </a:r>
            <a:r>
              <a:rPr lang="de-AT" dirty="0"/>
              <a:t> </a:t>
            </a:r>
            <a:r>
              <a:rPr lang="de-AT" dirty="0" err="1"/>
              <a:t>is</a:t>
            </a:r>
            <a:r>
              <a:rPr lang="de-AT" dirty="0"/>
              <a:t> a legal </a:t>
            </a:r>
            <a:r>
              <a:rPr lang="de-AT" dirty="0" err="1"/>
              <a:t>person</a:t>
            </a:r>
            <a:r>
              <a:rPr lang="de-AT" dirty="0"/>
              <a:t>?</a:t>
            </a:r>
          </a:p>
        </p:txBody>
      </p:sp>
      <p:sp>
        <p:nvSpPr>
          <p:cNvPr id="5" name="Inhaltsplatzhalter 4"/>
          <p:cNvSpPr>
            <a:spLocks noGrp="1"/>
          </p:cNvSpPr>
          <p:nvPr>
            <p:ph idx="1"/>
          </p:nvPr>
        </p:nvSpPr>
        <p:spPr/>
        <p:txBody>
          <a:bodyPr/>
          <a:lstStyle/>
          <a:p>
            <a:pPr lvl="1"/>
            <a:r>
              <a:rPr lang="de-AT" dirty="0" err="1"/>
              <a:t>see</a:t>
            </a:r>
            <a:r>
              <a:rPr lang="de-AT" dirty="0"/>
              <a:t> also § 15 </a:t>
            </a:r>
            <a:r>
              <a:rPr lang="de-AT" dirty="0" err="1"/>
              <a:t>czCC</a:t>
            </a:r>
            <a:r>
              <a:rPr lang="de-AT" dirty="0"/>
              <a:t>: „Legal </a:t>
            </a:r>
            <a:r>
              <a:rPr lang="de-AT" dirty="0" err="1"/>
              <a:t>personality</a:t>
            </a:r>
            <a:r>
              <a:rPr lang="de-AT" dirty="0"/>
              <a:t> </a:t>
            </a:r>
            <a:r>
              <a:rPr lang="de-AT" dirty="0" err="1"/>
              <a:t>is</a:t>
            </a:r>
            <a:r>
              <a:rPr lang="de-AT" dirty="0"/>
              <a:t> </a:t>
            </a:r>
            <a:r>
              <a:rPr lang="de-AT" dirty="0" err="1"/>
              <a:t>the</a:t>
            </a:r>
            <a:r>
              <a:rPr lang="de-AT" dirty="0"/>
              <a:t> </a:t>
            </a:r>
            <a:r>
              <a:rPr lang="de-AT" dirty="0" err="1"/>
              <a:t>capacity</a:t>
            </a:r>
            <a:r>
              <a:rPr lang="de-AT" dirty="0"/>
              <a:t> </a:t>
            </a:r>
            <a:r>
              <a:rPr lang="de-AT" dirty="0" err="1"/>
              <a:t>to</a:t>
            </a:r>
            <a:r>
              <a:rPr lang="de-AT" dirty="0"/>
              <a:t> </a:t>
            </a:r>
            <a:r>
              <a:rPr lang="de-AT" dirty="0" err="1"/>
              <a:t>have</a:t>
            </a:r>
            <a:r>
              <a:rPr lang="de-AT" dirty="0"/>
              <a:t> </a:t>
            </a:r>
            <a:r>
              <a:rPr lang="de-AT" dirty="0" err="1"/>
              <a:t>rights</a:t>
            </a:r>
            <a:r>
              <a:rPr lang="de-AT" dirty="0"/>
              <a:t> </a:t>
            </a:r>
            <a:r>
              <a:rPr lang="de-AT" dirty="0" err="1"/>
              <a:t>and</a:t>
            </a:r>
            <a:r>
              <a:rPr lang="de-AT" dirty="0"/>
              <a:t> </a:t>
            </a:r>
            <a:r>
              <a:rPr lang="de-AT" dirty="0" err="1"/>
              <a:t>obligations</a:t>
            </a:r>
            <a:r>
              <a:rPr lang="de-AT" dirty="0"/>
              <a:t> </a:t>
            </a:r>
            <a:r>
              <a:rPr lang="de-AT" dirty="0" err="1"/>
              <a:t>within</a:t>
            </a:r>
            <a:r>
              <a:rPr lang="de-AT" dirty="0"/>
              <a:t> </a:t>
            </a:r>
            <a:r>
              <a:rPr lang="de-AT" dirty="0" err="1"/>
              <a:t>the</a:t>
            </a:r>
            <a:r>
              <a:rPr lang="de-AT" dirty="0"/>
              <a:t> </a:t>
            </a:r>
            <a:r>
              <a:rPr lang="de-AT" dirty="0" err="1"/>
              <a:t>limits</a:t>
            </a:r>
            <a:r>
              <a:rPr lang="de-AT" dirty="0"/>
              <a:t> of </a:t>
            </a:r>
            <a:r>
              <a:rPr lang="de-AT" dirty="0" err="1"/>
              <a:t>the</a:t>
            </a:r>
            <a:r>
              <a:rPr lang="de-AT" dirty="0"/>
              <a:t> legal </a:t>
            </a:r>
            <a:r>
              <a:rPr lang="de-AT" dirty="0" err="1"/>
              <a:t>system</a:t>
            </a:r>
            <a:r>
              <a:rPr lang="de-AT" dirty="0"/>
              <a:t>.“</a:t>
            </a:r>
          </a:p>
          <a:p>
            <a:pPr lvl="1"/>
            <a:r>
              <a:rPr lang="de-AT" dirty="0">
                <a:solidFill>
                  <a:srgbClr val="000000"/>
                </a:solidFill>
                <a:latin typeface="Arial" panose="020B0604020202020204" pitchFamily="34" charset="0"/>
              </a:rPr>
              <a:t>„</a:t>
            </a:r>
            <a:r>
              <a:rPr lang="de-AT" dirty="0" err="1">
                <a:solidFill>
                  <a:srgbClr val="000000"/>
                </a:solidFill>
                <a:latin typeface="Arial" panose="020B0604020202020204" pitchFamily="34" charset="0"/>
              </a:rPr>
              <a:t>Právní</a:t>
            </a:r>
            <a:r>
              <a:rPr lang="de-AT" dirty="0">
                <a:solidFill>
                  <a:srgbClr val="000000"/>
                </a:solidFill>
                <a:latin typeface="Arial" panose="020B0604020202020204" pitchFamily="34" charset="0"/>
              </a:rPr>
              <a:t> </a:t>
            </a:r>
            <a:r>
              <a:rPr lang="de-AT" dirty="0" err="1">
                <a:solidFill>
                  <a:srgbClr val="000000"/>
                </a:solidFill>
                <a:latin typeface="Arial" panose="020B0604020202020204" pitchFamily="34" charset="0"/>
              </a:rPr>
              <a:t>osobnost</a:t>
            </a:r>
            <a:r>
              <a:rPr lang="de-AT" dirty="0">
                <a:solidFill>
                  <a:srgbClr val="000000"/>
                </a:solidFill>
                <a:latin typeface="Arial" panose="020B0604020202020204" pitchFamily="34" charset="0"/>
              </a:rPr>
              <a:t> je </a:t>
            </a:r>
            <a:r>
              <a:rPr lang="de-AT" dirty="0" err="1">
                <a:solidFill>
                  <a:srgbClr val="000000"/>
                </a:solidFill>
                <a:latin typeface="Arial" panose="020B0604020202020204" pitchFamily="34" charset="0"/>
              </a:rPr>
              <a:t>způsobilost</a:t>
            </a:r>
            <a:r>
              <a:rPr lang="de-AT" dirty="0">
                <a:solidFill>
                  <a:srgbClr val="000000"/>
                </a:solidFill>
                <a:latin typeface="Arial" panose="020B0604020202020204" pitchFamily="34" charset="0"/>
              </a:rPr>
              <a:t> </a:t>
            </a:r>
            <a:r>
              <a:rPr lang="de-AT" dirty="0" err="1">
                <a:solidFill>
                  <a:srgbClr val="000000"/>
                </a:solidFill>
                <a:latin typeface="Arial" panose="020B0604020202020204" pitchFamily="34" charset="0"/>
              </a:rPr>
              <a:t>mít</a:t>
            </a:r>
            <a:r>
              <a:rPr lang="de-AT" dirty="0">
                <a:solidFill>
                  <a:srgbClr val="000000"/>
                </a:solidFill>
                <a:latin typeface="Arial" panose="020B0604020202020204" pitchFamily="34" charset="0"/>
              </a:rPr>
              <a:t> v </a:t>
            </a:r>
            <a:r>
              <a:rPr lang="de-AT" dirty="0" err="1">
                <a:solidFill>
                  <a:srgbClr val="000000"/>
                </a:solidFill>
                <a:latin typeface="Arial" panose="020B0604020202020204" pitchFamily="34" charset="0"/>
              </a:rPr>
              <a:t>mezích</a:t>
            </a:r>
            <a:r>
              <a:rPr lang="de-AT" dirty="0">
                <a:solidFill>
                  <a:srgbClr val="000000"/>
                </a:solidFill>
                <a:latin typeface="Arial" panose="020B0604020202020204" pitchFamily="34" charset="0"/>
              </a:rPr>
              <a:t> </a:t>
            </a:r>
            <a:r>
              <a:rPr lang="de-AT" dirty="0" err="1">
                <a:solidFill>
                  <a:srgbClr val="000000"/>
                </a:solidFill>
                <a:latin typeface="Arial" panose="020B0604020202020204" pitchFamily="34" charset="0"/>
              </a:rPr>
              <a:t>právního</a:t>
            </a:r>
            <a:r>
              <a:rPr lang="de-AT" dirty="0">
                <a:solidFill>
                  <a:srgbClr val="000000"/>
                </a:solidFill>
                <a:latin typeface="Arial" panose="020B0604020202020204" pitchFamily="34" charset="0"/>
              </a:rPr>
              <a:t> </a:t>
            </a:r>
            <a:r>
              <a:rPr lang="de-AT" dirty="0" err="1">
                <a:solidFill>
                  <a:srgbClr val="000000"/>
                </a:solidFill>
                <a:latin typeface="Arial" panose="020B0604020202020204" pitchFamily="34" charset="0"/>
              </a:rPr>
              <a:t>řádu</a:t>
            </a:r>
            <a:r>
              <a:rPr lang="de-AT" dirty="0">
                <a:solidFill>
                  <a:srgbClr val="000000"/>
                </a:solidFill>
                <a:latin typeface="Arial" panose="020B0604020202020204" pitchFamily="34" charset="0"/>
              </a:rPr>
              <a:t> </a:t>
            </a:r>
            <a:r>
              <a:rPr lang="de-AT" dirty="0" err="1">
                <a:solidFill>
                  <a:srgbClr val="000000"/>
                </a:solidFill>
                <a:latin typeface="Arial" panose="020B0604020202020204" pitchFamily="34" charset="0"/>
              </a:rPr>
              <a:t>práva</a:t>
            </a:r>
            <a:r>
              <a:rPr lang="de-AT" dirty="0">
                <a:solidFill>
                  <a:srgbClr val="000000"/>
                </a:solidFill>
                <a:latin typeface="Arial" panose="020B0604020202020204" pitchFamily="34" charset="0"/>
              </a:rPr>
              <a:t> a </a:t>
            </a:r>
            <a:r>
              <a:rPr lang="de-AT" dirty="0" err="1">
                <a:solidFill>
                  <a:srgbClr val="000000"/>
                </a:solidFill>
                <a:latin typeface="Arial" panose="020B0604020202020204" pitchFamily="34" charset="0"/>
              </a:rPr>
              <a:t>povinnosti</a:t>
            </a:r>
            <a:r>
              <a:rPr lang="de-AT" dirty="0">
                <a:solidFill>
                  <a:srgbClr val="000000"/>
                </a:solidFill>
                <a:latin typeface="Arial" panose="020B0604020202020204" pitchFamily="34" charset="0"/>
              </a:rPr>
              <a:t>.“</a:t>
            </a:r>
          </a:p>
          <a:p>
            <a:r>
              <a:rPr lang="de-AT" dirty="0" err="1"/>
              <a:t>see</a:t>
            </a:r>
            <a:r>
              <a:rPr lang="de-AT" dirty="0"/>
              <a:t> § 19 (1) </a:t>
            </a:r>
            <a:r>
              <a:rPr lang="de-AT" dirty="0" err="1"/>
              <a:t>cz</a:t>
            </a:r>
            <a:r>
              <a:rPr lang="de-AT" dirty="0"/>
              <a:t> CC: „</a:t>
            </a:r>
            <a:r>
              <a:rPr lang="en-US" dirty="0"/>
              <a:t>Every human being has innate natural rights [</a:t>
            </a:r>
            <a:r>
              <a:rPr lang="en-US" i="1" dirty="0"/>
              <a:t>acquired by birth</a:t>
            </a:r>
            <a:r>
              <a:rPr lang="en-US" dirty="0"/>
              <a:t>], which are known by reason alone, and is therefore considered a person. …”</a:t>
            </a:r>
          </a:p>
          <a:p>
            <a:pPr lvl="1"/>
            <a:r>
              <a:rPr lang="de-AT" dirty="0"/>
              <a:t>„</a:t>
            </a:r>
            <a:r>
              <a:rPr lang="de-AT" dirty="0" err="1"/>
              <a:t>Každý</a:t>
            </a:r>
            <a:r>
              <a:rPr lang="de-AT" dirty="0"/>
              <a:t> </a:t>
            </a:r>
            <a:r>
              <a:rPr lang="de-AT" dirty="0" err="1"/>
              <a:t>člověk</a:t>
            </a:r>
            <a:r>
              <a:rPr lang="de-AT" dirty="0"/>
              <a:t> </a:t>
            </a:r>
            <a:r>
              <a:rPr lang="de-AT" dirty="0" err="1"/>
              <a:t>má</a:t>
            </a:r>
            <a:r>
              <a:rPr lang="de-AT" dirty="0"/>
              <a:t> </a:t>
            </a:r>
            <a:r>
              <a:rPr lang="de-AT" dirty="0" err="1"/>
              <a:t>vrozená</a:t>
            </a:r>
            <a:r>
              <a:rPr lang="de-AT" dirty="0"/>
              <a:t>, </a:t>
            </a:r>
            <a:r>
              <a:rPr lang="de-AT" dirty="0" err="1"/>
              <a:t>již</a:t>
            </a:r>
            <a:r>
              <a:rPr lang="de-AT" dirty="0"/>
              <a:t> </a:t>
            </a:r>
            <a:r>
              <a:rPr lang="de-AT" dirty="0" err="1"/>
              <a:t>samotným</a:t>
            </a:r>
            <a:r>
              <a:rPr lang="de-AT" dirty="0"/>
              <a:t> </a:t>
            </a:r>
            <a:r>
              <a:rPr lang="de-AT" dirty="0" err="1"/>
              <a:t>rozumem</a:t>
            </a:r>
            <a:r>
              <a:rPr lang="de-AT" dirty="0"/>
              <a:t> a </a:t>
            </a:r>
            <a:r>
              <a:rPr lang="de-AT" dirty="0" err="1"/>
              <a:t>citem</a:t>
            </a:r>
            <a:r>
              <a:rPr lang="de-AT" dirty="0"/>
              <a:t> </a:t>
            </a:r>
            <a:r>
              <a:rPr lang="de-AT" dirty="0" err="1"/>
              <a:t>poznatelná</a:t>
            </a:r>
            <a:r>
              <a:rPr lang="de-AT" dirty="0"/>
              <a:t> </a:t>
            </a:r>
            <a:r>
              <a:rPr lang="de-AT" dirty="0" err="1"/>
              <a:t>přirozená</a:t>
            </a:r>
            <a:r>
              <a:rPr lang="de-AT" dirty="0"/>
              <a:t> </a:t>
            </a:r>
            <a:r>
              <a:rPr lang="de-AT" dirty="0" err="1"/>
              <a:t>práva</a:t>
            </a:r>
            <a:r>
              <a:rPr lang="de-AT" dirty="0"/>
              <a:t>, a </a:t>
            </a:r>
            <a:r>
              <a:rPr lang="de-AT" dirty="0" err="1"/>
              <a:t>tudíž</a:t>
            </a:r>
            <a:r>
              <a:rPr lang="de-AT" dirty="0"/>
              <a:t> se </a:t>
            </a:r>
            <a:r>
              <a:rPr lang="de-AT" dirty="0" err="1"/>
              <a:t>považuje</a:t>
            </a:r>
            <a:r>
              <a:rPr lang="de-AT" dirty="0"/>
              <a:t> </a:t>
            </a:r>
            <a:r>
              <a:rPr lang="de-AT" dirty="0" err="1"/>
              <a:t>za</a:t>
            </a:r>
            <a:r>
              <a:rPr lang="de-AT" dirty="0"/>
              <a:t> </a:t>
            </a:r>
            <a:r>
              <a:rPr lang="de-AT" dirty="0" err="1"/>
              <a:t>osobu</a:t>
            </a:r>
            <a:r>
              <a:rPr lang="de-AT" dirty="0"/>
              <a:t>. ….“</a:t>
            </a:r>
          </a:p>
          <a:p>
            <a:pPr lvl="1"/>
            <a:r>
              <a:rPr lang="de-AT" dirty="0"/>
              <a:t>human </a:t>
            </a:r>
            <a:r>
              <a:rPr lang="de-AT" dirty="0" err="1"/>
              <a:t>beings</a:t>
            </a:r>
            <a:r>
              <a:rPr lang="de-AT" dirty="0"/>
              <a:t> do not </a:t>
            </a:r>
            <a:r>
              <a:rPr lang="de-AT" dirty="0" err="1"/>
              <a:t>have</a:t>
            </a:r>
            <a:r>
              <a:rPr lang="de-AT" dirty="0"/>
              <a:t> </a:t>
            </a:r>
            <a:r>
              <a:rPr lang="de-AT" dirty="0" err="1"/>
              <a:t>to</a:t>
            </a:r>
            <a:r>
              <a:rPr lang="de-AT" dirty="0"/>
              <a:t> </a:t>
            </a:r>
            <a:r>
              <a:rPr lang="de-AT" dirty="0" err="1"/>
              <a:t>justify</a:t>
            </a:r>
            <a:r>
              <a:rPr lang="de-AT" dirty="0"/>
              <a:t> </a:t>
            </a:r>
            <a:r>
              <a:rPr lang="de-AT" dirty="0" err="1"/>
              <a:t>their</a:t>
            </a:r>
            <a:r>
              <a:rPr lang="de-AT" dirty="0"/>
              <a:t> </a:t>
            </a:r>
            <a:r>
              <a:rPr lang="de-AT" dirty="0" err="1"/>
              <a:t>existence</a:t>
            </a:r>
            <a:r>
              <a:rPr lang="de-AT" dirty="0"/>
              <a:t>:</a:t>
            </a:r>
          </a:p>
          <a:p>
            <a:pPr lvl="2"/>
            <a:r>
              <a:rPr lang="de-AT" dirty="0" err="1"/>
              <a:t>there</a:t>
            </a:r>
            <a:r>
              <a:rPr lang="de-AT" dirty="0"/>
              <a:t> </a:t>
            </a:r>
            <a:r>
              <a:rPr lang="de-AT" dirty="0" err="1"/>
              <a:t>are</a:t>
            </a:r>
            <a:r>
              <a:rPr lang="de-AT" dirty="0"/>
              <a:t> </a:t>
            </a:r>
            <a:r>
              <a:rPr lang="de-AT" dirty="0" err="1"/>
              <a:t>persons</a:t>
            </a:r>
            <a:r>
              <a:rPr lang="de-AT" dirty="0"/>
              <a:t> </a:t>
            </a:r>
            <a:r>
              <a:rPr lang="de-AT" dirty="0" err="1"/>
              <a:t>because</a:t>
            </a:r>
            <a:r>
              <a:rPr lang="de-AT" dirty="0"/>
              <a:t> </a:t>
            </a:r>
            <a:r>
              <a:rPr lang="de-AT" dirty="0" err="1"/>
              <a:t>they</a:t>
            </a:r>
            <a:r>
              <a:rPr lang="de-AT" dirty="0"/>
              <a:t> </a:t>
            </a:r>
            <a:r>
              <a:rPr lang="de-AT" dirty="0" err="1"/>
              <a:t>exist</a:t>
            </a:r>
            <a:endParaRPr lang="de-AT" dirty="0"/>
          </a:p>
          <a:p>
            <a:pPr lvl="1"/>
            <a:r>
              <a:rPr lang="de-AT" dirty="0"/>
              <a:t>legal </a:t>
            </a:r>
            <a:r>
              <a:rPr lang="de-AT" dirty="0" err="1"/>
              <a:t>persons</a:t>
            </a:r>
            <a:r>
              <a:rPr lang="de-AT" dirty="0"/>
              <a:t> </a:t>
            </a:r>
            <a:r>
              <a:rPr lang="de-AT" dirty="0" err="1"/>
              <a:t>exist</a:t>
            </a:r>
            <a:r>
              <a:rPr lang="de-AT" dirty="0"/>
              <a:t> </a:t>
            </a:r>
            <a:r>
              <a:rPr lang="de-AT" dirty="0" err="1"/>
              <a:t>because</a:t>
            </a:r>
            <a:r>
              <a:rPr lang="de-AT" dirty="0"/>
              <a:t> </a:t>
            </a:r>
            <a:r>
              <a:rPr lang="de-AT" dirty="0" err="1"/>
              <a:t>they</a:t>
            </a:r>
            <a:r>
              <a:rPr lang="de-AT" dirty="0"/>
              <a:t> </a:t>
            </a:r>
            <a:r>
              <a:rPr lang="de-AT" dirty="0" err="1"/>
              <a:t>are</a:t>
            </a:r>
            <a:r>
              <a:rPr lang="de-AT" dirty="0"/>
              <a:t> </a:t>
            </a:r>
            <a:r>
              <a:rPr lang="de-AT" dirty="0" err="1"/>
              <a:t>justified</a:t>
            </a:r>
            <a:r>
              <a:rPr lang="de-AT" dirty="0"/>
              <a:t> </a:t>
            </a:r>
            <a:r>
              <a:rPr lang="de-AT" dirty="0" err="1"/>
              <a:t>by</a:t>
            </a:r>
            <a:r>
              <a:rPr lang="de-AT" dirty="0"/>
              <a:t> </a:t>
            </a:r>
            <a:r>
              <a:rPr lang="de-AT" dirty="0" err="1"/>
              <a:t>the</a:t>
            </a:r>
            <a:r>
              <a:rPr lang="de-AT" dirty="0"/>
              <a:t> </a:t>
            </a:r>
            <a:r>
              <a:rPr lang="de-AT" dirty="0" err="1"/>
              <a:t>state</a:t>
            </a:r>
            <a:r>
              <a:rPr lang="de-AT" dirty="0"/>
              <a:t> (</a:t>
            </a:r>
            <a:r>
              <a:rPr lang="de-AT" dirty="0" err="1"/>
              <a:t>legislation</a:t>
            </a:r>
            <a:r>
              <a:rPr lang="de-AT" dirty="0"/>
              <a:t>)</a:t>
            </a:r>
          </a:p>
          <a:p>
            <a:pPr lvl="1"/>
            <a:endParaRPr lang="de-AT" dirty="0"/>
          </a:p>
          <a:p>
            <a:endParaRPr lang="de-AT" dirty="0"/>
          </a:p>
        </p:txBody>
      </p:sp>
    </p:spTree>
    <p:extLst>
      <p:ext uri="{BB962C8B-B14F-4D97-AF65-F5344CB8AC3E}">
        <p14:creationId xmlns:p14="http://schemas.microsoft.com/office/powerpoint/2010/main" val="44798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Titel 3"/>
          <p:cNvSpPr>
            <a:spLocks noGrp="1"/>
          </p:cNvSpPr>
          <p:nvPr>
            <p:ph type="title"/>
          </p:nvPr>
        </p:nvSpPr>
        <p:spPr/>
        <p:txBody>
          <a:bodyPr/>
          <a:lstStyle/>
          <a:p>
            <a:r>
              <a:rPr lang="de-AT" dirty="0"/>
              <a:t>II. Systems of legal </a:t>
            </a:r>
            <a:r>
              <a:rPr lang="de-AT" dirty="0" err="1"/>
              <a:t>persons</a:t>
            </a:r>
            <a:endParaRPr lang="de-AT" dirty="0"/>
          </a:p>
        </p:txBody>
      </p:sp>
      <p:sp>
        <p:nvSpPr>
          <p:cNvPr id="5" name="Inhaltsplatzhalter 4"/>
          <p:cNvSpPr>
            <a:spLocks noGrp="1"/>
          </p:cNvSpPr>
          <p:nvPr>
            <p:ph idx="1"/>
          </p:nvPr>
        </p:nvSpPr>
        <p:spPr/>
        <p:txBody>
          <a:bodyPr/>
          <a:lstStyle/>
          <a:p>
            <a:r>
              <a:rPr lang="de-AT" dirty="0"/>
              <a:t>Legal </a:t>
            </a:r>
            <a:r>
              <a:rPr lang="de-AT" dirty="0" err="1"/>
              <a:t>basis</a:t>
            </a:r>
            <a:r>
              <a:rPr lang="de-AT" dirty="0"/>
              <a:t> of </a:t>
            </a:r>
            <a:r>
              <a:rPr lang="de-AT" dirty="0" err="1"/>
              <a:t>establishment</a:t>
            </a:r>
            <a:endParaRPr lang="de-AT" dirty="0"/>
          </a:p>
          <a:p>
            <a:r>
              <a:rPr lang="de-AT" dirty="0"/>
              <a:t>Legal </a:t>
            </a:r>
            <a:r>
              <a:rPr lang="de-AT" dirty="0" err="1"/>
              <a:t>persons</a:t>
            </a:r>
            <a:r>
              <a:rPr lang="de-AT" dirty="0"/>
              <a:t> </a:t>
            </a:r>
            <a:r>
              <a:rPr lang="de-AT" dirty="0" err="1"/>
              <a:t>established</a:t>
            </a:r>
            <a:r>
              <a:rPr lang="de-AT" dirty="0"/>
              <a:t> </a:t>
            </a:r>
            <a:r>
              <a:rPr lang="de-AT" dirty="0" err="1"/>
              <a:t>under</a:t>
            </a:r>
            <a:r>
              <a:rPr lang="de-AT" dirty="0"/>
              <a:t> </a:t>
            </a:r>
            <a:r>
              <a:rPr lang="de-AT" dirty="0" err="1"/>
              <a:t>public</a:t>
            </a:r>
            <a:r>
              <a:rPr lang="de-AT" dirty="0"/>
              <a:t> </a:t>
            </a:r>
            <a:r>
              <a:rPr lang="de-AT" dirty="0" err="1"/>
              <a:t>law</a:t>
            </a:r>
            <a:endParaRPr lang="de-AT" dirty="0"/>
          </a:p>
          <a:p>
            <a:pPr lvl="1"/>
            <a:r>
              <a:rPr lang="de-AT" dirty="0" err="1"/>
              <a:t>established</a:t>
            </a:r>
            <a:r>
              <a:rPr lang="de-AT" dirty="0"/>
              <a:t> </a:t>
            </a:r>
            <a:r>
              <a:rPr lang="de-AT" dirty="0" err="1"/>
              <a:t>as</a:t>
            </a:r>
            <a:r>
              <a:rPr lang="de-AT" dirty="0"/>
              <a:t> such </a:t>
            </a:r>
            <a:r>
              <a:rPr lang="de-AT" dirty="0" err="1"/>
              <a:t>by</a:t>
            </a:r>
            <a:r>
              <a:rPr lang="de-AT" dirty="0"/>
              <a:t> </a:t>
            </a:r>
            <a:r>
              <a:rPr lang="de-AT" dirty="0" err="1"/>
              <a:t>law</a:t>
            </a:r>
            <a:r>
              <a:rPr lang="de-AT" dirty="0"/>
              <a:t> </a:t>
            </a:r>
            <a:r>
              <a:rPr lang="de-AT" dirty="0" err="1"/>
              <a:t>or</a:t>
            </a:r>
            <a:r>
              <a:rPr lang="de-AT" dirty="0"/>
              <a:t> </a:t>
            </a:r>
            <a:r>
              <a:rPr lang="de-AT" dirty="0" err="1"/>
              <a:t>another</a:t>
            </a:r>
            <a:r>
              <a:rPr lang="de-AT" dirty="0"/>
              <a:t> legal </a:t>
            </a:r>
            <a:r>
              <a:rPr lang="de-AT" dirty="0" err="1"/>
              <a:t>acts</a:t>
            </a:r>
            <a:r>
              <a:rPr lang="de-AT" dirty="0"/>
              <a:t> of a </a:t>
            </a:r>
            <a:r>
              <a:rPr lang="de-AT" dirty="0" err="1"/>
              <a:t>public</a:t>
            </a:r>
            <a:r>
              <a:rPr lang="de-AT" dirty="0"/>
              <a:t> </a:t>
            </a:r>
            <a:r>
              <a:rPr lang="de-AT" dirty="0" err="1"/>
              <a:t>authority</a:t>
            </a:r>
            <a:endParaRPr lang="de-AT" dirty="0"/>
          </a:p>
          <a:p>
            <a:pPr lvl="1"/>
            <a:r>
              <a:rPr lang="de-AT" dirty="0"/>
              <a:t>in </a:t>
            </a:r>
            <a:r>
              <a:rPr lang="de-AT" dirty="0" err="1"/>
              <a:t>general</a:t>
            </a:r>
            <a:r>
              <a:rPr lang="de-AT" dirty="0"/>
              <a:t>, </a:t>
            </a:r>
            <a:r>
              <a:rPr lang="de-AT" dirty="0" err="1"/>
              <a:t>equipped</a:t>
            </a:r>
            <a:r>
              <a:rPr lang="de-AT" dirty="0"/>
              <a:t> </a:t>
            </a:r>
            <a:r>
              <a:rPr lang="de-AT" dirty="0" err="1"/>
              <a:t>with</a:t>
            </a:r>
            <a:r>
              <a:rPr lang="de-AT" dirty="0"/>
              <a:t> </a:t>
            </a:r>
            <a:r>
              <a:rPr lang="de-AT" dirty="0" err="1"/>
              <a:t>some</a:t>
            </a:r>
            <a:r>
              <a:rPr lang="de-AT" dirty="0"/>
              <a:t> </a:t>
            </a:r>
            <a:r>
              <a:rPr lang="de-AT" dirty="0" err="1"/>
              <a:t>powers</a:t>
            </a:r>
            <a:r>
              <a:rPr lang="de-AT" dirty="0"/>
              <a:t> of a </a:t>
            </a:r>
            <a:r>
              <a:rPr lang="de-AT" dirty="0" err="1"/>
              <a:t>public</a:t>
            </a:r>
            <a:r>
              <a:rPr lang="de-AT" dirty="0"/>
              <a:t> </a:t>
            </a:r>
            <a:r>
              <a:rPr lang="de-AT" dirty="0" err="1"/>
              <a:t>authority</a:t>
            </a:r>
            <a:endParaRPr lang="de-AT" dirty="0"/>
          </a:p>
          <a:p>
            <a:pPr lvl="1"/>
            <a:r>
              <a:rPr lang="de-AT" dirty="0"/>
              <a:t>e.g. </a:t>
            </a:r>
            <a:r>
              <a:rPr lang="cs-CZ" dirty="0" err="1"/>
              <a:t>pr</a:t>
            </a:r>
            <a:r>
              <a:rPr lang="de-AT" dirty="0" err="1"/>
              <a:t>ovinces</a:t>
            </a:r>
            <a:r>
              <a:rPr lang="de-AT" dirty="0"/>
              <a:t>, </a:t>
            </a:r>
            <a:r>
              <a:rPr lang="de-AT" dirty="0" err="1"/>
              <a:t>municipalities</a:t>
            </a:r>
            <a:r>
              <a:rPr lang="cs-CZ" dirty="0"/>
              <a:t>, </a:t>
            </a:r>
            <a:r>
              <a:rPr lang="cs-CZ" dirty="0" err="1"/>
              <a:t>chambers</a:t>
            </a:r>
            <a:endParaRPr lang="de-AT" dirty="0"/>
          </a:p>
          <a:p>
            <a:pPr lvl="1"/>
            <a:r>
              <a:rPr lang="cs-CZ" dirty="0" err="1"/>
              <a:t>State</a:t>
            </a:r>
            <a:r>
              <a:rPr lang="cs-CZ" dirty="0"/>
              <a:t> (Czech Republic) </a:t>
            </a:r>
            <a:r>
              <a:rPr lang="de-AT" dirty="0" err="1"/>
              <a:t>see</a:t>
            </a:r>
            <a:r>
              <a:rPr lang="de-AT" dirty="0"/>
              <a:t> § 21 </a:t>
            </a:r>
            <a:r>
              <a:rPr lang="de-AT" dirty="0" err="1"/>
              <a:t>czCC</a:t>
            </a:r>
            <a:r>
              <a:rPr lang="de-AT" dirty="0"/>
              <a:t>: „</a:t>
            </a:r>
            <a:r>
              <a:rPr lang="en-US" dirty="0">
                <a:solidFill>
                  <a:srgbClr val="25282D"/>
                </a:solidFill>
                <a:latin typeface="-apple-system"/>
              </a:rPr>
              <a:t>The state is considered a legal person in private law. …”</a:t>
            </a:r>
            <a:r>
              <a:rPr lang="cs-CZ" dirty="0">
                <a:solidFill>
                  <a:srgbClr val="25282D"/>
                </a:solidFill>
                <a:latin typeface="-apple-system"/>
              </a:rPr>
              <a:t> </a:t>
            </a:r>
            <a:r>
              <a:rPr lang="de-AT" dirty="0">
                <a:solidFill>
                  <a:srgbClr val="25282D"/>
                </a:solidFill>
                <a:latin typeface="-apple-system"/>
              </a:rPr>
              <a:t>„</a:t>
            </a:r>
            <a:r>
              <a:rPr lang="de-AT" dirty="0" err="1">
                <a:solidFill>
                  <a:srgbClr val="25282D"/>
                </a:solidFill>
                <a:latin typeface="-apple-system"/>
              </a:rPr>
              <a:t>Stát</a:t>
            </a:r>
            <a:r>
              <a:rPr lang="de-AT" dirty="0">
                <a:solidFill>
                  <a:srgbClr val="25282D"/>
                </a:solidFill>
                <a:latin typeface="-apple-system"/>
              </a:rPr>
              <a:t> se v </a:t>
            </a:r>
            <a:r>
              <a:rPr lang="de-AT" dirty="0" err="1">
                <a:solidFill>
                  <a:srgbClr val="25282D"/>
                </a:solidFill>
                <a:latin typeface="-apple-system"/>
              </a:rPr>
              <a:t>oblasti</a:t>
            </a:r>
            <a:r>
              <a:rPr lang="de-AT" dirty="0">
                <a:solidFill>
                  <a:srgbClr val="25282D"/>
                </a:solidFill>
                <a:latin typeface="-apple-system"/>
              </a:rPr>
              <a:t> </a:t>
            </a:r>
            <a:r>
              <a:rPr lang="de-AT" dirty="0" err="1">
                <a:solidFill>
                  <a:srgbClr val="25282D"/>
                </a:solidFill>
                <a:latin typeface="-apple-system"/>
              </a:rPr>
              <a:t>soukromého</a:t>
            </a:r>
            <a:r>
              <a:rPr lang="de-AT" dirty="0">
                <a:solidFill>
                  <a:srgbClr val="25282D"/>
                </a:solidFill>
                <a:latin typeface="-apple-system"/>
              </a:rPr>
              <a:t> </a:t>
            </a:r>
            <a:r>
              <a:rPr lang="de-AT" dirty="0" err="1">
                <a:solidFill>
                  <a:srgbClr val="25282D"/>
                </a:solidFill>
                <a:latin typeface="-apple-system"/>
              </a:rPr>
              <a:t>práva</a:t>
            </a:r>
            <a:r>
              <a:rPr lang="de-AT" dirty="0">
                <a:solidFill>
                  <a:srgbClr val="25282D"/>
                </a:solidFill>
                <a:latin typeface="-apple-system"/>
              </a:rPr>
              <a:t> </a:t>
            </a:r>
            <a:r>
              <a:rPr lang="de-AT" dirty="0" err="1">
                <a:solidFill>
                  <a:srgbClr val="25282D"/>
                </a:solidFill>
                <a:latin typeface="-apple-system"/>
              </a:rPr>
              <a:t>považuje</a:t>
            </a:r>
            <a:r>
              <a:rPr lang="de-AT" dirty="0">
                <a:solidFill>
                  <a:srgbClr val="25282D"/>
                </a:solidFill>
                <a:latin typeface="-apple-system"/>
              </a:rPr>
              <a:t> </a:t>
            </a:r>
            <a:r>
              <a:rPr lang="de-AT" dirty="0" err="1">
                <a:solidFill>
                  <a:srgbClr val="25282D"/>
                </a:solidFill>
                <a:latin typeface="-apple-system"/>
              </a:rPr>
              <a:t>za</a:t>
            </a:r>
            <a:r>
              <a:rPr lang="de-AT" dirty="0">
                <a:solidFill>
                  <a:srgbClr val="25282D"/>
                </a:solidFill>
                <a:latin typeface="-apple-system"/>
              </a:rPr>
              <a:t> </a:t>
            </a:r>
            <a:r>
              <a:rPr lang="de-AT" dirty="0" err="1">
                <a:solidFill>
                  <a:srgbClr val="25282D"/>
                </a:solidFill>
                <a:latin typeface="-apple-system"/>
              </a:rPr>
              <a:t>právnickou</a:t>
            </a:r>
            <a:r>
              <a:rPr lang="de-AT" dirty="0">
                <a:solidFill>
                  <a:srgbClr val="25282D"/>
                </a:solidFill>
                <a:latin typeface="-apple-system"/>
              </a:rPr>
              <a:t> </a:t>
            </a:r>
            <a:r>
              <a:rPr lang="de-AT" dirty="0" err="1">
                <a:solidFill>
                  <a:srgbClr val="25282D"/>
                </a:solidFill>
                <a:latin typeface="-apple-system"/>
              </a:rPr>
              <a:t>osobu</a:t>
            </a:r>
            <a:r>
              <a:rPr lang="de-AT" dirty="0">
                <a:solidFill>
                  <a:srgbClr val="25282D"/>
                </a:solidFill>
                <a:latin typeface="-apple-system"/>
              </a:rPr>
              <a:t>.“</a:t>
            </a:r>
            <a:r>
              <a:rPr lang="cs-CZ" dirty="0">
                <a:solidFill>
                  <a:srgbClr val="25282D"/>
                </a:solidFill>
                <a:latin typeface="-apple-system"/>
              </a:rPr>
              <a:t> – </a:t>
            </a:r>
            <a:r>
              <a:rPr lang="cs-CZ" dirty="0" err="1">
                <a:solidFill>
                  <a:srgbClr val="25282D"/>
                </a:solidFill>
                <a:latin typeface="-apple-system"/>
              </a:rPr>
              <a:t>is</a:t>
            </a:r>
            <a:r>
              <a:rPr lang="cs-CZ" dirty="0">
                <a:solidFill>
                  <a:srgbClr val="25282D"/>
                </a:solidFill>
                <a:latin typeface="-apple-system"/>
              </a:rPr>
              <a:t> a </a:t>
            </a:r>
            <a:r>
              <a:rPr lang="cs-CZ" dirty="0" err="1">
                <a:solidFill>
                  <a:srgbClr val="25282D"/>
                </a:solidFill>
                <a:latin typeface="-apple-system"/>
              </a:rPr>
              <a:t>legal</a:t>
            </a:r>
            <a:r>
              <a:rPr lang="cs-CZ" dirty="0">
                <a:solidFill>
                  <a:srgbClr val="25282D"/>
                </a:solidFill>
                <a:latin typeface="-apple-system"/>
              </a:rPr>
              <a:t> fiction </a:t>
            </a:r>
            <a:r>
              <a:rPr lang="cs-CZ" dirty="0" err="1">
                <a:solidFill>
                  <a:srgbClr val="25282D"/>
                </a:solidFill>
                <a:latin typeface="-apple-system"/>
              </a:rPr>
              <a:t>that</a:t>
            </a:r>
            <a:r>
              <a:rPr lang="cs-CZ" dirty="0">
                <a:solidFill>
                  <a:srgbClr val="25282D"/>
                </a:solidFill>
                <a:latin typeface="-apple-system"/>
              </a:rPr>
              <a:t> </a:t>
            </a:r>
            <a:r>
              <a:rPr lang="cs-CZ" dirty="0" err="1">
                <a:solidFill>
                  <a:srgbClr val="25282D"/>
                </a:solidFill>
                <a:latin typeface="-apple-system"/>
              </a:rPr>
              <a:t>is</a:t>
            </a:r>
            <a:r>
              <a:rPr lang="cs-CZ" dirty="0">
                <a:solidFill>
                  <a:srgbClr val="25282D"/>
                </a:solidFill>
                <a:latin typeface="-apple-system"/>
              </a:rPr>
              <a:t> a </a:t>
            </a:r>
            <a:r>
              <a:rPr lang="cs-CZ" dirty="0" err="1">
                <a:solidFill>
                  <a:srgbClr val="25282D"/>
                </a:solidFill>
                <a:latin typeface="-apple-system"/>
              </a:rPr>
              <a:t>legal</a:t>
            </a:r>
            <a:r>
              <a:rPr lang="cs-CZ" dirty="0">
                <a:solidFill>
                  <a:srgbClr val="25282D"/>
                </a:solidFill>
                <a:latin typeface="-apple-system"/>
              </a:rPr>
              <a:t> person.</a:t>
            </a:r>
            <a:endParaRPr lang="de-AT" dirty="0"/>
          </a:p>
          <a:p>
            <a:pPr lvl="1"/>
            <a:endParaRPr lang="de-AT" dirty="0"/>
          </a:p>
        </p:txBody>
      </p:sp>
    </p:spTree>
    <p:extLst>
      <p:ext uri="{BB962C8B-B14F-4D97-AF65-F5344CB8AC3E}">
        <p14:creationId xmlns:p14="http://schemas.microsoft.com/office/powerpoint/2010/main" val="637490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Titel 3"/>
          <p:cNvSpPr>
            <a:spLocks noGrp="1"/>
          </p:cNvSpPr>
          <p:nvPr>
            <p:ph type="title"/>
          </p:nvPr>
        </p:nvSpPr>
        <p:spPr/>
        <p:txBody>
          <a:bodyPr/>
          <a:lstStyle/>
          <a:p>
            <a:r>
              <a:rPr lang="de-AT" dirty="0"/>
              <a:t>II. Systems of legal </a:t>
            </a:r>
            <a:r>
              <a:rPr lang="de-AT" dirty="0" err="1"/>
              <a:t>persons</a:t>
            </a:r>
            <a:endParaRPr lang="de-AT" dirty="0"/>
          </a:p>
        </p:txBody>
      </p:sp>
      <p:sp>
        <p:nvSpPr>
          <p:cNvPr id="5" name="Inhaltsplatzhalter 4"/>
          <p:cNvSpPr>
            <a:spLocks noGrp="1"/>
          </p:cNvSpPr>
          <p:nvPr>
            <p:ph idx="1"/>
          </p:nvPr>
        </p:nvSpPr>
        <p:spPr/>
        <p:txBody>
          <a:bodyPr/>
          <a:lstStyle/>
          <a:p>
            <a:r>
              <a:rPr lang="de-AT" dirty="0"/>
              <a:t>Legal </a:t>
            </a:r>
            <a:r>
              <a:rPr lang="de-AT" dirty="0" err="1"/>
              <a:t>persons</a:t>
            </a:r>
            <a:r>
              <a:rPr lang="de-AT" dirty="0"/>
              <a:t> </a:t>
            </a:r>
            <a:r>
              <a:rPr lang="de-AT" dirty="0" err="1"/>
              <a:t>established</a:t>
            </a:r>
            <a:r>
              <a:rPr lang="de-AT" dirty="0"/>
              <a:t> </a:t>
            </a:r>
            <a:r>
              <a:rPr lang="de-AT" dirty="0" err="1"/>
              <a:t>under</a:t>
            </a:r>
            <a:r>
              <a:rPr lang="de-AT" dirty="0"/>
              <a:t> private </a:t>
            </a:r>
            <a:r>
              <a:rPr lang="de-AT" dirty="0" err="1"/>
              <a:t>law</a:t>
            </a:r>
            <a:endParaRPr lang="de-AT" dirty="0"/>
          </a:p>
          <a:p>
            <a:pPr lvl="1"/>
            <a:r>
              <a:rPr lang="de-AT" dirty="0" err="1"/>
              <a:t>established</a:t>
            </a:r>
            <a:r>
              <a:rPr lang="de-AT" dirty="0"/>
              <a:t> </a:t>
            </a:r>
            <a:r>
              <a:rPr lang="de-AT" dirty="0" err="1"/>
              <a:t>by</a:t>
            </a:r>
            <a:r>
              <a:rPr lang="de-AT" dirty="0"/>
              <a:t> a legal </a:t>
            </a:r>
            <a:r>
              <a:rPr lang="de-AT" dirty="0" err="1"/>
              <a:t>act</a:t>
            </a:r>
            <a:r>
              <a:rPr lang="de-AT" dirty="0"/>
              <a:t> </a:t>
            </a:r>
            <a:r>
              <a:rPr lang="de-AT" dirty="0" err="1"/>
              <a:t>which</a:t>
            </a:r>
            <a:r>
              <a:rPr lang="de-AT" dirty="0"/>
              <a:t> </a:t>
            </a:r>
            <a:r>
              <a:rPr lang="de-AT" dirty="0" err="1"/>
              <a:t>is</a:t>
            </a:r>
            <a:r>
              <a:rPr lang="de-AT" dirty="0"/>
              <a:t> </a:t>
            </a:r>
            <a:r>
              <a:rPr lang="de-AT" dirty="0" err="1"/>
              <a:t>governed</a:t>
            </a:r>
            <a:r>
              <a:rPr lang="de-AT" dirty="0"/>
              <a:t> </a:t>
            </a:r>
            <a:r>
              <a:rPr lang="de-AT" dirty="0" err="1"/>
              <a:t>by</a:t>
            </a:r>
            <a:r>
              <a:rPr lang="de-AT" dirty="0"/>
              <a:t> private </a:t>
            </a:r>
            <a:r>
              <a:rPr lang="de-AT" dirty="0" err="1"/>
              <a:t>autonomy</a:t>
            </a:r>
            <a:endParaRPr lang="de-AT" dirty="0"/>
          </a:p>
          <a:p>
            <a:pPr lvl="1"/>
            <a:r>
              <a:rPr lang="de-AT" dirty="0" err="1"/>
              <a:t>articles</a:t>
            </a:r>
            <a:r>
              <a:rPr lang="de-AT" dirty="0"/>
              <a:t> of </a:t>
            </a:r>
            <a:r>
              <a:rPr lang="de-AT" dirty="0" err="1"/>
              <a:t>association</a:t>
            </a:r>
            <a:r>
              <a:rPr lang="de-AT" dirty="0"/>
              <a:t>, </a:t>
            </a:r>
            <a:r>
              <a:rPr lang="de-AT" dirty="0" err="1"/>
              <a:t>statutes</a:t>
            </a:r>
            <a:r>
              <a:rPr lang="de-AT" dirty="0"/>
              <a:t>, unilateral </a:t>
            </a:r>
            <a:r>
              <a:rPr lang="de-AT" dirty="0" err="1"/>
              <a:t>declaration</a:t>
            </a:r>
            <a:endParaRPr lang="de-AT" dirty="0"/>
          </a:p>
          <a:p>
            <a:pPr lvl="1"/>
            <a:r>
              <a:rPr lang="cs-CZ" dirty="0"/>
              <a:t> </a:t>
            </a:r>
            <a:r>
              <a:rPr lang="cs-CZ" dirty="0" err="1"/>
              <a:t>f.e</a:t>
            </a:r>
            <a:r>
              <a:rPr lang="cs-CZ" dirty="0"/>
              <a:t>. </a:t>
            </a:r>
            <a:r>
              <a:rPr lang="de-AT" dirty="0" err="1"/>
              <a:t>joint</a:t>
            </a:r>
            <a:r>
              <a:rPr lang="de-AT" dirty="0"/>
              <a:t> stock </a:t>
            </a:r>
            <a:r>
              <a:rPr lang="de-AT" dirty="0" err="1"/>
              <a:t>company</a:t>
            </a:r>
            <a:r>
              <a:rPr lang="de-AT" dirty="0"/>
              <a:t> (</a:t>
            </a:r>
            <a:r>
              <a:rPr lang="de-AT" i="1" dirty="0" err="1">
                <a:solidFill>
                  <a:srgbClr val="333333"/>
                </a:solidFill>
                <a:latin typeface="-apple-system"/>
              </a:rPr>
              <a:t>Akciová</a:t>
            </a:r>
            <a:r>
              <a:rPr lang="de-AT" i="1" dirty="0">
                <a:solidFill>
                  <a:srgbClr val="333333"/>
                </a:solidFill>
                <a:latin typeface="-apple-system"/>
              </a:rPr>
              <a:t> </a:t>
            </a:r>
            <a:r>
              <a:rPr lang="de-AT" i="1" dirty="0" err="1">
                <a:solidFill>
                  <a:srgbClr val="333333"/>
                </a:solidFill>
                <a:latin typeface="-apple-system"/>
              </a:rPr>
              <a:t>společnost</a:t>
            </a:r>
            <a:r>
              <a:rPr lang="de-AT" dirty="0">
                <a:solidFill>
                  <a:srgbClr val="333333"/>
                </a:solidFill>
                <a:latin typeface="-apple-system"/>
              </a:rPr>
              <a:t>)</a:t>
            </a:r>
            <a:r>
              <a:rPr lang="de-AT" dirty="0"/>
              <a:t>, </a:t>
            </a:r>
            <a:r>
              <a:rPr lang="de-AT" dirty="0" err="1"/>
              <a:t>company</a:t>
            </a:r>
            <a:r>
              <a:rPr lang="de-AT" dirty="0"/>
              <a:t> </a:t>
            </a:r>
            <a:r>
              <a:rPr lang="de-AT" dirty="0" err="1"/>
              <a:t>with</a:t>
            </a:r>
            <a:r>
              <a:rPr lang="de-AT" dirty="0"/>
              <a:t> limited </a:t>
            </a:r>
            <a:r>
              <a:rPr lang="de-AT" dirty="0" err="1"/>
              <a:t>liability</a:t>
            </a:r>
            <a:r>
              <a:rPr lang="de-AT" dirty="0"/>
              <a:t> (</a:t>
            </a:r>
            <a:r>
              <a:rPr lang="de-AT" i="1" dirty="0" err="1"/>
              <a:t>Společnost</a:t>
            </a:r>
            <a:r>
              <a:rPr lang="de-AT" i="1" dirty="0"/>
              <a:t> s </a:t>
            </a:r>
            <a:r>
              <a:rPr lang="de-AT" i="1" dirty="0" err="1"/>
              <a:t>ručením</a:t>
            </a:r>
            <a:r>
              <a:rPr lang="de-AT" i="1" dirty="0"/>
              <a:t> </a:t>
            </a:r>
            <a:r>
              <a:rPr lang="de-AT" i="1" dirty="0" err="1"/>
              <a:t>omezeným</a:t>
            </a:r>
            <a:r>
              <a:rPr lang="de-AT" dirty="0"/>
              <a:t>), </a:t>
            </a:r>
            <a:r>
              <a:rPr lang="de-AT" dirty="0" err="1"/>
              <a:t>association</a:t>
            </a:r>
            <a:r>
              <a:rPr lang="de-AT" dirty="0"/>
              <a:t> (</a:t>
            </a:r>
            <a:r>
              <a:rPr lang="de-AT" i="1" dirty="0" err="1"/>
              <a:t>Spolek</a:t>
            </a:r>
            <a:r>
              <a:rPr lang="de-AT" dirty="0"/>
              <a:t>), </a:t>
            </a:r>
            <a:r>
              <a:rPr lang="de-AT" dirty="0" err="1"/>
              <a:t>cooperative</a:t>
            </a:r>
            <a:r>
              <a:rPr lang="de-AT" dirty="0"/>
              <a:t> (</a:t>
            </a:r>
            <a:r>
              <a:rPr lang="cs-CZ" i="1" dirty="0"/>
              <a:t>Družstvo</a:t>
            </a:r>
            <a:r>
              <a:rPr lang="de-AT" dirty="0">
                <a:solidFill>
                  <a:srgbClr val="333333"/>
                </a:solidFill>
                <a:latin typeface="-apple-system"/>
              </a:rPr>
              <a:t>)</a:t>
            </a:r>
            <a:r>
              <a:rPr lang="cs-CZ" dirty="0">
                <a:solidFill>
                  <a:srgbClr val="333333"/>
                </a:solidFill>
                <a:latin typeface="-apple-system"/>
              </a:rPr>
              <a:t>, </a:t>
            </a:r>
            <a:r>
              <a:rPr lang="cs-CZ" dirty="0" err="1">
                <a:solidFill>
                  <a:srgbClr val="333333"/>
                </a:solidFill>
                <a:latin typeface="-apple-system"/>
              </a:rPr>
              <a:t>foundation</a:t>
            </a:r>
            <a:r>
              <a:rPr lang="cs-CZ" dirty="0">
                <a:solidFill>
                  <a:srgbClr val="333333"/>
                </a:solidFill>
                <a:latin typeface="-apple-system"/>
              </a:rPr>
              <a:t> (</a:t>
            </a:r>
            <a:r>
              <a:rPr lang="cs-CZ" i="1" dirty="0">
                <a:solidFill>
                  <a:srgbClr val="333333"/>
                </a:solidFill>
                <a:latin typeface="-apple-system"/>
              </a:rPr>
              <a:t>Nadace</a:t>
            </a:r>
            <a:r>
              <a:rPr lang="cs-CZ" dirty="0">
                <a:solidFill>
                  <a:srgbClr val="333333"/>
                </a:solidFill>
                <a:latin typeface="-apple-system"/>
              </a:rPr>
              <a:t>)</a:t>
            </a:r>
            <a:endParaRPr lang="de-AT" dirty="0">
              <a:solidFill>
                <a:srgbClr val="333333"/>
              </a:solidFill>
              <a:latin typeface="-apple-system"/>
            </a:endParaRPr>
          </a:p>
          <a:p>
            <a:pPr lvl="1"/>
            <a:r>
              <a:rPr lang="de-AT" dirty="0" err="1">
                <a:solidFill>
                  <a:srgbClr val="333333"/>
                </a:solidFill>
                <a:latin typeface="-apple-system"/>
              </a:rPr>
              <a:t>however</a:t>
            </a:r>
            <a:r>
              <a:rPr lang="de-AT" dirty="0">
                <a:solidFill>
                  <a:srgbClr val="333333"/>
                </a:solidFill>
                <a:latin typeface="-apple-system"/>
              </a:rPr>
              <a:t>: </a:t>
            </a:r>
            <a:r>
              <a:rPr lang="de-AT" dirty="0" err="1">
                <a:solidFill>
                  <a:srgbClr val="333333"/>
                </a:solidFill>
                <a:latin typeface="-apple-system"/>
              </a:rPr>
              <a:t>the</a:t>
            </a:r>
            <a:r>
              <a:rPr lang="de-AT" dirty="0">
                <a:solidFill>
                  <a:srgbClr val="333333"/>
                </a:solidFill>
                <a:latin typeface="-apple-system"/>
              </a:rPr>
              <a:t> </a:t>
            </a:r>
            <a:r>
              <a:rPr lang="de-AT" dirty="0" err="1">
                <a:solidFill>
                  <a:srgbClr val="333333"/>
                </a:solidFill>
                <a:latin typeface="-apple-system"/>
              </a:rPr>
              <a:t>state</a:t>
            </a:r>
            <a:r>
              <a:rPr lang="de-AT" dirty="0">
                <a:solidFill>
                  <a:srgbClr val="333333"/>
                </a:solidFill>
                <a:latin typeface="-apple-system"/>
              </a:rPr>
              <a:t> (</a:t>
            </a:r>
            <a:r>
              <a:rPr lang="de-AT" dirty="0" err="1">
                <a:solidFill>
                  <a:srgbClr val="333333"/>
                </a:solidFill>
                <a:latin typeface="-apple-system"/>
              </a:rPr>
              <a:t>and</a:t>
            </a:r>
            <a:r>
              <a:rPr lang="de-AT" dirty="0">
                <a:solidFill>
                  <a:srgbClr val="333333"/>
                </a:solidFill>
                <a:latin typeface="-apple-system"/>
              </a:rPr>
              <a:t> </a:t>
            </a:r>
            <a:r>
              <a:rPr lang="de-AT" dirty="0" err="1">
                <a:solidFill>
                  <a:srgbClr val="333333"/>
                </a:solidFill>
                <a:latin typeface="-apple-system"/>
              </a:rPr>
              <a:t>other</a:t>
            </a:r>
            <a:r>
              <a:rPr lang="de-AT" dirty="0">
                <a:solidFill>
                  <a:srgbClr val="333333"/>
                </a:solidFill>
                <a:latin typeface="-apple-system"/>
              </a:rPr>
              <a:t> legal </a:t>
            </a:r>
            <a:r>
              <a:rPr lang="de-AT" dirty="0" err="1">
                <a:solidFill>
                  <a:srgbClr val="333333"/>
                </a:solidFill>
                <a:latin typeface="-apple-system"/>
              </a:rPr>
              <a:t>persons</a:t>
            </a:r>
            <a:r>
              <a:rPr lang="de-AT" dirty="0">
                <a:solidFill>
                  <a:srgbClr val="333333"/>
                </a:solidFill>
                <a:latin typeface="-apple-system"/>
              </a:rPr>
              <a:t> </a:t>
            </a:r>
            <a:r>
              <a:rPr lang="de-AT" dirty="0" err="1">
                <a:solidFill>
                  <a:srgbClr val="333333"/>
                </a:solidFill>
                <a:latin typeface="-apple-system"/>
              </a:rPr>
              <a:t>established</a:t>
            </a:r>
            <a:r>
              <a:rPr lang="de-AT" dirty="0">
                <a:solidFill>
                  <a:srgbClr val="333333"/>
                </a:solidFill>
                <a:latin typeface="-apple-system"/>
              </a:rPr>
              <a:t> </a:t>
            </a:r>
            <a:r>
              <a:rPr lang="de-AT" dirty="0" err="1">
                <a:solidFill>
                  <a:srgbClr val="333333"/>
                </a:solidFill>
                <a:latin typeface="-apple-system"/>
              </a:rPr>
              <a:t>under</a:t>
            </a:r>
            <a:r>
              <a:rPr lang="de-AT" dirty="0">
                <a:solidFill>
                  <a:srgbClr val="333333"/>
                </a:solidFill>
                <a:latin typeface="-apple-system"/>
              </a:rPr>
              <a:t> </a:t>
            </a:r>
            <a:r>
              <a:rPr lang="de-AT" dirty="0" err="1">
                <a:solidFill>
                  <a:srgbClr val="333333"/>
                </a:solidFill>
                <a:latin typeface="-apple-system"/>
              </a:rPr>
              <a:t>public</a:t>
            </a:r>
            <a:r>
              <a:rPr lang="de-AT" dirty="0">
                <a:solidFill>
                  <a:srgbClr val="333333"/>
                </a:solidFill>
                <a:latin typeface="-apple-system"/>
              </a:rPr>
              <a:t> </a:t>
            </a:r>
            <a:r>
              <a:rPr lang="de-AT" dirty="0" err="1">
                <a:solidFill>
                  <a:srgbClr val="333333"/>
                </a:solidFill>
                <a:latin typeface="-apple-system"/>
              </a:rPr>
              <a:t>law</a:t>
            </a:r>
            <a:r>
              <a:rPr lang="de-AT" dirty="0">
                <a:solidFill>
                  <a:srgbClr val="333333"/>
                </a:solidFill>
                <a:latin typeface="-apple-system"/>
              </a:rPr>
              <a:t>) </a:t>
            </a:r>
            <a:r>
              <a:rPr lang="de-AT" dirty="0" err="1">
                <a:solidFill>
                  <a:srgbClr val="333333"/>
                </a:solidFill>
                <a:latin typeface="-apple-system"/>
              </a:rPr>
              <a:t>can</a:t>
            </a:r>
            <a:r>
              <a:rPr lang="de-AT" dirty="0">
                <a:solidFill>
                  <a:srgbClr val="333333"/>
                </a:solidFill>
                <a:latin typeface="-apple-system"/>
              </a:rPr>
              <a:t> </a:t>
            </a:r>
            <a:r>
              <a:rPr lang="de-AT" dirty="0" err="1">
                <a:solidFill>
                  <a:srgbClr val="333333"/>
                </a:solidFill>
                <a:latin typeface="-apple-system"/>
              </a:rPr>
              <a:t>establish</a:t>
            </a:r>
            <a:r>
              <a:rPr lang="de-AT" dirty="0">
                <a:solidFill>
                  <a:srgbClr val="333333"/>
                </a:solidFill>
                <a:latin typeface="-apple-system"/>
              </a:rPr>
              <a:t> private </a:t>
            </a:r>
            <a:r>
              <a:rPr lang="de-AT" dirty="0" err="1">
                <a:solidFill>
                  <a:srgbClr val="333333"/>
                </a:solidFill>
                <a:latin typeface="-apple-system"/>
              </a:rPr>
              <a:t>law</a:t>
            </a:r>
            <a:r>
              <a:rPr lang="de-AT" dirty="0">
                <a:solidFill>
                  <a:srgbClr val="333333"/>
                </a:solidFill>
                <a:latin typeface="-apple-system"/>
              </a:rPr>
              <a:t> legal </a:t>
            </a:r>
            <a:r>
              <a:rPr lang="de-AT" dirty="0" err="1">
                <a:solidFill>
                  <a:srgbClr val="333333"/>
                </a:solidFill>
                <a:latin typeface="-apple-system"/>
              </a:rPr>
              <a:t>persons</a:t>
            </a:r>
            <a:endParaRPr lang="de-AT" dirty="0">
              <a:solidFill>
                <a:srgbClr val="333333"/>
              </a:solidFill>
              <a:latin typeface="-apple-system"/>
            </a:endParaRPr>
          </a:p>
          <a:p>
            <a:pPr lvl="2"/>
            <a:r>
              <a:rPr lang="de-AT" dirty="0">
                <a:solidFill>
                  <a:srgbClr val="333333"/>
                </a:solidFill>
                <a:latin typeface="-apple-system"/>
              </a:rPr>
              <a:t>e.g. </a:t>
            </a:r>
            <a:r>
              <a:rPr lang="de-AT" dirty="0" err="1">
                <a:solidFill>
                  <a:srgbClr val="333333"/>
                </a:solidFill>
                <a:latin typeface="-apple-system"/>
              </a:rPr>
              <a:t>state</a:t>
            </a:r>
            <a:r>
              <a:rPr lang="de-AT" dirty="0">
                <a:solidFill>
                  <a:srgbClr val="333333"/>
                </a:solidFill>
                <a:latin typeface="-apple-system"/>
              </a:rPr>
              <a:t> </a:t>
            </a:r>
            <a:r>
              <a:rPr lang="de-AT" dirty="0" err="1">
                <a:solidFill>
                  <a:srgbClr val="333333"/>
                </a:solidFill>
                <a:latin typeface="-apple-system"/>
              </a:rPr>
              <a:t>might</a:t>
            </a:r>
            <a:r>
              <a:rPr lang="de-AT" dirty="0">
                <a:solidFill>
                  <a:srgbClr val="333333"/>
                </a:solidFill>
                <a:latin typeface="-apple-system"/>
              </a:rPr>
              <a:t> </a:t>
            </a:r>
            <a:r>
              <a:rPr lang="de-AT" dirty="0" err="1">
                <a:solidFill>
                  <a:srgbClr val="333333"/>
                </a:solidFill>
                <a:latin typeface="-apple-system"/>
              </a:rPr>
              <a:t>establish</a:t>
            </a:r>
            <a:r>
              <a:rPr lang="de-AT" dirty="0">
                <a:solidFill>
                  <a:srgbClr val="333333"/>
                </a:solidFill>
                <a:latin typeface="-apple-system"/>
              </a:rPr>
              <a:t> a </a:t>
            </a:r>
            <a:r>
              <a:rPr lang="de-AT" dirty="0" err="1">
                <a:solidFill>
                  <a:srgbClr val="333333"/>
                </a:solidFill>
                <a:latin typeface="-apple-system"/>
              </a:rPr>
              <a:t>company</a:t>
            </a:r>
            <a:r>
              <a:rPr lang="de-AT" dirty="0">
                <a:solidFill>
                  <a:srgbClr val="333333"/>
                </a:solidFill>
                <a:latin typeface="-apple-system"/>
              </a:rPr>
              <a:t> a </a:t>
            </a:r>
            <a:r>
              <a:rPr lang="de-AT" dirty="0" err="1">
                <a:solidFill>
                  <a:srgbClr val="333333"/>
                </a:solidFill>
                <a:latin typeface="-apple-system"/>
              </a:rPr>
              <a:t>joint</a:t>
            </a:r>
            <a:r>
              <a:rPr lang="de-AT" dirty="0">
                <a:solidFill>
                  <a:srgbClr val="333333"/>
                </a:solidFill>
                <a:latin typeface="-apple-system"/>
              </a:rPr>
              <a:t> stock </a:t>
            </a:r>
            <a:r>
              <a:rPr lang="de-AT" dirty="0" err="1">
                <a:solidFill>
                  <a:srgbClr val="333333"/>
                </a:solidFill>
                <a:latin typeface="-apple-system"/>
              </a:rPr>
              <a:t>company</a:t>
            </a:r>
            <a:r>
              <a:rPr lang="de-AT" dirty="0">
                <a:solidFill>
                  <a:srgbClr val="333333"/>
                </a:solidFill>
                <a:latin typeface="-apple-system"/>
              </a:rPr>
              <a:t> </a:t>
            </a:r>
            <a:r>
              <a:rPr lang="de-AT" dirty="0" err="1">
                <a:solidFill>
                  <a:srgbClr val="333333"/>
                </a:solidFill>
                <a:latin typeface="-apple-system"/>
              </a:rPr>
              <a:t>for</a:t>
            </a:r>
            <a:r>
              <a:rPr lang="de-AT" dirty="0">
                <a:solidFill>
                  <a:srgbClr val="333333"/>
                </a:solidFill>
                <a:latin typeface="-apple-system"/>
              </a:rPr>
              <a:t> </a:t>
            </a:r>
            <a:r>
              <a:rPr lang="de-AT" dirty="0" err="1">
                <a:solidFill>
                  <a:srgbClr val="333333"/>
                </a:solidFill>
                <a:latin typeface="-apple-system"/>
              </a:rPr>
              <a:t>the</a:t>
            </a:r>
            <a:r>
              <a:rPr lang="de-AT" dirty="0">
                <a:solidFill>
                  <a:srgbClr val="333333"/>
                </a:solidFill>
                <a:latin typeface="-apple-system"/>
              </a:rPr>
              <a:t> </a:t>
            </a:r>
            <a:r>
              <a:rPr lang="de-AT" dirty="0" err="1">
                <a:solidFill>
                  <a:srgbClr val="333333"/>
                </a:solidFill>
                <a:latin typeface="-apple-system"/>
              </a:rPr>
              <a:t>management</a:t>
            </a:r>
            <a:r>
              <a:rPr lang="de-AT" dirty="0">
                <a:solidFill>
                  <a:srgbClr val="333333"/>
                </a:solidFill>
                <a:latin typeface="-apple-system"/>
              </a:rPr>
              <a:t> of </a:t>
            </a:r>
            <a:r>
              <a:rPr lang="de-AT" dirty="0" err="1">
                <a:solidFill>
                  <a:srgbClr val="333333"/>
                </a:solidFill>
                <a:latin typeface="-apple-system"/>
              </a:rPr>
              <a:t>public</a:t>
            </a:r>
            <a:r>
              <a:rPr lang="de-AT" dirty="0">
                <a:solidFill>
                  <a:srgbClr val="333333"/>
                </a:solidFill>
                <a:latin typeface="-apple-system"/>
              </a:rPr>
              <a:t> </a:t>
            </a:r>
            <a:r>
              <a:rPr lang="de-AT" dirty="0" err="1">
                <a:solidFill>
                  <a:srgbClr val="333333"/>
                </a:solidFill>
                <a:latin typeface="-apple-system"/>
              </a:rPr>
              <a:t>highways</a:t>
            </a:r>
            <a:endParaRPr lang="de-AT" dirty="0">
              <a:solidFill>
                <a:srgbClr val="333333"/>
              </a:solidFill>
              <a:latin typeface="-apple-system"/>
            </a:endParaRPr>
          </a:p>
          <a:p>
            <a:pPr lvl="2"/>
            <a:r>
              <a:rPr lang="de-AT" dirty="0" err="1">
                <a:solidFill>
                  <a:srgbClr val="333333"/>
                </a:solidFill>
                <a:latin typeface="-apple-system"/>
              </a:rPr>
              <a:t>there</a:t>
            </a:r>
            <a:r>
              <a:rPr lang="de-AT" dirty="0">
                <a:solidFill>
                  <a:srgbClr val="333333"/>
                </a:solidFill>
                <a:latin typeface="-apple-system"/>
              </a:rPr>
              <a:t> </a:t>
            </a:r>
            <a:r>
              <a:rPr lang="de-AT" dirty="0" err="1">
                <a:solidFill>
                  <a:srgbClr val="333333"/>
                </a:solidFill>
                <a:latin typeface="-apple-system"/>
              </a:rPr>
              <a:t>is</a:t>
            </a:r>
            <a:r>
              <a:rPr lang="de-AT" dirty="0">
                <a:solidFill>
                  <a:srgbClr val="333333"/>
                </a:solidFill>
                <a:latin typeface="-apple-system"/>
              </a:rPr>
              <a:t> </a:t>
            </a:r>
            <a:r>
              <a:rPr lang="de-AT" dirty="0" err="1">
                <a:solidFill>
                  <a:srgbClr val="333333"/>
                </a:solidFill>
                <a:latin typeface="-apple-system"/>
              </a:rPr>
              <a:t>no</a:t>
            </a:r>
            <a:r>
              <a:rPr lang="de-AT" dirty="0">
                <a:solidFill>
                  <a:srgbClr val="333333"/>
                </a:solidFill>
                <a:latin typeface="-apple-system"/>
              </a:rPr>
              <a:t> </a:t>
            </a:r>
            <a:r>
              <a:rPr lang="de-AT" dirty="0" err="1">
                <a:solidFill>
                  <a:srgbClr val="333333"/>
                </a:solidFill>
                <a:latin typeface="-apple-system"/>
              </a:rPr>
              <a:t>restriction</a:t>
            </a:r>
            <a:r>
              <a:rPr lang="de-AT" dirty="0">
                <a:solidFill>
                  <a:srgbClr val="333333"/>
                </a:solidFill>
                <a:latin typeface="-apple-system"/>
              </a:rPr>
              <a:t> </a:t>
            </a:r>
            <a:r>
              <a:rPr lang="de-AT" dirty="0" err="1">
                <a:solidFill>
                  <a:srgbClr val="333333"/>
                </a:solidFill>
                <a:latin typeface="-apple-system"/>
              </a:rPr>
              <a:t>by</a:t>
            </a:r>
            <a:r>
              <a:rPr lang="de-AT" dirty="0">
                <a:solidFill>
                  <a:srgbClr val="333333"/>
                </a:solidFill>
                <a:latin typeface="-apple-system"/>
              </a:rPr>
              <a:t> private </a:t>
            </a:r>
            <a:r>
              <a:rPr lang="de-AT" dirty="0" err="1">
                <a:solidFill>
                  <a:srgbClr val="333333"/>
                </a:solidFill>
                <a:latin typeface="-apple-system"/>
              </a:rPr>
              <a:t>law</a:t>
            </a:r>
            <a:endParaRPr lang="de-AT" dirty="0">
              <a:solidFill>
                <a:srgbClr val="333333"/>
              </a:solidFill>
              <a:latin typeface="-apple-system"/>
            </a:endParaRPr>
          </a:p>
          <a:p>
            <a:pPr lvl="2"/>
            <a:r>
              <a:rPr lang="de-AT" dirty="0" err="1">
                <a:solidFill>
                  <a:srgbClr val="333333"/>
                </a:solidFill>
                <a:latin typeface="-apple-system"/>
              </a:rPr>
              <a:t>restrictions</a:t>
            </a:r>
            <a:r>
              <a:rPr lang="de-AT" dirty="0">
                <a:solidFill>
                  <a:srgbClr val="333333"/>
                </a:solidFill>
                <a:latin typeface="-apple-system"/>
              </a:rPr>
              <a:t> </a:t>
            </a:r>
            <a:r>
              <a:rPr lang="de-AT" dirty="0" err="1">
                <a:solidFill>
                  <a:srgbClr val="333333"/>
                </a:solidFill>
                <a:latin typeface="-apple-system"/>
              </a:rPr>
              <a:t>imposed</a:t>
            </a:r>
            <a:r>
              <a:rPr lang="de-AT" dirty="0">
                <a:solidFill>
                  <a:srgbClr val="333333"/>
                </a:solidFill>
                <a:latin typeface="-apple-system"/>
              </a:rPr>
              <a:t> </a:t>
            </a:r>
            <a:endParaRPr lang="de-AT" dirty="0"/>
          </a:p>
        </p:txBody>
      </p:sp>
    </p:spTree>
    <p:extLst>
      <p:ext uri="{BB962C8B-B14F-4D97-AF65-F5344CB8AC3E}">
        <p14:creationId xmlns:p14="http://schemas.microsoft.com/office/powerpoint/2010/main" val="3054977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p>
            <a:r>
              <a:rPr lang="en-US" noProof="0"/>
              <a:t>Prof. Dr. Martin Schauer        Department of Civil Law</a:t>
            </a:r>
            <a:endParaRPr lang="en-GB" noProof="0" dirty="0"/>
          </a:p>
        </p:txBody>
      </p:sp>
      <p:sp>
        <p:nvSpPr>
          <p:cNvPr id="3" name="Foliennummernplatzhalter 2"/>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Titel 3"/>
          <p:cNvSpPr>
            <a:spLocks noGrp="1"/>
          </p:cNvSpPr>
          <p:nvPr>
            <p:ph type="title"/>
          </p:nvPr>
        </p:nvSpPr>
        <p:spPr/>
        <p:txBody>
          <a:bodyPr/>
          <a:lstStyle/>
          <a:p>
            <a:r>
              <a:rPr lang="de-AT" dirty="0"/>
              <a:t>II. Systems of legal </a:t>
            </a:r>
            <a:r>
              <a:rPr lang="de-AT" dirty="0" err="1"/>
              <a:t>persons</a:t>
            </a:r>
            <a:endParaRPr lang="de-AT" dirty="0"/>
          </a:p>
        </p:txBody>
      </p:sp>
      <p:sp>
        <p:nvSpPr>
          <p:cNvPr id="5" name="Inhaltsplatzhalter 4"/>
          <p:cNvSpPr>
            <a:spLocks noGrp="1"/>
          </p:cNvSpPr>
          <p:nvPr>
            <p:ph idx="1"/>
          </p:nvPr>
        </p:nvSpPr>
        <p:spPr/>
        <p:txBody>
          <a:bodyPr/>
          <a:lstStyle/>
          <a:p>
            <a:r>
              <a:rPr lang="de-AT" dirty="0"/>
              <a:t>Fundamental </a:t>
            </a:r>
            <a:r>
              <a:rPr lang="de-AT" dirty="0" err="1"/>
              <a:t>element</a:t>
            </a:r>
            <a:r>
              <a:rPr lang="de-AT" dirty="0"/>
              <a:t> of </a:t>
            </a:r>
            <a:r>
              <a:rPr lang="de-AT" dirty="0" err="1"/>
              <a:t>governance</a:t>
            </a:r>
            <a:endParaRPr lang="de-AT" dirty="0"/>
          </a:p>
          <a:p>
            <a:r>
              <a:rPr lang="de-AT" dirty="0"/>
              <a:t>Corporations:</a:t>
            </a:r>
          </a:p>
          <a:p>
            <a:pPr lvl="1"/>
            <a:r>
              <a:rPr lang="de-AT" dirty="0" err="1"/>
              <a:t>governed</a:t>
            </a:r>
            <a:r>
              <a:rPr lang="de-AT" dirty="0"/>
              <a:t> </a:t>
            </a:r>
            <a:r>
              <a:rPr lang="de-AT" dirty="0" err="1"/>
              <a:t>by</a:t>
            </a:r>
            <a:r>
              <a:rPr lang="de-AT" dirty="0"/>
              <a:t> </a:t>
            </a:r>
            <a:r>
              <a:rPr lang="de-AT" dirty="0" err="1"/>
              <a:t>their</a:t>
            </a:r>
            <a:r>
              <a:rPr lang="de-AT" dirty="0"/>
              <a:t> </a:t>
            </a:r>
            <a:r>
              <a:rPr lang="de-AT" dirty="0" err="1"/>
              <a:t>members</a:t>
            </a:r>
            <a:r>
              <a:rPr lang="de-AT" dirty="0"/>
              <a:t> (</a:t>
            </a:r>
            <a:r>
              <a:rPr lang="de-AT" dirty="0" err="1"/>
              <a:t>shareholders</a:t>
            </a:r>
            <a:r>
              <a:rPr lang="de-AT" dirty="0"/>
              <a:t>)</a:t>
            </a:r>
          </a:p>
          <a:p>
            <a:r>
              <a:rPr lang="de-AT" dirty="0" err="1"/>
              <a:t>Foundations</a:t>
            </a:r>
            <a:r>
              <a:rPr lang="de-AT" dirty="0"/>
              <a:t> (</a:t>
            </a:r>
            <a:r>
              <a:rPr lang="de-AT" i="1" dirty="0" err="1"/>
              <a:t>fundace</a:t>
            </a:r>
            <a:r>
              <a:rPr lang="de-AT" i="1" dirty="0"/>
              <a:t>, </a:t>
            </a:r>
            <a:r>
              <a:rPr lang="de-AT" i="1" dirty="0" err="1"/>
              <a:t>nadace</a:t>
            </a:r>
            <a:r>
              <a:rPr lang="de-AT" dirty="0"/>
              <a:t>)</a:t>
            </a:r>
          </a:p>
          <a:p>
            <a:pPr lvl="1"/>
            <a:r>
              <a:rPr lang="de-AT" dirty="0" err="1"/>
              <a:t>governed</a:t>
            </a:r>
            <a:r>
              <a:rPr lang="de-AT" dirty="0"/>
              <a:t> </a:t>
            </a:r>
            <a:r>
              <a:rPr lang="de-AT" dirty="0" err="1"/>
              <a:t>by</a:t>
            </a:r>
            <a:r>
              <a:rPr lang="de-AT" dirty="0"/>
              <a:t> </a:t>
            </a:r>
            <a:r>
              <a:rPr lang="de-AT" dirty="0" err="1"/>
              <a:t>the</a:t>
            </a:r>
            <a:r>
              <a:rPr lang="de-AT" dirty="0"/>
              <a:t> will of </a:t>
            </a:r>
            <a:r>
              <a:rPr lang="de-AT" dirty="0" err="1"/>
              <a:t>the</a:t>
            </a:r>
            <a:r>
              <a:rPr lang="de-AT" dirty="0"/>
              <a:t> </a:t>
            </a:r>
            <a:r>
              <a:rPr lang="de-AT" dirty="0" err="1"/>
              <a:t>founder</a:t>
            </a:r>
            <a:r>
              <a:rPr lang="de-AT" dirty="0"/>
              <a:t> </a:t>
            </a:r>
            <a:r>
              <a:rPr lang="de-AT" dirty="0" err="1"/>
              <a:t>as</a:t>
            </a:r>
            <a:r>
              <a:rPr lang="de-AT" dirty="0"/>
              <a:t> </a:t>
            </a:r>
            <a:r>
              <a:rPr lang="de-AT" dirty="0" err="1"/>
              <a:t>laid</a:t>
            </a:r>
            <a:r>
              <a:rPr lang="de-AT" dirty="0"/>
              <a:t> down in </a:t>
            </a:r>
            <a:r>
              <a:rPr lang="de-AT" dirty="0" err="1"/>
              <a:t>the</a:t>
            </a:r>
            <a:r>
              <a:rPr lang="de-AT" dirty="0"/>
              <a:t> </a:t>
            </a:r>
            <a:r>
              <a:rPr lang="de-AT" dirty="0" err="1"/>
              <a:t>statutes</a:t>
            </a:r>
            <a:endParaRPr lang="de-AT" dirty="0"/>
          </a:p>
          <a:p>
            <a:pPr lvl="1"/>
            <a:r>
              <a:rPr lang="de-AT" dirty="0" err="1"/>
              <a:t>no</a:t>
            </a:r>
            <a:r>
              <a:rPr lang="de-AT" dirty="0"/>
              <a:t> </a:t>
            </a:r>
            <a:r>
              <a:rPr lang="de-AT" dirty="0" err="1"/>
              <a:t>members</a:t>
            </a:r>
            <a:r>
              <a:rPr lang="de-AT" dirty="0"/>
              <a:t> (</a:t>
            </a:r>
            <a:r>
              <a:rPr lang="de-AT" dirty="0" err="1"/>
              <a:t>no</a:t>
            </a:r>
            <a:r>
              <a:rPr lang="de-AT" dirty="0"/>
              <a:t> </a:t>
            </a:r>
            <a:r>
              <a:rPr lang="de-AT" dirty="0" err="1"/>
              <a:t>shareholders</a:t>
            </a:r>
            <a:r>
              <a:rPr lang="de-AT" dirty="0"/>
              <a:t>)!</a:t>
            </a:r>
          </a:p>
          <a:p>
            <a:r>
              <a:rPr lang="de-AT" i="1" dirty="0"/>
              <a:t>Numerus clausus</a:t>
            </a:r>
            <a:r>
              <a:rPr lang="de-AT" dirty="0"/>
              <a:t> of legal </a:t>
            </a:r>
            <a:r>
              <a:rPr lang="de-AT" dirty="0" err="1"/>
              <a:t>forms</a:t>
            </a:r>
            <a:r>
              <a:rPr lang="de-AT" dirty="0"/>
              <a:t>!</a:t>
            </a:r>
          </a:p>
          <a:p>
            <a:pPr lvl="1"/>
            <a:r>
              <a:rPr lang="de-AT" dirty="0" err="1"/>
              <a:t>founders</a:t>
            </a:r>
            <a:r>
              <a:rPr lang="de-AT" dirty="0"/>
              <a:t> </a:t>
            </a:r>
            <a:r>
              <a:rPr lang="de-AT" dirty="0" err="1"/>
              <a:t>may</a:t>
            </a:r>
            <a:r>
              <a:rPr lang="de-AT" dirty="0"/>
              <a:t> </a:t>
            </a:r>
            <a:r>
              <a:rPr lang="de-AT" dirty="0" err="1"/>
              <a:t>only</a:t>
            </a:r>
            <a:r>
              <a:rPr lang="de-AT" dirty="0"/>
              <a:t> </a:t>
            </a:r>
            <a:r>
              <a:rPr lang="de-AT" dirty="0" err="1"/>
              <a:t>choose</a:t>
            </a:r>
            <a:r>
              <a:rPr lang="de-AT" dirty="0"/>
              <a:t> </a:t>
            </a:r>
            <a:r>
              <a:rPr lang="de-AT" dirty="0" err="1"/>
              <a:t>from</a:t>
            </a:r>
            <a:r>
              <a:rPr lang="de-AT" dirty="0"/>
              <a:t> </a:t>
            </a:r>
            <a:r>
              <a:rPr lang="de-AT" dirty="0" err="1"/>
              <a:t>the</a:t>
            </a:r>
            <a:r>
              <a:rPr lang="de-AT" dirty="0"/>
              <a:t> </a:t>
            </a:r>
            <a:r>
              <a:rPr lang="de-AT" dirty="0" err="1"/>
              <a:t>kinds</a:t>
            </a:r>
            <a:r>
              <a:rPr lang="de-AT" dirty="0"/>
              <a:t> of legal </a:t>
            </a:r>
            <a:r>
              <a:rPr lang="de-AT" dirty="0" err="1"/>
              <a:t>persons</a:t>
            </a:r>
            <a:r>
              <a:rPr lang="de-AT" dirty="0"/>
              <a:t> </a:t>
            </a:r>
            <a:r>
              <a:rPr lang="de-AT" dirty="0" err="1"/>
              <a:t>provided</a:t>
            </a:r>
            <a:r>
              <a:rPr lang="de-AT" dirty="0"/>
              <a:t> </a:t>
            </a:r>
            <a:r>
              <a:rPr lang="de-AT" dirty="0" err="1"/>
              <a:t>by</a:t>
            </a:r>
            <a:r>
              <a:rPr lang="de-AT" dirty="0"/>
              <a:t> </a:t>
            </a:r>
            <a:r>
              <a:rPr lang="de-AT" dirty="0" err="1"/>
              <a:t>law</a:t>
            </a:r>
            <a:endParaRPr lang="de-AT" dirty="0"/>
          </a:p>
          <a:p>
            <a:pPr lvl="1"/>
            <a:r>
              <a:rPr lang="de-AT" dirty="0" err="1"/>
              <a:t>no</a:t>
            </a:r>
            <a:r>
              <a:rPr lang="de-AT" dirty="0"/>
              <a:t> </a:t>
            </a:r>
            <a:r>
              <a:rPr lang="de-AT" dirty="0" err="1"/>
              <a:t>other</a:t>
            </a:r>
            <a:r>
              <a:rPr lang="de-AT" dirty="0"/>
              <a:t> </a:t>
            </a:r>
            <a:r>
              <a:rPr lang="de-AT" dirty="0" err="1"/>
              <a:t>kind</a:t>
            </a:r>
            <a:r>
              <a:rPr lang="de-AT" dirty="0"/>
              <a:t> of legal </a:t>
            </a:r>
            <a:r>
              <a:rPr lang="de-AT" dirty="0" err="1"/>
              <a:t>persons</a:t>
            </a:r>
            <a:r>
              <a:rPr lang="de-AT" dirty="0"/>
              <a:t> </a:t>
            </a:r>
            <a:r>
              <a:rPr lang="de-AT" dirty="0" err="1"/>
              <a:t>possible</a:t>
            </a:r>
            <a:r>
              <a:rPr lang="de-AT" dirty="0"/>
              <a:t>, private </a:t>
            </a:r>
            <a:r>
              <a:rPr lang="de-AT" dirty="0" err="1"/>
              <a:t>autonomy</a:t>
            </a:r>
            <a:r>
              <a:rPr lang="de-AT" dirty="0"/>
              <a:t> of </a:t>
            </a:r>
            <a:r>
              <a:rPr lang="de-AT" dirty="0" err="1"/>
              <a:t>founders</a:t>
            </a:r>
            <a:r>
              <a:rPr lang="de-AT" dirty="0"/>
              <a:t> </a:t>
            </a:r>
            <a:r>
              <a:rPr lang="de-AT" dirty="0" err="1"/>
              <a:t>restricted</a:t>
            </a:r>
            <a:endParaRPr lang="de-AT" dirty="0"/>
          </a:p>
          <a:p>
            <a:pPr lvl="1"/>
            <a:r>
              <a:rPr lang="de-AT" dirty="0" err="1"/>
              <a:t>reason</a:t>
            </a:r>
            <a:r>
              <a:rPr lang="de-AT" dirty="0"/>
              <a:t>: legal </a:t>
            </a:r>
            <a:r>
              <a:rPr lang="de-AT" dirty="0" err="1"/>
              <a:t>person</a:t>
            </a:r>
            <a:r>
              <a:rPr lang="de-AT" dirty="0"/>
              <a:t> </a:t>
            </a:r>
            <a:r>
              <a:rPr lang="de-AT" dirty="0" err="1"/>
              <a:t>as</a:t>
            </a:r>
            <a:r>
              <a:rPr lang="de-AT" dirty="0"/>
              <a:t> a legal </a:t>
            </a:r>
            <a:r>
              <a:rPr lang="de-AT" dirty="0" err="1"/>
              <a:t>entity</a:t>
            </a:r>
            <a:r>
              <a:rPr lang="de-AT" dirty="0"/>
              <a:t> </a:t>
            </a:r>
            <a:r>
              <a:rPr lang="de-AT" dirty="0" err="1"/>
              <a:t>may</a:t>
            </a:r>
            <a:r>
              <a:rPr lang="de-AT" dirty="0"/>
              <a:t> </a:t>
            </a:r>
            <a:r>
              <a:rPr lang="de-AT" dirty="0" err="1"/>
              <a:t>interact</a:t>
            </a:r>
            <a:r>
              <a:rPr lang="de-AT" dirty="0"/>
              <a:t> </a:t>
            </a:r>
            <a:r>
              <a:rPr lang="de-AT" dirty="0" err="1"/>
              <a:t>with</a:t>
            </a:r>
            <a:r>
              <a:rPr lang="de-AT" dirty="0"/>
              <a:t> </a:t>
            </a:r>
            <a:r>
              <a:rPr lang="de-AT" dirty="0" err="1"/>
              <a:t>others</a:t>
            </a:r>
            <a:r>
              <a:rPr lang="de-AT" dirty="0"/>
              <a:t>, </a:t>
            </a:r>
            <a:r>
              <a:rPr lang="de-AT" dirty="0" err="1"/>
              <a:t>any</a:t>
            </a:r>
            <a:r>
              <a:rPr lang="de-AT" dirty="0"/>
              <a:t> </a:t>
            </a:r>
            <a:r>
              <a:rPr lang="de-AT" dirty="0" err="1"/>
              <a:t>third</a:t>
            </a:r>
            <a:r>
              <a:rPr lang="de-AT" dirty="0"/>
              <a:t> </a:t>
            </a:r>
            <a:r>
              <a:rPr lang="de-AT" dirty="0" err="1"/>
              <a:t>person</a:t>
            </a:r>
            <a:r>
              <a:rPr lang="de-AT" dirty="0"/>
              <a:t> </a:t>
            </a:r>
            <a:r>
              <a:rPr lang="de-AT" dirty="0" err="1"/>
              <a:t>shall</a:t>
            </a:r>
            <a:r>
              <a:rPr lang="de-AT" dirty="0"/>
              <a:t> </a:t>
            </a:r>
            <a:r>
              <a:rPr lang="de-AT" dirty="0" err="1"/>
              <a:t>have</a:t>
            </a:r>
            <a:r>
              <a:rPr lang="de-AT" dirty="0"/>
              <a:t> </a:t>
            </a:r>
            <a:r>
              <a:rPr lang="de-AT" dirty="0" err="1"/>
              <a:t>access</a:t>
            </a:r>
            <a:r>
              <a:rPr lang="de-AT" dirty="0"/>
              <a:t> </a:t>
            </a:r>
            <a:r>
              <a:rPr lang="de-AT" dirty="0" err="1"/>
              <a:t>to</a:t>
            </a:r>
            <a:r>
              <a:rPr lang="de-AT" dirty="0"/>
              <a:t> </a:t>
            </a:r>
            <a:r>
              <a:rPr lang="de-AT" dirty="0" err="1"/>
              <a:t>information</a:t>
            </a:r>
            <a:r>
              <a:rPr lang="de-AT" dirty="0"/>
              <a:t> on </a:t>
            </a:r>
            <a:r>
              <a:rPr lang="de-AT" dirty="0" err="1"/>
              <a:t>basic</a:t>
            </a:r>
            <a:r>
              <a:rPr lang="de-AT" dirty="0"/>
              <a:t> </a:t>
            </a:r>
            <a:r>
              <a:rPr lang="de-AT" dirty="0" err="1"/>
              <a:t>elements</a:t>
            </a:r>
            <a:r>
              <a:rPr lang="de-AT" dirty="0"/>
              <a:t> such </a:t>
            </a:r>
            <a:r>
              <a:rPr lang="de-AT" dirty="0" err="1"/>
              <a:t>as</a:t>
            </a:r>
            <a:r>
              <a:rPr lang="de-AT" dirty="0"/>
              <a:t> </a:t>
            </a:r>
            <a:r>
              <a:rPr lang="de-AT" dirty="0" err="1"/>
              <a:t>representation</a:t>
            </a:r>
            <a:r>
              <a:rPr lang="de-AT" dirty="0"/>
              <a:t>, </a:t>
            </a:r>
            <a:r>
              <a:rPr lang="de-AT" dirty="0" err="1"/>
              <a:t>capital</a:t>
            </a:r>
            <a:r>
              <a:rPr lang="de-AT" dirty="0"/>
              <a:t> etc.</a:t>
            </a:r>
          </a:p>
        </p:txBody>
      </p:sp>
    </p:spTree>
    <p:extLst>
      <p:ext uri="{BB962C8B-B14F-4D97-AF65-F5344CB8AC3E}">
        <p14:creationId xmlns:p14="http://schemas.microsoft.com/office/powerpoint/2010/main" val="2083916507"/>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en-v10.potx" id="{9896EA3D-72B6-4023-9F63-F32925A13CDB}" vid="{276D4D44-9036-4AB3-B85F-98413CE9D3B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557AA972C2E13E4DB8900DD9E94FDFC0" ma:contentTypeVersion="13" ma:contentTypeDescription="Ein neues Dokument erstellen." ma:contentTypeScope="" ma:versionID="25da09f9bbbb5f6b64c9464ff563d7fb">
  <xsd:schema xmlns:xsd="http://www.w3.org/2001/XMLSchema" xmlns:xs="http://www.w3.org/2001/XMLSchema" xmlns:p="http://schemas.microsoft.com/office/2006/metadata/properties" xmlns:ns3="5abe4f2d-2683-45b5-a62b-19bf4336e662" xmlns:ns4="62fe182e-c5bf-4ee4-b59a-f210950d6ebf" targetNamespace="http://schemas.microsoft.com/office/2006/metadata/properties" ma:root="true" ma:fieldsID="bf5d07658cdb8f130cd386988a71fb52" ns3:_="" ns4:_="">
    <xsd:import namespace="5abe4f2d-2683-45b5-a62b-19bf4336e662"/>
    <xsd:import namespace="62fe182e-c5bf-4ee4-b59a-f210950d6eb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4:MediaServiceLocation" minOccurs="0"/>
                <xsd:element ref="ns4:MediaLengthInSeconds"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be4f2d-2683-45b5-a62b-19bf4336e662" elementFormDefault="qualified">
    <xsd:import namespace="http://schemas.microsoft.com/office/2006/documentManagement/types"/>
    <xsd:import namespace="http://schemas.microsoft.com/office/infopath/2007/PartnerControls"/>
    <xsd:element name="SharedWithUsers" ma:index="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Freigegeben für - Details" ma:internalName="SharedWithDetails" ma:readOnly="true">
      <xsd:simpleType>
        <xsd:restriction base="dms:Note">
          <xsd:maxLength value="255"/>
        </xsd:restriction>
      </xsd:simpleType>
    </xsd:element>
    <xsd:element name="SharingHintHash" ma:index="10" nillable="true" ma:displayName="Freigabehinweis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fe182e-c5bf-4ee4-b59a-f210950d6eb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_activity" ma:index="20"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62fe182e-c5bf-4ee4-b59a-f210950d6ebf" xsi:nil="true"/>
  </documentManagement>
</p:properties>
</file>

<file path=customXml/itemProps1.xml><?xml version="1.0" encoding="utf-8"?>
<ds:datastoreItem xmlns:ds="http://schemas.openxmlformats.org/officeDocument/2006/customXml" ds:itemID="{57EF800C-A3A3-4AA0-91AE-5662ADA69120}">
  <ds:schemaRefs>
    <ds:schemaRef ds:uri="http://schemas.microsoft.com/sharepoint/v3/contenttype/forms"/>
  </ds:schemaRefs>
</ds:datastoreItem>
</file>

<file path=customXml/itemProps2.xml><?xml version="1.0" encoding="utf-8"?>
<ds:datastoreItem xmlns:ds="http://schemas.openxmlformats.org/officeDocument/2006/customXml" ds:itemID="{6616F5A8-A03A-4BAC-9139-DDC1B1C1C9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be4f2d-2683-45b5-a62b-19bf4336e662"/>
    <ds:schemaRef ds:uri="62fe182e-c5bf-4ee4-b59a-f210950d6e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4A9439-368A-409B-BF82-B72595D342F7}">
  <ds:schemaRefs>
    <ds:schemaRef ds:uri="http://schemas.microsoft.com/office/2006/documentManagement/types"/>
    <ds:schemaRef ds:uri="http://purl.org/dc/elements/1.1/"/>
    <ds:schemaRef ds:uri="http://schemas.microsoft.com/office/2006/metadata/properties"/>
    <ds:schemaRef ds:uri="62fe182e-c5bf-4ee4-b59a-f210950d6ebf"/>
    <ds:schemaRef ds:uri="http://purl.org/dc/terms/"/>
    <ds:schemaRef ds:uri="http://schemas.microsoft.com/office/infopath/2007/PartnerControls"/>
    <ds:schemaRef ds:uri="http://schemas.openxmlformats.org/package/2006/metadata/core-properties"/>
    <ds:schemaRef ds:uri="5abe4f2d-2683-45b5-a62b-19bf4336e66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muni-law-prezentace-16-9-en-v10</Template>
  <TotalTime>0</TotalTime>
  <Words>2813</Words>
  <Application>Microsoft Office PowerPoint</Application>
  <PresentationFormat>Širokoúhlá obrazovka</PresentationFormat>
  <Paragraphs>245</Paragraphs>
  <Slides>26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26</vt:i4>
      </vt:variant>
    </vt:vector>
  </HeadingPairs>
  <TitlesOfParts>
    <vt:vector size="31" baseType="lpstr">
      <vt:lpstr>-apple-system</vt:lpstr>
      <vt:lpstr>Arial</vt:lpstr>
      <vt:lpstr>Tahoma</vt:lpstr>
      <vt:lpstr>Wingdings</vt:lpstr>
      <vt:lpstr>Presentation_MU_EN</vt:lpstr>
      <vt:lpstr>The Concept of Legal Persons</vt:lpstr>
      <vt:lpstr>Survey of contents</vt:lpstr>
      <vt:lpstr>I. What is a legal person?</vt:lpstr>
      <vt:lpstr>I. What is a legal person?</vt:lpstr>
      <vt:lpstr>I. What is a legal person?</vt:lpstr>
      <vt:lpstr>I. What is a legal person?</vt:lpstr>
      <vt:lpstr>II. Systems of legal persons</vt:lpstr>
      <vt:lpstr>II. Systems of legal persons</vt:lpstr>
      <vt:lpstr>II. Systems of legal persons</vt:lpstr>
      <vt:lpstr>III. Why and what for does a legal person exist?</vt:lpstr>
      <vt:lpstr>III. Why and what for does a legal person exist?</vt:lpstr>
      <vt:lpstr>III. Why and what for does a legal person exist?</vt:lpstr>
      <vt:lpstr>III. Why and what for does a legal person exist?</vt:lpstr>
      <vt:lpstr>III. Why and what for does a legal person exist?</vt:lpstr>
      <vt:lpstr>IV. Establishment of a legal person</vt:lpstr>
      <vt:lpstr>IV. Establishment of a legal person</vt:lpstr>
      <vt:lpstr>IV. Establishment of a legal person</vt:lpstr>
      <vt:lpstr>IV. Establishment of a legal person</vt:lpstr>
      <vt:lpstr>IV. Establishment of a legal person</vt:lpstr>
      <vt:lpstr>IV. Establishment of a legal person</vt:lpstr>
      <vt:lpstr>V. Legal personality</vt:lpstr>
      <vt:lpstr>V. Legal personality</vt:lpstr>
      <vt:lpstr>V. Legal personality</vt:lpstr>
      <vt:lpstr>V. Legal personality</vt:lpstr>
      <vt:lpstr>V. Legal personality</vt:lpstr>
      <vt:lpstr>Prezentace aplikace PowerPoint</vt:lpstr>
    </vt:vector>
  </TitlesOfParts>
  <Company>Universität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Martin Schauer</dc:creator>
  <cp:lastModifiedBy>Kateřina Ronovská</cp:lastModifiedBy>
  <cp:revision>47</cp:revision>
  <cp:lastPrinted>1601-01-01T00:00:00Z</cp:lastPrinted>
  <dcterms:created xsi:type="dcterms:W3CDTF">2023-03-27T08:18:12Z</dcterms:created>
  <dcterms:modified xsi:type="dcterms:W3CDTF">2023-03-28T08:50:50Z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0x010100557AA972C2E13E4DB8900DD9E94FDFC0</vt:lpwstr>
  </property>
</Properties>
</file>