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72" r:id="rId4"/>
    <p:sldId id="273" r:id="rId5"/>
    <p:sldId id="259" r:id="rId6"/>
    <p:sldId id="268" r:id="rId7"/>
    <p:sldId id="269" r:id="rId8"/>
    <p:sldId id="270" r:id="rId9"/>
    <p:sldId id="271" r:id="rId10"/>
    <p:sldId id="275" r:id="rId11"/>
    <p:sldId id="267" r:id="rId12"/>
    <p:sldId id="27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Klepnutím lze upravit styl </a:t>
            </a:r>
            <a:br>
              <a:rPr lang="cs-CZ" noProof="0"/>
            </a:br>
            <a:r>
              <a:rPr lang="cs-CZ" noProof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75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994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91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43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29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650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29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47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511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026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10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2708920"/>
            <a:ext cx="6190332" cy="6120656"/>
          </a:xfrm>
        </p:spPr>
        <p:txBody>
          <a:bodyPr/>
          <a:lstStyle/>
          <a:p>
            <a:pPr algn="ctr"/>
            <a:r>
              <a:rPr lang="cs-CZ" sz="3200" b="1" dirty="0"/>
              <a:t>„</a:t>
            </a:r>
            <a:r>
              <a:rPr lang="cs-CZ" sz="3200" b="1" dirty="0" err="1"/>
              <a:t>Svěřenský</a:t>
            </a:r>
            <a:r>
              <a:rPr lang="cs-CZ" sz="3200" b="1" dirty="0"/>
              <a:t> fond“– Trust </a:t>
            </a:r>
            <a:r>
              <a:rPr lang="cs-CZ" sz="3200" b="1" dirty="0" err="1"/>
              <a:t>fund</a:t>
            </a:r>
            <a:r>
              <a:rPr lang="cs-CZ" sz="3200" b="1" dirty="0"/>
              <a:t>“</a:t>
            </a:r>
            <a:br>
              <a:rPr lang="cs-CZ" sz="3600" dirty="0"/>
            </a:br>
            <a:br>
              <a:rPr lang="cs-CZ" sz="3600" dirty="0"/>
            </a:br>
            <a:r>
              <a:rPr lang="cs-CZ" sz="2800" dirty="0" err="1"/>
              <a:t>Daring</a:t>
            </a:r>
            <a:r>
              <a:rPr lang="cs-CZ" sz="2800" dirty="0"/>
              <a:t> New </a:t>
            </a:r>
            <a:r>
              <a:rPr lang="cs-CZ" sz="2800" dirty="0" err="1"/>
              <a:t>Legal</a:t>
            </a:r>
            <a:r>
              <a:rPr lang="cs-CZ" sz="2800" dirty="0"/>
              <a:t> </a:t>
            </a:r>
            <a:r>
              <a:rPr lang="cs-CZ" sz="2800" dirty="0" err="1"/>
              <a:t>Transplant</a:t>
            </a:r>
            <a:r>
              <a:rPr lang="cs-CZ" sz="2800" dirty="0"/>
              <a:t> in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Czech</a:t>
            </a:r>
            <a:r>
              <a:rPr lang="cs-CZ" sz="2800" dirty="0"/>
              <a:t> </a:t>
            </a:r>
            <a:r>
              <a:rPr lang="cs-CZ" sz="2800" dirty="0" err="1"/>
              <a:t>Law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43174" y="5214950"/>
            <a:ext cx="5969000" cy="647700"/>
          </a:xfrm>
        </p:spPr>
        <p:txBody>
          <a:bodyPr/>
          <a:lstStyle/>
          <a:p>
            <a:r>
              <a:rPr lang="cs-CZ" sz="1800" dirty="0"/>
              <a:t>Kateřina </a:t>
            </a:r>
            <a:r>
              <a:rPr lang="cs-CZ" sz="1800" dirty="0" err="1"/>
              <a:t>Ronovská</a:t>
            </a:r>
            <a:endParaRPr lang="cs-CZ" sz="1800" dirty="0"/>
          </a:p>
          <a:p>
            <a:r>
              <a:rPr lang="cs-CZ" sz="1800" dirty="0" err="1"/>
              <a:t>Faculty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Law</a:t>
            </a:r>
            <a:r>
              <a:rPr lang="cs-CZ" sz="1800" dirty="0"/>
              <a:t>, Masaryk University, Brno</a:t>
            </a:r>
          </a:p>
          <a:p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Czech</a:t>
            </a:r>
            <a:r>
              <a:rPr lang="cs-CZ" sz="1800" dirty="0"/>
              <a:t> </a:t>
            </a:r>
            <a:r>
              <a:rPr lang="cs-CZ" sz="1800" dirty="0" err="1"/>
              <a:t>Republic</a:t>
            </a:r>
            <a:endParaRPr lang="cs-CZ" sz="18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5CE6FD-F33A-413D-831C-04E9453C1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Cross-border aspects of Trust (like) instruments in Continental Europe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77089D-7000-42CA-AF78-4B461D374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1600" dirty="0"/>
              <a:t>Date: Thursday 26.5. 2022 from 9:00 to 14:00</a:t>
            </a:r>
          </a:p>
          <a:p>
            <a:pPr marL="0" indent="0">
              <a:buNone/>
            </a:pPr>
            <a:r>
              <a:rPr lang="en-US" sz="1600" dirty="0"/>
              <a:t>Venue: Faculty of Law at Masaryk University, </a:t>
            </a:r>
            <a:r>
              <a:rPr lang="en-US" sz="1600" dirty="0" err="1"/>
              <a:t>Veveří</a:t>
            </a:r>
            <a:r>
              <a:rPr lang="en-US" sz="1600" dirty="0"/>
              <a:t> 70, Brno</a:t>
            </a:r>
            <a:r>
              <a:rPr lang="cs-CZ" sz="1600" dirty="0"/>
              <a:t>,</a:t>
            </a:r>
            <a:r>
              <a:rPr lang="en-US" sz="1600" dirty="0"/>
              <a:t>Room no. 034</a:t>
            </a:r>
          </a:p>
          <a:p>
            <a:pPr marL="0" indent="0">
              <a:buNone/>
            </a:pPr>
            <a:r>
              <a:rPr lang="en-US" sz="1600" dirty="0"/>
              <a:t>Conference program:</a:t>
            </a:r>
          </a:p>
          <a:p>
            <a:pPr marL="0" indent="0">
              <a:buNone/>
            </a:pPr>
            <a:r>
              <a:rPr lang="cs-CZ" sz="1600" dirty="0"/>
              <a:t>9</a:t>
            </a:r>
            <a:r>
              <a:rPr lang="en-US" sz="1600" dirty="0"/>
              <a:t>:00	Opening speech</a:t>
            </a:r>
            <a:r>
              <a:rPr lang="cs-CZ" sz="1600" dirty="0"/>
              <a:t> </a:t>
            </a:r>
            <a:r>
              <a:rPr lang="en-US" sz="1600" dirty="0"/>
              <a:t>Kateřina Ronovská</a:t>
            </a:r>
          </a:p>
          <a:p>
            <a:pPr marL="0" indent="0">
              <a:buNone/>
            </a:pPr>
            <a:r>
              <a:rPr lang="en-US" sz="1600" dirty="0"/>
              <a:t>9:15 	</a:t>
            </a:r>
            <a:r>
              <a:rPr lang="en-US" sz="1600" b="1" dirty="0"/>
              <a:t>Foreign Trust/Trust-like instruments in the Czech Republic: mostly recognized and (sometimes) registered</a:t>
            </a:r>
            <a:r>
              <a:rPr lang="cs-CZ" sz="1600" b="1" dirty="0"/>
              <a:t> </a:t>
            </a:r>
            <a:r>
              <a:rPr lang="cs-CZ" sz="1600" dirty="0"/>
              <a:t>- </a:t>
            </a:r>
            <a:r>
              <a:rPr lang="en-US" sz="1600" dirty="0"/>
              <a:t>	</a:t>
            </a:r>
            <a:r>
              <a:rPr lang="en-US" sz="1600" dirty="0" err="1"/>
              <a:t>Vlastimil</a:t>
            </a:r>
            <a:r>
              <a:rPr lang="en-US" sz="1600" dirty="0"/>
              <a:t> </a:t>
            </a:r>
            <a:r>
              <a:rPr lang="en-US" sz="1600" dirty="0" err="1"/>
              <a:t>Pihera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10:10	</a:t>
            </a:r>
            <a:r>
              <a:rPr lang="en-US" sz="1600" b="1" dirty="0"/>
              <a:t>Czech trust funds and their recognition in certain common law trust jurisdictions </a:t>
            </a:r>
            <a:r>
              <a:rPr lang="en-US" sz="1600" dirty="0"/>
              <a:t>(e.g. Jersey, Guernsey, Cayman Islands) and practical aspects of transfer of governing law of trust	Mirek </a:t>
            </a:r>
            <a:r>
              <a:rPr lang="en-US" sz="1600" dirty="0" err="1"/>
              <a:t>Gruna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11:00 	Coffee break</a:t>
            </a:r>
          </a:p>
          <a:p>
            <a:pPr marL="0" indent="0">
              <a:buNone/>
            </a:pPr>
            <a:r>
              <a:rPr lang="en-US" sz="1600" dirty="0"/>
              <a:t>11:30 	</a:t>
            </a:r>
            <a:r>
              <a:rPr lang="en-US" sz="1600" b="1" dirty="0"/>
              <a:t>Cross-border restructuring of foundations in Europe</a:t>
            </a:r>
            <a:r>
              <a:rPr lang="cs-CZ" sz="1600" b="1" dirty="0"/>
              <a:t> </a:t>
            </a:r>
            <a:r>
              <a:rPr lang="cs-CZ" sz="1600" dirty="0"/>
              <a:t>- </a:t>
            </a:r>
            <a:r>
              <a:rPr lang="en-US" sz="1600" dirty="0"/>
              <a:t>Alexandra </a:t>
            </a:r>
            <a:r>
              <a:rPr lang="en-US" sz="1600" dirty="0" err="1"/>
              <a:t>Butterstein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12:20 	</a:t>
            </a:r>
            <a:r>
              <a:rPr lang="en-US" sz="1600" b="1" dirty="0"/>
              <a:t>Between common law and civil law: the metamorphosis of the trust</a:t>
            </a:r>
            <a:r>
              <a:rPr lang="cs-CZ" sz="1600" dirty="0"/>
              <a:t>- </a:t>
            </a:r>
            <a:r>
              <a:rPr lang="en-US" sz="1600" dirty="0"/>
              <a:t>Niels </a:t>
            </a:r>
            <a:r>
              <a:rPr lang="en-US" sz="1600" dirty="0" err="1"/>
              <a:t>Appermont</a:t>
            </a:r>
            <a:r>
              <a:rPr lang="cs-CZ" sz="1600" dirty="0"/>
              <a:t>- </a:t>
            </a:r>
          </a:p>
          <a:p>
            <a:pPr marL="0" indent="0">
              <a:buNone/>
            </a:pPr>
            <a:r>
              <a:rPr lang="en-US" sz="1600" dirty="0"/>
              <a:t>13:10	Closing speech and informal discussion</a:t>
            </a:r>
          </a:p>
          <a:p>
            <a:pPr marL="0" indent="0">
              <a:buNone/>
            </a:pPr>
            <a:r>
              <a:rPr lang="en-US" sz="1600" dirty="0"/>
              <a:t>Each topic will be followed by a discussion.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117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Conclusions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„Trust-</a:t>
            </a:r>
            <a:r>
              <a:rPr lang="cs-CZ" dirty="0" err="1"/>
              <a:t>like</a:t>
            </a:r>
            <a:r>
              <a:rPr lang="cs-CZ" dirty="0"/>
              <a:t>“ </a:t>
            </a:r>
            <a:r>
              <a:rPr lang="cs-CZ" dirty="0" err="1"/>
              <a:t>vehicle</a:t>
            </a:r>
            <a:r>
              <a:rPr lang="cs-CZ" dirty="0"/>
              <a:t>,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unique</a:t>
            </a:r>
            <a:r>
              <a:rPr lang="cs-CZ" dirty="0"/>
              <a:t> in </a:t>
            </a:r>
            <a:r>
              <a:rPr lang="cs-CZ" dirty="0" err="1"/>
              <a:t>Europe</a:t>
            </a:r>
            <a:r>
              <a:rPr lang="cs-CZ" dirty="0"/>
              <a:t> (</a:t>
            </a:r>
            <a:r>
              <a:rPr lang="cs-CZ" dirty="0" err="1"/>
              <a:t>inspirated</a:t>
            </a:r>
            <a:r>
              <a:rPr lang="cs-CZ" dirty="0"/>
              <a:t> by CCQ)</a:t>
            </a:r>
          </a:p>
          <a:p>
            <a:pPr>
              <a:buNone/>
            </a:pPr>
            <a:endParaRPr lang="cs-CZ" dirty="0"/>
          </a:p>
          <a:p>
            <a:r>
              <a:rPr lang="cs-CZ" dirty="0" err="1"/>
              <a:t>Only</a:t>
            </a:r>
            <a:r>
              <a:rPr lang="cs-CZ" dirty="0"/>
              <a:t> a </a:t>
            </a:r>
            <a:r>
              <a:rPr lang="cs-CZ" dirty="0" err="1"/>
              <a:t>time</a:t>
            </a:r>
            <a:r>
              <a:rPr lang="cs-CZ" dirty="0"/>
              <a:t> and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show </a:t>
            </a:r>
            <a:r>
              <a:rPr lang="cs-CZ" dirty="0" err="1"/>
              <a:t>of</a:t>
            </a:r>
            <a:r>
              <a:rPr lang="cs-CZ" dirty="0"/>
              <a:t> and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transplant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cope in </a:t>
            </a:r>
            <a:r>
              <a:rPr lang="cs-CZ" dirty="0" err="1"/>
              <a:t>the</a:t>
            </a:r>
            <a:r>
              <a:rPr lang="cs-CZ" dirty="0"/>
              <a:t> Czech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system</a:t>
            </a: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 err="1"/>
              <a:t>Inspiration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others</a:t>
            </a:r>
            <a:r>
              <a:rPr lang="cs-CZ" dirty="0"/>
              <a:t>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very</a:t>
            </a:r>
            <a:r>
              <a:rPr lang="cs-CZ" dirty="0"/>
              <a:t> much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>
                <a:sym typeface="Wingdings" pitchFamily="2" charset="2"/>
              </a:rPr>
              <a:t>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				</a:t>
            </a:r>
            <a:r>
              <a:rPr lang="cs-CZ" dirty="0" err="1"/>
              <a:t>katerinaronovska</a:t>
            </a:r>
            <a:r>
              <a:rPr lang="cs-CZ" dirty="0"/>
              <a:t>(</a:t>
            </a:r>
            <a:r>
              <a:rPr lang="cs-CZ" dirty="0" err="1"/>
              <a:t>et</a:t>
            </a:r>
            <a:r>
              <a:rPr lang="cs-CZ" dirty="0"/>
              <a:t>)</a:t>
            </a:r>
            <a:r>
              <a:rPr lang="cs-CZ" dirty="0" err="1"/>
              <a:t>gmail.com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RECODIFICATION OF PRIVATE LAW (2014)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Fundamental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(„</a:t>
            </a:r>
            <a:r>
              <a:rPr lang="cs-CZ" dirty="0" err="1"/>
              <a:t>revolution</a:t>
            </a:r>
            <a:r>
              <a:rPr lang="cs-CZ" dirty="0"/>
              <a:t>“) on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field</a:t>
            </a:r>
            <a:endParaRPr lang="cs-CZ" dirty="0"/>
          </a:p>
          <a:p>
            <a:r>
              <a:rPr lang="cs-CZ" dirty="0" err="1"/>
              <a:t>Formulation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fundamental</a:t>
            </a:r>
            <a:r>
              <a:rPr lang="cs-CZ" dirty="0"/>
              <a:t> </a:t>
            </a:r>
            <a:r>
              <a:rPr lang="cs-CZ" dirty="0" err="1"/>
              <a:t>principles</a:t>
            </a:r>
            <a:r>
              <a:rPr lang="cs-CZ" dirty="0"/>
              <a:t>, „</a:t>
            </a:r>
            <a:r>
              <a:rPr lang="cs-CZ" dirty="0" err="1"/>
              <a:t>back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roots</a:t>
            </a:r>
            <a:r>
              <a:rPr lang="cs-CZ" dirty="0"/>
              <a:t>“</a:t>
            </a:r>
          </a:p>
          <a:p>
            <a:r>
              <a:rPr lang="cs-CZ" dirty="0" err="1"/>
              <a:t>Unification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area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  <a:p>
            <a:r>
              <a:rPr lang="cs-CZ" dirty="0" err="1"/>
              <a:t>Strengthening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autonomy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´s </a:t>
            </a:r>
            <a:r>
              <a:rPr lang="cs-CZ" dirty="0" err="1"/>
              <a:t>will</a:t>
            </a:r>
            <a:endParaRPr lang="cs-CZ" dirty="0"/>
          </a:p>
          <a:p>
            <a:r>
              <a:rPr lang="cs-CZ" dirty="0" err="1"/>
              <a:t>Inspiration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regulations</a:t>
            </a:r>
            <a:endParaRPr lang="cs-CZ" dirty="0"/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primarily</a:t>
            </a:r>
            <a:r>
              <a:rPr lang="cs-CZ" dirty="0"/>
              <a:t> </a:t>
            </a:r>
            <a:r>
              <a:rPr lang="cs-CZ" dirty="0" err="1"/>
              <a:t>Austrian</a:t>
            </a:r>
            <a:r>
              <a:rPr lang="cs-CZ" dirty="0"/>
              <a:t>, </a:t>
            </a:r>
            <a:r>
              <a:rPr lang="cs-CZ" dirty="0" err="1"/>
              <a:t>German</a:t>
            </a:r>
            <a:r>
              <a:rPr lang="cs-CZ" dirty="0"/>
              <a:t>, </a:t>
            </a:r>
            <a:r>
              <a:rPr lang="cs-CZ" dirty="0" err="1"/>
              <a:t>Swiss</a:t>
            </a:r>
            <a:r>
              <a:rPr lang="cs-CZ" dirty="0"/>
              <a:t>, </a:t>
            </a:r>
            <a:r>
              <a:rPr lang="cs-CZ" dirty="0" err="1"/>
              <a:t>Quebec</a:t>
            </a:r>
            <a:r>
              <a:rPr lang="cs-CZ" dirty="0"/>
              <a:t>, </a:t>
            </a:r>
            <a:r>
              <a:rPr lang="cs-CZ" dirty="0" err="1"/>
              <a:t>Dutch</a:t>
            </a:r>
            <a:r>
              <a:rPr lang="cs-CZ" dirty="0"/>
              <a:t>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Revolution</a:t>
            </a:r>
            <a:r>
              <a:rPr lang="cs-CZ" dirty="0"/>
              <a:t>“ in </a:t>
            </a:r>
            <a:r>
              <a:rPr lang="cs-CZ" dirty="0" err="1"/>
              <a:t>the</a:t>
            </a:r>
            <a:r>
              <a:rPr lang="cs-CZ" dirty="0"/>
              <a:t> area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Civil </a:t>
            </a:r>
            <a:r>
              <a:rPr lang="cs-CZ" dirty="0" err="1"/>
              <a:t>Code</a:t>
            </a:r>
            <a:r>
              <a:rPr lang="cs-CZ" dirty="0"/>
              <a:t> n. 89/2012 </a:t>
            </a:r>
            <a:r>
              <a:rPr lang="cs-CZ" dirty="0" err="1"/>
              <a:t>Coll</a:t>
            </a:r>
            <a:r>
              <a:rPr lang="cs-CZ" dirty="0"/>
              <a:t>. 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cs-CZ" dirty="0"/>
              <a:t>	- </a:t>
            </a:r>
            <a:r>
              <a:rPr lang="cs-CZ" sz="2200" dirty="0"/>
              <a:t>n. 90/2012 </a:t>
            </a:r>
            <a:r>
              <a:rPr lang="cs-CZ" sz="2200" dirty="0" err="1"/>
              <a:t>Coll</a:t>
            </a:r>
            <a:r>
              <a:rPr lang="cs-CZ" sz="2200" dirty="0"/>
              <a:t>. on business </a:t>
            </a:r>
            <a:r>
              <a:rPr lang="cs-CZ" sz="2200" dirty="0" err="1"/>
              <a:t>corporations</a:t>
            </a:r>
            <a:endParaRPr lang="cs-CZ" sz="2200" dirty="0"/>
          </a:p>
          <a:p>
            <a:pPr marL="109537" indent="0">
              <a:buFont typeface="Wingdings 3" pitchFamily="18" charset="2"/>
              <a:buNone/>
              <a:defRPr/>
            </a:pPr>
            <a:r>
              <a:rPr lang="cs-CZ" sz="2200" dirty="0"/>
              <a:t> 	-  n. 91/2012 </a:t>
            </a:r>
            <a:r>
              <a:rPr lang="cs-CZ" sz="2200" dirty="0" err="1"/>
              <a:t>Coll</a:t>
            </a:r>
            <a:r>
              <a:rPr lang="cs-CZ" sz="2200" dirty="0"/>
              <a:t>. on </a:t>
            </a:r>
            <a:r>
              <a:rPr lang="cs-CZ" sz="2200" dirty="0" err="1"/>
              <a:t>international</a:t>
            </a:r>
            <a:r>
              <a:rPr lang="cs-CZ" sz="2200" dirty="0"/>
              <a:t> </a:t>
            </a:r>
            <a:r>
              <a:rPr lang="cs-CZ" sz="2200" dirty="0" err="1"/>
              <a:t>private</a:t>
            </a:r>
            <a:r>
              <a:rPr lang="cs-CZ" sz="2200" dirty="0"/>
              <a:t> </a:t>
            </a:r>
            <a:r>
              <a:rPr lang="cs-CZ" sz="2200" dirty="0" err="1"/>
              <a:t>law</a:t>
            </a:r>
            <a:endParaRPr lang="cs-CZ" sz="2200" dirty="0"/>
          </a:p>
          <a:p>
            <a:pPr marL="109537" indent="0">
              <a:buFont typeface="Wingdings 3" pitchFamily="18" charset="2"/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 err="1"/>
              <a:t>Hundreds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acts</a:t>
            </a:r>
            <a:r>
              <a:rPr lang="cs-CZ" dirty="0"/>
              <a:t> and </a:t>
            </a:r>
            <a:r>
              <a:rPr lang="cs-CZ" dirty="0" err="1"/>
              <a:t>regulations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repealed</a:t>
            </a:r>
            <a:r>
              <a:rPr lang="cs-CZ" dirty="0"/>
              <a:t> 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cs-CZ" sz="1700" dirty="0"/>
              <a:t>				(</a:t>
            </a:r>
            <a:r>
              <a:rPr lang="cs-CZ" sz="1700" dirty="0" err="1"/>
              <a:t>the</a:t>
            </a:r>
            <a:r>
              <a:rPr lang="cs-CZ" sz="1700" dirty="0"/>
              <a:t> Civil </a:t>
            </a:r>
            <a:r>
              <a:rPr lang="cs-CZ" sz="1700" dirty="0" err="1"/>
              <a:t>Code</a:t>
            </a:r>
            <a:r>
              <a:rPr lang="cs-CZ" sz="1700" dirty="0"/>
              <a:t> </a:t>
            </a:r>
            <a:r>
              <a:rPr lang="cs-CZ" sz="1700" dirty="0" err="1"/>
              <a:t>itself</a:t>
            </a:r>
            <a:r>
              <a:rPr lang="cs-CZ" sz="1700" dirty="0"/>
              <a:t> – 238)</a:t>
            </a:r>
          </a:p>
          <a:p>
            <a:pPr>
              <a:defRPr/>
            </a:pPr>
            <a:r>
              <a:rPr lang="cs-CZ" dirty="0" err="1"/>
              <a:t>Almost</a:t>
            </a:r>
            <a:r>
              <a:rPr lang="cs-CZ" dirty="0"/>
              <a:t> </a:t>
            </a:r>
            <a:r>
              <a:rPr lang="cs-CZ" dirty="0" err="1"/>
              <a:t>hundred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acts</a:t>
            </a:r>
            <a:r>
              <a:rPr lang="cs-CZ" dirty="0"/>
              <a:t> and </a:t>
            </a:r>
            <a:r>
              <a:rPr lang="cs-CZ" dirty="0" err="1"/>
              <a:t>regulations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</a:t>
            </a:r>
            <a:r>
              <a:rPr lang="cs-CZ" dirty="0" err="1"/>
              <a:t>amended</a:t>
            </a:r>
            <a:endParaRPr lang="cs-CZ" dirty="0"/>
          </a:p>
          <a:p>
            <a:pPr lvl="2">
              <a:defRPr/>
            </a:pPr>
            <a:r>
              <a:rPr lang="cs-CZ" dirty="0"/>
              <a:t> -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Land</a:t>
            </a:r>
            <a:r>
              <a:rPr lang="cs-CZ" dirty="0"/>
              <a:t> Registry </a:t>
            </a:r>
            <a:r>
              <a:rPr lang="cs-CZ" dirty="0" err="1"/>
              <a:t>Act</a:t>
            </a:r>
            <a:endParaRPr lang="cs-CZ" dirty="0"/>
          </a:p>
          <a:p>
            <a:pPr lvl="3">
              <a:buFontTx/>
              <a:buChar char="-"/>
              <a:defRPr/>
            </a:pP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Registry </a:t>
            </a:r>
            <a:r>
              <a:rPr lang="cs-CZ" dirty="0" err="1"/>
              <a:t>Act</a:t>
            </a:r>
            <a:r>
              <a:rPr lang="cs-CZ" dirty="0"/>
              <a:t> </a:t>
            </a:r>
          </a:p>
          <a:p>
            <a:pPr lvl="3">
              <a:buFontTx/>
              <a:buChar char="-"/>
              <a:defRPr/>
            </a:pP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court</a:t>
            </a:r>
            <a:r>
              <a:rPr lang="cs-CZ" dirty="0"/>
              <a:t> </a:t>
            </a:r>
            <a:r>
              <a:rPr lang="cs-CZ" dirty="0" err="1"/>
              <a:t>procedings</a:t>
            </a:r>
            <a:r>
              <a:rPr lang="cs-CZ" dirty="0"/>
              <a:t> (n. 292/2013 </a:t>
            </a:r>
            <a:r>
              <a:rPr lang="cs-CZ" dirty="0" err="1"/>
              <a:t>Coll</a:t>
            </a:r>
            <a:r>
              <a:rPr lang="cs-CZ" dirty="0"/>
              <a:t>.)</a:t>
            </a:r>
          </a:p>
          <a:p>
            <a:pPr lvl="3">
              <a:buFontTx/>
              <a:buChar char="-"/>
              <a:defRPr/>
            </a:pPr>
            <a:r>
              <a:rPr lang="cs-CZ" dirty="0" err="1"/>
              <a:t>changes</a:t>
            </a:r>
            <a:r>
              <a:rPr lang="cs-CZ" dirty="0"/>
              <a:t> in tax </a:t>
            </a:r>
            <a:r>
              <a:rPr lang="cs-CZ" dirty="0" err="1"/>
              <a:t>law</a:t>
            </a:r>
            <a:r>
              <a:rPr lang="cs-CZ" dirty="0"/>
              <a:t>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Structure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NCzCC</a:t>
            </a:r>
            <a:r>
              <a:rPr lang="cs-CZ" dirty="0"/>
              <a:t>: 3081 </a:t>
            </a:r>
            <a:r>
              <a:rPr lang="cs-CZ" dirty="0" err="1"/>
              <a:t>provisions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defRPr/>
            </a:pPr>
            <a:r>
              <a:rPr lang="cs-CZ" b="1" dirty="0"/>
              <a:t>	</a:t>
            </a:r>
            <a:r>
              <a:rPr lang="cs-CZ" dirty="0" err="1"/>
              <a:t>general</a:t>
            </a:r>
            <a:r>
              <a:rPr lang="cs-CZ" dirty="0"/>
              <a:t> part</a:t>
            </a:r>
          </a:p>
          <a:p>
            <a:pPr marL="109537" indent="0">
              <a:defRPr/>
            </a:pPr>
            <a:r>
              <a:rPr lang="cs-CZ" dirty="0"/>
              <a:t>	</a:t>
            </a:r>
            <a:r>
              <a:rPr lang="cs-CZ" dirty="0" err="1"/>
              <a:t>family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  <a:p>
            <a:pPr marL="109537" indent="0">
              <a:defRPr/>
            </a:pPr>
            <a:r>
              <a:rPr lang="cs-CZ" dirty="0"/>
              <a:t>	</a:t>
            </a:r>
            <a:r>
              <a:rPr lang="cs-CZ" dirty="0" err="1"/>
              <a:t>absolute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rights</a:t>
            </a:r>
            <a:endParaRPr lang="cs-CZ" dirty="0"/>
          </a:p>
          <a:p>
            <a:pPr marL="109537" indent="0">
              <a:buFont typeface="Wingdings 3" pitchFamily="18" charset="2"/>
              <a:buNone/>
              <a:defRPr/>
            </a:pPr>
            <a:r>
              <a:rPr lang="cs-CZ" dirty="0"/>
              <a:t>		-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(</a:t>
            </a:r>
            <a:r>
              <a:rPr lang="cs-CZ" dirty="0" err="1"/>
              <a:t>iura</a:t>
            </a:r>
            <a:r>
              <a:rPr lang="cs-CZ" dirty="0"/>
              <a:t> in re)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cs-CZ" dirty="0"/>
              <a:t>		- </a:t>
            </a:r>
            <a:r>
              <a:rPr lang="cs-CZ" dirty="0" err="1"/>
              <a:t>law</a:t>
            </a:r>
            <a:r>
              <a:rPr lang="cs-CZ" dirty="0"/>
              <a:t> on </a:t>
            </a:r>
            <a:r>
              <a:rPr lang="cs-CZ" dirty="0" err="1"/>
              <a:t>succession</a:t>
            </a:r>
            <a:endParaRPr lang="cs-CZ" dirty="0"/>
          </a:p>
          <a:p>
            <a:pPr marL="109537" indent="0">
              <a:defRPr/>
            </a:pPr>
            <a:r>
              <a:rPr lang="cs-CZ" dirty="0"/>
              <a:t>	</a:t>
            </a:r>
            <a:r>
              <a:rPr lang="cs-CZ" dirty="0" err="1"/>
              <a:t>relative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rights</a:t>
            </a:r>
            <a:endParaRPr lang="cs-CZ" dirty="0"/>
          </a:p>
          <a:p>
            <a:pPr marL="109537" indent="0">
              <a:buFont typeface="Wingdings 3" pitchFamily="18" charset="2"/>
              <a:buNone/>
              <a:defRPr/>
            </a:pPr>
            <a:r>
              <a:rPr lang="cs-CZ" dirty="0"/>
              <a:t>		-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obligation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  <a:p>
            <a:pPr marL="109537" indent="0">
              <a:buFont typeface="Wingdings 3" pitchFamily="18" charset="2"/>
              <a:buNone/>
              <a:defRPr/>
            </a:pPr>
            <a:r>
              <a:rPr lang="cs-CZ" dirty="0"/>
              <a:t>		- </a:t>
            </a:r>
            <a:r>
              <a:rPr lang="cs-CZ" dirty="0" err="1"/>
              <a:t>obligation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contracts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quasi 			</a:t>
            </a:r>
            <a:r>
              <a:rPr lang="cs-CZ" dirty="0" err="1"/>
              <a:t>contracts</a:t>
            </a:r>
            <a:endParaRPr lang="cs-CZ" dirty="0"/>
          </a:p>
          <a:p>
            <a:pPr marL="109537" indent="0">
              <a:buFont typeface="Wingdings 3" pitchFamily="18" charset="2"/>
              <a:buNone/>
              <a:defRPr/>
            </a:pPr>
            <a:r>
              <a:rPr lang="cs-CZ" dirty="0"/>
              <a:t>		- </a:t>
            </a:r>
            <a:r>
              <a:rPr lang="cs-CZ" dirty="0" err="1"/>
              <a:t>obligation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delicts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quasidelicts</a:t>
            </a:r>
            <a:r>
              <a:rPr lang="cs-CZ" dirty="0"/>
              <a:t> </a:t>
            </a:r>
          </a:p>
          <a:p>
            <a:pPr marL="109537" indent="0">
              <a:defRPr/>
            </a:pPr>
            <a:r>
              <a:rPr lang="cs-CZ" dirty="0"/>
              <a:t>	</a:t>
            </a:r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provisions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Svěřenský</a:t>
            </a:r>
            <a:r>
              <a:rPr lang="cs-CZ" dirty="0"/>
              <a:t> fond – Trust </a:t>
            </a:r>
            <a:r>
              <a:rPr lang="cs-CZ" dirty="0" err="1"/>
              <a:t>fund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132440" cy="3997647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inspiration</a:t>
            </a:r>
            <a:r>
              <a:rPr lang="cs-CZ" dirty="0"/>
              <a:t> in Trust/</a:t>
            </a:r>
            <a:r>
              <a:rPr lang="cs-CZ" dirty="0" err="1"/>
              <a:t>fiducie</a:t>
            </a:r>
            <a:r>
              <a:rPr lang="cs-CZ" dirty="0"/>
              <a:t> (</a:t>
            </a:r>
            <a:r>
              <a:rPr lang="cs-CZ" dirty="0" err="1"/>
              <a:t>Quebec</a:t>
            </a:r>
            <a:r>
              <a:rPr lang="cs-CZ" dirty="0"/>
              <a:t>)§ 1260 CCQ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err="1"/>
              <a:t>strange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Czech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enviroment</a:t>
            </a:r>
            <a:r>
              <a:rPr lang="cs-CZ" dirty="0"/>
              <a:t> – </a:t>
            </a:r>
            <a:r>
              <a:rPr lang="cs-CZ" dirty="0" err="1"/>
              <a:t>problems</a:t>
            </a: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ownership</a:t>
            </a:r>
            <a:r>
              <a:rPr lang="cs-CZ" dirty="0"/>
              <a:t>/</a:t>
            </a:r>
            <a:r>
              <a:rPr lang="cs-CZ" dirty="0" err="1"/>
              <a:t>patrimony</a:t>
            </a:r>
            <a:r>
              <a:rPr lang="cs-CZ" dirty="0"/>
              <a:t>  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Fear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unknown</a:t>
            </a:r>
            <a:r>
              <a:rPr lang="cs-CZ" dirty="0"/>
              <a:t>“ – </a:t>
            </a:r>
            <a:r>
              <a:rPr lang="cs-CZ" dirty="0" err="1"/>
              <a:t>getting</a:t>
            </a:r>
            <a:r>
              <a:rPr lang="cs-CZ" dirty="0"/>
              <a:t> </a:t>
            </a:r>
            <a:r>
              <a:rPr lang="cs-CZ" dirty="0" err="1"/>
              <a:t>better</a:t>
            </a:r>
            <a:r>
              <a:rPr lang="cs-CZ" dirty="0"/>
              <a:t>/more </a:t>
            </a:r>
            <a:r>
              <a:rPr lang="cs-CZ" dirty="0" err="1"/>
              <a:t>regulation</a:t>
            </a:r>
            <a:endParaRPr lang="cs-CZ" dirty="0"/>
          </a:p>
          <a:p>
            <a:pPr>
              <a:buNone/>
            </a:pPr>
            <a:r>
              <a:rPr lang="cs-CZ" dirty="0"/>
              <a:t> </a:t>
            </a:r>
          </a:p>
          <a:p>
            <a:r>
              <a:rPr lang="cs-CZ" dirty="0" err="1"/>
              <a:t>question</a:t>
            </a:r>
            <a:r>
              <a:rPr lang="cs-CZ" dirty="0"/>
              <a:t>, </a:t>
            </a:r>
            <a:r>
              <a:rPr lang="cs-CZ" dirty="0" err="1"/>
              <a:t>if</a:t>
            </a:r>
            <a:r>
              <a:rPr lang="cs-CZ" dirty="0"/>
              <a:t> not </a:t>
            </a:r>
            <a:r>
              <a:rPr lang="cs-CZ" dirty="0" err="1"/>
              <a:t>better</a:t>
            </a:r>
            <a:r>
              <a:rPr lang="cs-CZ" dirty="0"/>
              <a:t> </a:t>
            </a:r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f.e</a:t>
            </a:r>
            <a:r>
              <a:rPr lang="cs-CZ" dirty="0"/>
              <a:t>. – </a:t>
            </a:r>
            <a:r>
              <a:rPr lang="cs-CZ" dirty="0" err="1"/>
              <a:t>Austrian</a:t>
            </a:r>
            <a:r>
              <a:rPr lang="cs-CZ" dirty="0"/>
              <a:t>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) 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Trust </a:t>
            </a:r>
            <a:r>
              <a:rPr lang="cs-CZ" dirty="0" err="1"/>
              <a:t>fund</a:t>
            </a:r>
            <a:r>
              <a:rPr lang="cs-CZ" dirty="0"/>
              <a:t>,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Relationship</a:t>
            </a:r>
            <a:r>
              <a:rPr lang="cs-CZ" dirty="0"/>
              <a:t> (</a:t>
            </a:r>
            <a:r>
              <a:rPr lang="cs-CZ" dirty="0" err="1"/>
              <a:t>obligation</a:t>
            </a:r>
            <a:r>
              <a:rPr lang="cs-CZ" dirty="0"/>
              <a:t>)? 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obligations</a:t>
            </a:r>
            <a:r>
              <a:rPr lang="cs-CZ" dirty="0"/>
              <a:t>?</a:t>
            </a:r>
          </a:p>
          <a:p>
            <a:r>
              <a:rPr lang="en-GB" dirty="0"/>
              <a:t>Property</a:t>
            </a:r>
            <a:r>
              <a:rPr lang="cs-CZ" dirty="0"/>
              <a:t>? </a:t>
            </a:r>
            <a:r>
              <a:rPr lang="cs-CZ" dirty="0" err="1"/>
              <a:t>Way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„holding“ </a:t>
            </a:r>
            <a:r>
              <a:rPr lang="cs-CZ" dirty="0" err="1"/>
              <a:t>property</a:t>
            </a:r>
            <a:r>
              <a:rPr lang="cs-CZ" dirty="0"/>
              <a:t>?</a:t>
            </a:r>
          </a:p>
          <a:p>
            <a:r>
              <a:rPr lang="cs-CZ" dirty="0"/>
              <a:t>Person? </a:t>
            </a:r>
            <a:r>
              <a:rPr lang="cs-CZ" dirty="0" err="1"/>
              <a:t>Legal</a:t>
            </a:r>
            <a:r>
              <a:rPr lang="cs-CZ" dirty="0"/>
              <a:t> entity?</a:t>
            </a:r>
          </a:p>
          <a:p>
            <a:r>
              <a:rPr lang="en-GB" dirty="0"/>
              <a:t>or Something else?</a:t>
            </a:r>
            <a:endParaRPr lang="cs-CZ" dirty="0"/>
          </a:p>
          <a:p>
            <a:pPr>
              <a:buNone/>
            </a:pPr>
            <a:endParaRPr lang="cs-CZ" dirty="0"/>
          </a:p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„….</a:t>
            </a:r>
            <a:r>
              <a:rPr kumimoji="0" lang="en-GB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cannot define the essence of an institution as a series of relationships among </a:t>
            </a:r>
            <a:r>
              <a:rPr kumimoji="0" lang="en-GB" sz="20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three people </a:t>
            </a:r>
            <a:r>
              <a:rPr kumimoji="0" lang="en-GB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none of those people is essential to its existence</a:t>
            </a:r>
            <a:r>
              <a:rPr kumimoji="0" lang="en-CA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”</a:t>
            </a:r>
            <a:r>
              <a:rPr kumimoji="0" lang="cs-CZ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CA" sz="2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cs-CZ" sz="2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			</a:t>
            </a:r>
            <a:r>
              <a:rPr kumimoji="0"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kumimoji="0" lang="cs-CZ" sz="18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Pierre</a:t>
            </a:r>
            <a:r>
              <a:rPr kumimoji="0"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cs-CZ" sz="18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Lepaulle</a:t>
            </a:r>
            <a:r>
              <a:rPr kumimoji="0"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1932)</a:t>
            </a:r>
            <a:endParaRPr kumimoji="0" lang="en-CA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692696"/>
            <a:ext cx="4114800" cy="5727576"/>
          </a:xfrm>
          <a:prstGeom prst="rect">
            <a:avLst/>
          </a:prstGeom>
          <a:noFill/>
          <a:ln w="3175" cap="rnd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12000"/>
              </a:srgbClr>
            </a:outerShdw>
          </a:effectLst>
        </p:spPr>
        <p:txBody>
          <a:bodyPr vert="horz" wrap="square" lIns="72000" tIns="0" rIns="71967" bIns="0" numCol="1" rtlCol="0" anchor="ctr" anchorCtr="0" compatLnSpc="1">
            <a:prstTxWarp prst="textNoShape">
              <a:avLst/>
            </a:prstTxWarp>
          </a:bodyPr>
          <a:lstStyle/>
          <a:p>
            <a:endParaRPr lang="fr-CA" sz="1500" dirty="0"/>
          </a:p>
          <a:p>
            <a:endParaRPr lang="fr-CA" sz="1500" dirty="0"/>
          </a:p>
          <a:p>
            <a:endParaRPr lang="fr-CA" sz="1500" dirty="0"/>
          </a:p>
          <a:p>
            <a:r>
              <a:rPr lang="fr-CA" sz="1500" b="1" dirty="0"/>
              <a:t>Art. </a:t>
            </a:r>
            <a:r>
              <a:rPr lang="fr-FR" sz="1500" b="1" dirty="0"/>
              <a:t>1448 </a:t>
            </a:r>
            <a:r>
              <a:rPr lang="fr-FR" sz="1500" b="1" dirty="0" err="1"/>
              <a:t>NCzCC</a:t>
            </a:r>
            <a:endParaRPr lang="en-CA" sz="1500" b="1" dirty="0"/>
          </a:p>
          <a:p>
            <a:r>
              <a:rPr lang="fr-FR" sz="1500" dirty="0"/>
              <a:t>	</a:t>
            </a:r>
          </a:p>
          <a:p>
            <a:r>
              <a:rPr lang="fr-FR" sz="1400" dirty="0">
                <a:latin typeface="+mj-lt"/>
              </a:rPr>
              <a:t>(</a:t>
            </a:r>
            <a:r>
              <a:rPr lang="fr-FR" sz="1600" dirty="0">
                <a:latin typeface="+mj-lt"/>
              </a:rPr>
              <a:t>1) Un fonds de fiducie est formé par le détachement d'un patrimoine de la propriété d'un constituant de façon telle, que celui-ci confie le patrimoine au fiduciaire dans un but particulier par un contrat ou établissement pour cause de décès et le fiduciaire du fonds de fiducie s'engage à entretenir et administrer </a:t>
            </a:r>
            <a:r>
              <a:rPr lang="fr-FR" sz="1600" u="sng" dirty="0">
                <a:latin typeface="+mj-lt"/>
              </a:rPr>
              <a:t>ce patrimoine</a:t>
            </a:r>
            <a:r>
              <a:rPr lang="fr-FR" sz="1600" dirty="0">
                <a:latin typeface="+mj-lt"/>
              </a:rPr>
              <a:t>. </a:t>
            </a:r>
            <a:endParaRPr lang="en-CA" sz="1600" dirty="0">
              <a:latin typeface="+mj-lt"/>
            </a:endParaRPr>
          </a:p>
          <a:p>
            <a:r>
              <a:rPr lang="fr-CA" sz="1600" dirty="0">
                <a:latin typeface="+mj-lt"/>
              </a:rPr>
              <a:t> </a:t>
            </a:r>
            <a:r>
              <a:rPr lang="fr-FR" sz="1600" dirty="0">
                <a:latin typeface="+mj-lt"/>
              </a:rPr>
              <a:t>(2) La création d'un fonds de fiducie donne naissance à </a:t>
            </a:r>
            <a:r>
              <a:rPr lang="fr-FR" sz="1600" u="sng" dirty="0">
                <a:latin typeface="+mj-lt"/>
              </a:rPr>
              <a:t>une propriété distincte et indépendante du patrimoine détaché </a:t>
            </a:r>
            <a:r>
              <a:rPr lang="fr-FR" sz="1600" dirty="0">
                <a:latin typeface="+mj-lt"/>
              </a:rPr>
              <a:t>et l'administrateur de la fiducie de placement est obligé de se charger de ce patrimoine et de sa gestion fiduciaire. </a:t>
            </a:r>
            <a:endParaRPr lang="en-CA" sz="1600" dirty="0">
              <a:latin typeface="+mj-lt"/>
            </a:endParaRPr>
          </a:p>
          <a:p>
            <a:r>
              <a:rPr lang="fr-CA" sz="1600" dirty="0">
                <a:latin typeface="+mj-lt"/>
              </a:rPr>
              <a:t> </a:t>
            </a:r>
            <a:r>
              <a:rPr lang="fr-FR" sz="1600" dirty="0">
                <a:latin typeface="+mj-lt"/>
              </a:rPr>
              <a:t>(3) Le droit de propriété à l'égard d'un fonds de fiducie, est exercé en son nom sur un compte de fonds de fiducie ; le patrimoine placé dans le fonds de la fiducie cependant n'est ni la propriété du fiduciaire, ni celle du constituant, ou de la personne qui doit être satisfaite à partir du fonds de fiducie. </a:t>
            </a:r>
            <a:endParaRPr lang="en-CA" sz="1600" dirty="0">
              <a:latin typeface="+mj-lt"/>
            </a:endParaRPr>
          </a:p>
          <a:p>
            <a:r>
              <a:rPr lang="fr-CA" sz="1600" dirty="0"/>
              <a:t> </a:t>
            </a:r>
            <a:endParaRPr lang="en-CA" sz="1600" dirty="0"/>
          </a:p>
          <a:p>
            <a:pPr algn="just"/>
            <a:endParaRPr lang="fr-FR" b="1" dirty="0"/>
          </a:p>
        </p:txBody>
      </p:sp>
      <p:sp>
        <p:nvSpPr>
          <p:cNvPr id="6" name="Rectangle 5"/>
          <p:cNvSpPr/>
          <p:nvPr/>
        </p:nvSpPr>
        <p:spPr>
          <a:xfrm>
            <a:off x="4499992" y="914400"/>
            <a:ext cx="4191000" cy="5943600"/>
          </a:xfrm>
          <a:prstGeom prst="rect">
            <a:avLst/>
          </a:prstGeom>
          <a:noFill/>
          <a:ln w="3175" cap="rnd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12000"/>
              </a:srgbClr>
            </a:outerShdw>
          </a:effectLst>
        </p:spPr>
        <p:txBody>
          <a:bodyPr vert="horz" wrap="square" lIns="72000" tIns="0" rIns="71967" bIns="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1500" b="1" dirty="0"/>
              <a:t>Art</a:t>
            </a:r>
            <a:r>
              <a:rPr lang="en-US" sz="1500" dirty="0"/>
              <a:t>. </a:t>
            </a:r>
            <a:r>
              <a:rPr lang="fr-FR" sz="1500" b="1" dirty="0"/>
              <a:t>1448 </a:t>
            </a:r>
            <a:r>
              <a:rPr lang="fr-FR" sz="1500" b="1" dirty="0" err="1"/>
              <a:t>NCzCC</a:t>
            </a:r>
            <a:endParaRPr lang="fr-FR" sz="1500" b="1" dirty="0"/>
          </a:p>
          <a:p>
            <a:pPr algn="just"/>
            <a:endParaRPr lang="fr-FR" sz="1500" b="1" dirty="0"/>
          </a:p>
          <a:p>
            <a:r>
              <a:rPr lang="en-CA" sz="1600" dirty="0"/>
              <a:t>(1) A trust</a:t>
            </a:r>
            <a:r>
              <a:rPr lang="cs-CZ" sz="1600" dirty="0"/>
              <a:t> </a:t>
            </a:r>
            <a:r>
              <a:rPr lang="cs-CZ" sz="1600" dirty="0" err="1"/>
              <a:t>fund</a:t>
            </a:r>
            <a:r>
              <a:rPr lang="en-CA" sz="1600" dirty="0"/>
              <a:t> is created </a:t>
            </a:r>
            <a:r>
              <a:rPr lang="en-CA" sz="1600" u="sng" dirty="0"/>
              <a:t>by setting aside part of the property owned by the founder </a:t>
            </a:r>
            <a:r>
              <a:rPr lang="en-CA" sz="1600" dirty="0"/>
              <a:t>in such a way that the owner entrusts the administrator</a:t>
            </a:r>
            <a:r>
              <a:rPr lang="cs-CZ" sz="1600" dirty="0"/>
              <a:t>/</a:t>
            </a:r>
            <a:r>
              <a:rPr lang="cs-CZ" sz="1600" dirty="0" err="1"/>
              <a:t>trustee</a:t>
            </a:r>
            <a:r>
              <a:rPr lang="en-CA" sz="1600" dirty="0"/>
              <a:t> with the </a:t>
            </a:r>
            <a:r>
              <a:rPr lang="en-CA" sz="1600" u="sng" dirty="0"/>
              <a:t>property for a particular purpose </a:t>
            </a:r>
            <a:r>
              <a:rPr lang="en-CA" sz="1600" dirty="0"/>
              <a:t>through a contract or disposition mortis causa, and the </a:t>
            </a:r>
            <a:r>
              <a:rPr lang="cs-CZ" sz="1600" dirty="0" err="1"/>
              <a:t>administrator</a:t>
            </a:r>
            <a:r>
              <a:rPr lang="cs-CZ" sz="1600" dirty="0"/>
              <a:t>/</a:t>
            </a:r>
            <a:r>
              <a:rPr lang="en-CA" sz="1600" dirty="0"/>
              <a:t>trustee obliges himself to keep and administer the property. </a:t>
            </a:r>
          </a:p>
          <a:p>
            <a:r>
              <a:rPr lang="en-CA" sz="1600" dirty="0"/>
              <a:t> (2) The creation of a trust </a:t>
            </a:r>
            <a:r>
              <a:rPr lang="cs-CZ" sz="1600" dirty="0" err="1"/>
              <a:t>fund</a:t>
            </a:r>
            <a:r>
              <a:rPr lang="cs-CZ" sz="1600" dirty="0"/>
              <a:t> </a:t>
            </a:r>
            <a:r>
              <a:rPr lang="en-CA" sz="1600" dirty="0"/>
              <a:t>establishes </a:t>
            </a:r>
            <a:r>
              <a:rPr lang="en-CA" sz="1600" u="sng" dirty="0"/>
              <a:t>separate and independent ownership of the part of property </a:t>
            </a:r>
            <a:r>
              <a:rPr lang="en-CA" sz="1600" dirty="0"/>
              <a:t>and the trustee is obliged to assume the property and its administration. </a:t>
            </a:r>
          </a:p>
          <a:p>
            <a:r>
              <a:rPr lang="en-CA" sz="1600" dirty="0"/>
              <a:t> (3) The rights arising from the right of ownership in the property in a trust </a:t>
            </a:r>
            <a:r>
              <a:rPr lang="cs-CZ" sz="1600" dirty="0" err="1"/>
              <a:t>fund</a:t>
            </a:r>
            <a:r>
              <a:rPr lang="cs-CZ" sz="1600" dirty="0"/>
              <a:t> </a:t>
            </a:r>
            <a:r>
              <a:rPr lang="en-CA" sz="1600" dirty="0"/>
              <a:t>are exercised by the </a:t>
            </a:r>
            <a:r>
              <a:rPr lang="cs-CZ" sz="1600" dirty="0" err="1"/>
              <a:t>administrator</a:t>
            </a:r>
            <a:r>
              <a:rPr lang="cs-CZ" sz="1600" dirty="0"/>
              <a:t>/</a:t>
            </a:r>
            <a:r>
              <a:rPr lang="en-CA" sz="1600" dirty="0"/>
              <a:t>trustee in his own name and on the account of the trust</a:t>
            </a:r>
            <a:r>
              <a:rPr lang="cs-CZ" sz="1600" dirty="0"/>
              <a:t> </a:t>
            </a:r>
            <a:r>
              <a:rPr lang="cs-CZ" sz="1600" dirty="0" err="1"/>
              <a:t>fund</a:t>
            </a:r>
            <a:r>
              <a:rPr lang="en-CA" sz="1600" dirty="0"/>
              <a:t>; however, </a:t>
            </a:r>
            <a:r>
              <a:rPr lang="en-CA" sz="1600" u="sng" dirty="0"/>
              <a:t>the property in a trust</a:t>
            </a:r>
            <a:r>
              <a:rPr lang="cs-CZ" sz="1600" u="sng" dirty="0"/>
              <a:t> </a:t>
            </a:r>
            <a:r>
              <a:rPr lang="cs-CZ" sz="1600" u="sng" dirty="0" err="1"/>
              <a:t>fund</a:t>
            </a:r>
            <a:r>
              <a:rPr lang="en-CA" sz="1600" u="sng" dirty="0"/>
              <a:t> is not owned by the administrator</a:t>
            </a:r>
            <a:r>
              <a:rPr lang="cs-CZ" sz="1600" u="sng" dirty="0"/>
              <a:t>/</a:t>
            </a:r>
            <a:r>
              <a:rPr lang="cs-CZ" sz="1600" u="sng" dirty="0" err="1"/>
              <a:t>trustee</a:t>
            </a:r>
            <a:r>
              <a:rPr lang="en-CA" sz="1600" u="sng" dirty="0"/>
              <a:t> or the founder, or the person entitled to receive a performance from the trust</a:t>
            </a:r>
            <a:r>
              <a:rPr lang="cs-CZ" sz="1600" u="sng" dirty="0"/>
              <a:t> trust</a:t>
            </a:r>
            <a:r>
              <a:rPr lang="en-CA" sz="1600" u="sng" dirty="0"/>
              <a:t>.</a:t>
            </a:r>
          </a:p>
          <a:p>
            <a:pPr algn="just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2247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124744"/>
            <a:ext cx="3962400" cy="4437856"/>
          </a:xfrm>
          <a:prstGeom prst="rect">
            <a:avLst/>
          </a:prstGeom>
          <a:noFill/>
          <a:ln w="3175" cap="rnd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12000"/>
              </a:srgbClr>
            </a:outerShdw>
          </a:effectLst>
        </p:spPr>
        <p:txBody>
          <a:bodyPr vert="horz" wrap="square" lIns="72000" tIns="0" rIns="71967" bIns="0" numCol="1" rtlCol="0" anchor="ctr" anchorCtr="0" compatLnSpc="1">
            <a:prstTxWarp prst="textNoShape">
              <a:avLst/>
            </a:prstTxWarp>
          </a:bodyPr>
          <a:lstStyle/>
          <a:p>
            <a:pPr algn="just"/>
            <a:endParaRPr lang="fr-FR" b="1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algn="just"/>
            <a:r>
              <a:rPr lang="fr-FR" b="1" dirty="0"/>
              <a:t>Art. 17 </a:t>
            </a:r>
            <a:r>
              <a:rPr lang="fr-FR" b="1" dirty="0" err="1"/>
              <a:t>NczCC</a:t>
            </a:r>
            <a:endParaRPr lang="fr-FR" b="1" dirty="0"/>
          </a:p>
          <a:p>
            <a:pPr algn="just"/>
            <a:endParaRPr lang="fr-FR" b="1" dirty="0"/>
          </a:p>
          <a:p>
            <a:r>
              <a:rPr lang="en-GB" sz="2000" dirty="0"/>
              <a:t>(</a:t>
            </a:r>
            <a:r>
              <a:rPr lang="fr-FR" sz="2000" dirty="0"/>
              <a:t>1) Seule une personne peut avoir des droits et les exercer. Une obligation ne peut être imposée qu'à une personne et il est seulement possible d'exiger à son égard d'exécuter l'obligation. </a:t>
            </a:r>
            <a:endParaRPr lang="en-CA" sz="2000" dirty="0"/>
          </a:p>
          <a:p>
            <a:r>
              <a:rPr lang="fr-FR" sz="2000" dirty="0"/>
              <a:t> </a:t>
            </a:r>
            <a:endParaRPr lang="en-CA" sz="2000" dirty="0"/>
          </a:p>
          <a:p>
            <a:r>
              <a:rPr lang="fr-FR" sz="2000" dirty="0"/>
              <a:t>(2) Si une personne établit un droit ou impose une obligation à celui qui n’est pas une personne, le droit ou l’obligation est imputé à une personne à laquelle il appartient selon la nature du cas juridique.</a:t>
            </a:r>
            <a:endParaRPr lang="en-CA" sz="2000" dirty="0"/>
          </a:p>
          <a:p>
            <a:endParaRPr lang="en-CA" sz="2000" dirty="0"/>
          </a:p>
          <a:p>
            <a:r>
              <a:rPr lang="en-GB" dirty="0"/>
              <a:t>	</a:t>
            </a:r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00600" y="609600"/>
            <a:ext cx="3962400" cy="5483696"/>
          </a:xfrm>
          <a:prstGeom prst="rect">
            <a:avLst/>
          </a:prstGeom>
          <a:noFill/>
          <a:ln w="3175" cap="rnd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12000"/>
              </a:srgbClr>
            </a:outerShdw>
          </a:effectLst>
        </p:spPr>
        <p:txBody>
          <a:bodyPr vert="horz" wrap="square" lIns="72000" tIns="0" rIns="71967" bIns="0" numCol="1" rtlCol="0" anchor="ctr" anchorCtr="0" compatLnSpc="1">
            <a:prstTxWarp prst="textNoShape">
              <a:avLst/>
            </a:prstTxWarp>
          </a:bodyPr>
          <a:lstStyle/>
          <a:p>
            <a:pPr algn="just"/>
            <a:endParaRPr lang="en-US" b="1" dirty="0"/>
          </a:p>
          <a:p>
            <a:pPr algn="just"/>
            <a:endParaRPr lang="en-US" b="1" dirty="0"/>
          </a:p>
          <a:p>
            <a:pPr algn="just"/>
            <a:r>
              <a:rPr lang="en-US" b="1" dirty="0"/>
              <a:t>Art</a:t>
            </a:r>
            <a:r>
              <a:rPr lang="en-US" dirty="0"/>
              <a:t>. </a:t>
            </a:r>
            <a:r>
              <a:rPr lang="fr-FR" b="1" dirty="0"/>
              <a:t>17 </a:t>
            </a:r>
            <a:r>
              <a:rPr lang="fr-FR" b="1" dirty="0" err="1"/>
              <a:t>NczCC</a:t>
            </a:r>
            <a:endParaRPr lang="fr-FR" b="1" dirty="0"/>
          </a:p>
          <a:p>
            <a:pPr algn="just"/>
            <a:endParaRPr lang="fr-FR" b="1" dirty="0"/>
          </a:p>
          <a:p>
            <a:r>
              <a:rPr lang="en-GB" sz="2000" dirty="0"/>
              <a:t>(1) Only persons may have and exercise their rights. </a:t>
            </a:r>
            <a:r>
              <a:rPr lang="en-GB" sz="2000" u="sng" dirty="0"/>
              <a:t>Duties may only be imposed upon and their performance enforced against persons. </a:t>
            </a:r>
            <a:endParaRPr lang="en-CA" sz="2000" u="sng" dirty="0"/>
          </a:p>
          <a:p>
            <a:r>
              <a:rPr lang="en-GB" sz="2000" dirty="0"/>
              <a:t> </a:t>
            </a:r>
            <a:endParaRPr lang="en-CA" sz="2000" dirty="0"/>
          </a:p>
          <a:p>
            <a:r>
              <a:rPr lang="en-GB" sz="2000" dirty="0"/>
              <a:t>(2) If anyone creates a right or imposes a duty </a:t>
            </a:r>
            <a:r>
              <a:rPr lang="en-GB" sz="2000" u="sng" dirty="0"/>
              <a:t>upon something other than a person, </a:t>
            </a:r>
            <a:r>
              <a:rPr lang="en-GB" sz="2000" dirty="0">
                <a:solidFill>
                  <a:srgbClr val="000000"/>
                </a:solidFill>
              </a:rPr>
              <a:t>such a right or duty shall be attributed to the </a:t>
            </a:r>
            <a:r>
              <a:rPr lang="en-GB" sz="2000" u="sng" dirty="0">
                <a:solidFill>
                  <a:srgbClr val="000000"/>
                </a:solidFill>
              </a:rPr>
              <a:t>person to whom it belongs according</a:t>
            </a:r>
            <a:r>
              <a:rPr lang="en-GB" sz="2000" dirty="0">
                <a:solidFill>
                  <a:srgbClr val="000000"/>
                </a:solidFill>
              </a:rPr>
              <a:t> to the legal nature of the case. </a:t>
            </a:r>
            <a:endParaRPr lang="en-CA" sz="2000" dirty="0">
              <a:solidFill>
                <a:srgbClr val="000000"/>
              </a:solidFill>
            </a:endParaRPr>
          </a:p>
          <a:p>
            <a:r>
              <a:rPr lang="en-GB" sz="2000" dirty="0">
                <a:solidFill>
                  <a:srgbClr val="000000"/>
                </a:solidFill>
              </a:rPr>
              <a:t> </a:t>
            </a:r>
            <a:endParaRPr lang="en-CA" sz="2000" dirty="0">
              <a:solidFill>
                <a:srgbClr val="000000"/>
              </a:solidFill>
            </a:endParaRPr>
          </a:p>
          <a:p>
            <a:pPr algn="just"/>
            <a:endParaRPr lang="fr-FR" b="1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245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Where</a:t>
            </a:r>
            <a:r>
              <a:rPr lang="cs-CZ" dirty="0"/>
              <a:t> are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now</a:t>
            </a:r>
            <a:r>
              <a:rPr lang="cs-CZ" dirty="0"/>
              <a:t>?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works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Amendment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te</a:t>
            </a:r>
            <a:r>
              <a:rPr lang="cs-CZ" dirty="0"/>
              <a:t> </a:t>
            </a:r>
            <a:r>
              <a:rPr lang="cs-CZ" dirty="0" err="1"/>
              <a:t>NCzCC</a:t>
            </a:r>
            <a:r>
              <a:rPr lang="cs-CZ" dirty="0"/>
              <a:t> – </a:t>
            </a:r>
            <a:r>
              <a:rPr lang="cs-CZ" dirty="0" err="1"/>
              <a:t>registration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trust </a:t>
            </a:r>
            <a:r>
              <a:rPr lang="cs-CZ" dirty="0" err="1"/>
              <a:t>funds</a:t>
            </a:r>
            <a:endParaRPr lang="cs-CZ" dirty="0"/>
          </a:p>
          <a:p>
            <a:r>
              <a:rPr lang="cs-CZ" dirty="0" err="1"/>
              <a:t>Developments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tax </a:t>
            </a:r>
            <a:r>
              <a:rPr lang="cs-CZ" dirty="0" err="1"/>
              <a:t>regime</a:t>
            </a:r>
            <a:r>
              <a:rPr lang="cs-CZ" dirty="0"/>
              <a:t>?</a:t>
            </a:r>
          </a:p>
          <a:p>
            <a:r>
              <a:rPr lang="cs-CZ" dirty="0"/>
              <a:t>R</a:t>
            </a:r>
            <a:r>
              <a:rPr lang="en-GB" dirty="0" err="1"/>
              <a:t>egulation</a:t>
            </a:r>
            <a:r>
              <a:rPr lang="en-GB" dirty="0"/>
              <a:t> of trust industry </a:t>
            </a:r>
            <a:r>
              <a:rPr lang="cs-CZ" dirty="0"/>
              <a:t>(</a:t>
            </a:r>
            <a:r>
              <a:rPr lang="cs-CZ" dirty="0" err="1"/>
              <a:t>trustee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)?</a:t>
            </a:r>
          </a:p>
          <a:p>
            <a:r>
              <a:rPr lang="cs-CZ" dirty="0"/>
              <a:t>P</a:t>
            </a:r>
            <a:r>
              <a:rPr lang="en-GB" dirty="0" err="1"/>
              <a:t>reventing</a:t>
            </a:r>
            <a:r>
              <a:rPr lang="en-GB" dirty="0"/>
              <a:t> the abuse of the trust-like vehicles</a:t>
            </a:r>
            <a:r>
              <a:rPr lang="cs-CZ" dirty="0"/>
              <a:t>? – AML </a:t>
            </a:r>
            <a:r>
              <a:rPr lang="cs-CZ" dirty="0" err="1"/>
              <a:t>directives</a:t>
            </a:r>
            <a:r>
              <a:rPr lang="en-GB" dirty="0"/>
              <a:t> </a:t>
            </a:r>
            <a:endParaRPr lang="cs-CZ" dirty="0"/>
          </a:p>
          <a:p>
            <a:r>
              <a:rPr lang="cs-CZ" dirty="0" err="1"/>
              <a:t>Signing</a:t>
            </a:r>
            <a:r>
              <a:rPr lang="cs-CZ" dirty="0"/>
              <a:t> </a:t>
            </a:r>
            <a:r>
              <a:rPr lang="cs-CZ" dirty="0" err="1"/>
              <a:t>Haague</a:t>
            </a:r>
            <a:r>
              <a:rPr lang="cs-CZ" dirty="0"/>
              <a:t> </a:t>
            </a:r>
            <a:r>
              <a:rPr lang="cs-CZ" dirty="0" err="1"/>
              <a:t>convention</a:t>
            </a:r>
            <a:r>
              <a:rPr lang="cs-CZ" dirty="0"/>
              <a:t>?</a:t>
            </a:r>
          </a:p>
          <a:p>
            <a:r>
              <a:rPr lang="cs-CZ" dirty="0"/>
              <a:t>ECJ/EFTA </a:t>
            </a:r>
            <a:r>
              <a:rPr lang="cs-CZ" dirty="0" err="1"/>
              <a:t>court</a:t>
            </a:r>
            <a:r>
              <a:rPr lang="cs-CZ" dirty="0"/>
              <a:t> case </a:t>
            </a:r>
            <a:r>
              <a:rPr lang="cs-CZ" dirty="0" err="1"/>
              <a:t>law</a:t>
            </a:r>
            <a:r>
              <a:rPr lang="cs-CZ" dirty="0"/>
              <a:t> (</a:t>
            </a:r>
            <a:r>
              <a:rPr lang="cs-CZ" dirty="0" err="1"/>
              <a:t>Panayi</a:t>
            </a:r>
            <a:r>
              <a:rPr lang="cs-CZ" dirty="0"/>
              <a:t> trust, </a:t>
            </a:r>
            <a:r>
              <a:rPr lang="cs-CZ" dirty="0" err="1"/>
              <a:t>Olsen</a:t>
            </a:r>
            <a:r>
              <a:rPr lang="cs-CZ" dirty="0"/>
              <a:t> and </a:t>
            </a:r>
            <a:r>
              <a:rPr lang="cs-CZ" dirty="0" err="1"/>
              <a:t>others</a:t>
            </a:r>
            <a:r>
              <a:rPr lang="cs-CZ" dirty="0"/>
              <a:t>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česká prezentace">
  <a:themeElements>
    <a:clrScheme name="česká 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česká 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česká 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2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1171</Words>
  <Application>Microsoft Office PowerPoint</Application>
  <PresentationFormat>Předvádění na obrazovce (4:3)</PresentationFormat>
  <Paragraphs>122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Trebuchet MS</vt:lpstr>
      <vt:lpstr>Wingdings</vt:lpstr>
      <vt:lpstr>Wingdings 2</vt:lpstr>
      <vt:lpstr>Wingdings 3</vt:lpstr>
      <vt:lpstr>česká prezentace</vt:lpstr>
      <vt:lpstr>„Svěřenský fond“– Trust fund“  Daring New Legal Transplant in the Czech Law</vt:lpstr>
      <vt:lpstr>RECODIFICATION OF PRIVATE LAW (2014)  </vt:lpstr>
      <vt:lpstr>„Revolution“ in the area of private law</vt:lpstr>
      <vt:lpstr>Structure of the NCzCC: 3081 provisions</vt:lpstr>
      <vt:lpstr>Svěřenský fond – Trust fund</vt:lpstr>
      <vt:lpstr>Trust fund, what is it?    </vt:lpstr>
      <vt:lpstr>Prezentace aplikace PowerPoint</vt:lpstr>
      <vt:lpstr>Prezentace aplikace PowerPoint</vt:lpstr>
      <vt:lpstr>Where are we now? How it works?</vt:lpstr>
      <vt:lpstr>Cross-border aspects of Trust (like) instruments in Continental Europe </vt:lpstr>
      <vt:lpstr>Conclusions: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 přípustnosti účelu nadací</dc:title>
  <dc:creator>Lenovo User</dc:creator>
  <cp:lastModifiedBy>Kateřina Ronovská</cp:lastModifiedBy>
  <cp:revision>124</cp:revision>
  <dcterms:created xsi:type="dcterms:W3CDTF">2011-11-20T19:29:58Z</dcterms:created>
  <dcterms:modified xsi:type="dcterms:W3CDTF">2022-05-12T11:58:38Z</dcterms:modified>
</cp:coreProperties>
</file>