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9" r:id="rId3"/>
    <p:sldId id="280" r:id="rId4"/>
    <p:sldId id="281" r:id="rId5"/>
    <p:sldId id="282" r:id="rId6"/>
    <p:sldId id="283" r:id="rId7"/>
    <p:sldId id="284" r:id="rId8"/>
    <p:sldId id="285" r:id="rId9"/>
    <p:sldId id="286" r:id="rId10"/>
    <p:sldId id="287" r:id="rId11"/>
    <p:sldId id="288" r:id="rId12"/>
    <p:sldId id="259" r:id="rId13"/>
    <p:sldId id="258" r:id="rId14"/>
    <p:sldId id="261" r:id="rId15"/>
    <p:sldId id="257" r:id="rId16"/>
    <p:sldId id="260" r:id="rId17"/>
    <p:sldId id="262" r:id="rId18"/>
    <p:sldId id="263" r:id="rId19"/>
    <p:sldId id="264" r:id="rId20"/>
    <p:sldId id="265" r:id="rId21"/>
    <p:sldId id="266" r:id="rId22"/>
    <p:sldId id="267" r:id="rId23"/>
    <p:sldId id="268" r:id="rId24"/>
    <p:sldId id="269" r:id="rId25"/>
    <p:sldId id="270" r:id="rId26"/>
    <p:sldId id="271" r:id="rId27"/>
    <p:sldId id="272" r:id="rId28"/>
    <p:sldId id="273" r:id="rId29"/>
    <p:sldId id="274" r:id="rId30"/>
    <p:sldId id="275" r:id="rId31"/>
    <p:sldId id="276" r:id="rId32"/>
    <p:sldId id="277" r:id="rId33"/>
    <p:sldId id="278" r:id="rId3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32" autoAdjust="0"/>
    <p:restoredTop sz="94660"/>
  </p:normalViewPr>
  <p:slideViewPr>
    <p:cSldViewPr>
      <p:cViewPr varScale="1">
        <p:scale>
          <a:sx n="72" d="100"/>
          <a:sy n="72" d="100"/>
        </p:scale>
        <p:origin x="1140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87573-76A0-4D2C-BB42-A7D4BF36CECA}" type="datetimeFigureOut">
              <a:rPr lang="cs-CZ" smtClean="0"/>
              <a:t>16.05.2023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02317-EBD2-47F1-AE29-CB2464BAF9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481317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87573-76A0-4D2C-BB42-A7D4BF36CECA}" type="datetimeFigureOut">
              <a:rPr lang="cs-CZ" smtClean="0"/>
              <a:t>16.05.2023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02317-EBD2-47F1-AE29-CB2464BAF9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844154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87573-76A0-4D2C-BB42-A7D4BF36CECA}" type="datetimeFigureOut">
              <a:rPr lang="cs-CZ" smtClean="0"/>
              <a:t>16.05.2023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02317-EBD2-47F1-AE29-CB2464BAF9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618485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87573-76A0-4D2C-BB42-A7D4BF36CECA}" type="datetimeFigureOut">
              <a:rPr lang="cs-CZ" smtClean="0"/>
              <a:t>16.05.2023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02317-EBD2-47F1-AE29-CB2464BAF9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974159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87573-76A0-4D2C-BB42-A7D4BF36CECA}" type="datetimeFigureOut">
              <a:rPr lang="cs-CZ" smtClean="0"/>
              <a:t>16.05.2023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02317-EBD2-47F1-AE29-CB2464BAF9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131558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87573-76A0-4D2C-BB42-A7D4BF36CECA}" type="datetimeFigureOut">
              <a:rPr lang="cs-CZ" smtClean="0"/>
              <a:t>16.05.2023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02317-EBD2-47F1-AE29-CB2464BAF9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353617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87573-76A0-4D2C-BB42-A7D4BF36CECA}" type="datetimeFigureOut">
              <a:rPr lang="cs-CZ" smtClean="0"/>
              <a:t>16.05.2023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02317-EBD2-47F1-AE29-CB2464BAF9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728627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87573-76A0-4D2C-BB42-A7D4BF36CECA}" type="datetimeFigureOut">
              <a:rPr lang="cs-CZ" smtClean="0"/>
              <a:t>16.05.2023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02317-EBD2-47F1-AE29-CB2464BAF9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553174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87573-76A0-4D2C-BB42-A7D4BF36CECA}" type="datetimeFigureOut">
              <a:rPr lang="cs-CZ" smtClean="0"/>
              <a:t>16.05.2023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02317-EBD2-47F1-AE29-CB2464BAF9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454670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87573-76A0-4D2C-BB42-A7D4BF36CECA}" type="datetimeFigureOut">
              <a:rPr lang="cs-CZ" smtClean="0"/>
              <a:t>16.05.2023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02317-EBD2-47F1-AE29-CB2464BAF9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35224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87573-76A0-4D2C-BB42-A7D4BF36CECA}" type="datetimeFigureOut">
              <a:rPr lang="cs-CZ" smtClean="0"/>
              <a:t>16.05.2023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02317-EBD2-47F1-AE29-CB2464BAF9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05280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887573-76A0-4D2C-BB42-A7D4BF36CECA}" type="datetimeFigureOut">
              <a:rPr lang="cs-CZ" smtClean="0"/>
              <a:t>16.05.2023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E02317-EBD2-47F1-AE29-CB2464BAF9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190801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Subjekty dědického práva</a:t>
            </a:r>
            <a:br>
              <a:rPr lang="cs-CZ" dirty="0"/>
            </a:br>
            <a:r>
              <a:rPr lang="cs-CZ" dirty="0"/>
              <a:t>v evropském kontextu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JUDr. Lenka Dobešová, Ph.D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544163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accent5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dirty="0"/>
              <a:t>Soudní komisař– notář, soudem jmenovaný pro určité pozůstalostní řízení (</a:t>
            </a:r>
            <a:r>
              <a:rPr lang="cs-CZ" dirty="0" err="1"/>
              <a:t>zZřs</a:t>
            </a:r>
            <a:r>
              <a:rPr lang="cs-CZ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6443874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accent5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dirty="0"/>
              <a:t>Nepominutelný dědic § 1642- 1645</a:t>
            </a:r>
          </a:p>
          <a:p>
            <a:r>
              <a:rPr lang="cs-CZ" dirty="0"/>
              <a:t>Pouze potomci zůstavitele</a:t>
            </a:r>
          </a:p>
          <a:p>
            <a:r>
              <a:rPr lang="cs-CZ" dirty="0"/>
              <a:t>Možno vydědit § 1646-1649</a:t>
            </a:r>
          </a:p>
        </p:txBody>
      </p:sp>
    </p:spTree>
    <p:extLst>
      <p:ext uri="{BB962C8B-B14F-4D97-AF65-F5344CB8AC3E}">
        <p14:creationId xmlns:p14="http://schemas.microsoft.com/office/powerpoint/2010/main" val="18526752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9256" cy="1354162"/>
          </a:xfrm>
          <a:solidFill>
            <a:schemeClr val="accent5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r>
              <a:rPr lang="cs-CZ" sz="2800" dirty="0"/>
              <a:t>Právní stav do doby účinnosti nového českého zákona o mezinárodním právu soukromém č. 91/2012 Sb. (MPS),(podle </a:t>
            </a:r>
            <a:r>
              <a:rPr lang="cs-CZ" sz="2800" dirty="0" err="1"/>
              <a:t>z.č</a:t>
            </a:r>
            <a:r>
              <a:rPr lang="cs-CZ" sz="2800" dirty="0"/>
              <a:t>. 97/1963 Sb., </a:t>
            </a:r>
            <a:r>
              <a:rPr lang="cs-CZ" sz="2800" dirty="0" err="1"/>
              <a:t>MPSaP</a:t>
            </a:r>
            <a:r>
              <a:rPr lang="cs-CZ" sz="2800" dirty="0"/>
              <a:t>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844824"/>
            <a:ext cx="8229600" cy="4525963"/>
          </a:xfr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40000"/>
                <a:lumOff val="60000"/>
              </a:schemeClr>
            </a:solidFill>
          </a:ln>
        </p:spPr>
        <p:txBody>
          <a:bodyPr>
            <a:normAutofit/>
          </a:bodyPr>
          <a:lstStyle/>
          <a:p>
            <a:r>
              <a:rPr lang="cs-CZ" dirty="0"/>
              <a:t>Česká republika nebyla  smluvní stranou žádné mezinárodní smlouvy, která by řešila pravomoc k projednání dědictví s mezinárodním prvkem</a:t>
            </a:r>
          </a:p>
          <a:p>
            <a:r>
              <a:rPr lang="cs-CZ" dirty="0"/>
              <a:t>Stejně tak žádný z právních předpisů Evropských společenství tuto úpravu neobsahoval. </a:t>
            </a:r>
          </a:p>
        </p:txBody>
      </p:sp>
    </p:spTree>
    <p:extLst>
      <p:ext uri="{BB962C8B-B14F-4D97-AF65-F5344CB8AC3E}">
        <p14:creationId xmlns:p14="http://schemas.microsoft.com/office/powerpoint/2010/main" val="10817905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-1143000"/>
            <a:ext cx="8229600" cy="1143000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484784"/>
            <a:ext cx="8229600" cy="4525963"/>
          </a:xfrm>
          <a:solidFill>
            <a:schemeClr val="accent5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cs-CZ" sz="2400" dirty="0"/>
              <a:t>Pravomoc českého soudu k projednání dědictví byla  podle § 44 </a:t>
            </a:r>
            <a:r>
              <a:rPr lang="cs-CZ" sz="2400" dirty="0" err="1"/>
              <a:t>MPSaP</a:t>
            </a:r>
            <a:r>
              <a:rPr lang="cs-CZ" sz="2400" dirty="0"/>
              <a:t> dána vždy, byl-li zůstavitel v době  své smrti občanem České republiky. Jestliže jmění patřící do dědictví po českém občanovi bylo v ČR, nebyla ohledně tohoto jmění z uvedené zásady výjimka, i kdyby např. všichni dědici byli cizinci a žili v cizině. </a:t>
            </a:r>
          </a:p>
        </p:txBody>
      </p:sp>
    </p:spTree>
    <p:extLst>
      <p:ext uri="{BB962C8B-B14F-4D97-AF65-F5344CB8AC3E}">
        <p14:creationId xmlns:p14="http://schemas.microsoft.com/office/powerpoint/2010/main" val="229877578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3568" y="476672"/>
            <a:ext cx="8229600" cy="45719"/>
          </a:xfrm>
          <a:solidFill>
            <a:schemeClr val="accent5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accent5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cs-CZ" sz="2400" dirty="0"/>
              <a:t>Dalším případem výlučné pravomoci českého soudu bylo řízení o dědictví nemovitosti ležící na území České republiky.</a:t>
            </a:r>
          </a:p>
          <a:p>
            <a:r>
              <a:rPr lang="cs-CZ" sz="2400" dirty="0"/>
              <a:t>Projednání dědictví po českém občanovi, které je v cizině, náleželo českému soudu jen tehdy, jestliže se takový majetek orgánům České republiky vydával nebo jestliže cizí stát přiznával rozhodnutím českých justičních orgánů právní následky (§ 44 </a:t>
            </a:r>
            <a:r>
              <a:rPr lang="cs-CZ" sz="2400" dirty="0" err="1"/>
              <a:t>MPSaP</a:t>
            </a:r>
            <a:r>
              <a:rPr lang="cs-CZ" sz="2400" dirty="0"/>
              <a:t>).</a:t>
            </a:r>
          </a:p>
          <a:p>
            <a:r>
              <a:rPr lang="cs-CZ" sz="2400" dirty="0"/>
              <a:t> Šlo o případy, kdy se dědictví zanechané zůstavitelem, který byl českým občanem, bez toho, aby bylo projednáno příslušným orgánem cizího státu, přenechalo </a:t>
            </a:r>
            <a:r>
              <a:rPr lang="cs-CZ" sz="2000" dirty="0"/>
              <a:t>k </a:t>
            </a:r>
            <a:r>
              <a:rPr lang="cs-CZ" sz="2400" dirty="0"/>
              <a:t>projednání českému soudu</a:t>
            </a:r>
          </a:p>
        </p:txBody>
      </p:sp>
    </p:spTree>
    <p:extLst>
      <p:ext uri="{BB962C8B-B14F-4D97-AF65-F5344CB8AC3E}">
        <p14:creationId xmlns:p14="http://schemas.microsoft.com/office/powerpoint/2010/main" val="10503184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dirty="0"/>
              <a:t>Hmotněprávní úprava </a:t>
            </a:r>
            <a:r>
              <a:rPr lang="cs-CZ" sz="2800" dirty="0" err="1"/>
              <a:t>MPSaP</a:t>
            </a:r>
            <a:r>
              <a:rPr lang="cs-CZ" sz="2800" dirty="0"/>
              <a:t> (zák. č. 97/1963 Sb.),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accent5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r>
              <a:rPr lang="cs-CZ" sz="2400" dirty="0"/>
              <a:t>Pokud šlo o dědictví po cizinci, které bylo v ČR, byly v § 45 </a:t>
            </a:r>
            <a:r>
              <a:rPr lang="cs-CZ" sz="2400" dirty="0" err="1"/>
              <a:t>MPSaP</a:t>
            </a:r>
            <a:r>
              <a:rPr lang="cs-CZ" sz="2400" dirty="0"/>
              <a:t> stanoveny tři případy možného projednání takového dědictví:</a:t>
            </a:r>
          </a:p>
          <a:p>
            <a:pPr marL="0" indent="0">
              <a:buNone/>
            </a:pPr>
            <a:r>
              <a:rPr lang="cs-CZ" sz="2400" dirty="0"/>
              <a:t>       - nemovitost v ČR,</a:t>
            </a:r>
          </a:p>
          <a:p>
            <a:pPr marL="0" indent="0">
              <a:buNone/>
            </a:pPr>
            <a:r>
              <a:rPr lang="cs-CZ" sz="2400" dirty="0"/>
              <a:t>      -   bydliště zůstavitele v ČR a žádost dědice, který se zdržuje</a:t>
            </a:r>
          </a:p>
          <a:p>
            <a:pPr marL="0" indent="0">
              <a:buNone/>
            </a:pPr>
            <a:r>
              <a:rPr lang="cs-CZ" sz="2400" dirty="0"/>
              <a:t>         v ČR,        </a:t>
            </a:r>
          </a:p>
          <a:p>
            <a:pPr marL="0" indent="0">
              <a:buNone/>
            </a:pPr>
            <a:r>
              <a:rPr lang="cs-CZ" sz="2400" dirty="0"/>
              <a:t>       -  nevydávání dědictví cizím státem, jeho  odmítnutí dědictví projednat a nepřiznávání následků rozhodnutím českých soudů v cizím státě).</a:t>
            </a:r>
          </a:p>
          <a:p>
            <a:r>
              <a:rPr lang="cs-CZ" sz="2400" dirty="0"/>
              <a:t>V jiných případech se soud omezil na potřebná opatření</a:t>
            </a:r>
          </a:p>
          <a:p>
            <a:r>
              <a:rPr lang="pl-PL" sz="2400" dirty="0"/>
              <a:t>k zajištění majetku po cizinci (§ 45 odst. 2 MPSaP).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417503836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accent5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r>
              <a:rPr lang="cs-CZ" sz="1800" dirty="0"/>
              <a:t>Nestanovila </a:t>
            </a:r>
            <a:r>
              <a:rPr lang="cs-CZ" sz="1800" dirty="0" err="1"/>
              <a:t>-li</a:t>
            </a:r>
            <a:r>
              <a:rPr lang="cs-CZ" sz="1800" dirty="0"/>
              <a:t> mezinárodní smlouva nic jiného, potom se právní poměry dědické řídí právním řádem státu, jehož byl zůstavitel příslušníkem v době smrti (§ 17 </a:t>
            </a:r>
            <a:r>
              <a:rPr lang="cs-CZ" sz="1800" dirty="0" err="1"/>
              <a:t>MPSaP</a:t>
            </a:r>
            <a:r>
              <a:rPr lang="cs-CZ" sz="1800" dirty="0"/>
              <a:t>).</a:t>
            </a:r>
          </a:p>
          <a:p>
            <a:r>
              <a:rPr lang="cs-CZ" sz="1800" dirty="0"/>
              <a:t>Při použití cizího právního řádu bylo také třeba mít na zřeteli také kolizní úpravu dědických vztahů v cizím právu, jehož se mělo podle § 17 </a:t>
            </a:r>
            <a:r>
              <a:rPr lang="cs-CZ" sz="1800" dirty="0" err="1"/>
              <a:t>MPSaP</a:t>
            </a:r>
            <a:r>
              <a:rPr lang="cs-CZ" sz="1800" dirty="0"/>
              <a:t> použít. </a:t>
            </a:r>
          </a:p>
          <a:p>
            <a:r>
              <a:rPr lang="cs-CZ" sz="1800" dirty="0"/>
              <a:t>Šlo o to, zda ustanovení tohoto cizího práva neodkazovalo zpět na české</a:t>
            </a:r>
          </a:p>
          <a:p>
            <a:pPr marL="0" indent="0">
              <a:buNone/>
            </a:pPr>
            <a:r>
              <a:rPr lang="cs-CZ" sz="1800" dirty="0"/>
              <a:t>       právo nebo dále k právu třetího státu.</a:t>
            </a:r>
          </a:p>
          <a:p>
            <a:pPr marL="0" indent="0">
              <a:buNone/>
            </a:pPr>
            <a:r>
              <a:rPr lang="cs-CZ" sz="1800" dirty="0"/>
              <a:t>       Cizí kolizní norma mohla oproti české úpravě, která používala jediného hraničního určovatele (státní příslušnost zůstavitele) vycházet</a:t>
            </a:r>
          </a:p>
          <a:p>
            <a:r>
              <a:rPr lang="cs-CZ" sz="1800" dirty="0"/>
              <a:t>z tzv. rozštěpeného dědického statutu, tj. používala jiný hraniční určovatel pro movité dědictví (státní příslušnost,</a:t>
            </a:r>
            <a:r>
              <a:rPr lang="it-IT" sz="1800" dirty="0"/>
              <a:t>domicil – </a:t>
            </a:r>
            <a:r>
              <a:rPr lang="it-IT" sz="1800" i="1" dirty="0"/>
              <a:t>lex domicilii</a:t>
            </a:r>
            <a:r>
              <a:rPr lang="it-IT" sz="1800" dirty="0"/>
              <a:t>) a jiný pro nemovité dědictví</a:t>
            </a:r>
            <a:r>
              <a:rPr lang="cs-CZ" sz="1800" dirty="0"/>
              <a:t> (místo polohy věci – </a:t>
            </a:r>
            <a:r>
              <a:rPr lang="cs-CZ" sz="1800" i="1" dirty="0"/>
              <a:t>lex </a:t>
            </a:r>
            <a:r>
              <a:rPr lang="cs-CZ" sz="1800" i="1" dirty="0" err="1"/>
              <a:t>rei</a:t>
            </a:r>
            <a:r>
              <a:rPr lang="cs-CZ" sz="1800" i="1" dirty="0"/>
              <a:t> </a:t>
            </a:r>
            <a:r>
              <a:rPr lang="cs-CZ" sz="1800" i="1" dirty="0" err="1"/>
              <a:t>sitae</a:t>
            </a:r>
            <a:endParaRPr lang="cs-CZ" sz="1800" i="1" dirty="0"/>
          </a:p>
          <a:p>
            <a:r>
              <a:rPr lang="cs-CZ" sz="1800" dirty="0"/>
              <a:t>Pokud notář neznal cizí právo a účastníci dědického řízení </a:t>
            </a:r>
            <a:r>
              <a:rPr lang="pl-PL" sz="1800" dirty="0"/>
              <a:t>neměli možnost mu tyto informace obstarat, obrátil </a:t>
            </a:r>
            <a:r>
              <a:rPr lang="cs-CZ" sz="1800" dirty="0"/>
              <a:t>se notář se žádostí o zjištění obsahu cizího práva na Ministerstvo spravedlnosti</a:t>
            </a:r>
          </a:p>
        </p:txBody>
      </p:sp>
    </p:spTree>
    <p:extLst>
      <p:ext uri="{BB962C8B-B14F-4D97-AF65-F5344CB8AC3E}">
        <p14:creationId xmlns:p14="http://schemas.microsoft.com/office/powerpoint/2010/main" val="128530096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cs-CZ" sz="2800" dirty="0"/>
              <a:t>Právní úprava v </a:t>
            </a:r>
            <a:r>
              <a:rPr lang="cs-CZ" sz="2800" dirty="0" err="1"/>
              <a:t>zák.č</a:t>
            </a:r>
            <a:r>
              <a:rPr lang="cs-CZ" sz="2800" dirty="0"/>
              <a:t>. 91/2012 Sb., účinná od 1.1.2013 do 17. 8. 2015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accent5">
              <a:lumMod val="60000"/>
              <a:lumOff val="40000"/>
            </a:schemeClr>
          </a:solidFill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endParaRPr lang="cs-CZ" sz="7200" b="1" dirty="0"/>
          </a:p>
          <a:p>
            <a:r>
              <a:rPr lang="cs-CZ" sz="7200" dirty="0"/>
              <a:t>§ 74</a:t>
            </a:r>
          </a:p>
          <a:p>
            <a:r>
              <a:rPr lang="cs-CZ" sz="7200" i="1" dirty="0"/>
              <a:t>(1)</a:t>
            </a:r>
            <a:r>
              <a:rPr lang="cs-CZ" sz="7200" dirty="0"/>
              <a:t> Pravomoc českých soudů k projednání dědictví je dána, měl-li zůstavitel v době své smrti obvyklý pobyt v České republice.</a:t>
            </a:r>
          </a:p>
          <a:p>
            <a:r>
              <a:rPr lang="cs-CZ" sz="7200" i="1" dirty="0"/>
              <a:t>(2)</a:t>
            </a:r>
            <a:r>
              <a:rPr lang="cs-CZ" sz="7200" dirty="0"/>
              <a:t> Jde-li o nemovitou věc, která je na území České republiky, je pravomoc českých soudů k projednání dědictví dána výlučně.</a:t>
            </a:r>
          </a:p>
          <a:p>
            <a:r>
              <a:rPr lang="cs-CZ" sz="7200" i="1" dirty="0"/>
              <a:t>(3)</a:t>
            </a:r>
            <a:r>
              <a:rPr lang="cs-CZ" sz="7200" dirty="0"/>
              <a:t> Neměl-li zůstavitel v době své smrti obvyklý pobyt v České republice, český soud projedná dědictví, které je v České republice, tehdy, jestliže stát, jehož orgán je pravomocný k projednání takového dědictví, ani nevydává dědictví zůstavitelů s obvyklým pobytem v České republice k projednání českým soudům, ani nepřiznává jejich rozhodnutím právní účinky, anebo odmítne-li cizí stát zabývat se dědictvím, nebo se nevyjádří. Českým soudům přísluší vždy rozhodovat o dědictví, které na území České republiky zanechal státní občan České republiky, který měl obvyklý pobyt v cizině, jestliže o to požádá i jen některý z dědiců, který má obvyklý pobyt v České republice.</a:t>
            </a:r>
          </a:p>
        </p:txBody>
      </p:sp>
    </p:spTree>
    <p:extLst>
      <p:ext uri="{BB962C8B-B14F-4D97-AF65-F5344CB8AC3E}">
        <p14:creationId xmlns:p14="http://schemas.microsoft.com/office/powerpoint/2010/main" val="35477509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484784"/>
            <a:ext cx="8229600" cy="3661867"/>
          </a:xfrm>
          <a:solidFill>
            <a:schemeClr val="accent5">
              <a:lumMod val="40000"/>
              <a:lumOff val="60000"/>
            </a:schemeClr>
          </a:solidFill>
        </p:spPr>
        <p:txBody>
          <a:bodyPr>
            <a:normAutofit fontScale="25000" lnSpcReduction="20000"/>
          </a:bodyPr>
          <a:lstStyle/>
          <a:p>
            <a:r>
              <a:rPr lang="cs-CZ" b="1" dirty="0"/>
              <a:t> </a:t>
            </a:r>
            <a:r>
              <a:rPr lang="cs-CZ" sz="7200" i="1" dirty="0"/>
              <a:t>(4)</a:t>
            </a:r>
            <a:r>
              <a:rPr lang="cs-CZ" sz="7200" dirty="0"/>
              <a:t> V případech neuvedených v odstavcích 1 až 3 se český soud omezí na potřebná opatření k zajištění majetku po zůstaviteli.</a:t>
            </a:r>
          </a:p>
          <a:p>
            <a:r>
              <a:rPr lang="cs-CZ" sz="7200" i="1" dirty="0"/>
              <a:t>(5)</a:t>
            </a:r>
            <a:r>
              <a:rPr lang="cs-CZ" sz="7200" dirty="0"/>
              <a:t> V případech podle odstavce 4 soud vydá účastníkům na jejich žádost potvrzení o tom, že projednání dědictví nenáleží do pravomoci českých soudů; před jeho vydáním, je-li to důvodné, provede předběžné šetření. Má-li být vydán majetek do ciziny, vyrozumí o tom tuzemské dědice a věřitele oznámením, které vyvěsí po dobu 15 dnů na úřední desce soudu; známým účastníkům se toto oznámení doručí.</a:t>
            </a:r>
          </a:p>
          <a:p>
            <a:r>
              <a:rPr lang="cs-CZ" sz="7200" i="1" dirty="0"/>
              <a:t>(6)</a:t>
            </a:r>
            <a:r>
              <a:rPr lang="cs-CZ" sz="7200" dirty="0"/>
              <a:t> Ustanovení odstavců 4 a 5 se nepoužije, má-li být majetek nepatrné hodnoty vydán </a:t>
            </a:r>
            <a:r>
              <a:rPr lang="cs-CZ" sz="7200" dirty="0" err="1"/>
              <a:t>vypraviteli</a:t>
            </a:r>
            <a:r>
              <a:rPr lang="cs-CZ" sz="7200" dirty="0"/>
              <a:t> pohřbu nebo určité osobě ve shodě s rozhodným právem.</a:t>
            </a:r>
          </a:p>
          <a:p>
            <a:r>
              <a:rPr lang="cs-CZ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84958284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accent5">
              <a:lumMod val="40000"/>
              <a:lumOff val="6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txBody>
          <a:bodyPr>
            <a:normAutofit fontScale="77500" lnSpcReduction="20000"/>
          </a:bodyPr>
          <a:lstStyle/>
          <a:p>
            <a:r>
              <a:rPr lang="cs-CZ" dirty="0"/>
              <a:t>§ 75</a:t>
            </a:r>
          </a:p>
          <a:p>
            <a:r>
              <a:rPr lang="cs-CZ" dirty="0"/>
              <a:t>Jde-li o majetek, který je v cizině, projedná český soud dědictví jen tehdy, jestliže cizí stát vydává takový majetek k projednání českým soudům, nebo přiznává právní účinky rozhodnutím českých soudů v těchto věcech.</a:t>
            </a:r>
          </a:p>
          <a:p>
            <a:r>
              <a:rPr lang="cs-CZ" b="1" dirty="0"/>
              <a:t>Rozhodné právo</a:t>
            </a:r>
          </a:p>
          <a:p>
            <a:r>
              <a:rPr lang="cs-CZ" dirty="0"/>
              <a:t>§ 76</a:t>
            </a:r>
          </a:p>
          <a:p>
            <a:r>
              <a:rPr lang="cs-CZ" dirty="0"/>
              <a:t>Právní poměry dědické se řídí právním řádem státu, ve kterém měl zůstavitel obvyklý pobyt v době smrti. Jestliže zůstavitel byl státním občanem České republiky a alespoň jeden z dědiců má v České republice obvyklý pobyt, použije se český právní řád.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998783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75000"/>
            </a:schemeClr>
          </a:solidFill>
        </p:spPr>
        <p:txBody>
          <a:bodyPr>
            <a:normAutofit fontScale="90000"/>
          </a:bodyPr>
          <a:lstStyle/>
          <a:p>
            <a:r>
              <a:rPr lang="cs-CZ" dirty="0"/>
              <a:t>Subjekty dědického práva dle NOZ (zák. č. 89/2012 Sb.)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accent5">
              <a:lumMod val="60000"/>
              <a:lumOff val="40000"/>
            </a:schemeClr>
          </a:solidFill>
        </p:spPr>
        <p:txBody>
          <a:bodyPr>
            <a:normAutofit fontScale="92500" lnSpcReduction="20000"/>
          </a:bodyPr>
          <a:lstStyle/>
          <a:p>
            <a:r>
              <a:rPr lang="cs-CZ" dirty="0"/>
              <a:t>Zůstavitel: osoba, po níž se dědí (vždy fyzická osoba, člověk)</a:t>
            </a:r>
          </a:p>
          <a:p>
            <a:r>
              <a:rPr lang="cs-CZ" dirty="0"/>
              <a:t>Dědic: osoba, které náleží dědické právo, tzn. právo na pozůstalost nebo podíl z ní (§ 1475), může jí být fyzická osoba, právnická osoba, stát</a:t>
            </a:r>
          </a:p>
          <a:p>
            <a:r>
              <a:rPr lang="cs-CZ" dirty="0"/>
              <a:t>Dědí se okamžikem smrti zůstavitele (§1479), tzn. delační princip (opak adiční, např. ABGB)</a:t>
            </a:r>
          </a:p>
          <a:p>
            <a:r>
              <a:rPr lang="cs-CZ" dirty="0" err="1"/>
              <a:t>Odkazovník</a:t>
            </a:r>
            <a:r>
              <a:rPr lang="cs-CZ" dirty="0"/>
              <a:t>: osoba, které zůstavitel zřídil v posledním pořízení pohledávku na vydání určité věci či věcí určitého druhu nebo určité právo</a:t>
            </a:r>
          </a:p>
          <a:p>
            <a:r>
              <a:rPr lang="cs-CZ" dirty="0" err="1"/>
              <a:t>Odkazovník</a:t>
            </a:r>
            <a:r>
              <a:rPr lang="cs-CZ" dirty="0"/>
              <a:t> není dědicem (§ 1477)</a:t>
            </a:r>
          </a:p>
        </p:txBody>
      </p:sp>
    </p:spTree>
    <p:extLst>
      <p:ext uri="{BB962C8B-B14F-4D97-AF65-F5344CB8AC3E}">
        <p14:creationId xmlns:p14="http://schemas.microsoft.com/office/powerpoint/2010/main" val="390432733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accent5">
              <a:lumMod val="60000"/>
              <a:lumOff val="40000"/>
            </a:schemeClr>
          </a:solidFill>
        </p:spPr>
        <p:txBody>
          <a:bodyPr>
            <a:normAutofit fontScale="40000" lnSpcReduction="20000"/>
          </a:bodyPr>
          <a:lstStyle/>
          <a:p>
            <a:r>
              <a:rPr lang="cs-CZ" dirty="0"/>
              <a:t>§ 77</a:t>
            </a:r>
          </a:p>
          <a:p>
            <a:r>
              <a:rPr lang="cs-CZ" i="1" dirty="0"/>
              <a:t>(1)</a:t>
            </a:r>
            <a:r>
              <a:rPr lang="cs-CZ" dirty="0"/>
              <a:t> Způsobilost pořídit nebo zrušit závěť, jakož i účinky vad vůle a jejího projevu, se řídí právním řádem státu, jehož občanem je zůstavitel v době projevu vůle nebo ve kterém má v té době obvyklý pobyt. Stejně určený právní řád je rozhodný pro způsobilost pořídit a zrušit jiné druhy pořízení pro případ smrti a i pro určení, které další druhy pořízení pro případ smrti jsou přípustné.</a:t>
            </a:r>
          </a:p>
          <a:p>
            <a:r>
              <a:rPr lang="cs-CZ" i="1" dirty="0"/>
              <a:t>(2)</a:t>
            </a:r>
            <a:r>
              <a:rPr lang="cs-CZ" dirty="0"/>
              <a:t> Závěť je platná co do formy, jestliže forma vyhovuje právnímu řádu státu,</a:t>
            </a:r>
          </a:p>
          <a:p>
            <a:r>
              <a:rPr lang="cs-CZ" i="1" dirty="0"/>
              <a:t>a)</a:t>
            </a:r>
            <a:r>
              <a:rPr lang="cs-CZ" dirty="0"/>
              <a:t> jehož občanem byl zůstavitel v době projevu vůle nebo v době svého úmrtí,</a:t>
            </a:r>
          </a:p>
          <a:p>
            <a:r>
              <a:rPr lang="cs-CZ" i="1" dirty="0"/>
              <a:t>b)</a:t>
            </a:r>
            <a:r>
              <a:rPr lang="cs-CZ" dirty="0"/>
              <a:t> na jehož území byla závěť pořízena,</a:t>
            </a:r>
          </a:p>
          <a:p>
            <a:r>
              <a:rPr lang="cs-CZ" i="1" dirty="0"/>
              <a:t>c)</a:t>
            </a:r>
            <a:r>
              <a:rPr lang="cs-CZ" dirty="0"/>
              <a:t> ve kterém měl zůstavitel v době projevu vůle nebo v době svého úmrtí obvyklý pobyt,</a:t>
            </a:r>
          </a:p>
          <a:p>
            <a:r>
              <a:rPr lang="cs-CZ" i="1" dirty="0"/>
              <a:t>d)</a:t>
            </a:r>
            <a:r>
              <a:rPr lang="cs-CZ" dirty="0"/>
              <a:t> kterého se má použít pro právní poměry dědické, nebo by se ho pro ně mělo použít v době pořízení závěti, nebo</a:t>
            </a:r>
          </a:p>
          <a:p>
            <a:r>
              <a:rPr lang="cs-CZ" i="1" dirty="0"/>
              <a:t>e)</a:t>
            </a:r>
            <a:r>
              <a:rPr lang="cs-CZ" dirty="0"/>
              <a:t> ve kterém je nemovitá věc, pokud jde o tuto nemovitou věc.</a:t>
            </a:r>
          </a:p>
          <a:p>
            <a:r>
              <a:rPr lang="cs-CZ" dirty="0"/>
              <a:t>To platí i o formě zrušení závěti.</a:t>
            </a:r>
          </a:p>
          <a:p>
            <a:r>
              <a:rPr lang="cs-CZ" i="1" dirty="0"/>
              <a:t>(3)</a:t>
            </a:r>
            <a:r>
              <a:rPr lang="cs-CZ" dirty="0"/>
              <a:t> Ustanovení odstavce 2 se použije i pro formu dědické smlouvy a jiných pořízení pro případ smrti obdobně s tím, že zůstavitelem se rozumí některá ze stran dědické smlouvy. To platí i o formě zrušení dědické smlouvy a jiných pořízení pro případ smrti.</a:t>
            </a:r>
          </a:p>
          <a:p>
            <a:r>
              <a:rPr lang="cs-CZ" i="1" dirty="0"/>
              <a:t>(4)</a:t>
            </a:r>
            <a:r>
              <a:rPr lang="cs-CZ" dirty="0"/>
              <a:t> Zůstavitel může v závěti stanovit, že se namísto jinak rozhodného práva budou právní poměry dědické řídit právním řádem státu, v němž má zůstavitel v době pořízení závěti obvyklý pobyt, a to i pro nemovité dědictví, nebo může stanovit, že právní poměry dědické, a to i pro nemovité dědictví, se budou řídit právním řádem státu, jehož občanem je v době pořízení závěti.</a:t>
            </a:r>
          </a:p>
          <a:p>
            <a:r>
              <a:rPr lang="cs-CZ" i="1" dirty="0"/>
              <a:t>(5)</a:t>
            </a:r>
            <a:r>
              <a:rPr lang="cs-CZ" dirty="0"/>
              <a:t> Smluvní strany dědické smlouvy mohou zvolit pro právní poměry dědické některý z právních řádů uvedených v odstavci 4 s tím, že zůstavitelem se rozumí některá ze stran dědické smlouvy. To platí i pro jiná pořízení pro případ smrti přiměřeně.</a:t>
            </a:r>
          </a:p>
          <a:p>
            <a:r>
              <a:rPr lang="cs-CZ" dirty="0"/>
              <a:t>§ 78</a:t>
            </a:r>
          </a:p>
        </p:txBody>
      </p:sp>
    </p:spTree>
    <p:extLst>
      <p:ext uri="{BB962C8B-B14F-4D97-AF65-F5344CB8AC3E}">
        <p14:creationId xmlns:p14="http://schemas.microsoft.com/office/powerpoint/2010/main" val="183600832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124744"/>
            <a:ext cx="8229600" cy="3877891"/>
          </a:xfrm>
          <a:solidFill>
            <a:schemeClr val="accent5">
              <a:lumMod val="60000"/>
              <a:lumOff val="40000"/>
            </a:schemeClr>
          </a:solidFill>
        </p:spPr>
        <p:txBody>
          <a:bodyPr/>
          <a:lstStyle/>
          <a:p>
            <a:pPr marL="0" indent="0">
              <a:buNone/>
            </a:pPr>
            <a:r>
              <a:rPr lang="cs-CZ" dirty="0"/>
              <a:t>§ 78</a:t>
            </a:r>
          </a:p>
          <a:p>
            <a:r>
              <a:rPr lang="cs-CZ" sz="2400" dirty="0"/>
              <a:t>Zůstavitelovy věci a práva umístěná na území České republiky připadnou České republice, jestliže není žádný dědic; rozhodnutí o tom přísluší do pravomoci českých soudů. Za dědice se nepovažuje stát nebo jiný územní útvar nebo pro tyto případy existující instituce, ledaže by byly dědicem ustanoveným v závěti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42822097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r>
              <a:rPr lang="cs-CZ" sz="2800" dirty="0"/>
              <a:t>Nařízení Evropského parlamentu a Rady </a:t>
            </a:r>
            <a:r>
              <a:rPr lang="cs-CZ" sz="2800" dirty="0" err="1"/>
              <a:t>Eu</a:t>
            </a:r>
            <a:r>
              <a:rPr lang="cs-CZ" sz="2800" dirty="0"/>
              <a:t> č. 650/2012</a:t>
            </a:r>
            <a:br>
              <a:rPr lang="cs-CZ" sz="2800" dirty="0"/>
            </a:br>
            <a:r>
              <a:rPr lang="cs-CZ" sz="2000" dirty="0"/>
              <a:t>ze dne 4.7.2012 o příslušnosti, rozhodném právu, uznávání a výkonu rozhodnutí a přijímání a výkonu veřejných listin v dědických věcech a o vytvoření evropského dědického osvědčení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accent5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cs-CZ" sz="2200" dirty="0"/>
              <a:t>Cíl: </a:t>
            </a:r>
          </a:p>
          <a:p>
            <a:pPr marL="0" indent="0">
              <a:buNone/>
            </a:pPr>
            <a:r>
              <a:rPr lang="cs-CZ" sz="2200" dirty="0"/>
              <a:t> -  udržovat a rozvíjet prostor svobody, bezpečnosti a práva, ve </a:t>
            </a:r>
          </a:p>
          <a:p>
            <a:pPr marL="0" indent="0">
              <a:buNone/>
            </a:pPr>
            <a:r>
              <a:rPr lang="cs-CZ" sz="2200" dirty="0"/>
              <a:t>    kterém je zaručen volný pohyb osob</a:t>
            </a:r>
          </a:p>
          <a:p>
            <a:pPr marL="0" indent="0">
              <a:buNone/>
            </a:pPr>
            <a:r>
              <a:rPr lang="cs-CZ" sz="2200" dirty="0"/>
              <a:t> -  zajistit slučitelnost kolizních norem a pravidel pro určení příslušnosti platných v členských státech</a:t>
            </a:r>
          </a:p>
          <a:p>
            <a:r>
              <a:rPr lang="cs-CZ" sz="2200" dirty="0"/>
              <a:t>4.a 5.11. 2004 přijala Evrop. Rada v Bruselu tzv. Haagský program posílení svobody a bezpečnosti práva v EU  - zdůrazněna potřeba přijmout nástroj pro dědické věci, pro rozhodné právo, příslušnost, vzájemné uznávání a výkon rozhodnutí v oblasti dědictví a dále evropské dědické osvědčení</a:t>
            </a:r>
          </a:p>
          <a:p>
            <a:r>
              <a:rPr lang="cs-CZ" sz="2200" dirty="0"/>
              <a:t>Další krok se stejnými cíli 2009  v Bruselu přijat tzv. Stockholmský program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800715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accent5">
              <a:lumMod val="60000"/>
              <a:lumOff val="40000"/>
            </a:schemeClr>
          </a:solidFill>
        </p:spPr>
        <p:txBody>
          <a:bodyPr>
            <a:normAutofit fontScale="92500" lnSpcReduction="10000"/>
          </a:bodyPr>
          <a:lstStyle/>
          <a:p>
            <a:r>
              <a:rPr lang="cs-CZ" sz="2000" dirty="0"/>
              <a:t>Účel „Nařízení“: usnadnit řádné fungování vnitřního trhu odstraněním překážek volného pohybu osobám, které se potýkají s obtížemi při uplatňování svých práv v dědických věcech</a:t>
            </a:r>
          </a:p>
          <a:p>
            <a:r>
              <a:rPr lang="cs-CZ" sz="2000" dirty="0"/>
              <a:t>V evropském prostoru musí mít občané možnost předem uspořádat své dědictví</a:t>
            </a:r>
          </a:p>
          <a:p>
            <a:r>
              <a:rPr lang="cs-CZ" sz="2000" dirty="0"/>
              <a:t>„nařízení“ by nemělo dopadat na jiné věci občanského práva než je dědění</a:t>
            </a:r>
          </a:p>
          <a:p>
            <a:r>
              <a:rPr lang="cs-CZ" sz="2000" dirty="0"/>
              <a:t>Např. pro oblast darů se „nařízení“ použije jen co do otázky relevantní pro dědění, tzn. pro jejich započtení</a:t>
            </a:r>
          </a:p>
          <a:p>
            <a:r>
              <a:rPr lang="cs-CZ" sz="2000" dirty="0"/>
              <a:t>Vznik práva k nemovitému nebo movitému majetku nebo přechod takového práva děděním podle práva rozhodného pro dědění</a:t>
            </a:r>
          </a:p>
          <a:p>
            <a:r>
              <a:rPr lang="cs-CZ" sz="2000" dirty="0"/>
              <a:t>Členský stát by neměl mít narušen svůj „numerus clausus“ věcných práv, neměl by uznávat takové věcné právo, které nezná</a:t>
            </a:r>
          </a:p>
          <a:p>
            <a:r>
              <a:rPr lang="cs-CZ" sz="2000" dirty="0"/>
              <a:t>„nařízení“ by mělo umožnit přizpůsobit takového věcné právo právu nejbližšímu rovnocennému tomuto věcnému právu, aby mohly dědicové k nim vykonávat práva, která jim vznikla</a:t>
            </a:r>
          </a:p>
        </p:txBody>
      </p:sp>
    </p:spTree>
    <p:extLst>
      <p:ext uri="{BB962C8B-B14F-4D97-AF65-F5344CB8AC3E}">
        <p14:creationId xmlns:p14="http://schemas.microsoft.com/office/powerpoint/2010/main" val="35897275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accent5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cs-CZ" sz="2000" dirty="0"/>
              <a:t>Požadavky pro zápis práva k nemovitému nebo movitému majetku do příslušného rejstříku vyloučeny z působnosti nařízení</a:t>
            </a:r>
          </a:p>
          <a:p>
            <a:r>
              <a:rPr lang="cs-CZ" sz="2000" dirty="0"/>
              <a:t>Právo členského státu, kde je rejstřík veden určí, za jakých podmínek a jakým způsobem je zápis proveden a jaké orgány jsou oprávněny kontrolovat splnění podmínek pro zápis</a:t>
            </a:r>
          </a:p>
          <a:p>
            <a:r>
              <a:rPr lang="cs-CZ" sz="2000" dirty="0"/>
              <a:t>Platným dokumentem pro zápis majetku z dědictví do rejstříku členského státu by mělo být Evropské dědické osvědčení</a:t>
            </a:r>
          </a:p>
          <a:p>
            <a:r>
              <a:rPr lang="cs-CZ" sz="2000" dirty="0"/>
              <a:t>I tak mohou orgány (např. rejstříky) žádat osobu, která žádá o zápis o doplnění informací nebo dokumentů (např. ohledně daní)</a:t>
            </a:r>
          </a:p>
          <a:p>
            <a:r>
              <a:rPr lang="cs-CZ" sz="2000" dirty="0"/>
              <a:t>Účinky zápisu rovněž vyloučeny z působnosti nařízení</a:t>
            </a:r>
          </a:p>
        </p:txBody>
      </p:sp>
    </p:spTree>
    <p:extLst>
      <p:ext uri="{BB962C8B-B14F-4D97-AF65-F5344CB8AC3E}">
        <p14:creationId xmlns:p14="http://schemas.microsoft.com/office/powerpoint/2010/main" val="295786872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accent5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cs-CZ" sz="2400" dirty="0"/>
              <a:t>Obecným hraničním určovatelem pro určení příslušnosti i rozhodného práva by měl být:</a:t>
            </a:r>
          </a:p>
          <a:p>
            <a:pPr marL="0" indent="0">
              <a:buNone/>
            </a:pPr>
            <a:r>
              <a:rPr lang="cs-CZ" sz="2400" dirty="0"/>
              <a:t>     - </a:t>
            </a:r>
            <a:r>
              <a:rPr lang="cs-CZ" sz="2400" b="1" dirty="0"/>
              <a:t>obvyklý pobyt zůstavitele v době smrti</a:t>
            </a:r>
          </a:p>
          <a:p>
            <a:pPr marL="0" indent="0">
              <a:buNone/>
            </a:pPr>
            <a:r>
              <a:rPr lang="cs-CZ" sz="2400" dirty="0"/>
              <a:t>Při posuzování obvyklého pobytu celkově posuzovat životní okolnosti zůstavitele, zejména délku pobytu, pravidelnost pobytu, podmínky a důvody pobytu. Místo by mělo vykazovat úzký vztah k dotčenému státu</a:t>
            </a:r>
          </a:p>
          <a:p>
            <a:r>
              <a:rPr lang="cs-CZ" sz="2400" b="1" dirty="0"/>
              <a:t>Není-li možno </a:t>
            </a:r>
            <a:r>
              <a:rPr lang="cs-CZ" sz="2400" dirty="0"/>
              <a:t>místo obvyklého pobytu stanovit, popř. je-li to obtížné, pak </a:t>
            </a:r>
          </a:p>
          <a:p>
            <a:pPr marL="0" indent="0">
              <a:buNone/>
            </a:pPr>
            <a:r>
              <a:rPr lang="cs-CZ" sz="2400" dirty="0"/>
              <a:t>    - </a:t>
            </a:r>
            <a:r>
              <a:rPr lang="cs-CZ" sz="2400" b="1" dirty="0"/>
              <a:t>stát původu zůstavitele </a:t>
            </a:r>
            <a:r>
              <a:rPr lang="cs-CZ" sz="2400" dirty="0"/>
              <a:t>(tam, kde se nacházelo středisko jeho rodiny a jeho společenského života)</a:t>
            </a:r>
          </a:p>
        </p:txBody>
      </p:sp>
    </p:spTree>
    <p:extLst>
      <p:ext uri="{BB962C8B-B14F-4D97-AF65-F5344CB8AC3E}">
        <p14:creationId xmlns:p14="http://schemas.microsoft.com/office/powerpoint/2010/main" val="180209347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accent5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cs-CZ" sz="2800" dirty="0"/>
              <a:t>Přemísťoval-li se zůstavitel střídavě mezi několika státy, aniž by se někde usadil trvale,</a:t>
            </a:r>
          </a:p>
          <a:p>
            <a:r>
              <a:rPr lang="cs-CZ" sz="2800" dirty="0"/>
              <a:t>Pak:</a:t>
            </a:r>
          </a:p>
          <a:p>
            <a:pPr marL="0" indent="0">
              <a:buNone/>
            </a:pPr>
            <a:r>
              <a:rPr lang="cs-CZ" sz="2800" dirty="0"/>
              <a:t>    - stát, jehož byl příslušníkem</a:t>
            </a:r>
          </a:p>
          <a:p>
            <a:pPr marL="0" indent="0">
              <a:buNone/>
            </a:pPr>
            <a:r>
              <a:rPr lang="cs-CZ" sz="2800" dirty="0"/>
              <a:t> nebo </a:t>
            </a:r>
          </a:p>
          <a:p>
            <a:pPr marL="0" indent="0">
              <a:buNone/>
            </a:pPr>
            <a:r>
              <a:rPr lang="cs-CZ" sz="2800" dirty="0"/>
              <a:t>    -  stát, jde měl většinu majetku</a:t>
            </a:r>
          </a:p>
        </p:txBody>
      </p:sp>
    </p:spTree>
    <p:extLst>
      <p:ext uri="{BB962C8B-B14F-4D97-AF65-F5344CB8AC3E}">
        <p14:creationId xmlns:p14="http://schemas.microsoft.com/office/powerpoint/2010/main" val="283076390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accent5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cs-CZ" sz="2000" dirty="0"/>
              <a:t>S ohledem na určení rozhodného dědického práva může orgán projednávající dědictví rozhodnout, že se nepoužije právo, kde měl zůstavitel obvyklý pobyt, protože se tam např. odstěhoval krátce před smrtí a neměl k tomu to státu tzv. úzký vztah</a:t>
            </a:r>
          </a:p>
          <a:p>
            <a:r>
              <a:rPr lang="cs-CZ" sz="2000" dirty="0"/>
              <a:t>Orgán projednávající dědictví bude ve většině případů používat své vlastní právo</a:t>
            </a:r>
          </a:p>
          <a:p>
            <a:r>
              <a:rPr lang="cs-CZ" sz="2000" dirty="0"/>
              <a:t>Zůstavitel výjimečně může zvolit právo členského státu, jehož byl příslušníkem </a:t>
            </a:r>
          </a:p>
        </p:txBody>
      </p:sp>
    </p:spTree>
    <p:extLst>
      <p:ext uri="{BB962C8B-B14F-4D97-AF65-F5344CB8AC3E}">
        <p14:creationId xmlns:p14="http://schemas.microsoft.com/office/powerpoint/2010/main" val="242678856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cs-CZ" sz="2800" dirty="0"/>
              <a:t>Dědicové, </a:t>
            </a:r>
            <a:r>
              <a:rPr lang="cs-CZ" sz="2800" dirty="0" err="1"/>
              <a:t>odkazovníci</a:t>
            </a:r>
            <a:r>
              <a:rPr lang="cs-CZ" sz="2800" dirty="0"/>
              <a:t>, s obvyklým pobytem v jiném členském státě než ve kterém se projednává dědictví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accent5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cs-CZ" sz="2800" dirty="0"/>
              <a:t>Měli by mít umožněno učinit prohlášení ohledně přijetí, odmítnutí dědictví, odkazu, povinného podílu, omezení své povinnosti hradit dluhy zůstavitele ve formě, která je stanovena právním řádem státu, v němž mají obvyklý pobyt a před soudy tohoto státu</a:t>
            </a:r>
          </a:p>
        </p:txBody>
      </p:sp>
    </p:spTree>
    <p:extLst>
      <p:ext uri="{BB962C8B-B14F-4D97-AF65-F5344CB8AC3E}">
        <p14:creationId xmlns:p14="http://schemas.microsoft.com/office/powerpoint/2010/main" val="356107390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cs-CZ" sz="2800" dirty="0"/>
              <a:t>Zamezení štěpení dědického statutu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accent5">
              <a:lumMod val="60000"/>
              <a:lumOff val="40000"/>
            </a:schemeClr>
          </a:solidFill>
        </p:spPr>
        <p:txBody>
          <a:bodyPr>
            <a:normAutofit fontScale="92500"/>
          </a:bodyPr>
          <a:lstStyle/>
          <a:p>
            <a:r>
              <a:rPr lang="cs-CZ" sz="2800" dirty="0"/>
              <a:t>Z důvodů právní jistoty by se </a:t>
            </a:r>
            <a:r>
              <a:rPr lang="cs-CZ" sz="2800" b="1" dirty="0"/>
              <a:t>mělo dědictví řídit právním řádem jako celek</a:t>
            </a:r>
          </a:p>
          <a:p>
            <a:r>
              <a:rPr lang="cs-CZ" sz="2800" b="1" dirty="0"/>
              <a:t>Veškerý majetek, který je součástí pozůstalosti, b</a:t>
            </a:r>
            <a:r>
              <a:rPr lang="cs-CZ" sz="2800" dirty="0"/>
              <a:t>ez ohledu na to, zda se nachází v členském státě nebo mimo, pomocí volby rozhodného práva pro dědictví</a:t>
            </a:r>
          </a:p>
          <a:p>
            <a:r>
              <a:rPr lang="cs-CZ" sz="2800" dirty="0"/>
              <a:t>Volba by se měla omezit na právo státu, jehož jsou státními příslušníky</a:t>
            </a:r>
          </a:p>
          <a:p>
            <a:r>
              <a:rPr lang="cs-CZ" sz="2800" dirty="0"/>
              <a:t>Je třeba zajistit vazbu mezi zůstavitelem a zvoleným právem a zabránit úmyslné volbě práva, která by mohla zmařit legitimní očekávání blízkých osob na povinný díl</a:t>
            </a:r>
          </a:p>
          <a:p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0951771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Subjekty dědického práva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accent5">
              <a:lumMod val="60000"/>
              <a:lumOff val="40000"/>
            </a:schemeClr>
          </a:solidFill>
        </p:spPr>
        <p:txBody>
          <a:bodyPr>
            <a:normAutofit fontScale="92500" lnSpcReduction="20000"/>
          </a:bodyPr>
          <a:lstStyle/>
          <a:p>
            <a:r>
              <a:rPr lang="cs-CZ" dirty="0"/>
              <a:t>Dědicky nezpůsobilý - § 1481:</a:t>
            </a:r>
          </a:p>
          <a:p>
            <a:pPr marL="0" indent="0">
              <a:buNone/>
            </a:pPr>
            <a:r>
              <a:rPr lang="cs-CZ" dirty="0"/>
              <a:t> - úmyslný trestný čin proti zůstaviteli, předku, potomku, manželu</a:t>
            </a:r>
          </a:p>
          <a:p>
            <a:pPr marL="0" indent="0">
              <a:buNone/>
            </a:pPr>
            <a:r>
              <a:rPr lang="cs-CZ" dirty="0"/>
              <a:t> - zavrženíhodné chování proti poslední vůli (např. svedení, zfalšování, donucení, aj.)</a:t>
            </a:r>
          </a:p>
          <a:p>
            <a:pPr marL="0" indent="0">
              <a:buNone/>
            </a:pPr>
            <a:r>
              <a:rPr lang="cs-CZ" dirty="0"/>
              <a:t> - možno VÝSLOVNĚ prominout</a:t>
            </a:r>
          </a:p>
          <a:p>
            <a:pPr marL="0" indent="0">
              <a:buNone/>
            </a:pPr>
            <a:r>
              <a:rPr lang="cs-CZ" dirty="0"/>
              <a:t> - domácí násilí (probíhající řízení o rozvod z důvodu domácího násilí – potomek násilníka vyloučen také</a:t>
            </a:r>
          </a:p>
          <a:p>
            <a:pPr>
              <a:buFontTx/>
              <a:buChar char="-"/>
            </a:pPr>
            <a:r>
              <a:rPr lang="cs-CZ" dirty="0"/>
              <a:t>Zbavení rodičovské odpovědnosti, zneužívání, z vlastní viny zanedbávání</a:t>
            </a:r>
          </a:p>
          <a:p>
            <a:pPr>
              <a:buFontTx/>
              <a:buChar char="-"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5101275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accent5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cs-CZ" sz="2400" dirty="0"/>
              <a:t>Volba práva ve formě pořízení pro případ smrti</a:t>
            </a:r>
          </a:p>
          <a:p>
            <a:r>
              <a:rPr lang="cs-CZ" sz="2400" dirty="0"/>
              <a:t>Zvoleným právem by se měla posuzovat i platnost tohoto právního jednání</a:t>
            </a:r>
          </a:p>
          <a:p>
            <a:endParaRPr lang="cs-CZ" sz="2400" dirty="0"/>
          </a:p>
          <a:p>
            <a:pPr marL="0" indent="0">
              <a:buNone/>
            </a:pPr>
            <a:r>
              <a:rPr lang="cs-CZ" sz="2400" dirty="0"/>
              <a:t>Toto právo by mělo být rozhodné po celou dobu řízení, tj. od zahájení do přechodu majetku, který je součástí pozůstalosti, včetně otázek uhrazení dluhů věřitelům z pozůstalosti</a:t>
            </a:r>
          </a:p>
        </p:txBody>
      </p:sp>
    </p:spTree>
    <p:extLst>
      <p:ext uri="{BB962C8B-B14F-4D97-AF65-F5344CB8AC3E}">
        <p14:creationId xmlns:p14="http://schemas.microsoft.com/office/powerpoint/2010/main" val="23857076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cs-CZ" sz="2800" dirty="0"/>
              <a:t>Ochrana věřitelů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accent5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cs-CZ" sz="2400" dirty="0"/>
              <a:t>Potenciální věřitel by měli být informováni o zahájení dědického řízení v jiných členských státech, kde se nachází majetek</a:t>
            </a:r>
          </a:p>
          <a:p>
            <a:r>
              <a:rPr lang="cs-CZ" sz="2400" dirty="0"/>
              <a:t>Má se zvážit možnost zavést mechanismus portálu e-justice, aby věřitelé měli přístup k relevantním informacím, aby mohli uplatnit své nároky</a:t>
            </a:r>
          </a:p>
        </p:txBody>
      </p:sp>
    </p:spTree>
    <p:extLst>
      <p:ext uri="{BB962C8B-B14F-4D97-AF65-F5344CB8AC3E}">
        <p14:creationId xmlns:p14="http://schemas.microsoft.com/office/powerpoint/2010/main" val="392342037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dirty="0"/>
              <a:t>Dědická smlouva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accent5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cs-CZ" sz="2400" dirty="0"/>
              <a:t>Přípustnost přijímání se mezi členskými státy liší</a:t>
            </a:r>
          </a:p>
          <a:p>
            <a:r>
              <a:rPr lang="cs-CZ" sz="2400" dirty="0"/>
              <a:t>Je třeba stanovit, kterým právem se má řídit přípustnost těchto smluv, věcná platnost a závaznost mezi stranami, včetně podmínek pro její ukončení</a:t>
            </a:r>
          </a:p>
          <a:p>
            <a:r>
              <a:rPr lang="cs-CZ" sz="2400" dirty="0"/>
              <a:t>Právem pro věcnou platnost pořízení pro případ smrti by neměla být dotčena práva osoby na povinný díl</a:t>
            </a:r>
          </a:p>
        </p:txBody>
      </p:sp>
    </p:spTree>
    <p:extLst>
      <p:ext uri="{BB962C8B-B14F-4D97-AF65-F5344CB8AC3E}">
        <p14:creationId xmlns:p14="http://schemas.microsoft.com/office/powerpoint/2010/main" val="178603103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cs-CZ" sz="2800" dirty="0"/>
              <a:t> Jednotné Evropské dědické osvědčení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accent5">
              <a:lumMod val="60000"/>
              <a:lumOff val="40000"/>
            </a:schemeClr>
          </a:solidFill>
        </p:spPr>
        <p:txBody>
          <a:bodyPr>
            <a:normAutofit fontScale="92500"/>
          </a:bodyPr>
          <a:lstStyle/>
          <a:p>
            <a:r>
              <a:rPr lang="cs-CZ" sz="2400" dirty="0"/>
              <a:t>Mělo by zajistit rychlé, usnadněné a účinné vypořádání dědictví s přeshraničními dopady v unii, aby dědicové, </a:t>
            </a:r>
            <a:r>
              <a:rPr lang="cs-CZ" sz="2400" dirty="0" err="1"/>
              <a:t>odkazovníci</a:t>
            </a:r>
            <a:r>
              <a:rPr lang="cs-CZ" sz="2400" dirty="0"/>
              <a:t>, vykonavatelé dědictví či správci pozůstalosti měli možnost prokázat své právo a své postavení v jiném členském státě</a:t>
            </a:r>
          </a:p>
          <a:p>
            <a:r>
              <a:rPr lang="cs-CZ" sz="2400" dirty="0"/>
              <a:t>Orgán vydávající osvědčení by měl zohlednit formální náležitosti nezbytné pro zápis nemovitého majetku v členském státě, v němž se nachází příslušný rejstřík</a:t>
            </a:r>
          </a:p>
          <a:p>
            <a:r>
              <a:rPr lang="cs-CZ" sz="2400" dirty="0"/>
              <a:t>Žádná osoba by neměla mít právo požadovat, aby namísto osvědčení bylo předloženo rozhodnutí, veřejná listina nebo soudní smír</a:t>
            </a:r>
          </a:p>
          <a:p>
            <a:r>
              <a:rPr lang="cs-CZ" sz="2400" dirty="0"/>
              <a:t>Členské státy by měly určit orgány pravomocné k vydávání těchto osvědčení (soudy nebo notáři?)</a:t>
            </a:r>
          </a:p>
        </p:txBody>
      </p:sp>
    </p:spTree>
    <p:extLst>
      <p:ext uri="{BB962C8B-B14F-4D97-AF65-F5344CB8AC3E}">
        <p14:creationId xmlns:p14="http://schemas.microsoft.com/office/powerpoint/2010/main" val="40301211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Dispozice s dědictvím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accent5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dirty="0"/>
              <a:t>Dědic má právo se dědictví :</a:t>
            </a:r>
          </a:p>
          <a:p>
            <a:r>
              <a:rPr lang="cs-CZ" dirty="0"/>
              <a:t>Zříci - § 1484 </a:t>
            </a:r>
            <a:r>
              <a:rPr lang="cs-CZ" dirty="0" err="1"/>
              <a:t>renunciační</a:t>
            </a:r>
            <a:r>
              <a:rPr lang="cs-CZ" dirty="0"/>
              <a:t> smlouva – veřejná listina)</a:t>
            </a:r>
          </a:p>
          <a:p>
            <a:r>
              <a:rPr lang="cs-CZ" dirty="0"/>
              <a:t>Odmítnout - § 1485-1489</a:t>
            </a:r>
          </a:p>
          <a:p>
            <a:r>
              <a:rPr lang="cs-CZ" dirty="0"/>
              <a:t>Vzdát se       - § 1490 (smlouvou o vzdání se v rámci pozůstalostního řízení – rozsah dobrovolný vždy ve prospěch jiného z dědiců)</a:t>
            </a:r>
          </a:p>
          <a:p>
            <a:r>
              <a:rPr lang="cs-CZ" dirty="0"/>
              <a:t>Zcizit            - §1714-1720</a:t>
            </a:r>
          </a:p>
        </p:txBody>
      </p:sp>
    </p:spTree>
    <p:extLst>
      <p:ext uri="{BB962C8B-B14F-4D97-AF65-F5344CB8AC3E}">
        <p14:creationId xmlns:p14="http://schemas.microsoft.com/office/powerpoint/2010/main" val="38985491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accent5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dirty="0"/>
              <a:t>Pořizovatel – označení zůstavitele, který pořizuje poslední pořízení</a:t>
            </a:r>
          </a:p>
          <a:p>
            <a:r>
              <a:rPr lang="cs-CZ" dirty="0"/>
              <a:t>Podle NOZ to může být</a:t>
            </a:r>
          </a:p>
          <a:p>
            <a:pPr marL="0" indent="0">
              <a:buNone/>
            </a:pPr>
            <a:r>
              <a:rPr lang="cs-CZ" dirty="0"/>
              <a:t>    a) závěť (§1494-1497)</a:t>
            </a:r>
          </a:p>
          <a:p>
            <a:pPr marL="0" indent="0">
              <a:buNone/>
            </a:pPr>
            <a:r>
              <a:rPr lang="cs-CZ" dirty="0"/>
              <a:t>    b) dovětek (§ 1492)</a:t>
            </a:r>
          </a:p>
          <a:p>
            <a:pPr marL="0" indent="0">
              <a:buNone/>
            </a:pPr>
            <a:r>
              <a:rPr lang="cs-CZ" dirty="0"/>
              <a:t>    c) dědická smlouva (označení různé, např. účastníci, či strany dědické smlouvy - § 1582 – 1593)</a:t>
            </a:r>
          </a:p>
        </p:txBody>
      </p:sp>
    </p:spTree>
    <p:extLst>
      <p:ext uri="{BB962C8B-B14F-4D97-AF65-F5344CB8AC3E}">
        <p14:creationId xmlns:p14="http://schemas.microsoft.com/office/powerpoint/2010/main" val="35632484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Náhradnictví – obecné a </a:t>
            </a:r>
            <a:r>
              <a:rPr lang="cs-CZ" dirty="0" err="1"/>
              <a:t>svěřenecé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accent5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dirty="0"/>
              <a:t>Subjekty náhradnictví:</a:t>
            </a:r>
          </a:p>
          <a:p>
            <a:r>
              <a:rPr lang="cs-CZ" dirty="0"/>
              <a:t>A) obecného(§1507-1511): - dědic</a:t>
            </a:r>
          </a:p>
          <a:p>
            <a:pPr marL="0" indent="0">
              <a:buNone/>
            </a:pPr>
            <a:r>
              <a:rPr lang="cs-CZ" dirty="0"/>
              <a:t>                             - náhradník</a:t>
            </a:r>
          </a:p>
          <a:p>
            <a:r>
              <a:rPr lang="cs-CZ" dirty="0"/>
              <a:t>B) svěřeneckého(1512-1524): - dědic (někdy označovaný jako přední dědic) </a:t>
            </a:r>
          </a:p>
          <a:p>
            <a:pPr marL="0" indent="0">
              <a:buNone/>
            </a:pPr>
            <a:r>
              <a:rPr lang="cs-CZ" dirty="0"/>
              <a:t>                                                          - svěřenecký </a:t>
            </a:r>
          </a:p>
          <a:p>
            <a:pPr marL="0" indent="0">
              <a:buNone/>
            </a:pPr>
            <a:r>
              <a:rPr lang="cs-CZ" dirty="0"/>
              <a:t>                                                             nástupce</a:t>
            </a:r>
          </a:p>
        </p:txBody>
      </p:sp>
    </p:spTree>
    <p:extLst>
      <p:ext uri="{BB962C8B-B14F-4D97-AF65-F5344CB8AC3E}">
        <p14:creationId xmlns:p14="http://schemas.microsoft.com/office/powerpoint/2010/main" val="29042284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accent5">
              <a:lumMod val="60000"/>
              <a:lumOff val="40000"/>
            </a:schemeClr>
          </a:solidFill>
        </p:spPr>
        <p:txBody>
          <a:bodyPr>
            <a:normAutofit fontScale="92500" lnSpcReduction="10000"/>
          </a:bodyPr>
          <a:lstStyle/>
          <a:p>
            <a:r>
              <a:rPr lang="cs-CZ" dirty="0"/>
              <a:t>Svědci závěti (§ 1539-1541) – svéprávná osoba, znalá jazyka nebo způsobu dorozumívání, ve kterém je učiněno právní jednání</a:t>
            </a:r>
          </a:p>
          <a:p>
            <a:r>
              <a:rPr lang="cs-CZ" dirty="0"/>
              <a:t>Nesmí to být dědic nebo </a:t>
            </a:r>
            <a:r>
              <a:rPr lang="cs-CZ" dirty="0" err="1"/>
              <a:t>odkazovník</a:t>
            </a:r>
            <a:r>
              <a:rPr lang="cs-CZ" dirty="0"/>
              <a:t> (výjimka je holograf. Pořízení a tři svědci)</a:t>
            </a:r>
          </a:p>
          <a:p>
            <a:r>
              <a:rPr lang="cs-CZ" dirty="0"/>
              <a:t>Vyloučena je osoba blízká nebo zaměstnanec dědice nebo </a:t>
            </a:r>
            <a:r>
              <a:rPr lang="cs-CZ" dirty="0" err="1"/>
              <a:t>odkazovníka</a:t>
            </a:r>
            <a:r>
              <a:rPr lang="cs-CZ" dirty="0"/>
              <a:t> (výjimka holograf. Pořízení a 3 svědci)</a:t>
            </a:r>
          </a:p>
          <a:p>
            <a:r>
              <a:rPr lang="cs-CZ" dirty="0"/>
              <a:t>Totéž platí o osobě tlumočníka, pisatele, předčitatele nebo o úřední osobě</a:t>
            </a:r>
          </a:p>
        </p:txBody>
      </p:sp>
    </p:spTree>
    <p:extLst>
      <p:ext uri="{BB962C8B-B14F-4D97-AF65-F5344CB8AC3E}">
        <p14:creationId xmlns:p14="http://schemas.microsoft.com/office/powerpoint/2010/main" val="39091482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accent5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dirty="0"/>
              <a:t>Vykonavatel závěti §1553-1555</a:t>
            </a:r>
          </a:p>
          <a:p>
            <a:pPr marL="0" indent="0">
              <a:buNone/>
            </a:pPr>
            <a:r>
              <a:rPr lang="cs-CZ" dirty="0"/>
              <a:t>Dbá o řádné plnění vůle zůstavitele</a:t>
            </a:r>
          </a:p>
          <a:p>
            <a:pPr marL="0" indent="0">
              <a:buNone/>
            </a:pPr>
            <a:r>
              <a:rPr lang="cs-CZ" dirty="0"/>
              <a:t>Vhodné u posledních pořízení, kde byla dědici uložena podmínka nebo příkaz</a:t>
            </a:r>
          </a:p>
          <a:p>
            <a:pPr marL="0" indent="0">
              <a:buNone/>
            </a:pPr>
            <a:r>
              <a:rPr lang="cs-CZ" dirty="0"/>
              <a:t>Vhodné při hlídání podmínky, za níž se má uskutečnit svěřenecké nástupnictví</a:t>
            </a:r>
          </a:p>
          <a:p>
            <a:pPr marL="0" indent="0">
              <a:buNone/>
            </a:pPr>
            <a:r>
              <a:rPr lang="cs-CZ" dirty="0"/>
              <a:t>„dozor“ nad hospodařením „předním dědicem“</a:t>
            </a:r>
          </a:p>
        </p:txBody>
      </p:sp>
    </p:spTree>
    <p:extLst>
      <p:ext uri="{BB962C8B-B14F-4D97-AF65-F5344CB8AC3E}">
        <p14:creationId xmlns:p14="http://schemas.microsoft.com/office/powerpoint/2010/main" val="27959911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accent5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dirty="0"/>
              <a:t>Správce pozůstalosti §1556 – spravuje pozůstalost, na základě povolání zůstavitelem ve formě veřejné listiny</a:t>
            </a:r>
          </a:p>
        </p:txBody>
      </p:sp>
    </p:spTree>
    <p:extLst>
      <p:ext uri="{BB962C8B-B14F-4D97-AF65-F5344CB8AC3E}">
        <p14:creationId xmlns:p14="http://schemas.microsoft.com/office/powerpoint/2010/main" val="72891113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339</TotalTime>
  <Words>2724</Words>
  <Application>Microsoft Office PowerPoint</Application>
  <PresentationFormat>Předvádění na obrazovce (4:3)</PresentationFormat>
  <Paragraphs>155</Paragraphs>
  <Slides>33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33</vt:i4>
      </vt:variant>
    </vt:vector>
  </HeadingPairs>
  <TitlesOfParts>
    <vt:vector size="36" baseType="lpstr">
      <vt:lpstr>Arial</vt:lpstr>
      <vt:lpstr>Calibri</vt:lpstr>
      <vt:lpstr>Motiv systému Office</vt:lpstr>
      <vt:lpstr>Subjekty dědického práva v evropském kontextu</vt:lpstr>
      <vt:lpstr>Subjekty dědického práva dle NOZ (zák. č. 89/2012 Sb.)</vt:lpstr>
      <vt:lpstr>Subjekty dědického práva</vt:lpstr>
      <vt:lpstr>Dispozice s dědictvím</vt:lpstr>
      <vt:lpstr>Prezentace aplikace PowerPoint</vt:lpstr>
      <vt:lpstr>Náhradnictví – obecné a svěřenecé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Právní stav do doby účinnosti nového českého zákona o mezinárodním právu soukromém č. 91/2012 Sb. (MPS),(podle z.č. 97/1963 Sb., MPSaP)</vt:lpstr>
      <vt:lpstr>Prezentace aplikace PowerPoint</vt:lpstr>
      <vt:lpstr>Prezentace aplikace PowerPoint</vt:lpstr>
      <vt:lpstr>Hmotněprávní úprava MPSaP (zák. č. 97/1963 Sb.), </vt:lpstr>
      <vt:lpstr>Prezentace aplikace PowerPoint</vt:lpstr>
      <vt:lpstr>Právní úprava v zák.č. 91/2012 Sb., účinná od 1.1.2013 do 17. 8. 2015</vt:lpstr>
      <vt:lpstr>Prezentace aplikace PowerPoint</vt:lpstr>
      <vt:lpstr>Prezentace aplikace PowerPoint</vt:lpstr>
      <vt:lpstr>Prezentace aplikace PowerPoint</vt:lpstr>
      <vt:lpstr>Prezentace aplikace PowerPoint</vt:lpstr>
      <vt:lpstr>Nařízení Evropského parlamentu a Rady Eu č. 650/2012 ze dne 4.7.2012 o příslušnosti, rozhodném právu, uznávání a výkonu rozhodnutí a přijímání a výkonu veřejných listin v dědických věcech a o vytvoření evropského dědického osvědčení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Dědicové, odkazovníci, s obvyklým pobytem v jiném členském státě než ve kterém se projednává dědictví</vt:lpstr>
      <vt:lpstr>Zamezení štěpení dědického statutu</vt:lpstr>
      <vt:lpstr>Prezentace aplikace PowerPoint</vt:lpstr>
      <vt:lpstr>Ochrana věřitelů</vt:lpstr>
      <vt:lpstr>Dědická smlouva</vt:lpstr>
      <vt:lpstr> Jednotné Evropské dědické osvědčení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Subjekty dědického práva v evropském kontextu</dc:title>
  <dc:creator>Lenka</dc:creator>
  <cp:lastModifiedBy>Lenka Dobešová</cp:lastModifiedBy>
  <cp:revision>29</cp:revision>
  <dcterms:created xsi:type="dcterms:W3CDTF">2015-05-11T20:02:17Z</dcterms:created>
  <dcterms:modified xsi:type="dcterms:W3CDTF">2023-05-16T15:16:13Z</dcterms:modified>
</cp:coreProperties>
</file>