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8"/>
  </p:notesMasterIdLst>
  <p:handoutMasterIdLst>
    <p:handoutMasterId r:id="rId29"/>
  </p:handoutMasterIdLst>
  <p:sldIdLst>
    <p:sldId id="256" r:id="rId2"/>
    <p:sldId id="286" r:id="rId3"/>
    <p:sldId id="320" r:id="rId4"/>
    <p:sldId id="321" r:id="rId5"/>
    <p:sldId id="299" r:id="rId6"/>
    <p:sldId id="316" r:id="rId7"/>
    <p:sldId id="300" r:id="rId8"/>
    <p:sldId id="262" r:id="rId9"/>
    <p:sldId id="263" r:id="rId10"/>
    <p:sldId id="326" r:id="rId11"/>
    <p:sldId id="327" r:id="rId12"/>
    <p:sldId id="328" r:id="rId13"/>
    <p:sldId id="289" r:id="rId14"/>
    <p:sldId id="329" r:id="rId15"/>
    <p:sldId id="288" r:id="rId16"/>
    <p:sldId id="332" r:id="rId17"/>
    <p:sldId id="330" r:id="rId18"/>
    <p:sldId id="290" r:id="rId19"/>
    <p:sldId id="335" r:id="rId20"/>
    <p:sldId id="333" r:id="rId21"/>
    <p:sldId id="291" r:id="rId22"/>
    <p:sldId id="336" r:id="rId23"/>
    <p:sldId id="292" r:id="rId24"/>
    <p:sldId id="294" r:id="rId25"/>
    <p:sldId id="295" r:id="rId26"/>
    <p:sldId id="298" r:id="rId27"/>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79" autoAdjust="0"/>
    <p:restoredTop sz="95768" autoAdjust="0"/>
  </p:normalViewPr>
  <p:slideViewPr>
    <p:cSldViewPr snapToGrid="0">
      <p:cViewPr varScale="1">
        <p:scale>
          <a:sx n="81" d="100"/>
          <a:sy n="81" d="100"/>
        </p:scale>
        <p:origin x="108" y="1818"/>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4" name="Obrázek 8">
            <a:extLst>
              <a:ext uri="{FF2B5EF4-FFF2-40B4-BE49-F238E27FC236}">
                <a16:creationId xmlns:a16="http://schemas.microsoft.com/office/drawing/2014/main" id="{F4BEF68F-D2E3-A445-BE69-DE5712F4B9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8" name="Obrázek 8">
            <a:extLst>
              <a:ext uri="{FF2B5EF4-FFF2-40B4-BE49-F238E27FC236}">
                <a16:creationId xmlns:a16="http://schemas.microsoft.com/office/drawing/2014/main" id="{3670C515-4DAA-7F4B-92D5-CBE71403759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10" name="Obrázek 8">
            <a:extLst>
              <a:ext uri="{FF2B5EF4-FFF2-40B4-BE49-F238E27FC236}">
                <a16:creationId xmlns:a16="http://schemas.microsoft.com/office/drawing/2014/main" id="{D2567773-B605-2B43-9036-93D6446553F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91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91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9"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5"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59BBB889-9A7B-9D4F-983C-EF6BCB924DA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8B634E8E-DBA3-B14F-81EC-219FEC2F82C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2" name="Obrázek 8">
            <a:extLst>
              <a:ext uri="{FF2B5EF4-FFF2-40B4-BE49-F238E27FC236}">
                <a16:creationId xmlns:a16="http://schemas.microsoft.com/office/drawing/2014/main" id="{F5224E24-147F-EE43-B65A-19061D0BD9F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9" name="Obrázek 8">
            <a:extLst>
              <a:ext uri="{FF2B5EF4-FFF2-40B4-BE49-F238E27FC236}">
                <a16:creationId xmlns:a16="http://schemas.microsoft.com/office/drawing/2014/main" id="{9FA8E4E0-B396-804E-A80F-F901C2CBAF0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17" name="Obrázek 8">
            <a:extLst>
              <a:ext uri="{FF2B5EF4-FFF2-40B4-BE49-F238E27FC236}">
                <a16:creationId xmlns:a16="http://schemas.microsoft.com/office/drawing/2014/main" id="{A63F5DF2-7BE9-9D42-95D5-0960F0062F2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7" name="Obrázek 8">
            <a:extLst>
              <a:ext uri="{FF2B5EF4-FFF2-40B4-BE49-F238E27FC236}">
                <a16:creationId xmlns:a16="http://schemas.microsoft.com/office/drawing/2014/main" id="{2B91F2EA-D76F-7D4C-960D-6E3E77E7184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7" name="Obrázek 8">
            <a:extLst>
              <a:ext uri="{FF2B5EF4-FFF2-40B4-BE49-F238E27FC236}">
                <a16:creationId xmlns:a16="http://schemas.microsoft.com/office/drawing/2014/main" id="{E7FAA686-EF64-0D47-AFF9-2958D278989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p:txBody>
          <a:bodyPr/>
          <a:lstStyle/>
          <a:p>
            <a:r>
              <a:rPr lang="cs-CZ" dirty="0"/>
              <a:t>Daňové výnosy a daňové povinnosti</a:t>
            </a:r>
            <a:br>
              <a:rPr lang="cs-CZ" dirty="0"/>
            </a:br>
            <a:r>
              <a:rPr lang="cs-CZ" dirty="0"/>
              <a:t>Rozpočtové určení daní</a:t>
            </a:r>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398502" y="4116402"/>
            <a:ext cx="11361600" cy="1658756"/>
          </a:xfrm>
        </p:spPr>
        <p:txBody>
          <a:bodyPr/>
          <a:lstStyle/>
          <a:p>
            <a:endParaRPr lang="cs-CZ" dirty="0"/>
          </a:p>
          <a:p>
            <a:endParaRPr lang="cs-CZ" dirty="0"/>
          </a:p>
          <a:p>
            <a:endParaRPr lang="cs-CZ" dirty="0"/>
          </a:p>
          <a:p>
            <a:r>
              <a:rPr lang="cs-CZ" dirty="0"/>
              <a:t>Jan Neckář</a:t>
            </a:r>
          </a:p>
          <a:p>
            <a:r>
              <a:rPr lang="cs-CZ" dirty="0"/>
              <a:t>BEP601Zk Financování územních samospráv     	        	                  duben 2024</a:t>
            </a:r>
          </a:p>
          <a:p>
            <a:endParaRPr lang="cs-CZ" dirty="0"/>
          </a:p>
        </p:txBody>
      </p:sp>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EA7F94-FC42-8C30-6D60-454A416EC77E}"/>
              </a:ext>
            </a:extLst>
          </p:cNvPr>
          <p:cNvSpPr>
            <a:spLocks noGrp="1"/>
          </p:cNvSpPr>
          <p:nvPr>
            <p:ph type="title"/>
          </p:nvPr>
        </p:nvSpPr>
        <p:spPr/>
        <p:txBody>
          <a:bodyPr/>
          <a:lstStyle/>
          <a:p>
            <a:r>
              <a:rPr lang="cs-CZ" dirty="0"/>
              <a:t>Samospráva a financování</a:t>
            </a:r>
          </a:p>
        </p:txBody>
      </p:sp>
      <p:sp>
        <p:nvSpPr>
          <p:cNvPr id="3" name="Zástupný obsah 2">
            <a:extLst>
              <a:ext uri="{FF2B5EF4-FFF2-40B4-BE49-F238E27FC236}">
                <a16:creationId xmlns:a16="http://schemas.microsoft.com/office/drawing/2014/main" id="{77B7621D-12FB-8681-A8C3-ADAEE120CBE2}"/>
              </a:ext>
            </a:extLst>
          </p:cNvPr>
          <p:cNvSpPr>
            <a:spLocks noGrp="1"/>
          </p:cNvSpPr>
          <p:nvPr>
            <p:ph idx="1"/>
          </p:nvPr>
        </p:nvSpPr>
        <p:spPr/>
        <p:txBody>
          <a:bodyPr/>
          <a:lstStyle/>
          <a:p>
            <a:r>
              <a:rPr lang="cs-CZ" dirty="0"/>
              <a:t>Fiskální decentralizace, fiskální federalismus</a:t>
            </a:r>
          </a:p>
          <a:p>
            <a:r>
              <a:rPr lang="cs-CZ" dirty="0"/>
              <a:t>Nezávislost na centrální úrovni</a:t>
            </a:r>
          </a:p>
          <a:p>
            <a:endParaRPr lang="cs-CZ" dirty="0"/>
          </a:p>
          <a:p>
            <a:r>
              <a:rPr lang="cs-CZ" dirty="0"/>
              <a:t>Čl. 8 Ústavy</a:t>
            </a:r>
          </a:p>
          <a:p>
            <a:pPr lvl="1"/>
            <a:r>
              <a:rPr lang="cs-CZ" dirty="0"/>
              <a:t>Zaručuje se samospráva územních samosprávných celků.</a:t>
            </a:r>
          </a:p>
          <a:p>
            <a:endParaRPr lang="cs-CZ" dirty="0"/>
          </a:p>
          <a:p>
            <a:r>
              <a:rPr lang="cs-CZ" dirty="0"/>
              <a:t>Čl. 101 Ústavy</a:t>
            </a:r>
          </a:p>
          <a:p>
            <a:pPr lvl="1"/>
            <a:r>
              <a:rPr lang="cs-CZ" dirty="0"/>
              <a:t>(3) Územní samosprávné celky jsou veřejnoprávními korporacemi, které mohou mít vlastní majetek a hospodaří podle vlastního rozpočtu.</a:t>
            </a:r>
          </a:p>
          <a:p>
            <a:pPr lvl="1"/>
            <a:r>
              <a:rPr lang="cs-CZ" dirty="0"/>
              <a:t>(4) Stát může zasahovat do činnosti územních samosprávných celků, jen vyžaduje-li to ochrana zákona, a jen způsobem stanoveným zákonem.</a:t>
            </a:r>
          </a:p>
        </p:txBody>
      </p:sp>
    </p:spTree>
    <p:extLst>
      <p:ext uri="{BB962C8B-B14F-4D97-AF65-F5344CB8AC3E}">
        <p14:creationId xmlns:p14="http://schemas.microsoft.com/office/powerpoint/2010/main" val="26974760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679AAD-3350-4D48-3F24-EA81B45C18A4}"/>
              </a:ext>
            </a:extLst>
          </p:cNvPr>
          <p:cNvSpPr>
            <a:spLocks noGrp="1"/>
          </p:cNvSpPr>
          <p:nvPr>
            <p:ph type="title"/>
          </p:nvPr>
        </p:nvSpPr>
        <p:spPr>
          <a:xfrm>
            <a:off x="720000" y="328114"/>
            <a:ext cx="10753200" cy="451576"/>
          </a:xfrm>
        </p:spPr>
        <p:txBody>
          <a:bodyPr/>
          <a:lstStyle/>
          <a:p>
            <a:r>
              <a:rPr lang="cs-CZ" dirty="0"/>
              <a:t>Příjmy obce</a:t>
            </a:r>
          </a:p>
        </p:txBody>
      </p:sp>
      <p:sp>
        <p:nvSpPr>
          <p:cNvPr id="3" name="Zástupný obsah 2">
            <a:extLst>
              <a:ext uri="{FF2B5EF4-FFF2-40B4-BE49-F238E27FC236}">
                <a16:creationId xmlns:a16="http://schemas.microsoft.com/office/drawing/2014/main" id="{78FE0186-B2F0-6E8B-DC1F-7038D07C5FF4}"/>
              </a:ext>
            </a:extLst>
          </p:cNvPr>
          <p:cNvSpPr>
            <a:spLocks noGrp="1"/>
          </p:cNvSpPr>
          <p:nvPr>
            <p:ph idx="1"/>
          </p:nvPr>
        </p:nvSpPr>
        <p:spPr>
          <a:xfrm>
            <a:off x="719400" y="902525"/>
            <a:ext cx="10753200" cy="4513839"/>
          </a:xfrm>
        </p:spPr>
        <p:txBody>
          <a:bodyPr/>
          <a:lstStyle/>
          <a:p>
            <a:r>
              <a:rPr lang="cs-CZ" dirty="0"/>
              <a:t>Příjmy rozpočtu obce tvoří zejména</a:t>
            </a:r>
          </a:p>
          <a:p>
            <a:pPr lvl="1"/>
            <a:r>
              <a:rPr lang="cs-CZ" dirty="0"/>
              <a:t>a) příjmy z vlastního majetku a majetkových práv,</a:t>
            </a:r>
          </a:p>
          <a:p>
            <a:pPr lvl="1"/>
            <a:r>
              <a:rPr lang="cs-CZ" dirty="0"/>
              <a:t>b) příjmy z výsledků vlastní činnosti,</a:t>
            </a:r>
          </a:p>
          <a:p>
            <a:pPr lvl="1"/>
            <a:r>
              <a:rPr lang="cs-CZ" dirty="0"/>
              <a:t>c) příjmy z hospodářské činnosti právnických osob, pokud jsou podle tohoto nebo jiného zákona příjmem obce, která organizaci zřídila nebo založila,</a:t>
            </a:r>
          </a:p>
          <a:p>
            <a:pPr lvl="1"/>
            <a:r>
              <a:rPr lang="cs-CZ" dirty="0"/>
              <a:t>d) příjmy z vlastní správní činnosti včetně příjmů z výkonů státní správy, k nimž je obec pověřena podle zvláštních zákonů, zejména ze správních poplatků z této činnosti, příjmy z vybraných pokut a odvodů uložených v pravomoci obce podle tohoto zákona nebo zvláštních zákonů, pokud není dále stanoveno jinak,</a:t>
            </a:r>
          </a:p>
          <a:p>
            <a:pPr lvl="1"/>
            <a:r>
              <a:rPr lang="cs-CZ" dirty="0"/>
              <a:t>e) </a:t>
            </a:r>
            <a:r>
              <a:rPr lang="cs-CZ" b="1" dirty="0"/>
              <a:t>příjmy z místních poplatků </a:t>
            </a:r>
            <a:r>
              <a:rPr lang="cs-CZ" dirty="0"/>
              <a:t>podle zvláštního zákona,</a:t>
            </a:r>
          </a:p>
          <a:p>
            <a:pPr lvl="1"/>
            <a:r>
              <a:rPr lang="cs-CZ" dirty="0"/>
              <a:t>f) </a:t>
            </a:r>
            <a:r>
              <a:rPr lang="cs-CZ" b="1" dirty="0"/>
              <a:t>výnosy daní nebo podíly na nich</a:t>
            </a:r>
            <a:r>
              <a:rPr lang="cs-CZ" dirty="0"/>
              <a:t> podle zvláštního zákona,</a:t>
            </a:r>
          </a:p>
          <a:p>
            <a:pPr lvl="1"/>
            <a:r>
              <a:rPr lang="cs-CZ" dirty="0"/>
              <a:t>g) dotace ze státního rozpočtu a ze státních fondů,</a:t>
            </a:r>
          </a:p>
          <a:p>
            <a:pPr lvl="1"/>
            <a:r>
              <a:rPr lang="cs-CZ" dirty="0"/>
              <a:t>h) dotace z rozpočtu kraje,</a:t>
            </a:r>
          </a:p>
          <a:p>
            <a:pPr lvl="1"/>
            <a:r>
              <a:rPr lang="cs-CZ" dirty="0"/>
              <a:t>i) prostředky získané správní činností ostatních orgánů státní správy, např. z jimi ukládaných pokut a jiných peněžních odvodů a správních trestů, jestliže jsou podle zvláštních zákonů příjmem obce,</a:t>
            </a:r>
          </a:p>
          <a:p>
            <a:pPr lvl="1"/>
            <a:r>
              <a:rPr lang="cs-CZ" dirty="0"/>
              <a:t>j) přijaté peněžité dary a příspěvky,</a:t>
            </a:r>
          </a:p>
          <a:p>
            <a:pPr lvl="1"/>
            <a:r>
              <a:rPr lang="cs-CZ" dirty="0"/>
              <a:t>k) jiné příjmy, které podle zvláštních zákonů patří do příjmů obce.</a:t>
            </a:r>
          </a:p>
        </p:txBody>
      </p:sp>
    </p:spTree>
    <p:extLst>
      <p:ext uri="{BB962C8B-B14F-4D97-AF65-F5344CB8AC3E}">
        <p14:creationId xmlns:p14="http://schemas.microsoft.com/office/powerpoint/2010/main" val="9169758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679AAD-3350-4D48-3F24-EA81B45C18A4}"/>
              </a:ext>
            </a:extLst>
          </p:cNvPr>
          <p:cNvSpPr>
            <a:spLocks noGrp="1"/>
          </p:cNvSpPr>
          <p:nvPr>
            <p:ph type="title"/>
          </p:nvPr>
        </p:nvSpPr>
        <p:spPr/>
        <p:txBody>
          <a:bodyPr/>
          <a:lstStyle/>
          <a:p>
            <a:r>
              <a:rPr lang="cs-CZ" dirty="0"/>
              <a:t>Příjmy kraje</a:t>
            </a:r>
          </a:p>
        </p:txBody>
      </p:sp>
      <p:sp>
        <p:nvSpPr>
          <p:cNvPr id="3" name="Zástupný obsah 2">
            <a:extLst>
              <a:ext uri="{FF2B5EF4-FFF2-40B4-BE49-F238E27FC236}">
                <a16:creationId xmlns:a16="http://schemas.microsoft.com/office/drawing/2014/main" id="{78FE0186-B2F0-6E8B-DC1F-7038D07C5FF4}"/>
              </a:ext>
            </a:extLst>
          </p:cNvPr>
          <p:cNvSpPr>
            <a:spLocks noGrp="1"/>
          </p:cNvSpPr>
          <p:nvPr>
            <p:ph idx="1"/>
          </p:nvPr>
        </p:nvSpPr>
        <p:spPr>
          <a:xfrm>
            <a:off x="720000" y="1359001"/>
            <a:ext cx="10753200" cy="4139998"/>
          </a:xfrm>
        </p:spPr>
        <p:txBody>
          <a:bodyPr/>
          <a:lstStyle/>
          <a:p>
            <a:r>
              <a:rPr lang="cs-CZ" dirty="0"/>
              <a:t>Příjmy rozpočtu kraje tvoří zejména</a:t>
            </a:r>
          </a:p>
          <a:p>
            <a:pPr lvl="1"/>
            <a:r>
              <a:rPr lang="cs-CZ" dirty="0"/>
              <a:t>a) příjmy z vlastního majetku a majetkových práv,</a:t>
            </a:r>
          </a:p>
          <a:p>
            <a:pPr lvl="1"/>
            <a:r>
              <a:rPr lang="cs-CZ" dirty="0"/>
              <a:t>b) příjmy z výsledků vlastní činnosti,</a:t>
            </a:r>
          </a:p>
          <a:p>
            <a:pPr lvl="1"/>
            <a:r>
              <a:rPr lang="cs-CZ" dirty="0"/>
              <a:t>c) příjmy z hospodářské činnosti organizace, pokud jsou podle tohoto nebo jiného zákona příjmem rozpočtu kraje, který organizaci zřídil nebo založil,</a:t>
            </a:r>
          </a:p>
          <a:p>
            <a:pPr lvl="1"/>
            <a:r>
              <a:rPr lang="cs-CZ" dirty="0"/>
              <a:t>d) příjmy ze správní činnosti včetně příjmů z výkonů státní správy, k nimž je kraj pověřen podle zvláštních zákonů, zejména </a:t>
            </a:r>
            <a:r>
              <a:rPr lang="cs-CZ" b="1" dirty="0"/>
              <a:t>správní poplatky </a:t>
            </a:r>
            <a:r>
              <a:rPr lang="cs-CZ" dirty="0"/>
              <a:t>z této činnosti a dále příjmy z vybraných pokut uložených v pravomoci kraje podle tohoto zákona nebo zvláštních zákonů, pokud není dále stanoveno jinak,</a:t>
            </a:r>
          </a:p>
          <a:p>
            <a:pPr lvl="1"/>
            <a:r>
              <a:rPr lang="cs-CZ" dirty="0"/>
              <a:t>e) </a:t>
            </a:r>
            <a:r>
              <a:rPr lang="cs-CZ" b="1" dirty="0"/>
              <a:t>výnosy daní nebo podíly na nich </a:t>
            </a:r>
            <a:r>
              <a:rPr lang="cs-CZ" dirty="0"/>
              <a:t>podle zvláštního zákona,8)</a:t>
            </a:r>
          </a:p>
          <a:p>
            <a:pPr lvl="1"/>
            <a:r>
              <a:rPr lang="cs-CZ" dirty="0"/>
              <a:t>f) dotace ze státního rozpočtu a ze státních fondů,</a:t>
            </a:r>
          </a:p>
          <a:p>
            <a:pPr lvl="1"/>
            <a:r>
              <a:rPr lang="cs-CZ" dirty="0"/>
              <a:t>g) přijaté peněžité dary a příspěvky,</a:t>
            </a:r>
          </a:p>
          <a:p>
            <a:pPr lvl="1"/>
            <a:r>
              <a:rPr lang="cs-CZ" dirty="0"/>
              <a:t>h) jiné příjmy, které podle zvláštních zákonů patří do příjmů kraje,</a:t>
            </a:r>
          </a:p>
          <a:p>
            <a:pPr lvl="1"/>
            <a:r>
              <a:rPr lang="cs-CZ" dirty="0"/>
              <a:t>i) prostředky získané správní činností ostatních orgánů státní správy, např. z jimi ukládaných pokut a jiných peněžních odvodů a správních trestů, jestliže jsou podle zvláštních zákonů příjmem kraje.</a:t>
            </a:r>
          </a:p>
        </p:txBody>
      </p:sp>
    </p:spTree>
    <p:extLst>
      <p:ext uri="{BB962C8B-B14F-4D97-AF65-F5344CB8AC3E}">
        <p14:creationId xmlns:p14="http://schemas.microsoft.com/office/powerpoint/2010/main" val="34161358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2D4723-315B-F4BB-AFF5-7F88C53CB03A}"/>
              </a:ext>
            </a:extLst>
          </p:cNvPr>
          <p:cNvSpPr>
            <a:spLocks noGrp="1"/>
          </p:cNvSpPr>
          <p:nvPr>
            <p:ph type="title"/>
          </p:nvPr>
        </p:nvSpPr>
        <p:spPr/>
        <p:txBody>
          <a:bodyPr/>
          <a:lstStyle/>
          <a:p>
            <a:pPr>
              <a:defRPr/>
            </a:pPr>
            <a:r>
              <a:rPr lang="cs-CZ" dirty="0"/>
              <a:t>Rozpočtové určení daní</a:t>
            </a:r>
          </a:p>
        </p:txBody>
      </p:sp>
      <p:sp>
        <p:nvSpPr>
          <p:cNvPr id="3" name="Zástupný symbol pro obsah 2">
            <a:extLst>
              <a:ext uri="{FF2B5EF4-FFF2-40B4-BE49-F238E27FC236}">
                <a16:creationId xmlns:a16="http://schemas.microsoft.com/office/drawing/2014/main" id="{DE232C95-8D70-D7DF-937E-53EE28159E29}"/>
              </a:ext>
            </a:extLst>
          </p:cNvPr>
          <p:cNvSpPr>
            <a:spLocks noGrp="1"/>
          </p:cNvSpPr>
          <p:nvPr>
            <p:ph idx="1"/>
          </p:nvPr>
        </p:nvSpPr>
        <p:spPr/>
        <p:txBody>
          <a:bodyPr/>
          <a:lstStyle/>
          <a:p>
            <a:pPr>
              <a:defRPr/>
            </a:pPr>
            <a:r>
              <a:rPr lang="cs-CZ" dirty="0"/>
              <a:t>Zákon 243/2000 Sb., o rozpočtovém určení výnosů některých daní územním samosprávným celkům a některým státním fondům (zákon o rozpočtovém určení daní)</a:t>
            </a:r>
          </a:p>
          <a:p>
            <a:pPr>
              <a:defRPr/>
            </a:pPr>
            <a:r>
              <a:rPr lang="cs-CZ" dirty="0"/>
              <a:t>Určuje zákonem, kam plynou výnosy z (některých) daní</a:t>
            </a:r>
          </a:p>
          <a:p>
            <a:pPr>
              <a:defRPr/>
            </a:pPr>
            <a:endParaRPr lang="cs-CZ" dirty="0"/>
          </a:p>
          <a:p>
            <a:pPr>
              <a:defRPr/>
            </a:pPr>
            <a:r>
              <a:rPr lang="cs-CZ" dirty="0"/>
              <a:t>Lze odlišovat výlučné daně a sdílené daně</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493E68-D306-4867-8519-290157472544}"/>
              </a:ext>
            </a:extLst>
          </p:cNvPr>
          <p:cNvSpPr>
            <a:spLocks noGrp="1"/>
          </p:cNvSpPr>
          <p:nvPr>
            <p:ph type="title"/>
          </p:nvPr>
        </p:nvSpPr>
        <p:spPr/>
        <p:txBody>
          <a:bodyPr/>
          <a:lstStyle/>
          <a:p>
            <a:r>
              <a:rPr lang="cs-CZ" dirty="0"/>
              <a:t>RUD schéma</a:t>
            </a:r>
          </a:p>
        </p:txBody>
      </p:sp>
      <p:sp>
        <p:nvSpPr>
          <p:cNvPr id="7" name="Zástupný obsah 6">
            <a:extLst>
              <a:ext uri="{FF2B5EF4-FFF2-40B4-BE49-F238E27FC236}">
                <a16:creationId xmlns:a16="http://schemas.microsoft.com/office/drawing/2014/main" id="{41490C68-242E-CEAE-BB39-FFC225807963}"/>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11238917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DCC67A-1319-78A4-5005-8C2C020090FD}"/>
              </a:ext>
            </a:extLst>
          </p:cNvPr>
          <p:cNvSpPr>
            <a:spLocks noGrp="1"/>
          </p:cNvSpPr>
          <p:nvPr>
            <p:ph type="title"/>
          </p:nvPr>
        </p:nvSpPr>
        <p:spPr/>
        <p:txBody>
          <a:bodyPr/>
          <a:lstStyle/>
          <a:p>
            <a:pPr>
              <a:defRPr/>
            </a:pPr>
            <a:r>
              <a:rPr lang="cs-CZ" dirty="0"/>
              <a:t>Možnosti samospráv ovlivňovat daňové příjmy</a:t>
            </a:r>
          </a:p>
        </p:txBody>
      </p:sp>
      <p:sp>
        <p:nvSpPr>
          <p:cNvPr id="3" name="Zástupný symbol pro obsah 2">
            <a:extLst>
              <a:ext uri="{FF2B5EF4-FFF2-40B4-BE49-F238E27FC236}">
                <a16:creationId xmlns:a16="http://schemas.microsoft.com/office/drawing/2014/main" id="{063D7666-7516-50B5-B1BF-0D5FBDFE04A4}"/>
              </a:ext>
            </a:extLst>
          </p:cNvPr>
          <p:cNvSpPr>
            <a:spLocks noGrp="1"/>
          </p:cNvSpPr>
          <p:nvPr>
            <p:ph idx="1"/>
          </p:nvPr>
        </p:nvSpPr>
        <p:spPr/>
        <p:txBody>
          <a:bodyPr/>
          <a:lstStyle/>
          <a:p>
            <a:pPr>
              <a:defRPr/>
            </a:pPr>
            <a:endParaRPr lang="cs-CZ" dirty="0"/>
          </a:p>
          <a:p>
            <a:pPr>
              <a:defRPr/>
            </a:pPr>
            <a:r>
              <a:rPr lang="cs-CZ" dirty="0"/>
              <a:t>Mohou ÚSC ovlivnit výši svých daňových příjmů?</a:t>
            </a:r>
          </a:p>
          <a:p>
            <a:pPr>
              <a:defRPr/>
            </a:pPr>
            <a:endParaRPr lang="cs-CZ" dirty="0"/>
          </a:p>
          <a:p>
            <a:pPr>
              <a:defRPr/>
            </a:pPr>
            <a:r>
              <a:rPr lang="cs-CZ" dirty="0"/>
              <a:t>Jak?</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DCC67A-1319-78A4-5005-8C2C020090FD}"/>
              </a:ext>
            </a:extLst>
          </p:cNvPr>
          <p:cNvSpPr>
            <a:spLocks noGrp="1"/>
          </p:cNvSpPr>
          <p:nvPr>
            <p:ph type="title"/>
          </p:nvPr>
        </p:nvSpPr>
        <p:spPr/>
        <p:txBody>
          <a:bodyPr/>
          <a:lstStyle/>
          <a:p>
            <a:pPr>
              <a:defRPr/>
            </a:pPr>
            <a:r>
              <a:rPr lang="cs-CZ" dirty="0"/>
              <a:t>Možnosti samospráv ovlivňovat daňové příjmy</a:t>
            </a:r>
          </a:p>
        </p:txBody>
      </p:sp>
      <p:sp>
        <p:nvSpPr>
          <p:cNvPr id="3" name="Zástupný symbol pro obsah 2">
            <a:extLst>
              <a:ext uri="{FF2B5EF4-FFF2-40B4-BE49-F238E27FC236}">
                <a16:creationId xmlns:a16="http://schemas.microsoft.com/office/drawing/2014/main" id="{063D7666-7516-50B5-B1BF-0D5FBDFE04A4}"/>
              </a:ext>
            </a:extLst>
          </p:cNvPr>
          <p:cNvSpPr>
            <a:spLocks noGrp="1"/>
          </p:cNvSpPr>
          <p:nvPr>
            <p:ph idx="1"/>
          </p:nvPr>
        </p:nvSpPr>
        <p:spPr/>
        <p:txBody>
          <a:bodyPr/>
          <a:lstStyle/>
          <a:p>
            <a:pPr>
              <a:defRPr/>
            </a:pPr>
            <a:endParaRPr lang="cs-CZ" dirty="0"/>
          </a:p>
          <a:p>
            <a:pPr>
              <a:defRPr/>
            </a:pPr>
            <a:r>
              <a:rPr lang="cs-CZ" dirty="0"/>
              <a:t>Změna zákona o RUD (v současné chvíli návrh MF se souhlasem většiny krajů)</a:t>
            </a:r>
          </a:p>
          <a:p>
            <a:pPr>
              <a:defRPr/>
            </a:pPr>
            <a:r>
              <a:rPr lang="cs-CZ" dirty="0"/>
              <a:t>Hojně diskutováno v rámci pandemie COVID-19</a:t>
            </a:r>
          </a:p>
          <a:p>
            <a:pPr>
              <a:defRPr/>
            </a:pPr>
            <a:endParaRPr lang="cs-CZ" dirty="0"/>
          </a:p>
        </p:txBody>
      </p:sp>
    </p:spTree>
    <p:extLst>
      <p:ext uri="{BB962C8B-B14F-4D97-AF65-F5344CB8AC3E}">
        <p14:creationId xmlns:p14="http://schemas.microsoft.com/office/powerpoint/2010/main" val="38507516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DCC67A-1319-78A4-5005-8C2C020090FD}"/>
              </a:ext>
            </a:extLst>
          </p:cNvPr>
          <p:cNvSpPr>
            <a:spLocks noGrp="1"/>
          </p:cNvSpPr>
          <p:nvPr>
            <p:ph type="title"/>
          </p:nvPr>
        </p:nvSpPr>
        <p:spPr/>
        <p:txBody>
          <a:bodyPr/>
          <a:lstStyle/>
          <a:p>
            <a:pPr>
              <a:defRPr/>
            </a:pPr>
            <a:r>
              <a:rPr lang="cs-CZ" dirty="0"/>
              <a:t>Možnosti samospráv ovlivňovat daňové příjmy (kromě změny zákonů)</a:t>
            </a:r>
          </a:p>
        </p:txBody>
      </p:sp>
      <p:sp>
        <p:nvSpPr>
          <p:cNvPr id="3" name="Zástupný symbol pro obsah 2">
            <a:extLst>
              <a:ext uri="{FF2B5EF4-FFF2-40B4-BE49-F238E27FC236}">
                <a16:creationId xmlns:a16="http://schemas.microsoft.com/office/drawing/2014/main" id="{063D7666-7516-50B5-B1BF-0D5FBDFE04A4}"/>
              </a:ext>
            </a:extLst>
          </p:cNvPr>
          <p:cNvSpPr>
            <a:spLocks noGrp="1"/>
          </p:cNvSpPr>
          <p:nvPr>
            <p:ph idx="1"/>
          </p:nvPr>
        </p:nvSpPr>
        <p:spPr/>
        <p:txBody>
          <a:bodyPr/>
          <a:lstStyle/>
          <a:p>
            <a:pPr>
              <a:defRPr/>
            </a:pPr>
            <a:endParaRPr lang="cs-CZ" dirty="0"/>
          </a:p>
          <a:p>
            <a:pPr>
              <a:defRPr/>
            </a:pPr>
            <a:r>
              <a:rPr lang="cs-CZ" dirty="0"/>
              <a:t>Zvýšení počtu obyvatel</a:t>
            </a:r>
          </a:p>
          <a:p>
            <a:pPr>
              <a:defRPr/>
            </a:pPr>
            <a:endParaRPr lang="cs-CZ" dirty="0"/>
          </a:p>
          <a:p>
            <a:pPr>
              <a:defRPr/>
            </a:pPr>
            <a:r>
              <a:rPr lang="cs-CZ" dirty="0"/>
              <a:t>DNV</a:t>
            </a:r>
          </a:p>
          <a:p>
            <a:pPr>
              <a:defRPr/>
            </a:pPr>
            <a:endParaRPr lang="cs-CZ" dirty="0"/>
          </a:p>
          <a:p>
            <a:pPr>
              <a:defRPr/>
            </a:pPr>
            <a:r>
              <a:rPr lang="cs-CZ" dirty="0"/>
              <a:t>Místní poplatky </a:t>
            </a:r>
          </a:p>
        </p:txBody>
      </p:sp>
    </p:spTree>
    <p:extLst>
      <p:ext uri="{BB962C8B-B14F-4D97-AF65-F5344CB8AC3E}">
        <p14:creationId xmlns:p14="http://schemas.microsoft.com/office/powerpoint/2010/main" val="40146712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06652A-137B-050C-CCD7-08E8F406A94C}"/>
              </a:ext>
            </a:extLst>
          </p:cNvPr>
          <p:cNvSpPr>
            <a:spLocks noGrp="1"/>
          </p:cNvSpPr>
          <p:nvPr>
            <p:ph type="title"/>
          </p:nvPr>
        </p:nvSpPr>
        <p:spPr/>
        <p:txBody>
          <a:bodyPr/>
          <a:lstStyle/>
          <a:p>
            <a:pPr>
              <a:defRPr/>
            </a:pPr>
            <a:r>
              <a:rPr lang="cs-CZ" dirty="0"/>
              <a:t>Zvýšení počtu obyvatel</a:t>
            </a:r>
          </a:p>
        </p:txBody>
      </p:sp>
      <p:sp>
        <p:nvSpPr>
          <p:cNvPr id="3" name="Zástupný symbol pro obsah 2">
            <a:extLst>
              <a:ext uri="{FF2B5EF4-FFF2-40B4-BE49-F238E27FC236}">
                <a16:creationId xmlns:a16="http://schemas.microsoft.com/office/drawing/2014/main" id="{F673EB17-B4D2-9379-EC5C-74ACC57F670A}"/>
              </a:ext>
            </a:extLst>
          </p:cNvPr>
          <p:cNvSpPr>
            <a:spLocks noGrp="1"/>
          </p:cNvSpPr>
          <p:nvPr>
            <p:ph idx="1"/>
          </p:nvPr>
        </p:nvSpPr>
        <p:spPr/>
        <p:txBody>
          <a:bodyPr/>
          <a:lstStyle/>
          <a:p>
            <a:pPr>
              <a:defRPr/>
            </a:pPr>
            <a:r>
              <a:rPr lang="cs-CZ" dirty="0" err="1"/>
              <a:t>ZoRUD</a:t>
            </a:r>
            <a:r>
              <a:rPr lang="cs-CZ" dirty="0"/>
              <a:t> upravuje 4 kategorie obcí (0 – 50, 51 – 2.000, 2.001 – 30.000, 30.001 a více)</a:t>
            </a:r>
          </a:p>
          <a:p>
            <a:pPr>
              <a:defRPr/>
            </a:pPr>
            <a:r>
              <a:rPr lang="cs-CZ" dirty="0"/>
              <a:t>Při dosažení vyšší kategorie se zvyšuje výnos na každého jednoho (dalšího) obyvatele = „kupování obyvatel“</a:t>
            </a:r>
          </a:p>
          <a:p>
            <a:pPr>
              <a:defRPr/>
            </a:pPr>
            <a:r>
              <a:rPr lang="cs-CZ" dirty="0"/>
              <a:t>Specifické podmínky RUD pro Prahu, Plzeň, Ostravu a Brno</a:t>
            </a:r>
          </a:p>
          <a:p>
            <a:pPr>
              <a:defRPr/>
            </a:pPr>
            <a:endParaRPr lang="cs-CZ" dirty="0"/>
          </a:p>
          <a:p>
            <a:pPr>
              <a:defRPr/>
            </a:pPr>
            <a:r>
              <a:rPr lang="cs-CZ" dirty="0"/>
              <a:t>U krajů není vazba mezi počtem obyvatel a podílem na výnosech</a:t>
            </a:r>
          </a:p>
          <a:p>
            <a:pPr>
              <a:defRPr/>
            </a:pPr>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BBD103-A05B-939E-024B-0F4B6470A65D}"/>
              </a:ext>
            </a:extLst>
          </p:cNvPr>
          <p:cNvSpPr>
            <a:spLocks noGrp="1"/>
          </p:cNvSpPr>
          <p:nvPr>
            <p:ph type="title"/>
          </p:nvPr>
        </p:nvSpPr>
        <p:spPr/>
        <p:txBody>
          <a:bodyPr/>
          <a:lstStyle/>
          <a:p>
            <a:r>
              <a:rPr lang="cs-CZ" dirty="0"/>
              <a:t>Zvýšení inkasa DNV</a:t>
            </a:r>
          </a:p>
        </p:txBody>
      </p:sp>
      <p:sp>
        <p:nvSpPr>
          <p:cNvPr id="3" name="Zástupný obsah 2">
            <a:extLst>
              <a:ext uri="{FF2B5EF4-FFF2-40B4-BE49-F238E27FC236}">
                <a16:creationId xmlns:a16="http://schemas.microsoft.com/office/drawing/2014/main" id="{7B36A6DE-333B-DCE2-3ECF-60E0FA970A90}"/>
              </a:ext>
            </a:extLst>
          </p:cNvPr>
          <p:cNvSpPr>
            <a:spLocks noGrp="1"/>
          </p:cNvSpPr>
          <p:nvPr>
            <p:ph idx="1"/>
          </p:nvPr>
        </p:nvSpPr>
        <p:spPr/>
        <p:txBody>
          <a:bodyPr/>
          <a:lstStyle/>
          <a:p>
            <a:r>
              <a:rPr lang="cs-CZ" dirty="0"/>
              <a:t>Velikost obce (počet občanů)</a:t>
            </a:r>
          </a:p>
          <a:p>
            <a:r>
              <a:rPr lang="cs-CZ" dirty="0"/>
              <a:t>Úprava velikostního koeficientu obce </a:t>
            </a:r>
          </a:p>
          <a:p>
            <a:r>
              <a:rPr lang="cs-CZ" dirty="0"/>
              <a:t>Místní koeficient</a:t>
            </a:r>
          </a:p>
          <a:p>
            <a:r>
              <a:rPr lang="cs-CZ" dirty="0"/>
              <a:t>OOP</a:t>
            </a:r>
          </a:p>
        </p:txBody>
      </p:sp>
    </p:spTree>
    <p:extLst>
      <p:ext uri="{BB962C8B-B14F-4D97-AF65-F5344CB8AC3E}">
        <p14:creationId xmlns:p14="http://schemas.microsoft.com/office/powerpoint/2010/main" val="1123019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7E5078-E068-63DC-6491-5F8EC15F5F49}"/>
              </a:ext>
            </a:extLst>
          </p:cNvPr>
          <p:cNvSpPr>
            <a:spLocks noGrp="1"/>
          </p:cNvSpPr>
          <p:nvPr>
            <p:ph type="title"/>
          </p:nvPr>
        </p:nvSpPr>
        <p:spPr/>
        <p:txBody>
          <a:bodyPr/>
          <a:lstStyle/>
          <a:p>
            <a:pPr>
              <a:defRPr/>
            </a:pPr>
            <a:r>
              <a:rPr lang="cs-CZ" dirty="0"/>
              <a:t>Ústavní limitace ukládání daní a poplatků</a:t>
            </a:r>
          </a:p>
        </p:txBody>
      </p:sp>
      <p:sp>
        <p:nvSpPr>
          <p:cNvPr id="3" name="Zástupný symbol pro obsah 2">
            <a:extLst>
              <a:ext uri="{FF2B5EF4-FFF2-40B4-BE49-F238E27FC236}">
                <a16:creationId xmlns:a16="http://schemas.microsoft.com/office/drawing/2014/main" id="{0C8BBBB6-A147-B848-EB6C-12013819D9FB}"/>
              </a:ext>
            </a:extLst>
          </p:cNvPr>
          <p:cNvSpPr>
            <a:spLocks noGrp="1"/>
          </p:cNvSpPr>
          <p:nvPr>
            <p:ph idx="1"/>
          </p:nvPr>
        </p:nvSpPr>
        <p:spPr/>
        <p:txBody>
          <a:bodyPr/>
          <a:lstStyle/>
          <a:p>
            <a:pPr>
              <a:defRPr/>
            </a:pPr>
            <a:endParaRPr lang="cs-CZ" dirty="0"/>
          </a:p>
          <a:p>
            <a:pPr>
              <a:defRPr/>
            </a:pPr>
            <a:r>
              <a:rPr lang="cs-CZ" dirty="0"/>
              <a:t>Čl. 11 odst. 5 LZPS: </a:t>
            </a:r>
          </a:p>
          <a:p>
            <a:pPr marL="0" indent="0">
              <a:buNone/>
              <a:defRPr/>
            </a:pPr>
            <a:endParaRPr lang="cs-CZ" dirty="0"/>
          </a:p>
          <a:p>
            <a:pPr marL="0" indent="0">
              <a:buNone/>
              <a:defRPr/>
            </a:pPr>
            <a:r>
              <a:rPr lang="cs-CZ" dirty="0"/>
              <a:t>Daně a poplatky lze ukládat jen na základě zákona.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A90231-29BE-992D-0E40-21A6E07201F4}"/>
              </a:ext>
            </a:extLst>
          </p:cNvPr>
          <p:cNvSpPr>
            <a:spLocks noGrp="1"/>
          </p:cNvSpPr>
          <p:nvPr>
            <p:ph type="title"/>
          </p:nvPr>
        </p:nvSpPr>
        <p:spPr/>
        <p:txBody>
          <a:bodyPr/>
          <a:lstStyle/>
          <a:p>
            <a:pPr>
              <a:defRPr/>
            </a:pPr>
            <a:r>
              <a:rPr lang="cs-CZ" dirty="0"/>
              <a:t>DNV – vliv velikosti obce</a:t>
            </a:r>
          </a:p>
        </p:txBody>
      </p:sp>
      <p:sp>
        <p:nvSpPr>
          <p:cNvPr id="3" name="Zástupný symbol pro obsah 2">
            <a:extLst>
              <a:ext uri="{FF2B5EF4-FFF2-40B4-BE49-F238E27FC236}">
                <a16:creationId xmlns:a16="http://schemas.microsoft.com/office/drawing/2014/main" id="{C037F08A-4495-B3D8-CBE9-ED1A8821B480}"/>
              </a:ext>
            </a:extLst>
          </p:cNvPr>
          <p:cNvSpPr>
            <a:spLocks noGrp="1"/>
          </p:cNvSpPr>
          <p:nvPr>
            <p:ph idx="1"/>
          </p:nvPr>
        </p:nvSpPr>
        <p:spPr/>
        <p:txBody>
          <a:bodyPr/>
          <a:lstStyle/>
          <a:p>
            <a:pPr>
              <a:defRPr/>
            </a:pPr>
            <a:r>
              <a:rPr lang="cs-CZ" dirty="0"/>
              <a:t>Velikost obce podle počtu občanů má vliv na výši daně sám o sobě</a:t>
            </a:r>
          </a:p>
          <a:p>
            <a:pPr lvl="1">
              <a:defRPr/>
            </a:pPr>
            <a:r>
              <a:rPr lang="cs-CZ" dirty="0"/>
              <a:t>„nakupování občanů“ může mít samo o sobě vliv na výši inkasa DNV</a:t>
            </a:r>
          </a:p>
          <a:p>
            <a:pPr>
              <a:defRPr/>
            </a:pPr>
            <a:r>
              <a:rPr lang="cs-CZ" dirty="0"/>
              <a:t>Koeficient (polohová renta) násobící sazbu daně činí:</a:t>
            </a:r>
          </a:p>
          <a:p>
            <a:pPr marL="324000" lvl="1" indent="0">
              <a:buNone/>
              <a:defRPr/>
            </a:pPr>
            <a:r>
              <a:rPr lang="cs-CZ" dirty="0"/>
              <a:t>a) 1,0 v obci do 1000 obyvatel,</a:t>
            </a:r>
          </a:p>
          <a:p>
            <a:pPr marL="324000" lvl="1" indent="0">
              <a:buNone/>
              <a:defRPr/>
            </a:pPr>
            <a:r>
              <a:rPr lang="cs-CZ" dirty="0"/>
              <a:t>b) 1,4 v obci nad 1000 obyvatel do 6000 obyvatel,</a:t>
            </a:r>
          </a:p>
          <a:p>
            <a:pPr marL="324000" lvl="1" indent="0">
              <a:buNone/>
              <a:defRPr/>
            </a:pPr>
            <a:r>
              <a:rPr lang="cs-CZ" dirty="0"/>
              <a:t>c) 1,6 v obci nad 6000 obyvatel do 10000 obyvatel,</a:t>
            </a:r>
          </a:p>
          <a:p>
            <a:pPr marL="324000" lvl="1" indent="0">
              <a:buNone/>
              <a:defRPr/>
            </a:pPr>
            <a:r>
              <a:rPr lang="cs-CZ" dirty="0"/>
              <a:t>d) 2,0 v obci nad 10000 obyvatel do 25000 obyvatel,</a:t>
            </a:r>
          </a:p>
          <a:p>
            <a:pPr marL="324000" lvl="1" indent="0">
              <a:buNone/>
              <a:defRPr/>
            </a:pPr>
            <a:r>
              <a:rPr lang="cs-CZ" dirty="0"/>
              <a:t>e) 2,5 v obci nad 25000 obyvatel do 50000 obyvatel,</a:t>
            </a:r>
          </a:p>
          <a:p>
            <a:pPr marL="324000" lvl="1" indent="0">
              <a:buNone/>
              <a:defRPr/>
            </a:pPr>
            <a:r>
              <a:rPr lang="cs-CZ" dirty="0"/>
              <a:t>f) 3,5 v obci nad 50000 obyvatel, ve statutárním městě a ve Františkových Lázních, Luhačovicích, Mariánských Lázních a Poděbradech,</a:t>
            </a:r>
          </a:p>
          <a:p>
            <a:pPr marL="324000" lvl="1" indent="0">
              <a:buNone/>
              <a:defRPr/>
            </a:pPr>
            <a:r>
              <a:rPr lang="cs-CZ" dirty="0"/>
              <a:t>g) 4,5 v Praze.</a:t>
            </a:r>
          </a:p>
          <a:p>
            <a:pPr>
              <a:defRPr/>
            </a:pPr>
            <a:r>
              <a:rPr lang="cs-CZ" dirty="0"/>
              <a:t>Obec může koeficient prostřednictvím OZV zvýšit o jednu kategorii nebo snížit o jednu až tři kategorie (pro vybrané nemovitosti)</a:t>
            </a:r>
          </a:p>
        </p:txBody>
      </p:sp>
    </p:spTree>
    <p:extLst>
      <p:ext uri="{BB962C8B-B14F-4D97-AF65-F5344CB8AC3E}">
        <p14:creationId xmlns:p14="http://schemas.microsoft.com/office/powerpoint/2010/main" val="28611930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A90231-29BE-992D-0E40-21A6E07201F4}"/>
              </a:ext>
            </a:extLst>
          </p:cNvPr>
          <p:cNvSpPr>
            <a:spLocks noGrp="1"/>
          </p:cNvSpPr>
          <p:nvPr>
            <p:ph type="title"/>
          </p:nvPr>
        </p:nvSpPr>
        <p:spPr/>
        <p:txBody>
          <a:bodyPr/>
          <a:lstStyle/>
          <a:p>
            <a:pPr>
              <a:defRPr/>
            </a:pPr>
            <a:r>
              <a:rPr lang="cs-CZ" dirty="0"/>
              <a:t>DNV – Místní koeficient</a:t>
            </a:r>
          </a:p>
        </p:txBody>
      </p:sp>
      <p:sp>
        <p:nvSpPr>
          <p:cNvPr id="3" name="Zástupný symbol pro obsah 2">
            <a:extLst>
              <a:ext uri="{FF2B5EF4-FFF2-40B4-BE49-F238E27FC236}">
                <a16:creationId xmlns:a16="http://schemas.microsoft.com/office/drawing/2014/main" id="{C037F08A-4495-B3D8-CBE9-ED1A8821B480}"/>
              </a:ext>
            </a:extLst>
          </p:cNvPr>
          <p:cNvSpPr>
            <a:spLocks noGrp="1"/>
          </p:cNvSpPr>
          <p:nvPr>
            <p:ph idx="1"/>
          </p:nvPr>
        </p:nvSpPr>
        <p:spPr/>
        <p:txBody>
          <a:bodyPr/>
          <a:lstStyle/>
          <a:p>
            <a:pPr>
              <a:defRPr/>
            </a:pPr>
            <a:r>
              <a:rPr lang="cs-CZ" dirty="0"/>
              <a:t>Zavedení místního koeficientu prostřednictvím OZV</a:t>
            </a:r>
          </a:p>
          <a:p>
            <a:pPr lvl="1">
              <a:defRPr/>
            </a:pPr>
            <a:r>
              <a:rPr lang="cs-CZ" dirty="0"/>
              <a:t>Koeficient ve výši v rozmezí 0,5 až 5,0  pro všechny nemovité věci s výjimkou pozemku zařazeného ve skupině vybraných zemědělských pozemků, trvalých travních porostů nebo nevyužitelných ostatních ploch nacházející se na území</a:t>
            </a:r>
          </a:p>
          <a:p>
            <a:pPr marL="324000" lvl="1" indent="0">
              <a:buNone/>
              <a:defRPr/>
            </a:pPr>
            <a:r>
              <a:rPr lang="cs-CZ" dirty="0"/>
              <a:t>a) celé obce, nebo</a:t>
            </a:r>
          </a:p>
          <a:p>
            <a:pPr marL="324000" lvl="1" indent="0">
              <a:buNone/>
              <a:defRPr/>
            </a:pPr>
            <a:r>
              <a:rPr lang="cs-CZ" dirty="0"/>
              <a:t>b) jednotlivé části obce.</a:t>
            </a:r>
          </a:p>
          <a:p>
            <a:pPr lvl="1">
              <a:defRPr/>
            </a:pPr>
            <a:endParaRPr lang="cs-CZ" dirty="0"/>
          </a:p>
          <a:p>
            <a:pPr lvl="1">
              <a:defRPr/>
            </a:pPr>
            <a:r>
              <a:rPr lang="cs-CZ" dirty="0"/>
              <a:t>Koeficient </a:t>
            </a:r>
            <a:r>
              <a:rPr lang="cs-CZ" b="0" i="0" dirty="0">
                <a:solidFill>
                  <a:srgbClr val="000000"/>
                </a:solidFill>
                <a:effectLst/>
                <a:latin typeface="Arial" panose="020B0604020202020204" pitchFamily="34" charset="0"/>
              </a:rPr>
              <a:t>ve výši v rozmezí 0,5 až 1,5 pro všechny pozemky nacházející se na území celé obce zařazené ve skupině vybraných zemědělských pozemků, trvalých travních porostů nebo nevyužitelných ostatních ploch nacházející se na území celé obce. Pro každou takovou skupinu může obec zavést pouze jeden místní koeficient. </a:t>
            </a:r>
          </a:p>
          <a:p>
            <a:pPr lvl="1">
              <a:defRPr/>
            </a:pPr>
            <a:endParaRPr lang="cs-CZ" b="0" i="0" dirty="0">
              <a:solidFill>
                <a:srgbClr val="000000"/>
              </a:solidFill>
              <a:effectLst/>
              <a:latin typeface="Arial" panose="020B0604020202020204" pitchFamily="34" charset="0"/>
            </a:endParaRPr>
          </a:p>
          <a:p>
            <a:pPr lvl="1">
              <a:defRPr/>
            </a:pPr>
            <a:r>
              <a:rPr lang="cs-CZ" b="0" i="0" dirty="0">
                <a:solidFill>
                  <a:srgbClr val="000000"/>
                </a:solidFill>
                <a:effectLst/>
                <a:latin typeface="Arial" panose="020B0604020202020204" pitchFamily="34" charset="0"/>
              </a:rPr>
              <a:t>Místní koeficienty podle odstavců 1 a 2 se stanoví s přesností na jedno desetinné místo.</a:t>
            </a:r>
          </a:p>
          <a:p>
            <a:pPr lvl="1">
              <a:defRPr/>
            </a:pPr>
            <a:endParaRPr lang="cs-CZ" dirty="0">
              <a:solidFill>
                <a:srgbClr val="000000"/>
              </a:solidFill>
              <a:latin typeface="Arial" panose="020B0604020202020204" pitchFamily="34" charset="0"/>
            </a:endParaRPr>
          </a:p>
          <a:p>
            <a:pPr lvl="1">
              <a:defRPr/>
            </a:pPr>
            <a:r>
              <a:rPr lang="cs-CZ" dirty="0">
                <a:solidFill>
                  <a:srgbClr val="000000"/>
                </a:solidFill>
                <a:latin typeface="Arial" panose="020B0604020202020204" pitchFamily="34" charset="0"/>
              </a:rPr>
              <a:t>Není-li koeficient stanoven, je roven 1,0.</a:t>
            </a:r>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875CFC-60AE-8BEA-3A8F-6DA11F4C2AB8}"/>
              </a:ext>
            </a:extLst>
          </p:cNvPr>
          <p:cNvSpPr>
            <a:spLocks noGrp="1"/>
          </p:cNvSpPr>
          <p:nvPr>
            <p:ph type="title"/>
          </p:nvPr>
        </p:nvSpPr>
        <p:spPr/>
        <p:txBody>
          <a:bodyPr/>
          <a:lstStyle/>
          <a:p>
            <a:r>
              <a:rPr lang="cs-CZ" dirty="0"/>
              <a:t>DNV: OOP</a:t>
            </a:r>
          </a:p>
        </p:txBody>
      </p:sp>
      <p:sp>
        <p:nvSpPr>
          <p:cNvPr id="3" name="Zástupný obsah 2">
            <a:extLst>
              <a:ext uri="{FF2B5EF4-FFF2-40B4-BE49-F238E27FC236}">
                <a16:creationId xmlns:a16="http://schemas.microsoft.com/office/drawing/2014/main" id="{781D2070-2CDC-8ED8-0306-7479119C9EBD}"/>
              </a:ext>
            </a:extLst>
          </p:cNvPr>
          <p:cNvSpPr>
            <a:spLocks noGrp="1"/>
          </p:cNvSpPr>
          <p:nvPr>
            <p:ph idx="1"/>
          </p:nvPr>
        </p:nvSpPr>
        <p:spPr/>
        <p:txBody>
          <a:bodyPr/>
          <a:lstStyle/>
          <a:p>
            <a:r>
              <a:rPr lang="cs-CZ" dirty="0"/>
              <a:t>Od roku 2025 místní koeficient i prostřednictvím OOP:</a:t>
            </a:r>
          </a:p>
          <a:p>
            <a:r>
              <a:rPr lang="cs-CZ" dirty="0"/>
              <a:t>Místní koeficient ve výši od 0,5 do 5,0, a to s přesností nejvýše na jedno desetinné místo, může obec stanovit</a:t>
            </a:r>
          </a:p>
          <a:p>
            <a:pPr marL="72000" indent="0">
              <a:buNone/>
            </a:pPr>
            <a:r>
              <a:rPr lang="cs-CZ" dirty="0"/>
              <a:t>a) obecně závaznou vyhláškou v případě místního koeficientu pro</a:t>
            </a:r>
          </a:p>
          <a:p>
            <a:pPr marL="72000" indent="0">
              <a:buNone/>
            </a:pPr>
            <a:r>
              <a:rPr lang="cs-CZ" dirty="0"/>
              <a:t>	1. obec,</a:t>
            </a:r>
          </a:p>
          <a:p>
            <a:pPr marL="72000" indent="0">
              <a:buNone/>
            </a:pPr>
            <a:r>
              <a:rPr lang="cs-CZ" dirty="0"/>
              <a:t>	2. jednotlivé katastrální území,</a:t>
            </a:r>
          </a:p>
          <a:p>
            <a:pPr marL="72000" indent="0">
              <a:buNone/>
            </a:pPr>
            <a:r>
              <a:rPr lang="cs-CZ" dirty="0"/>
              <a:t>	3. jednotlivý městský obvod nebo jednotlivou městskou část,</a:t>
            </a:r>
          </a:p>
          <a:p>
            <a:pPr marL="72000" indent="0">
              <a:buNone/>
            </a:pPr>
            <a:r>
              <a:rPr lang="cs-CZ" dirty="0"/>
              <a:t>	4. jednotlivou skupinu nemovitých věcí, nebo</a:t>
            </a:r>
          </a:p>
          <a:p>
            <a:pPr marL="72000" indent="0">
              <a:buNone/>
            </a:pPr>
            <a:r>
              <a:rPr lang="cs-CZ" dirty="0"/>
              <a:t>b) opatřením obecné povahy vydaným zastupitelstvem obce v případě místního koeficientu pro vymezené nemovité věci.</a:t>
            </a:r>
          </a:p>
        </p:txBody>
      </p:sp>
    </p:spTree>
    <p:extLst>
      <p:ext uri="{BB962C8B-B14F-4D97-AF65-F5344CB8AC3E}">
        <p14:creationId xmlns:p14="http://schemas.microsoft.com/office/powerpoint/2010/main" val="12433294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DE4060-4C7F-F286-103F-3533D9C82249}"/>
              </a:ext>
            </a:extLst>
          </p:cNvPr>
          <p:cNvSpPr>
            <a:spLocks noGrp="1"/>
          </p:cNvSpPr>
          <p:nvPr>
            <p:ph type="title"/>
          </p:nvPr>
        </p:nvSpPr>
        <p:spPr/>
        <p:txBody>
          <a:bodyPr/>
          <a:lstStyle/>
          <a:p>
            <a:pPr>
              <a:defRPr/>
            </a:pPr>
            <a:r>
              <a:rPr lang="cs-CZ" dirty="0"/>
              <a:t>Místní poplatky</a:t>
            </a:r>
          </a:p>
        </p:txBody>
      </p:sp>
      <p:sp>
        <p:nvSpPr>
          <p:cNvPr id="3" name="Zástupný symbol pro obsah 2">
            <a:extLst>
              <a:ext uri="{FF2B5EF4-FFF2-40B4-BE49-F238E27FC236}">
                <a16:creationId xmlns:a16="http://schemas.microsoft.com/office/drawing/2014/main" id="{8ADADDA6-2999-C54E-BAE6-454BC24D3F9F}"/>
              </a:ext>
            </a:extLst>
          </p:cNvPr>
          <p:cNvSpPr>
            <a:spLocks noGrp="1"/>
          </p:cNvSpPr>
          <p:nvPr>
            <p:ph idx="1"/>
          </p:nvPr>
        </p:nvSpPr>
        <p:spPr/>
        <p:txBody>
          <a:bodyPr/>
          <a:lstStyle/>
          <a:p>
            <a:pPr>
              <a:defRPr/>
            </a:pPr>
            <a:r>
              <a:rPr lang="cs-CZ" dirty="0">
                <a:effectLst/>
              </a:rPr>
              <a:t>Obce mohou vybírat tyto místní poplatky (dále jen "poplatky")</a:t>
            </a:r>
          </a:p>
          <a:p>
            <a:pPr lvl="1">
              <a:defRPr/>
            </a:pPr>
            <a:r>
              <a:rPr lang="cs-CZ" b="1" dirty="0">
                <a:effectLst/>
              </a:rPr>
              <a:t>a)</a:t>
            </a:r>
            <a:r>
              <a:rPr lang="cs-CZ" dirty="0">
                <a:effectLst/>
              </a:rPr>
              <a:t> poplatek ze psů,</a:t>
            </a:r>
          </a:p>
          <a:p>
            <a:pPr lvl="1">
              <a:defRPr/>
            </a:pPr>
            <a:r>
              <a:rPr lang="cs-CZ" b="1" dirty="0">
                <a:effectLst/>
              </a:rPr>
              <a:t>b)</a:t>
            </a:r>
            <a:r>
              <a:rPr lang="cs-CZ" dirty="0">
                <a:effectLst/>
              </a:rPr>
              <a:t> poplatek za lázeňský nebo rekreační pobyt,</a:t>
            </a:r>
          </a:p>
          <a:p>
            <a:pPr lvl="1">
              <a:defRPr/>
            </a:pPr>
            <a:r>
              <a:rPr lang="cs-CZ" b="1" dirty="0">
                <a:effectLst/>
              </a:rPr>
              <a:t>c)</a:t>
            </a:r>
            <a:r>
              <a:rPr lang="cs-CZ" dirty="0">
                <a:effectLst/>
              </a:rPr>
              <a:t> poplatek za užívání veřejného prostranství,</a:t>
            </a:r>
          </a:p>
          <a:p>
            <a:pPr lvl="1">
              <a:defRPr/>
            </a:pPr>
            <a:r>
              <a:rPr lang="cs-CZ" b="1" dirty="0">
                <a:effectLst/>
              </a:rPr>
              <a:t>d)</a:t>
            </a:r>
            <a:r>
              <a:rPr lang="cs-CZ" dirty="0">
                <a:effectLst/>
              </a:rPr>
              <a:t> poplatek ze vstupného,</a:t>
            </a:r>
          </a:p>
          <a:p>
            <a:pPr lvl="1">
              <a:defRPr/>
            </a:pPr>
            <a:r>
              <a:rPr lang="cs-CZ" b="1" dirty="0">
                <a:effectLst/>
              </a:rPr>
              <a:t>e)</a:t>
            </a:r>
            <a:r>
              <a:rPr lang="cs-CZ" dirty="0">
                <a:effectLst/>
              </a:rPr>
              <a:t> poplatek z ubytovací kapacity,</a:t>
            </a:r>
          </a:p>
          <a:p>
            <a:pPr lvl="1">
              <a:defRPr/>
            </a:pPr>
            <a:r>
              <a:rPr lang="cs-CZ" b="1" dirty="0">
                <a:effectLst/>
              </a:rPr>
              <a:t>f)</a:t>
            </a:r>
            <a:r>
              <a:rPr lang="cs-CZ" dirty="0">
                <a:effectLst/>
              </a:rPr>
              <a:t> poplatek za povolení k vjezdu s motorovým vozidlem do vybraných míst a částí měst,</a:t>
            </a:r>
          </a:p>
          <a:p>
            <a:pPr lvl="1">
              <a:defRPr/>
            </a:pPr>
            <a:r>
              <a:rPr lang="cs-CZ" b="1" dirty="0">
                <a:effectLst/>
              </a:rPr>
              <a:t>g)</a:t>
            </a:r>
            <a:r>
              <a:rPr lang="cs-CZ" dirty="0">
                <a:effectLst/>
              </a:rPr>
              <a:t> poplatek za provoz systému shromažďování, sběru, přepravy, třídění, využívání a odstraňování komunálních odpadů,</a:t>
            </a:r>
          </a:p>
          <a:p>
            <a:pPr lvl="1">
              <a:defRPr/>
            </a:pPr>
            <a:r>
              <a:rPr lang="cs-CZ" b="1" dirty="0">
                <a:effectLst/>
              </a:rPr>
              <a:t>h)</a:t>
            </a:r>
            <a:r>
              <a:rPr lang="cs-CZ" dirty="0">
                <a:effectLst/>
              </a:rPr>
              <a:t> poplatek za zhodnocení stavebního pozemku možností jeho připojení na stavbu vodovodu nebo kanalizace.</a:t>
            </a:r>
          </a:p>
          <a:p>
            <a:pPr marL="0" indent="0">
              <a:buNone/>
              <a:defRPr/>
            </a:pPr>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297944-9C13-3C3A-999E-6255DD03AF6F}"/>
              </a:ext>
            </a:extLst>
          </p:cNvPr>
          <p:cNvSpPr>
            <a:spLocks noGrp="1"/>
          </p:cNvSpPr>
          <p:nvPr>
            <p:ph type="title"/>
          </p:nvPr>
        </p:nvSpPr>
        <p:spPr/>
        <p:txBody>
          <a:bodyPr/>
          <a:lstStyle/>
          <a:p>
            <a:pPr>
              <a:defRPr/>
            </a:pPr>
            <a:r>
              <a:rPr lang="cs-CZ" dirty="0"/>
              <a:t>Místní poplatky</a:t>
            </a:r>
          </a:p>
        </p:txBody>
      </p:sp>
      <p:sp>
        <p:nvSpPr>
          <p:cNvPr id="3" name="Zástupný symbol pro obsah 2">
            <a:extLst>
              <a:ext uri="{FF2B5EF4-FFF2-40B4-BE49-F238E27FC236}">
                <a16:creationId xmlns:a16="http://schemas.microsoft.com/office/drawing/2014/main" id="{AEDC22D0-516F-A86A-627E-86C590297D65}"/>
              </a:ext>
            </a:extLst>
          </p:cNvPr>
          <p:cNvSpPr>
            <a:spLocks noGrp="1"/>
          </p:cNvSpPr>
          <p:nvPr>
            <p:ph idx="1"/>
          </p:nvPr>
        </p:nvSpPr>
        <p:spPr/>
        <p:txBody>
          <a:bodyPr/>
          <a:lstStyle/>
          <a:p>
            <a:pPr>
              <a:defRPr/>
            </a:pPr>
            <a:r>
              <a:rPr lang="cs-CZ" dirty="0"/>
              <a:t>Poplatky zavede obec obecně závaznou vyhláškou, ve které upraví podrobnosti jejich vybírání, zejména stanoví konkrétní sazbu poplatku, vznik a zánik poplatkové povinnosti, lhůty pro plnění ohlašovací povinnosti, splatnost, úlevy a případné osvobození od poplatků. </a:t>
            </a:r>
          </a:p>
          <a:p>
            <a:pPr>
              <a:defRPr/>
            </a:pPr>
            <a:r>
              <a:rPr lang="cs-CZ" dirty="0"/>
              <a:t>U poplatku za užívání veřejného prostranství určí místa, která v obci podléhají poplatku za užívání veřejného prostranství.</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1A3078-D4B5-00F3-2C10-2312E9536427}"/>
              </a:ext>
            </a:extLst>
          </p:cNvPr>
          <p:cNvSpPr>
            <a:spLocks noGrp="1"/>
          </p:cNvSpPr>
          <p:nvPr>
            <p:ph type="title"/>
          </p:nvPr>
        </p:nvSpPr>
        <p:spPr/>
        <p:txBody>
          <a:bodyPr/>
          <a:lstStyle/>
          <a:p>
            <a:pPr>
              <a:defRPr/>
            </a:pPr>
            <a:r>
              <a:rPr lang="cs-CZ" dirty="0"/>
              <a:t>Místní poplatky</a:t>
            </a:r>
          </a:p>
        </p:txBody>
      </p:sp>
      <p:sp>
        <p:nvSpPr>
          <p:cNvPr id="3" name="Zástupný symbol pro obsah 2">
            <a:extLst>
              <a:ext uri="{FF2B5EF4-FFF2-40B4-BE49-F238E27FC236}">
                <a16:creationId xmlns:a16="http://schemas.microsoft.com/office/drawing/2014/main" id="{E27052CD-CDDE-3268-01E5-72BF9878F103}"/>
              </a:ext>
            </a:extLst>
          </p:cNvPr>
          <p:cNvSpPr>
            <a:spLocks noGrp="1"/>
          </p:cNvSpPr>
          <p:nvPr>
            <p:ph idx="1"/>
          </p:nvPr>
        </p:nvSpPr>
        <p:spPr/>
        <p:txBody>
          <a:bodyPr/>
          <a:lstStyle/>
          <a:p>
            <a:pPr>
              <a:defRPr/>
            </a:pPr>
            <a:r>
              <a:rPr lang="cs-CZ" dirty="0"/>
              <a:t>Stanoveny zákonné limity výše poplatků, tyto musí obce dodržet</a:t>
            </a:r>
          </a:p>
          <a:p>
            <a:pPr>
              <a:defRPr/>
            </a:pPr>
            <a:r>
              <a:rPr lang="cs-CZ" dirty="0"/>
              <a:t>Je výlučným rozhodnutím obce, zda poplatek zavede a v jaké výši</a:t>
            </a:r>
          </a:p>
          <a:p>
            <a:pPr lvl="1">
              <a:defRPr/>
            </a:pPr>
            <a:r>
              <a:rPr lang="cs-CZ" dirty="0"/>
              <a:t>Teplice nemají poplatek „za odpad“</a:t>
            </a:r>
          </a:p>
          <a:p>
            <a:pPr lvl="1">
              <a:defRPr/>
            </a:pPr>
            <a:r>
              <a:rPr lang="cs-CZ" dirty="0"/>
              <a:t>Vyhrazená parkovací místa („modré zóny“)</a:t>
            </a:r>
          </a:p>
          <a:p>
            <a:pPr marL="0" indent="0">
              <a:buNone/>
              <a:defRPr/>
            </a:pPr>
            <a:endParaRPr 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5A0C71AE-FB26-40BF-A1FB-D3D35287126B}"/>
              </a:ext>
            </a:extLst>
          </p:cNvPr>
          <p:cNvSpPr>
            <a:spLocks noGrp="1"/>
          </p:cNvSpPr>
          <p:nvPr>
            <p:ph type="title"/>
          </p:nvPr>
        </p:nvSpPr>
        <p:spPr>
          <a:xfrm>
            <a:off x="720000" y="720000"/>
            <a:ext cx="10753200" cy="3394800"/>
          </a:xfrm>
        </p:spPr>
        <p:txBody>
          <a:bodyPr/>
          <a:lstStyle/>
          <a:p>
            <a:br>
              <a:rPr lang="cs-CZ" dirty="0"/>
            </a:br>
            <a:br>
              <a:rPr lang="cs-CZ" dirty="0"/>
            </a:br>
            <a:br>
              <a:rPr lang="cs-CZ" dirty="0"/>
            </a:br>
            <a:br>
              <a:rPr lang="cs-CZ" dirty="0"/>
            </a:br>
            <a:br>
              <a:rPr lang="cs-CZ" dirty="0"/>
            </a:br>
            <a:r>
              <a:rPr lang="cs-CZ" dirty="0"/>
              <a:t>Děkuji za pozornost!</a:t>
            </a:r>
          </a:p>
        </p:txBody>
      </p:sp>
    </p:spTree>
    <p:extLst>
      <p:ext uri="{BB962C8B-B14F-4D97-AF65-F5344CB8AC3E}">
        <p14:creationId xmlns:p14="http://schemas.microsoft.com/office/powerpoint/2010/main" val="296487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D94EDF-9CBC-4A3B-B99E-AC0B5D14F56C}"/>
              </a:ext>
            </a:extLst>
          </p:cNvPr>
          <p:cNvSpPr>
            <a:spLocks noGrp="1"/>
          </p:cNvSpPr>
          <p:nvPr>
            <p:ph type="title"/>
          </p:nvPr>
        </p:nvSpPr>
        <p:spPr/>
        <p:txBody>
          <a:bodyPr/>
          <a:lstStyle/>
          <a:p>
            <a:r>
              <a:rPr lang="cs-CZ" dirty="0"/>
              <a:t>Rovné nebo spravedlivé daně/poplatky?</a:t>
            </a:r>
          </a:p>
        </p:txBody>
      </p:sp>
      <p:pic>
        <p:nvPicPr>
          <p:cNvPr id="5" name="Zástupný obsah 4">
            <a:extLst>
              <a:ext uri="{FF2B5EF4-FFF2-40B4-BE49-F238E27FC236}">
                <a16:creationId xmlns:a16="http://schemas.microsoft.com/office/drawing/2014/main" id="{44696DEA-F369-4227-B509-138747CF0A1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36085" y="1692275"/>
            <a:ext cx="6321418" cy="4140200"/>
          </a:xfrm>
        </p:spPr>
      </p:pic>
    </p:spTree>
    <p:extLst>
      <p:ext uri="{BB962C8B-B14F-4D97-AF65-F5344CB8AC3E}">
        <p14:creationId xmlns:p14="http://schemas.microsoft.com/office/powerpoint/2010/main" val="2495189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3B9A79-1B4D-40E9-9224-EDE42AA85D8B}"/>
              </a:ext>
            </a:extLst>
          </p:cNvPr>
          <p:cNvSpPr>
            <a:spLocks noGrp="1"/>
          </p:cNvSpPr>
          <p:nvPr>
            <p:ph type="title"/>
          </p:nvPr>
        </p:nvSpPr>
        <p:spPr/>
        <p:txBody>
          <a:bodyPr/>
          <a:lstStyle/>
          <a:p>
            <a:r>
              <a:rPr lang="cs-CZ" dirty="0"/>
              <a:t>Rovné nebo spravedlivé daně/poplatky?</a:t>
            </a:r>
          </a:p>
        </p:txBody>
      </p:sp>
      <p:sp>
        <p:nvSpPr>
          <p:cNvPr id="3" name="Zástupný obsah 2">
            <a:extLst>
              <a:ext uri="{FF2B5EF4-FFF2-40B4-BE49-F238E27FC236}">
                <a16:creationId xmlns:a16="http://schemas.microsoft.com/office/drawing/2014/main" id="{4B8C9AAC-2087-4C11-8F10-08F256E57BB8}"/>
              </a:ext>
            </a:extLst>
          </p:cNvPr>
          <p:cNvSpPr>
            <a:spLocks noGrp="1"/>
          </p:cNvSpPr>
          <p:nvPr>
            <p:ph idx="1"/>
          </p:nvPr>
        </p:nvSpPr>
        <p:spPr/>
        <p:txBody>
          <a:bodyPr/>
          <a:lstStyle/>
          <a:p>
            <a:endParaRPr lang="cs-CZ" dirty="0"/>
          </a:p>
          <a:p>
            <a:r>
              <a:rPr lang="cs-CZ" dirty="0"/>
              <a:t>Diskriminace není dovolená</a:t>
            </a:r>
          </a:p>
          <a:p>
            <a:endParaRPr lang="cs-CZ" dirty="0"/>
          </a:p>
          <a:p>
            <a:r>
              <a:rPr lang="cs-CZ" dirty="0"/>
              <a:t>Rozdíly musí být důvodné</a:t>
            </a:r>
          </a:p>
          <a:p>
            <a:endParaRPr lang="cs-CZ" dirty="0"/>
          </a:p>
          <a:p>
            <a:r>
              <a:rPr lang="cs-CZ" dirty="0"/>
              <a:t>Dopadá i na promíjení daně?</a:t>
            </a:r>
          </a:p>
          <a:p>
            <a:endParaRPr lang="cs-CZ" dirty="0"/>
          </a:p>
        </p:txBody>
      </p:sp>
    </p:spTree>
    <p:extLst>
      <p:ext uri="{BB962C8B-B14F-4D97-AF65-F5344CB8AC3E}">
        <p14:creationId xmlns:p14="http://schemas.microsoft.com/office/powerpoint/2010/main" val="2791547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4FE095-DAA7-4562-B774-AD08ED97E8EA}"/>
              </a:ext>
            </a:extLst>
          </p:cNvPr>
          <p:cNvSpPr>
            <a:spLocks noGrp="1"/>
          </p:cNvSpPr>
          <p:nvPr>
            <p:ph type="title"/>
          </p:nvPr>
        </p:nvSpPr>
        <p:spPr/>
        <p:txBody>
          <a:bodyPr/>
          <a:lstStyle/>
          <a:p>
            <a:r>
              <a:rPr lang="cs-CZ" dirty="0"/>
              <a:t>Konstrukční prvky daní</a:t>
            </a:r>
          </a:p>
        </p:txBody>
      </p:sp>
      <p:sp>
        <p:nvSpPr>
          <p:cNvPr id="3" name="Zástupný obsah 2">
            <a:extLst>
              <a:ext uri="{FF2B5EF4-FFF2-40B4-BE49-F238E27FC236}">
                <a16:creationId xmlns:a16="http://schemas.microsoft.com/office/drawing/2014/main" id="{B348C87B-BEE9-4374-B290-04B80B4E0977}"/>
              </a:ext>
            </a:extLst>
          </p:cNvPr>
          <p:cNvSpPr>
            <a:spLocks noGrp="1"/>
          </p:cNvSpPr>
          <p:nvPr>
            <p:ph idx="1"/>
          </p:nvPr>
        </p:nvSpPr>
        <p:spPr/>
        <p:txBody>
          <a:bodyPr/>
          <a:lstStyle/>
          <a:p>
            <a:r>
              <a:rPr lang="cs-CZ" dirty="0"/>
              <a:t>Hmotněprávní koncept, který slouží k určení toho, kdo, za co a v jaké výši má platit</a:t>
            </a:r>
          </a:p>
          <a:p>
            <a:endParaRPr lang="cs-CZ" dirty="0"/>
          </a:p>
          <a:p>
            <a:r>
              <a:rPr lang="cs-CZ" dirty="0"/>
              <a:t>Dělení KPD</a:t>
            </a:r>
          </a:p>
          <a:p>
            <a:pPr lvl="1"/>
            <a:r>
              <a:rPr lang="cs-CZ" dirty="0"/>
              <a:t>Základní konstrukční prvky daní – ty musí právní úprava obsahovat vždy</a:t>
            </a:r>
          </a:p>
          <a:p>
            <a:pPr lvl="1"/>
            <a:r>
              <a:rPr lang="cs-CZ" dirty="0"/>
              <a:t>Ostatní konstrukční prvky daní – volitelné, ale obvyklé</a:t>
            </a:r>
          </a:p>
          <a:p>
            <a:pPr lvl="1"/>
            <a:endParaRPr lang="cs-CZ" dirty="0"/>
          </a:p>
          <a:p>
            <a:r>
              <a:rPr lang="cs-CZ" dirty="0" err="1"/>
              <a:t>Nullum</a:t>
            </a:r>
            <a:r>
              <a:rPr lang="cs-CZ" dirty="0"/>
              <a:t> </a:t>
            </a:r>
            <a:r>
              <a:rPr lang="cs-CZ" dirty="0" err="1"/>
              <a:t>tributum</a:t>
            </a:r>
            <a:r>
              <a:rPr lang="cs-CZ" dirty="0"/>
              <a:t> sine lege</a:t>
            </a:r>
          </a:p>
          <a:p>
            <a:r>
              <a:rPr lang="cs-CZ" dirty="0"/>
              <a:t>Základní konstrukční prvky daní nelze nechat na prováděcích právních předpisech (</a:t>
            </a:r>
            <a:r>
              <a:rPr lang="cs-CZ" dirty="0" err="1"/>
              <a:t>Pl</a:t>
            </a:r>
            <a:r>
              <a:rPr lang="cs-CZ" dirty="0"/>
              <a:t>. ÚS 3/95 – „malé pivovary“)</a:t>
            </a:r>
          </a:p>
        </p:txBody>
      </p:sp>
    </p:spTree>
    <p:extLst>
      <p:ext uri="{BB962C8B-B14F-4D97-AF65-F5344CB8AC3E}">
        <p14:creationId xmlns:p14="http://schemas.microsoft.com/office/powerpoint/2010/main" val="4254510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4FE095-DAA7-4562-B774-AD08ED97E8EA}"/>
              </a:ext>
            </a:extLst>
          </p:cNvPr>
          <p:cNvSpPr>
            <a:spLocks noGrp="1"/>
          </p:cNvSpPr>
          <p:nvPr>
            <p:ph type="title"/>
          </p:nvPr>
        </p:nvSpPr>
        <p:spPr/>
        <p:txBody>
          <a:bodyPr/>
          <a:lstStyle/>
          <a:p>
            <a:r>
              <a:rPr lang="cs-CZ" dirty="0"/>
              <a:t>Základní konstrukční prvky daní</a:t>
            </a:r>
          </a:p>
        </p:txBody>
      </p:sp>
      <p:sp>
        <p:nvSpPr>
          <p:cNvPr id="3" name="Zástupný obsah 2">
            <a:extLst>
              <a:ext uri="{FF2B5EF4-FFF2-40B4-BE49-F238E27FC236}">
                <a16:creationId xmlns:a16="http://schemas.microsoft.com/office/drawing/2014/main" id="{B348C87B-BEE9-4374-B290-04B80B4E0977}"/>
              </a:ext>
            </a:extLst>
          </p:cNvPr>
          <p:cNvSpPr>
            <a:spLocks noGrp="1"/>
          </p:cNvSpPr>
          <p:nvPr>
            <p:ph idx="1"/>
          </p:nvPr>
        </p:nvSpPr>
        <p:spPr/>
        <p:txBody>
          <a:bodyPr/>
          <a:lstStyle/>
          <a:p>
            <a:r>
              <a:rPr lang="cs-CZ" dirty="0"/>
              <a:t>Subjekt daně (kdo?)</a:t>
            </a:r>
          </a:p>
          <a:p>
            <a:r>
              <a:rPr lang="cs-CZ" dirty="0"/>
              <a:t>Předmět daně (za co?)</a:t>
            </a:r>
          </a:p>
          <a:p>
            <a:r>
              <a:rPr lang="cs-CZ" dirty="0"/>
              <a:t>Základ daně (kolik?)</a:t>
            </a:r>
          </a:p>
          <a:p>
            <a:r>
              <a:rPr lang="cs-CZ" dirty="0"/>
              <a:t>Sazba daně (kolik?)</a:t>
            </a:r>
          </a:p>
          <a:p>
            <a:r>
              <a:rPr lang="cs-CZ" dirty="0"/>
              <a:t>Zdaňovací období (jak často?)</a:t>
            </a:r>
          </a:p>
          <a:p>
            <a:r>
              <a:rPr lang="cs-CZ" dirty="0"/>
              <a:t>Splatnost (kdy?)</a:t>
            </a:r>
          </a:p>
          <a:p>
            <a:r>
              <a:rPr lang="cs-CZ" dirty="0"/>
              <a:t>Rozpočtové určení daně (komu?)</a:t>
            </a:r>
          </a:p>
        </p:txBody>
      </p:sp>
    </p:spTree>
    <p:extLst>
      <p:ext uri="{BB962C8B-B14F-4D97-AF65-F5344CB8AC3E}">
        <p14:creationId xmlns:p14="http://schemas.microsoft.com/office/powerpoint/2010/main" val="3254559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4FE095-DAA7-4562-B774-AD08ED97E8EA}"/>
              </a:ext>
            </a:extLst>
          </p:cNvPr>
          <p:cNvSpPr>
            <a:spLocks noGrp="1"/>
          </p:cNvSpPr>
          <p:nvPr>
            <p:ph type="title"/>
          </p:nvPr>
        </p:nvSpPr>
        <p:spPr/>
        <p:txBody>
          <a:bodyPr/>
          <a:lstStyle/>
          <a:p>
            <a:r>
              <a:rPr lang="cs-CZ" dirty="0"/>
              <a:t>Ostatní konstrukční prvky daně</a:t>
            </a:r>
          </a:p>
        </p:txBody>
      </p:sp>
      <p:sp>
        <p:nvSpPr>
          <p:cNvPr id="3" name="Zástupný obsah 2">
            <a:extLst>
              <a:ext uri="{FF2B5EF4-FFF2-40B4-BE49-F238E27FC236}">
                <a16:creationId xmlns:a16="http://schemas.microsoft.com/office/drawing/2014/main" id="{B348C87B-BEE9-4374-B290-04B80B4E0977}"/>
              </a:ext>
            </a:extLst>
          </p:cNvPr>
          <p:cNvSpPr>
            <a:spLocks noGrp="1"/>
          </p:cNvSpPr>
          <p:nvPr>
            <p:ph idx="1"/>
          </p:nvPr>
        </p:nvSpPr>
        <p:spPr/>
        <p:txBody>
          <a:bodyPr/>
          <a:lstStyle/>
          <a:p>
            <a:r>
              <a:rPr lang="cs-CZ" dirty="0"/>
              <a:t>Osvobození od daně</a:t>
            </a:r>
          </a:p>
          <a:p>
            <a:r>
              <a:rPr lang="cs-CZ" dirty="0"/>
              <a:t>Sleva na dani</a:t>
            </a:r>
          </a:p>
          <a:p>
            <a:r>
              <a:rPr lang="cs-CZ" dirty="0"/>
              <a:t>Nezdanitelná část základu daně</a:t>
            </a:r>
          </a:p>
          <a:p>
            <a:r>
              <a:rPr lang="cs-CZ" dirty="0"/>
              <a:t>Odčitatelné položky</a:t>
            </a:r>
          </a:p>
          <a:p>
            <a:r>
              <a:rPr lang="cs-CZ" dirty="0"/>
              <a:t>Daněprosté (daňové) minimum</a:t>
            </a:r>
          </a:p>
          <a:p>
            <a:r>
              <a:rPr lang="cs-CZ" dirty="0"/>
              <a:t>Minimální výše daně</a:t>
            </a:r>
          </a:p>
          <a:p>
            <a:r>
              <a:rPr lang="cs-CZ" dirty="0"/>
              <a:t>Minimální daň</a:t>
            </a:r>
          </a:p>
          <a:p>
            <a:r>
              <a:rPr lang="cs-CZ" dirty="0"/>
              <a:t>Minimální základ daně</a:t>
            </a:r>
          </a:p>
        </p:txBody>
      </p:sp>
    </p:spTree>
    <p:extLst>
      <p:ext uri="{BB962C8B-B14F-4D97-AF65-F5344CB8AC3E}">
        <p14:creationId xmlns:p14="http://schemas.microsoft.com/office/powerpoint/2010/main" val="41708636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F17559-7C8E-E264-EBD5-C9C41472141F}"/>
              </a:ext>
            </a:extLst>
          </p:cNvPr>
          <p:cNvSpPr>
            <a:spLocks noGrp="1"/>
          </p:cNvSpPr>
          <p:nvPr>
            <p:ph type="title"/>
          </p:nvPr>
        </p:nvSpPr>
        <p:spPr/>
        <p:txBody>
          <a:bodyPr/>
          <a:lstStyle/>
          <a:p>
            <a:pPr>
              <a:defRPr/>
            </a:pPr>
            <a:r>
              <a:rPr lang="cs-CZ" dirty="0"/>
              <a:t>Ukládání daní = zajištění daňových výnosů</a:t>
            </a:r>
          </a:p>
        </p:txBody>
      </p:sp>
      <p:sp>
        <p:nvSpPr>
          <p:cNvPr id="3" name="Zástupný symbol pro obsah 2">
            <a:extLst>
              <a:ext uri="{FF2B5EF4-FFF2-40B4-BE49-F238E27FC236}">
                <a16:creationId xmlns:a16="http://schemas.microsoft.com/office/drawing/2014/main" id="{B8C59039-DFA9-8984-6337-400B930F003C}"/>
              </a:ext>
            </a:extLst>
          </p:cNvPr>
          <p:cNvSpPr>
            <a:spLocks noGrp="1"/>
          </p:cNvSpPr>
          <p:nvPr>
            <p:ph idx="1"/>
          </p:nvPr>
        </p:nvSpPr>
        <p:spPr/>
        <p:txBody>
          <a:bodyPr/>
          <a:lstStyle/>
          <a:p>
            <a:pPr>
              <a:defRPr/>
            </a:pPr>
            <a:r>
              <a:rPr lang="cs-CZ" dirty="0"/>
              <a:t>Pravidlo NTSL je odvozeno již z Magna Charta </a:t>
            </a:r>
            <a:r>
              <a:rPr lang="cs-CZ" dirty="0" err="1"/>
              <a:t>Libertatum</a:t>
            </a:r>
            <a:endParaRPr lang="cs-CZ" dirty="0"/>
          </a:p>
          <a:p>
            <a:pPr>
              <a:defRPr/>
            </a:pPr>
            <a:r>
              <a:rPr lang="cs-CZ" dirty="0"/>
              <a:t>Od roku 1297 lze v Anglii vypsat daně jen se souhlasem parlamentu („no </a:t>
            </a:r>
            <a:r>
              <a:rPr lang="cs-CZ" dirty="0" err="1"/>
              <a:t>taxation</a:t>
            </a:r>
            <a:r>
              <a:rPr lang="cs-CZ" dirty="0"/>
              <a:t> </a:t>
            </a:r>
            <a:r>
              <a:rPr lang="cs-CZ" dirty="0" err="1"/>
              <a:t>without</a:t>
            </a:r>
            <a:r>
              <a:rPr lang="cs-CZ" dirty="0"/>
              <a:t> </a:t>
            </a:r>
            <a:r>
              <a:rPr lang="cs-CZ" dirty="0" err="1"/>
              <a:t>representation</a:t>
            </a:r>
            <a:r>
              <a:rPr lang="cs-CZ" dirty="0"/>
              <a:t>“)</a:t>
            </a:r>
          </a:p>
          <a:p>
            <a:pPr>
              <a:defRPr/>
            </a:pPr>
            <a:r>
              <a:rPr lang="cs-CZ" dirty="0"/>
              <a:t>Rozšíření do Německa (13. století) a dále do dalších států světa, postupně výslovné zakotvení v USA (1775), ve Francii (1789) a dalších zemích.</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0E4360-07CD-4C60-9250-7CEAC90DB2A5}"/>
              </a:ext>
            </a:extLst>
          </p:cNvPr>
          <p:cNvSpPr>
            <a:spLocks noGrp="1"/>
          </p:cNvSpPr>
          <p:nvPr>
            <p:ph type="title"/>
          </p:nvPr>
        </p:nvSpPr>
        <p:spPr/>
        <p:txBody>
          <a:bodyPr/>
          <a:lstStyle/>
          <a:p>
            <a:pPr>
              <a:defRPr/>
            </a:pPr>
            <a:r>
              <a:rPr lang="cs-CZ" dirty="0"/>
              <a:t>Historický exkurz: české země</a:t>
            </a:r>
          </a:p>
        </p:txBody>
      </p:sp>
      <p:sp>
        <p:nvSpPr>
          <p:cNvPr id="3" name="Zástupný symbol pro obsah 2">
            <a:extLst>
              <a:ext uri="{FF2B5EF4-FFF2-40B4-BE49-F238E27FC236}">
                <a16:creationId xmlns:a16="http://schemas.microsoft.com/office/drawing/2014/main" id="{6FA30719-2300-0FAC-10B6-DE9C85C94D5E}"/>
              </a:ext>
            </a:extLst>
          </p:cNvPr>
          <p:cNvSpPr>
            <a:spLocks noGrp="1"/>
          </p:cNvSpPr>
          <p:nvPr>
            <p:ph idx="1"/>
          </p:nvPr>
        </p:nvSpPr>
        <p:spPr/>
        <p:txBody>
          <a:bodyPr/>
          <a:lstStyle/>
          <a:p>
            <a:pPr>
              <a:defRPr/>
            </a:pPr>
            <a:r>
              <a:rPr lang="cs-CZ" dirty="0"/>
              <a:t>Od středověku veškeré berně schvaloval zemský sněm</a:t>
            </a:r>
          </a:p>
          <a:p>
            <a:pPr>
              <a:defRPr/>
            </a:pPr>
            <a:r>
              <a:rPr lang="cs-CZ" dirty="0"/>
              <a:t>Ústava 1920</a:t>
            </a:r>
          </a:p>
          <a:p>
            <a:pPr>
              <a:defRPr/>
            </a:pPr>
            <a:r>
              <a:rPr lang="cs-CZ" dirty="0"/>
              <a:t>Ústavní zákon o československé federaci (č. 143/1968 Sb.)</a:t>
            </a:r>
          </a:p>
          <a:p>
            <a:pPr>
              <a:defRPr/>
            </a:pPr>
            <a:r>
              <a:rPr lang="cs-CZ" dirty="0"/>
              <a:t>LZPS (č. 23/1991 Sb.)</a:t>
            </a:r>
          </a:p>
          <a:p>
            <a:pPr>
              <a:defRPr/>
            </a:pPr>
            <a:r>
              <a:rPr lang="cs-CZ" dirty="0"/>
              <a:t>Od 1. 1. 1993 součástí ústavního pořádku</a:t>
            </a:r>
          </a:p>
        </p:txBody>
      </p:sp>
    </p:spTree>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law-prezentace-16-9-cz-v11.potx" id="{4E9291F6-B920-48C7-AC35-9342B417E3C9}" vid="{A04E845E-CC96-4AFA-B6AA-9EA935455C7B}"/>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muni-law-prezentace-16-9-cz-v11</Template>
  <TotalTime>698</TotalTime>
  <Words>1537</Words>
  <Application>Microsoft Office PowerPoint</Application>
  <PresentationFormat>Širokoúhlá obrazovka</PresentationFormat>
  <Paragraphs>173</Paragraphs>
  <Slides>26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26</vt:i4>
      </vt:variant>
    </vt:vector>
  </HeadingPairs>
  <TitlesOfParts>
    <vt:vector size="30" baseType="lpstr">
      <vt:lpstr>Arial</vt:lpstr>
      <vt:lpstr>Tahoma</vt:lpstr>
      <vt:lpstr>Wingdings</vt:lpstr>
      <vt:lpstr>Prezentace_MU_CZ</vt:lpstr>
      <vt:lpstr>Daňové výnosy a daňové povinnosti Rozpočtové určení daní</vt:lpstr>
      <vt:lpstr>Ústavní limitace ukládání daní a poplatků</vt:lpstr>
      <vt:lpstr>Rovné nebo spravedlivé daně/poplatky?</vt:lpstr>
      <vt:lpstr>Rovné nebo spravedlivé daně/poplatky?</vt:lpstr>
      <vt:lpstr>Konstrukční prvky daní</vt:lpstr>
      <vt:lpstr>Základní konstrukční prvky daní</vt:lpstr>
      <vt:lpstr>Ostatní konstrukční prvky daně</vt:lpstr>
      <vt:lpstr>Ukládání daní = zajištění daňových výnosů</vt:lpstr>
      <vt:lpstr>Historický exkurz: české země</vt:lpstr>
      <vt:lpstr>Samospráva a financování</vt:lpstr>
      <vt:lpstr>Příjmy obce</vt:lpstr>
      <vt:lpstr>Příjmy kraje</vt:lpstr>
      <vt:lpstr>Rozpočtové určení daní</vt:lpstr>
      <vt:lpstr>RUD schéma</vt:lpstr>
      <vt:lpstr>Možnosti samospráv ovlivňovat daňové příjmy</vt:lpstr>
      <vt:lpstr>Možnosti samospráv ovlivňovat daňové příjmy</vt:lpstr>
      <vt:lpstr>Možnosti samospráv ovlivňovat daňové příjmy (kromě změny zákonů)</vt:lpstr>
      <vt:lpstr>Zvýšení počtu obyvatel</vt:lpstr>
      <vt:lpstr>Zvýšení inkasa DNV</vt:lpstr>
      <vt:lpstr>DNV – vliv velikosti obce</vt:lpstr>
      <vt:lpstr>DNV – Místní koeficient</vt:lpstr>
      <vt:lpstr>DNV: OOP</vt:lpstr>
      <vt:lpstr>Místní poplatky</vt:lpstr>
      <vt:lpstr>Místní poplatky</vt:lpstr>
      <vt:lpstr>Místní poplatky</vt:lpstr>
      <vt:lpstr>     Děkuji za pozornost!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Kontrola poskytování dotací</dc:title>
  <dc:creator>JN</dc:creator>
  <cp:lastModifiedBy>Jan Neckář</cp:lastModifiedBy>
  <cp:revision>80</cp:revision>
  <cp:lastPrinted>1601-01-01T00:00:00Z</cp:lastPrinted>
  <dcterms:created xsi:type="dcterms:W3CDTF">2020-12-10T09:33:34Z</dcterms:created>
  <dcterms:modified xsi:type="dcterms:W3CDTF">2024-03-20T14:37:51Z</dcterms:modified>
</cp:coreProperties>
</file>