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9" r:id="rId7"/>
    <p:sldId id="261" r:id="rId8"/>
    <p:sldId id="262" r:id="rId9"/>
    <p:sldId id="263" r:id="rId10"/>
    <p:sldId id="264" r:id="rId11"/>
    <p:sldId id="271" r:id="rId12"/>
    <p:sldId id="265" r:id="rId13"/>
    <p:sldId id="270" r:id="rId14"/>
    <p:sldId id="266" r:id="rId15"/>
    <p:sldId id="267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7"/>
  </p:normalViewPr>
  <p:slideViewPr>
    <p:cSldViewPr snapToGrid="0" snapToObjects="1">
      <p:cViewPr varScale="1">
        <p:scale>
          <a:sx n="102" d="100"/>
          <a:sy n="102" d="100"/>
        </p:scale>
        <p:origin x="150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45D0F1-D8EA-8448-8359-614724AF35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4B5A05D-B757-A345-942C-C479599D9F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F88FDC-D4DE-9849-BE1B-35A29F09A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71DEF-B93F-E04E-A8EE-6E669CF42B77}" type="datetimeFigureOut">
              <a:rPr lang="cs-CZ" smtClean="0"/>
              <a:t>07.10.2021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A108246-62A2-684F-9FBE-56874D429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5C031C7-08BD-0240-B898-80C3D6CEF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9FA1-034B-FE43-BF07-E0B6E52A1B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0446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FA793F-D58E-F141-9F54-B3ADF8288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A2A35C5-20CA-534F-9834-4EF15D717D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0D15B9-0E59-DC4B-9A60-1676C3303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71DEF-B93F-E04E-A8EE-6E669CF42B77}" type="datetimeFigureOut">
              <a:rPr lang="cs-CZ" smtClean="0"/>
              <a:t>07.10.2021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FC3D4D7-6356-5F45-8C14-97BB8EBEE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D6C7C51-74DC-8941-93FC-4C5D570EA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9FA1-034B-FE43-BF07-E0B6E52A1B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8182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72FDD0C-A61B-5A46-894A-3868CE3FA1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6D2576B-BF88-DA41-BA1A-5AE76C7019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429889-3173-624E-99B1-6AE0863F6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71DEF-B93F-E04E-A8EE-6E669CF42B77}" type="datetimeFigureOut">
              <a:rPr lang="cs-CZ" smtClean="0"/>
              <a:t>07.10.2021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A3DDC18-71AE-8E44-8D68-39AD3DFC1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ED98CCA-0F43-9840-B071-76D8D5A83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9FA1-034B-FE43-BF07-E0B6E52A1B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7321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ACF21-B547-4247-BC7D-7028A3B59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551F25-D9D8-F444-AC7C-408387D7CE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83891EE-1D01-AD40-A6E0-3C813E5CC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71DEF-B93F-E04E-A8EE-6E669CF42B77}" type="datetimeFigureOut">
              <a:rPr lang="cs-CZ" smtClean="0"/>
              <a:t>07.10.2021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498B2E9-6EB7-6646-BB4E-5A704F50E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54A4322-0847-CA47-9455-8AC880D94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9FA1-034B-FE43-BF07-E0B6E52A1B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838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CB6903-4179-4C4A-8641-4A9D2FC34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078A80A-8194-5347-9C93-9B3073E954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2231352-23C5-DB4D-BE72-C3FE7171D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71DEF-B93F-E04E-A8EE-6E669CF42B77}" type="datetimeFigureOut">
              <a:rPr lang="cs-CZ" smtClean="0"/>
              <a:t>07.10.2021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814082-A98E-F24E-A8CA-1945EC874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3EC8550-07E3-534A-9089-54A832A83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9FA1-034B-FE43-BF07-E0B6E52A1B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2136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F84D80-D499-8B4F-8188-8432F4E8E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DC34F7-0117-F142-8C00-1EB7E51754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54184D4-6173-4046-BB8F-555D8CA8A1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85F9CA9-E5C6-7548-BD70-6ED3B5C63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71DEF-B93F-E04E-A8EE-6E669CF42B77}" type="datetimeFigureOut">
              <a:rPr lang="cs-CZ" smtClean="0"/>
              <a:t>07.10.2021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B1EF39E-4991-8443-836F-C7B01633F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65BD5E-2962-5F46-9515-0F1E6EB21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9FA1-034B-FE43-BF07-E0B6E52A1B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0831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091C7A-0F04-5F40-8F69-518DA1E9E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3747F5C-6474-D546-91EA-74B1FF6CBD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9B68251-07F8-AE4C-99E5-88F153BDC0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16C3C83-5ED2-F546-A825-3EF096EBDE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8365642-9958-8A42-8617-AC6243DA77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340DF35-F7CC-C34F-BC19-D132DA3A0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71DEF-B93F-E04E-A8EE-6E669CF42B77}" type="datetimeFigureOut">
              <a:rPr lang="cs-CZ" smtClean="0"/>
              <a:t>07.10.2021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933E2BB-2968-EF45-A29E-71FBCD06D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EBAF58D-8CF0-3C4F-82B4-9016682BC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9FA1-034B-FE43-BF07-E0B6E52A1B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3175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70D1AF-7CDE-D347-89C1-1A9B9B29E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F4B197F-745E-5447-BFA4-EDF9F1D69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71DEF-B93F-E04E-A8EE-6E669CF42B77}" type="datetimeFigureOut">
              <a:rPr lang="cs-CZ" smtClean="0"/>
              <a:t>07.10.2021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67305E4-44D1-5F41-938C-D69551F6D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2EC93B0-D502-5845-A765-13B814177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9FA1-034B-FE43-BF07-E0B6E52A1B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4264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48945BC-C0F3-B94E-9555-BD2D4B7B2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71DEF-B93F-E04E-A8EE-6E669CF42B77}" type="datetimeFigureOut">
              <a:rPr lang="cs-CZ" smtClean="0"/>
              <a:t>07.10.2021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992FF99-886A-5246-AA36-DE5287821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141EFBE-4F26-AC43-A983-0B1082DB6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9FA1-034B-FE43-BF07-E0B6E52A1B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3269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B6223D-02BD-8044-9A4F-09F1172CD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26B1D8-603E-E343-9537-83751B3138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18D9193-6BC9-E442-A106-C031687351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2F89B67-53C2-504B-846A-29B4D7615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71DEF-B93F-E04E-A8EE-6E669CF42B77}" type="datetimeFigureOut">
              <a:rPr lang="cs-CZ" smtClean="0"/>
              <a:t>07.10.2021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17040B6-A445-AE4D-ABEA-3BE57C069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7EB21A7-B2BB-A644-BB96-A219EF524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9FA1-034B-FE43-BF07-E0B6E52A1B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7209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B89F67-0CFA-4A42-A6A1-60C198E49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DE2CC91-2DAD-D147-9F7B-3847A7E107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BBCEFA8-0060-AF47-B2FA-AE884AB804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2707622-78F1-B94D-BB5F-4B0160747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71DEF-B93F-E04E-A8EE-6E669CF42B77}" type="datetimeFigureOut">
              <a:rPr lang="cs-CZ" smtClean="0"/>
              <a:t>07.10.2021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729F494-147A-8B45-9A3B-6E0D4EB21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B7B07F4-08BB-6546-BFFF-719B377C0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39FA1-034B-FE43-BF07-E0B6E52A1B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8692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AECCB8E-7BE7-B64E-B608-5CF462D1F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9C65A6B-129E-0948-B027-389984222D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C537F7A-3088-D54E-BE7F-1FF00B3A8E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71DEF-B93F-E04E-A8EE-6E669CF42B77}" type="datetimeFigureOut">
              <a:rPr lang="cs-CZ" smtClean="0"/>
              <a:t>07.10.2021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3A1889-C6D2-D24B-BBAA-19B38411C8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BE55440-6623-434D-9DB9-A0B2B089F1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39FA1-034B-FE43-BF07-E0B6E52A1B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1563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9C507A-EFE6-8849-A746-4D81250BB7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796494"/>
          </a:xfrm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kriminologické směry a školy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C4FAD48-E68D-114F-87B2-D2DE5F689E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95750"/>
            <a:ext cx="9144000" cy="1304987"/>
          </a:xfrm>
        </p:spPr>
        <p:txBody>
          <a:bodyPr>
            <a:normAutofit/>
          </a:bodyPr>
          <a:lstStyle/>
          <a:p>
            <a:pPr algn="r"/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Kriminální vědy, 3. semestr</a:t>
            </a:r>
          </a:p>
          <a:p>
            <a:pPr algn="r"/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593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09E471-C2F2-5945-B9AE-2DD15F535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Sociologický směr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ABACA6-E48C-B747-9162-DF83AB13FB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vysvětluje kriminalitu jako společenský fenomén</a:t>
            </a:r>
          </a:p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vychází z předpokladu o významném vlivu sociálního prostředí, ve kterém jedinec žije</a:t>
            </a:r>
          </a:p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zaměření na mechanizmy socializace, včetně zkoumání způsobů, jakými tento proces probíhal a analýzy skutečností, které jeho normální průběh významněji ohrozily nebo narušily</a:t>
            </a:r>
          </a:p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např. zkoumání vlivu nejbližšího sociálního okolí (rodičů, pěstounů, vychovatelů), příslušné sociální vrstvy, které během života jedince utvářely jeho hodnotové systémy</a:t>
            </a:r>
          </a:p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velká variabilita různých teorií (teorie anomie, teorie odchylného chování, teorie diferenciovaného styku, teorie diferenciované identifikace apod.)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6876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5E19CB-9FBB-EF4B-A89A-B75E6E21B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Sociologický směr – Chicagská škola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23CCBA-AEBC-E34C-8686-B35085453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20. a 30. letech 20. století se zabývala: </a:t>
            </a:r>
          </a:p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kriminogenními důsledky 1. světové války, negativními vlivy překotné urbanizace a industrializace i masové migrace z Evropy</a:t>
            </a:r>
          </a:p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výzkumy prokázaly především existenci různorodých sociálně-ekonomických oblastí v jednom velkoměstě (Chicago), v nichž bylo i kriminální chování vnímáno jinak a jeho výskyt je v některých částech města častější než v jiných </a:t>
            </a:r>
          </a:p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studie zaměřené na geografické rozložení kriminality</a:t>
            </a:r>
          </a:p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poprvé formulovány teze o kulturním konfliktu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50452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164D59-DF5B-1C46-9CCE-9C3CC8681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Multifaktorový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směr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F3AA05-28AC-074E-B6DF-56FEE84A20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používáno více působících činitelů různého druhu a původu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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evychází se pouze z jedné ani z kombinace více teorií, ale provádí se empirický srovnávací výzkum zpravidla několika metodami na souborech delikventních i nedelikventních jedinců, aby byly mezi nimi zjištěny významné rozdíly a odvozeny charakteristické znaky delikventů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rámci dlouhodobých výzkumů je zjišťována např. míra úspěšnosti společenské adaptace a reintegrace dříve uvězněných pachatelů a to i řadu let po propuštění</a:t>
            </a:r>
          </a:p>
        </p:txBody>
      </p:sp>
    </p:spTree>
    <p:extLst>
      <p:ext uri="{BB962C8B-B14F-4D97-AF65-F5344CB8AC3E}">
        <p14:creationId xmlns:p14="http://schemas.microsoft.com/office/powerpoint/2010/main" val="27865776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6FEC7C-FEF6-9940-9462-50B1C43A7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Pozitivistická škola - shrnutí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82F8FF-34E2-8B4B-9F7D-3B8E11C298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nesdílí „okouzlení rozumem“ jako tomu bylo u školy klasické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zastává skeptičtější tezi: lidské chování je podmíněno fyzickými, psychickými a sociálními faktory, které nejsou pod kontrolou lidského jedince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úkolem kriminologie je tyto faktory zjišťovat a empiricky zkoumat, aby bylo možné účinným způsobem pachatele přimět k tomu, aby se v budoucnu zdržel páchání dalších zločinů a začal se chovat řádně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klasická škola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tedy zaměřuje svoji hlavní pozornost </a:t>
            </a:r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minulost, zločin a vinu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tak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pozitivistická škola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soustřeďuje na </a:t>
            </a:r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osobu pachatele a jeho nebezpečnost v budoucnu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důsledky v oblasti trestní politiky: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klasická škola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ochrana právního státu,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pozitivistická škola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terapeutické působení na pachatele s cílem změnit jeho pro společnost nebezpečné chování</a:t>
            </a:r>
          </a:p>
        </p:txBody>
      </p:sp>
    </p:spTree>
    <p:extLst>
      <p:ext uri="{BB962C8B-B14F-4D97-AF65-F5344CB8AC3E}">
        <p14:creationId xmlns:p14="http://schemas.microsoft.com/office/powerpoint/2010/main" val="32412951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68ED4E-6BB5-9240-B31C-EFD63C597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Moderní kriminologie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C56C92-1A52-1D46-A610-091FA61FD8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77500" lnSpcReduction="20000"/>
          </a:bodyPr>
          <a:lstStyle/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procesy probíhající v rámci formální sociální kontroly uskutečňované prostřednictvím oficiálních institucí trestní justice (zejména policií a trestním soudnictvím)</a:t>
            </a:r>
          </a:p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kritické analýzy odhalující stigmatizující vedlejší účinky formálních zásahů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etiketizaci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delikventů ze sociálně slabších vrstev (tzv. kritická neboli radikální kriminologie – 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labeling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aproach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výzkumy zaměřené na oběť zločinu a procesy její viktimizace, včetně  vztahu pachatel – oběť – komunita a míra jejich zodpovědnosti za trestný čin 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viktimilogie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restorativní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justice)</a:t>
            </a:r>
          </a:p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neformální sociální kontrola kriminality a zapojování komunit, ze kterých pochází pachatel, oběť, případně další trestným činem dotčené osoby a instituce, do prevence kriminality (preventivní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restorativní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přístupy)</a:t>
            </a:r>
          </a:p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výzkumy veřejného mínění o kriminalitě a její kontrole</a:t>
            </a:r>
          </a:p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výzkumy účinnosti aplikované sankční politiky, tzn. jak tradičních, tak alternativních trestních sankcí a postupů, včetně odklonu od standardního trestního procesu</a:t>
            </a:r>
          </a:p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výzkumy latentní kriminality (anonymní dotazníková šetření)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8744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7C61A0-5A62-094B-809A-02A02A85B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Porovnání základních směrů kriminologického uvažování</a:t>
            </a:r>
            <a:br>
              <a:rPr lang="cs-CZ" b="1" dirty="0"/>
            </a:br>
            <a:endParaRPr lang="cs-CZ" b="1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DEF5BB28-B57D-9947-89F2-BB6BC391B21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230722" y="1787378"/>
          <a:ext cx="5730555" cy="4427832"/>
        </p:xfrm>
        <a:graphic>
          <a:graphicData uri="http://schemas.openxmlformats.org/drawingml/2006/table">
            <a:tbl>
              <a:tblPr/>
              <a:tblGrid>
                <a:gridCol w="1910185">
                  <a:extLst>
                    <a:ext uri="{9D8B030D-6E8A-4147-A177-3AD203B41FA5}">
                      <a16:colId xmlns:a16="http://schemas.microsoft.com/office/drawing/2014/main" val="2958619689"/>
                    </a:ext>
                  </a:extLst>
                </a:gridCol>
                <a:gridCol w="1910185">
                  <a:extLst>
                    <a:ext uri="{9D8B030D-6E8A-4147-A177-3AD203B41FA5}">
                      <a16:colId xmlns:a16="http://schemas.microsoft.com/office/drawing/2014/main" val="3701135649"/>
                    </a:ext>
                  </a:extLst>
                </a:gridCol>
                <a:gridCol w="1910185">
                  <a:extLst>
                    <a:ext uri="{9D8B030D-6E8A-4147-A177-3AD203B41FA5}">
                      <a16:colId xmlns:a16="http://schemas.microsoft.com/office/drawing/2014/main" val="3419721469"/>
                    </a:ext>
                  </a:extLst>
                </a:gridCol>
              </a:tblGrid>
              <a:tr h="833535">
                <a:tc>
                  <a:txBody>
                    <a:bodyPr/>
                    <a:lstStyle/>
                    <a:p>
                      <a:pPr algn="l" fontAlgn="ctr"/>
                      <a:endParaRPr lang="cs-CZ" sz="1700" b="0">
                        <a:effectLst/>
                        <a:latin typeface="inherit"/>
                      </a:endParaRPr>
                    </a:p>
                  </a:txBody>
                  <a:tcPr marL="44149" marR="88298" marT="35319" marB="353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cs-CZ" sz="1700" b="1">
                          <a:effectLst/>
                          <a:latin typeface="inherit"/>
                        </a:rPr>
                        <a:t>Klasická a neoklasická kriminologie </a:t>
                      </a:r>
                      <a:endParaRPr lang="cs-CZ" sz="1700" b="0">
                        <a:effectLst/>
                        <a:latin typeface="inherit"/>
                      </a:endParaRPr>
                    </a:p>
                  </a:txBody>
                  <a:tcPr marL="44149" marR="88298" marT="35319" marB="353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cs-CZ" sz="1700" b="1">
                          <a:effectLst/>
                          <a:latin typeface="inherit"/>
                        </a:rPr>
                        <a:t>Pozitivistická kriminologie </a:t>
                      </a:r>
                      <a:endParaRPr lang="cs-CZ" sz="1700" b="0">
                        <a:effectLst/>
                        <a:latin typeface="inherit"/>
                      </a:endParaRPr>
                    </a:p>
                  </a:txBody>
                  <a:tcPr marL="44149" marR="88298" marT="35319" marB="353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1084163"/>
                  </a:ext>
                </a:extLst>
              </a:tr>
              <a:tr h="579237">
                <a:tc>
                  <a:txBody>
                    <a:bodyPr/>
                    <a:lstStyle/>
                    <a:p>
                      <a:pPr algn="l" fontAlgn="base"/>
                      <a:r>
                        <a:rPr lang="cs-CZ" sz="1700" b="0">
                          <a:effectLst/>
                          <a:latin typeface="inherit"/>
                        </a:rPr>
                        <a:t>Hlavní předmět zájmu</a:t>
                      </a:r>
                    </a:p>
                  </a:txBody>
                  <a:tcPr marL="44149" marR="88298" marT="35319" marB="353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cs-CZ" sz="1700" b="0">
                          <a:effectLst/>
                          <a:latin typeface="inherit"/>
                        </a:rPr>
                        <a:t>Trestný čin</a:t>
                      </a:r>
                    </a:p>
                  </a:txBody>
                  <a:tcPr marL="44149" marR="88298" marT="35319" marB="353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cs-CZ" sz="1700" b="0">
                          <a:effectLst/>
                          <a:latin typeface="inherit"/>
                        </a:rPr>
                        <a:t>Pachatel</a:t>
                      </a:r>
                    </a:p>
                  </a:txBody>
                  <a:tcPr marL="44149" marR="88298" marT="35319" marB="353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5749468"/>
                  </a:ext>
                </a:extLst>
              </a:tr>
              <a:tr h="1596432">
                <a:tc>
                  <a:txBody>
                    <a:bodyPr/>
                    <a:lstStyle/>
                    <a:p>
                      <a:pPr algn="l" fontAlgn="base"/>
                      <a:r>
                        <a:rPr lang="cs-CZ" sz="1700" b="0" dirty="0">
                          <a:effectLst/>
                          <a:latin typeface="inherit"/>
                        </a:rPr>
                        <a:t>Pojetí pachatele</a:t>
                      </a:r>
                    </a:p>
                  </a:txBody>
                  <a:tcPr marL="44149" marR="88298" marT="35319" marB="353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cs-CZ" sz="1700" b="0">
                          <a:effectLst/>
                          <a:latin typeface="inherit"/>
                        </a:rPr>
                        <a:t>Svobodná vůle</a:t>
                      </a:r>
                    </a:p>
                    <a:p>
                      <a:pPr algn="l" fontAlgn="base"/>
                      <a:r>
                        <a:rPr lang="cs-CZ" sz="1700" b="0">
                          <a:effectLst/>
                          <a:latin typeface="inherit"/>
                        </a:rPr>
                        <a:t>Racionální, kalkulující</a:t>
                      </a:r>
                    </a:p>
                    <a:p>
                      <a:pPr algn="l" fontAlgn="base"/>
                      <a:r>
                        <a:rPr lang="cs-CZ" sz="1700" b="0">
                          <a:effectLst/>
                          <a:latin typeface="inherit"/>
                        </a:rPr>
                        <a:t>Normální</a:t>
                      </a:r>
                    </a:p>
                  </a:txBody>
                  <a:tcPr marL="44149" marR="88298" marT="35319" marB="353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cs-CZ" sz="1700" b="0">
                          <a:effectLst/>
                          <a:latin typeface="inherit"/>
                        </a:rPr>
                        <a:t>Předurčený ke zločinu</a:t>
                      </a:r>
                    </a:p>
                    <a:p>
                      <a:pPr algn="l" fontAlgn="base"/>
                      <a:r>
                        <a:rPr lang="cs-CZ" sz="1700" b="0">
                          <a:effectLst/>
                          <a:latin typeface="inherit"/>
                        </a:rPr>
                        <a:t>Hnán biologickými, psychologickými a jinými vlivy</a:t>
                      </a:r>
                    </a:p>
                    <a:p>
                      <a:pPr algn="l" fontAlgn="base"/>
                      <a:r>
                        <a:rPr lang="cs-CZ" sz="1700" b="0">
                          <a:effectLst/>
                          <a:latin typeface="inherit"/>
                        </a:rPr>
                        <a:t>Patologický</a:t>
                      </a:r>
                    </a:p>
                  </a:txBody>
                  <a:tcPr marL="44149" marR="88298" marT="35319" marB="353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9069629"/>
                  </a:ext>
                </a:extLst>
              </a:tr>
              <a:tr h="1342133">
                <a:tc>
                  <a:txBody>
                    <a:bodyPr/>
                    <a:lstStyle/>
                    <a:p>
                      <a:pPr algn="l" fontAlgn="base"/>
                      <a:r>
                        <a:rPr lang="cs-CZ" sz="1700" b="0">
                          <a:effectLst/>
                          <a:latin typeface="inherit"/>
                        </a:rPr>
                        <a:t>Reakce na zločin</a:t>
                      </a:r>
                    </a:p>
                  </a:txBody>
                  <a:tcPr marL="44149" marR="88298" marT="35319" marB="353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cs-CZ" sz="1700" b="0">
                          <a:effectLst/>
                          <a:latin typeface="inherit"/>
                        </a:rPr>
                        <a:t>Tresty přiměřené skutku</a:t>
                      </a:r>
                    </a:p>
                  </a:txBody>
                  <a:tcPr marL="44149" marR="88298" marT="35319" marB="353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cs-CZ" sz="1700" b="0" dirty="0">
                          <a:effectLst/>
                          <a:latin typeface="inherit"/>
                        </a:rPr>
                        <a:t>Léčení a převýchova, které stavějí na individuálních charakteristikách</a:t>
                      </a:r>
                    </a:p>
                  </a:txBody>
                  <a:tcPr marL="44149" marR="88298" marT="35319" marB="35319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6615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6403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69A95C-755A-8A49-B3B9-B911751DD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950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„zjednodušená“ periodizace vývoje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48A7D5-4020-F34D-BE69-D24A47371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715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Klasická škola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2. polovina 18. století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Pozitivistická kriminologie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konec 19. a počátek 20. století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	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Novodobá kriminologie</a:t>
            </a: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2. polovina 20. století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uvedené  dělení hlavních kriminologických směrů však není dogmatem 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kriminologie má jako vědní disciplína empirickou povahu, je multidisciplinární, proměnlivá a poměrně značně diversifikovaná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591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D4262D-636B-0142-A075-EB4814719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Klasická škola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C3B81C-BF7D-C24B-B2C9-701E9036D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9994"/>
            <a:ext cx="10515600" cy="4667250"/>
          </a:xfrm>
        </p:spPr>
        <p:txBody>
          <a:bodyPr>
            <a:normAutofit lnSpcReduction="1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až ve 2. polovině 18. století se objevuje snaha zabývat se kriminalitou z širšího pohledu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francouzští encyklopedisté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vychází ze dvou základních myšlenek osvícenství: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Stabilita společnosti není dána Bohem, ale souhlasem všech členů s dohodnutými normami a pravidly (společenská smlouva). 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Myšlenka svobodné vůle – člověk se sám za sebe rozhoduje, jak se bude chovat a to i v případech zločinu. Za své chování tak každý nese plnou zodpovědnost. 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nejednalo se ještě o vědu v pravém slova smyslu (spíše reformy TP)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přínos byl však nezpochybnitelný – základy kriminologie jako vědní disciplíny</a:t>
            </a:r>
          </a:p>
        </p:txBody>
      </p:sp>
    </p:spTree>
    <p:extLst>
      <p:ext uri="{BB962C8B-B14F-4D97-AF65-F5344CB8AC3E}">
        <p14:creationId xmlns:p14="http://schemas.microsoft.com/office/powerpoint/2010/main" val="2730488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0A5DF6-E8F1-194F-BC34-11D910C62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Představitelé klasické školy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EB2F26-CD3B-2C4E-8470-B3B1F7A49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Cesare</a:t>
            </a:r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Beccarii</a:t>
            </a:r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(1738 - 1794) </a:t>
            </a:r>
          </a:p>
          <a:p>
            <a:pPr lvl="1"/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„O zločinu a trestu“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(viz další snímek)</a:t>
            </a:r>
            <a:endParaRPr 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Jeremy</a:t>
            </a:r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Bentham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(1748-1832) 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jeden z hlavních představitelů klasické školy 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zločin se nesmí vyplácet – újma z trestu musí převážit užitek ze zločinu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zdůrazňoval také význam prevence</a:t>
            </a:r>
          </a:p>
          <a:p>
            <a:pPr lvl="1"/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Julien de La </a:t>
            </a:r>
            <a:r>
              <a:rPr lang="cs-CZ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Mettrieu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(1700-1751)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vyslovil názor, že v některých případech může být zločinné jednání podmíněno nemocí</a:t>
            </a:r>
          </a:p>
          <a:p>
            <a:pPr marL="457200" lvl="1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Franz Gall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(1756 – 1828)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považovaný za zakladatele frenologie</a:t>
            </a:r>
          </a:p>
        </p:txBody>
      </p:sp>
    </p:spTree>
    <p:extLst>
      <p:ext uri="{BB962C8B-B14F-4D97-AF65-F5344CB8AC3E}">
        <p14:creationId xmlns:p14="http://schemas.microsoft.com/office/powerpoint/2010/main" val="1415091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6AC236-AD7A-EF43-B3C1-7CC833645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Beccariovy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postuláty (O zločinu a trestu)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7243BD-C169-8242-BB77-E7C31BE23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 fontAlgn="base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zákaz svévole policie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striktní dodržování zákonů soudy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rychlost trestního řízení (čím dříve po spáchání trestného činu následuje trest, tím je spravedlivější a užitečnější)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zajištění dostatečné doby pro obhajobu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veřejnost soudního přelíčení (zrušení tajných žalob)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presumpce neviny u neusvědčeného pachatele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nahrazení dosavadního smyslu trestu jako odplaty a zastrašení veřejnosti (generální prevence) novým účelem zaměřeným na odstrašení a nápravu pachatele (speciální prevence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zrušení útrpných trestů (úlohou trestu není týrat bytost obdařenou vnímáním)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nahradit trest smrti doživotním vězením</a:t>
            </a:r>
          </a:p>
          <a:p>
            <a:pPr marL="514350" indent="-514350" fontAlgn="base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upřednostnění prevence kriminality (je lepší zločinu předcházet než jej trestat)</a:t>
            </a:r>
          </a:p>
          <a:p>
            <a:pPr marL="514350" indent="-514350">
              <a:buFont typeface="+mj-lt"/>
              <a:buAutoNum type="arabicPeriod"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791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523768-82DE-8948-94B8-846967545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Klasická škola - shrnutí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A3542B-F384-F849-A9F5-9B1613BFE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vychází z premisy, že člověk se vyznačuje zejména tím, že je obdařen inteligencí a rozumem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inteligence a rozum podmiňují jeho individuální i sociální chování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vůle člověka je tedy svobodná a sám je strůjcem svého osudu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zločin se pak nesmí vyplácet – rizika s ním spojená musí být vyšší než profit z něj plynoucí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lze tedy předpokládat, že se jedinec spíše rozhodne chovat se sociálně konformně než porušovat trestní zákony</a:t>
            </a:r>
          </a:p>
        </p:txBody>
      </p:sp>
    </p:spTree>
    <p:extLst>
      <p:ext uri="{BB962C8B-B14F-4D97-AF65-F5344CB8AC3E}">
        <p14:creationId xmlns:p14="http://schemas.microsoft.com/office/powerpoint/2010/main" val="2946003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38718C-2EB4-0142-86B9-14067BDE3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Pozitivistická škola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0F5CD7-AA8F-DE43-8980-FEC682E355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období, kdy docházelo k masivnímu rozvoji vědy, techniky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nový filozofický směr – pozitivismus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orientace na pachatele trestných činů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příčiny kriminálního chování hledány v proměnných, které se podílejí na utváření osobnosti pachatele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rozlišují se následující směry: biologický, psychologický, sociologický 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multifaktorový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482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3F8C4B-2C8B-5D46-B0F6-03CC71BE5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Biologický směr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975846-0D6C-F048-99C0-F7AA9C4853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exaktní metody založené na pečlivém pozorování, měření a vážení </a:t>
            </a:r>
          </a:p>
          <a:p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Cesare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Lombroso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„otec moderní kriminologie“, vězeňský lékař </a:t>
            </a:r>
          </a:p>
          <a:p>
            <a:pPr lvl="1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publikace o tzv. </a:t>
            </a:r>
            <a:r>
              <a:rPr lang="cs-CZ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rozeném zločinci</a:t>
            </a:r>
          </a:p>
          <a:p>
            <a:pPr lvl="1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delikventi jsou podle něj jsou jakousi odrůdou lidského druhu, charakteristickém degenerativním návratem na primitivnější úroveň </a:t>
            </a:r>
          </a:p>
          <a:p>
            <a:pPr lvl="1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zločinnost se dědí</a:t>
            </a:r>
          </a:p>
          <a:p>
            <a:pPr lvl="1"/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krom tzv. typu rozeného zločince uznával také příležitostné zločince, zločince „z vášně“, kriminální epileptiky a morálně patologické devianty</a:t>
            </a:r>
          </a:p>
        </p:txBody>
      </p:sp>
    </p:spTree>
    <p:extLst>
      <p:ext uri="{BB962C8B-B14F-4D97-AF65-F5344CB8AC3E}">
        <p14:creationId xmlns:p14="http://schemas.microsoft.com/office/powerpoint/2010/main" val="3804982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FBECBA-F7B9-8145-BD66-A623854E4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Psychologický směr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88992D-B0A4-E045-9403-F9BAB9249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1294"/>
            <a:ext cx="10515600" cy="4585669"/>
          </a:xfrm>
        </p:spPr>
        <p:txBody>
          <a:bodyPr>
            <a:normAutofit fontScale="92500" lnSpcReduction="2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poslední čtvrtina 19. století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začala se testovat inteligence kriminální populace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první studie ukázaly velký výskyt rozumově zaostalých jedinců, z čehož vznikl mylný závěr ztotožňující delikventa s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oligofrenem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(slabomyslný, mentálně retardovaný jedinec)</a:t>
            </a:r>
          </a:p>
          <a:p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psychoanalytické teorie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vycházely z koncepce osobnosti pachatele jako jedince výrazně společensky nepřizpůsobivého, který si trestným činem podvědomě odreagovává svůj neurotický konflikt</a:t>
            </a:r>
          </a:p>
          <a:p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sociálně psychologické teorie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protispolečenské jednání je podle nich naučené v určitých sociálních podmínkách a má-li být trvalé, musí být posilováno a upevňováno, pokud je protispolečenské jednání trestáno a současně jsou nabídnuty formy sociálně schvalovaného jednání, může docházet k žádoucím změnám prosociálním směrem</a:t>
            </a:r>
          </a:p>
        </p:txBody>
      </p:sp>
    </p:spTree>
    <p:extLst>
      <p:ext uri="{BB962C8B-B14F-4D97-AF65-F5344CB8AC3E}">
        <p14:creationId xmlns:p14="http://schemas.microsoft.com/office/powerpoint/2010/main" val="30027484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1273</Words>
  <Application>Microsoft Office PowerPoint</Application>
  <PresentationFormat>Širokoúhlá obrazovka</PresentationFormat>
  <Paragraphs>116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inherit</vt:lpstr>
      <vt:lpstr>Times New Roman</vt:lpstr>
      <vt:lpstr>Wingdings</vt:lpstr>
      <vt:lpstr>Motiv Office</vt:lpstr>
      <vt:lpstr>Základní kriminologické směry a školy</vt:lpstr>
      <vt:lpstr>Základní „zjednodušená“ periodizace vývoje</vt:lpstr>
      <vt:lpstr>Klasická škola</vt:lpstr>
      <vt:lpstr>Představitelé klasické školy</vt:lpstr>
      <vt:lpstr>Beccariovy postuláty (O zločinu a trestu)</vt:lpstr>
      <vt:lpstr>Klasická škola - shrnutí</vt:lpstr>
      <vt:lpstr>Pozitivistická škola</vt:lpstr>
      <vt:lpstr>Biologický směr</vt:lpstr>
      <vt:lpstr>Psychologický směr</vt:lpstr>
      <vt:lpstr>Sociologický směr</vt:lpstr>
      <vt:lpstr>Sociologický směr – Chicagská škola</vt:lpstr>
      <vt:lpstr>Multifaktorový směr</vt:lpstr>
      <vt:lpstr>Pozitivistická škola - shrnutí</vt:lpstr>
      <vt:lpstr>Moderní kriminologie</vt:lpstr>
      <vt:lpstr> Porovnání základních směrů kriminologického uvažování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kriminologické směry a školy</dc:title>
  <dc:creator>Microsoft Office User</dc:creator>
  <cp:lastModifiedBy>Josef Kuchta</cp:lastModifiedBy>
  <cp:revision>18</cp:revision>
  <dcterms:created xsi:type="dcterms:W3CDTF">2021-02-02T18:07:08Z</dcterms:created>
  <dcterms:modified xsi:type="dcterms:W3CDTF">2021-10-07T12:30:35Z</dcterms:modified>
</cp:coreProperties>
</file>