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8" r:id="rId10"/>
    <p:sldId id="262" r:id="rId11"/>
    <p:sldId id="269" r:id="rId12"/>
    <p:sldId id="270" r:id="rId13"/>
    <p:sldId id="271" r:id="rId14"/>
    <p:sldId id="264" r:id="rId15"/>
    <p:sldId id="272" r:id="rId16"/>
    <p:sldId id="273" r:id="rId17"/>
    <p:sldId id="26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8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Sexuální kriminalita – Mgr. Terezie Vojtíšková, únor 2021</a:t>
            </a:r>
            <a:endParaRPr lang="cs-CZ" i="1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40468"/>
            <a:ext cx="11361600" cy="1408387"/>
          </a:xfrm>
        </p:spPr>
        <p:txBody>
          <a:bodyPr/>
          <a:lstStyle/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E55627-13CE-0F4F-B0DE-2BBE2542CD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BA4B77-CE2A-414D-A795-7EB9EFE12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72D383-F39D-F748-9F77-09FDAFFE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Pohlavní zneužívání (§ 187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F519EE-AC10-6047-B976-7ACB8EC86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0774"/>
            <a:ext cx="10753200" cy="4139998"/>
          </a:xfrm>
        </p:spPr>
        <p:txBody>
          <a:bodyPr/>
          <a:lstStyle/>
          <a:p>
            <a:r>
              <a:rPr lang="cs-CZ" dirty="0"/>
              <a:t>soubor </a:t>
            </a:r>
            <a:r>
              <a:rPr lang="cs-CZ" b="1" dirty="0"/>
              <a:t>sexuálních chování </a:t>
            </a:r>
            <a:r>
              <a:rPr lang="cs-CZ" dirty="0"/>
              <a:t>směřujících vůči </a:t>
            </a:r>
            <a:r>
              <a:rPr lang="cs-CZ" b="1" dirty="0"/>
              <a:t>nezletilým</a:t>
            </a:r>
          </a:p>
          <a:p>
            <a:r>
              <a:rPr lang="cs-CZ" dirty="0"/>
              <a:t>pachatelem osoba blízká/osoba neznámá – srovnatelná míra</a:t>
            </a:r>
          </a:p>
          <a:p>
            <a:r>
              <a:rPr lang="cs-CZ" dirty="0"/>
              <a:t>typické projevy – kontext „hry“, častý pocit „zamilovanosti“ pachatele</a:t>
            </a:r>
          </a:p>
          <a:p>
            <a:r>
              <a:rPr lang="cs-CZ" dirty="0"/>
              <a:t>pedofilie, sexuální sadismus, anetičtí jedinci s defektivním intelektem, příp. masivní disociální poruchou osobnosti či výraznou impulsivitou, agresivitou</a:t>
            </a:r>
          </a:p>
          <a:p>
            <a:r>
              <a:rPr lang="cs-CZ" dirty="0"/>
              <a:t>podezření na falešné obvinění → přibrání </a:t>
            </a:r>
            <a:r>
              <a:rPr lang="cs-CZ" b="1" dirty="0"/>
              <a:t>znalce z oboru psychologie </a:t>
            </a:r>
            <a:r>
              <a:rPr lang="cs-CZ" dirty="0"/>
              <a:t>(zkoumání obecné a speciální věrohodnosti)</a:t>
            </a:r>
          </a:p>
        </p:txBody>
      </p:sp>
    </p:spTree>
    <p:extLst>
      <p:ext uri="{BB962C8B-B14F-4D97-AF65-F5344CB8AC3E}">
        <p14:creationId xmlns:p14="http://schemas.microsoft.com/office/powerpoint/2010/main" val="297644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EE4C0C-7880-5D4B-A7FA-B3DEB9DAF9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827B87-529C-A94A-BBF5-4435BD197C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25AB29-E5BC-2D4F-991D-18F5C81A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78069"/>
            <a:ext cx="10753200" cy="5253931"/>
          </a:xfrm>
        </p:spPr>
        <p:txBody>
          <a:bodyPr/>
          <a:lstStyle/>
          <a:p>
            <a:r>
              <a:rPr lang="cs-CZ" b="1" dirty="0"/>
              <a:t>incest - § 188 TZ</a:t>
            </a:r>
            <a:r>
              <a:rPr lang="cs-CZ" dirty="0"/>
              <a:t> (biologické rodiny) – </a:t>
            </a:r>
            <a:r>
              <a:rPr lang="cs-CZ" dirty="0" err="1"/>
              <a:t>pseudoincest</a:t>
            </a:r>
            <a:r>
              <a:rPr lang="cs-CZ" dirty="0"/>
              <a:t> („doplněné“ rodiny)</a:t>
            </a:r>
          </a:p>
          <a:p>
            <a:pPr lvl="1"/>
            <a:r>
              <a:rPr lang="cs-CZ" dirty="0" err="1"/>
              <a:t>incestuózní</a:t>
            </a:r>
            <a:r>
              <a:rPr lang="cs-CZ" dirty="0"/>
              <a:t> rodinný systém: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slabě socializované agresivní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rodiny s historickou zkušeností s incestem (viktimizace)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„Popelka“ – matka vystavuje dceru do svojí partnerské role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syndrom sexuálního obvinění během rozvodu (tzv. </a:t>
            </a:r>
            <a:r>
              <a:rPr lang="cs-CZ" b="1" dirty="0"/>
              <a:t>SAID syndrom</a:t>
            </a:r>
            <a:r>
              <a:rPr lang="cs-CZ" dirty="0"/>
              <a:t>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počínající rozpad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rozvodové aktivity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neúspěšnost rozvodových postupů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problémy s péčí o dítě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nevyřešené finanční vyrovnání manželů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angažovanost rodičů v jiném partnerském vztahu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hysterické či abnormní rysy (zejm. u žen)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pasivita, výchova dětí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snaha o získání dítěte do péče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zaujatý posudek „odborníka“ (zejm. u žen; muž je označen za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soudní zákaz styku s dítětem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50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19C633-12F7-884A-BB4B-0A5227FB3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7B19A1-0ED6-3C4A-B2B6-F4BA04E0F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70766-793D-D845-A48B-D33496611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768497"/>
            <a:ext cx="10753200" cy="5201379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preferenční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sadistický typ (týrání, usmrcení oběti, bleskové napadnutí oběti, promyšlená trestná činnost)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svádivý typ (chování blížící se obvyklému intimnímu vztahu, snadná mentální adaptace k oběti)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typ (trvalé zaměření na děti, zejm. chlapce, raná fixace psychosexuálního vývoje pachatele) </a:t>
            </a:r>
          </a:p>
          <a:p>
            <a:pPr lvl="1"/>
            <a:r>
              <a:rPr lang="cs-CZ" dirty="0"/>
              <a:t>situační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typ (impuls - stresová situace)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morálně nevybíravý typ (cílem – jakákoliv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sexuálně nevybíravý typ (pachatel - sexuálně experimentující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inadekvátní</a:t>
            </a:r>
            <a:r>
              <a:rPr lang="cs-CZ" sz="1800" dirty="0"/>
              <a:t>/naivní typ (sociálně problémový, deficit intelektu, příp. senilita)</a:t>
            </a:r>
          </a:p>
          <a:p>
            <a:pPr lvl="1"/>
            <a:r>
              <a:rPr lang="cs-CZ" dirty="0"/>
              <a:t>menšina – pedofilové, sexuální devianti: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pedofil (sexuální deviant)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pedofil (pedofilní delikty pouze situačního, impulsivního charakteru)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endParaRPr lang="cs-CZ" b="1" dirty="0"/>
          </a:p>
        </p:txBody>
      </p:sp>
      <p:sp>
        <p:nvSpPr>
          <p:cNvPr id="6" name="Čárový bublinový popisek 2 5">
            <a:extLst>
              <a:ext uri="{FF2B5EF4-FFF2-40B4-BE49-F238E27FC236}">
                <a16:creationId xmlns:a16="http://schemas.microsoft.com/office/drawing/2014/main" id="{58BC6003-D537-7242-8810-553AD4E7DA1E}"/>
              </a:ext>
            </a:extLst>
          </p:cNvPr>
          <p:cNvSpPr/>
          <p:nvPr/>
        </p:nvSpPr>
        <p:spPr bwMode="auto">
          <a:xfrm>
            <a:off x="6968360" y="2701159"/>
            <a:ext cx="2490950" cy="1008993"/>
          </a:xfrm>
          <a:prstGeom prst="borderCallout2">
            <a:avLst>
              <a:gd name="adj1" fmla="val 65788"/>
              <a:gd name="adj2" fmla="val -3607"/>
              <a:gd name="adj3" fmla="val 41653"/>
              <a:gd name="adj4" fmla="val -14702"/>
              <a:gd name="adj5" fmla="val 40855"/>
              <a:gd name="adj6" fmla="val -6023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nižší inteligence 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socioekonomický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disociální porucha osobnosti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40BBD4-EA29-044C-8088-97F6112AE813}"/>
              </a:ext>
            </a:extLst>
          </p:cNvPr>
          <p:cNvSpPr/>
          <p:nvPr/>
        </p:nvSpPr>
        <p:spPr bwMode="auto">
          <a:xfrm>
            <a:off x="5896302" y="599090"/>
            <a:ext cx="3184636" cy="787903"/>
          </a:xfrm>
          <a:prstGeom prst="borderCallout2">
            <a:avLst>
              <a:gd name="adj1" fmla="val 67708"/>
              <a:gd name="adj2" fmla="val -3307"/>
              <a:gd name="adj3" fmla="val 103125"/>
              <a:gd name="adj4" fmla="val -14510"/>
              <a:gd name="adj5" fmla="val 103124"/>
              <a:gd name="adj6" fmla="val -417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vyšší inteligence a socioekonomický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voyeurismus, příp. sexuální sadismus)</a:t>
            </a:r>
          </a:p>
        </p:txBody>
      </p:sp>
    </p:spTree>
    <p:extLst>
      <p:ext uri="{BB962C8B-B14F-4D97-AF65-F5344CB8AC3E}">
        <p14:creationId xmlns:p14="http://schemas.microsoft.com/office/powerpoint/2010/main" val="10878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A03559-19DE-CC4C-95D5-54AD9B931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A94D44-2683-9943-83F5-A1D4E29E89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2885C5-D39B-9443-9E05-CFB8C4D6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88276"/>
            <a:ext cx="10753200" cy="5043724"/>
          </a:xfrm>
        </p:spPr>
        <p:txBody>
          <a:bodyPr/>
          <a:lstStyle/>
          <a:p>
            <a:pPr lvl="1"/>
            <a:r>
              <a:rPr lang="cs-CZ" dirty="0"/>
              <a:t>obecně nezralí jedinci, sociálně </a:t>
            </a:r>
            <a:r>
              <a:rPr lang="cs-CZ" dirty="0" err="1"/>
              <a:t>inadekvátní</a:t>
            </a:r>
            <a:r>
              <a:rPr lang="cs-CZ" dirty="0"/>
              <a:t>, zvýšeně vzrušiví, s nedostačující seberegulací, často poruchy osobnosti, psychosexuální nezralost, nízké sebevědomí a introverze</a:t>
            </a:r>
          </a:p>
          <a:p>
            <a:pPr lvl="1"/>
            <a:r>
              <a:rPr lang="cs-CZ" dirty="0"/>
              <a:t>impulsivní motivy trestné činnosti</a:t>
            </a:r>
          </a:p>
          <a:p>
            <a:pPr lvl="1"/>
            <a:r>
              <a:rPr lang="cs-CZ" b="1" dirty="0"/>
              <a:t>recidiva</a:t>
            </a:r>
            <a:r>
              <a:rPr lang="cs-CZ" dirty="0"/>
              <a:t> – blok emocionálních vazeb, submisivnost, oslabené zábrany vůči trestné činnosti</a:t>
            </a:r>
          </a:p>
          <a:p>
            <a:pPr lvl="1"/>
            <a:r>
              <a:rPr lang="cs-CZ" dirty="0"/>
              <a:t>3 typy osobnosti pachatele: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podrobivý</a:t>
            </a:r>
            <a:r>
              <a:rPr lang="cs-CZ" sz="1800" dirty="0"/>
              <a:t>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nezdrženlivý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konformní </a:t>
            </a:r>
            <a:r>
              <a:rPr lang="cs-CZ" sz="1800" dirty="0" err="1"/>
              <a:t>moron</a:t>
            </a:r>
            <a:endParaRPr lang="cs-CZ" sz="1800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5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7DF0D8-8E1A-2440-B504-3EFBE101C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9B451B-8A92-004C-BFFE-72F09E040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7DEA71-4548-AE45-B065-D923F03B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Stalking</a:t>
            </a:r>
            <a:r>
              <a:rPr lang="cs-CZ" dirty="0"/>
              <a:t> (§ 354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4C225-AC04-164F-BA77-6215C10E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nebezpečné pronásledování </a:t>
            </a:r>
            <a:r>
              <a:rPr lang="cs-CZ" dirty="0"/>
              <a:t>– obtěžování oběti</a:t>
            </a:r>
          </a:p>
          <a:p>
            <a:r>
              <a:rPr lang="cs-CZ" dirty="0"/>
              <a:t>častý sexuální motiv trestné činnosti</a:t>
            </a:r>
          </a:p>
          <a:p>
            <a:r>
              <a:rPr lang="cs-CZ" dirty="0"/>
              <a:t>dlouhodobé sledování, kontaktování oběti</a:t>
            </a:r>
          </a:p>
          <a:p>
            <a:r>
              <a:rPr lang="cs-CZ" dirty="0"/>
              <a:t>doprovodná agresivita, </a:t>
            </a:r>
            <a:r>
              <a:rPr lang="cs-CZ" dirty="0" err="1"/>
              <a:t>invazivnost</a:t>
            </a:r>
            <a:r>
              <a:rPr lang="cs-CZ" dirty="0"/>
              <a:t> (na rozdíl od voyeurismu)</a:t>
            </a:r>
          </a:p>
          <a:p>
            <a:r>
              <a:rPr lang="cs-CZ" dirty="0"/>
              <a:t>3 prvky pronásledování:</a:t>
            </a:r>
          </a:p>
          <a:p>
            <a:pPr lvl="1"/>
            <a:r>
              <a:rPr lang="cs-CZ" dirty="0"/>
              <a:t>dlouhodobé obtěžování</a:t>
            </a:r>
          </a:p>
          <a:p>
            <a:pPr lvl="1"/>
            <a:r>
              <a:rPr lang="cs-CZ" dirty="0"/>
              <a:t>naznačená/explicitní hrozba</a:t>
            </a:r>
          </a:p>
          <a:p>
            <a:pPr lvl="1"/>
            <a:r>
              <a:rPr lang="cs-CZ" dirty="0"/>
              <a:t>záměr poškodit/zastrašit oběť či vyvolat silný emoční stres</a:t>
            </a:r>
          </a:p>
          <a:p>
            <a:r>
              <a:rPr lang="cs-CZ" dirty="0"/>
              <a:t>např. telefonní hovory, korespondence, dary, sledování, expozice zbraní – zastrašování, přímý kontakt s obětí</a:t>
            </a:r>
          </a:p>
        </p:txBody>
      </p:sp>
    </p:spTree>
    <p:extLst>
      <p:ext uri="{BB962C8B-B14F-4D97-AF65-F5344CB8AC3E}">
        <p14:creationId xmlns:p14="http://schemas.microsoft.com/office/powerpoint/2010/main" val="63714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AAEB39-D2D4-A944-B235-339E6EB06D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15439-2274-E34A-AB11-95F90CEBE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C4E276-58AA-2740-BC51-7B1B33DE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88579"/>
            <a:ext cx="10753200" cy="524342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domácí pronásledování </a:t>
            </a:r>
            <a:r>
              <a:rPr lang="cs-CZ" sz="2400" dirty="0"/>
              <a:t>(blízký vztah pachatele a oběti)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motivované mocí, zlobou (msta, kontrola nad obětí, častý fyzický útok)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obsedantní pronásledování (psychická porucha pachatele, iracionální a nelogické jednání pachatele)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pronásledování neznámé osoby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motivované mocí, zlobou (náhodný výběr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obsedantní pronásledování (psychická porucha pachatele, nevypočitatelné jednání pachatele)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pronásledování sexuálním predátorem (zpravidla fyzické 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erotomanské pronásledování (přesvědčení pachatele o náklonnosti oběti)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předstírané pronásledování </a:t>
            </a:r>
            <a:r>
              <a:rPr lang="cs-CZ" sz="2400" dirty="0"/>
              <a:t>(iniciuje oběť, snaha o získání pozornosti)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falešná viktimizace (falešné oznámení pronásledování/napadení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hrdinské představy (falešné oznámení s cílem uznání za vypátrání pronásledovatele)</a:t>
            </a:r>
          </a:p>
          <a:p>
            <a:pPr marL="838350" lvl="1" indent="-514350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5F946E-DC2F-EB4F-9589-773911A59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B9B91E-3E12-BF4D-9883-FD030631C6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D111DB-AF33-494F-B070-511199E1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56745"/>
            <a:ext cx="10753200" cy="5075255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častá disociální/narcistická porucha osobnosti pachatele, poruchová seberegulace, impulsivita, </a:t>
            </a:r>
            <a:r>
              <a:rPr lang="cs-CZ" dirty="0" err="1"/>
              <a:t>explozivita</a:t>
            </a:r>
            <a:endParaRPr lang="cs-CZ" dirty="0"/>
          </a:p>
          <a:p>
            <a:pPr lvl="1"/>
            <a:r>
              <a:rPr lang="cs-CZ" dirty="0"/>
              <a:t>typologie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simple</a:t>
            </a:r>
            <a:r>
              <a:rPr lang="cs-CZ" sz="1800" dirty="0"/>
              <a:t>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prostého nutkání, útok na bývalé partnery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love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lásky, útok na osoby, s nimiž chce pachatel navázat vztah)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erotomanický </a:t>
            </a:r>
            <a:r>
              <a:rPr lang="cs-CZ" sz="1800" dirty="0" err="1"/>
              <a:t>stalker</a:t>
            </a:r>
            <a:r>
              <a:rPr lang="cs-CZ" sz="1800" dirty="0"/>
              <a:t> (vnitřní </a:t>
            </a:r>
            <a:r>
              <a:rPr lang="cs-CZ" sz="1800" dirty="0" err="1"/>
              <a:t>předvědčení</a:t>
            </a:r>
            <a:r>
              <a:rPr lang="cs-CZ" sz="1800" dirty="0"/>
              <a:t> pachatele o náklonnosti a vztahu s obětí, časté duševní onemocnění)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mstící se </a:t>
            </a:r>
            <a:r>
              <a:rPr lang="cs-CZ" sz="1800" dirty="0" err="1"/>
              <a:t>stalker</a:t>
            </a:r>
            <a:r>
              <a:rPr lang="cs-CZ" sz="1800" dirty="0"/>
              <a:t> (cíl vyděsit oběť či vynutit změnu jejího chování)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cyberstalking</a:t>
            </a:r>
            <a:r>
              <a:rPr lang="cs-CZ" sz="1800" dirty="0"/>
              <a:t> (využití moderních technologií)</a:t>
            </a:r>
            <a:endParaRPr lang="cs-CZ" dirty="0"/>
          </a:p>
          <a:p>
            <a:pPr lvl="1"/>
            <a:r>
              <a:rPr lang="cs-CZ" sz="1800" dirty="0"/>
              <a:t>typy pronásledování dle role oběti: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osoba, snaha o navázání vztahu ze strany pachatele (snaha o získání informací)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prostředek, manifestace vlastních potřeb pachatele (vnucování vlastních pocitů oběti, nikoliv zájem o osobu oběti, manipulativní přístup)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objekt, motivace ovládnutí oběti (majetnická či destruktivní forma ovládání)</a:t>
            </a:r>
          </a:p>
        </p:txBody>
      </p:sp>
    </p:spTree>
    <p:extLst>
      <p:ext uri="{BB962C8B-B14F-4D97-AF65-F5344CB8AC3E}">
        <p14:creationId xmlns:p14="http://schemas.microsoft.com/office/powerpoint/2010/main" val="407048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9C4496-A4B3-2D43-8FE0-2F17610B2A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DC5D19-D18A-5D48-AEA2-684C75D4E5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438932-D726-9A4A-940D-A66B0D61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673210"/>
            <a:ext cx="10753200" cy="451576"/>
          </a:xfrm>
        </p:spPr>
        <p:txBody>
          <a:bodyPr/>
          <a:lstStyle/>
          <a:p>
            <a:r>
              <a:rPr lang="cs-CZ" sz="2800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86244F-B6BD-A04A-A9D3-C5648B99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301763"/>
            <a:ext cx="10753200" cy="3846787"/>
          </a:xfrm>
        </p:spPr>
        <p:txBody>
          <a:bodyPr/>
          <a:lstStyle/>
          <a:p>
            <a:r>
              <a:rPr lang="cs-CZ" sz="1800" dirty="0" err="1"/>
              <a:t>Brichcín</a:t>
            </a:r>
            <a:r>
              <a:rPr lang="cs-CZ" sz="1800" dirty="0"/>
              <a:t>, S. a kol. </a:t>
            </a:r>
            <a:r>
              <a:rPr lang="cs-CZ" sz="1800" i="1" dirty="0"/>
              <a:t>Sexuální delikventi z pohledu psychiatrické sexuologie.</a:t>
            </a:r>
            <a:r>
              <a:rPr lang="cs-CZ" sz="1800" dirty="0"/>
              <a:t> Praha: Psychiatrické centrum, 1995.</a:t>
            </a:r>
          </a:p>
          <a:p>
            <a:r>
              <a:rPr lang="cs-CZ" sz="1800" dirty="0" err="1"/>
              <a:t>Douglas</a:t>
            </a:r>
            <a:r>
              <a:rPr lang="cs-CZ" sz="1800" dirty="0"/>
              <a:t>, J. E. </a:t>
            </a:r>
            <a:r>
              <a:rPr lang="cs-CZ" sz="1800" i="1" dirty="0" err="1"/>
              <a:t>Crime</a:t>
            </a:r>
            <a:r>
              <a:rPr lang="cs-CZ" sz="1800" i="1" dirty="0"/>
              <a:t> </a:t>
            </a:r>
            <a:r>
              <a:rPr lang="cs-CZ" sz="1800" i="1" dirty="0" err="1"/>
              <a:t>Classification</a:t>
            </a:r>
            <a:r>
              <a:rPr lang="cs-CZ" sz="1800" i="1" dirty="0"/>
              <a:t> </a:t>
            </a:r>
            <a:r>
              <a:rPr lang="cs-CZ" sz="1800" i="1" dirty="0" err="1"/>
              <a:t>Manual</a:t>
            </a:r>
            <a:r>
              <a:rPr lang="cs-CZ" sz="1800" i="1" dirty="0"/>
              <a:t>. A Standard </a:t>
            </a:r>
            <a:r>
              <a:rPr lang="cs-CZ" sz="1800" i="1" dirty="0" err="1"/>
              <a:t>System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Investigating</a:t>
            </a:r>
            <a:r>
              <a:rPr lang="cs-CZ" sz="1800" i="1" dirty="0"/>
              <a:t> and </a:t>
            </a:r>
            <a:r>
              <a:rPr lang="cs-CZ" sz="1800" i="1" dirty="0" err="1"/>
              <a:t>Classifying</a:t>
            </a:r>
            <a:r>
              <a:rPr lang="cs-CZ" sz="1800" i="1" dirty="0"/>
              <a:t> </a:t>
            </a:r>
            <a:r>
              <a:rPr lang="cs-CZ" sz="1800" i="1" dirty="0" err="1"/>
              <a:t>Violent</a:t>
            </a:r>
            <a:r>
              <a:rPr lang="cs-CZ" sz="1800" i="1" dirty="0"/>
              <a:t> </a:t>
            </a:r>
            <a:r>
              <a:rPr lang="cs-CZ" sz="1800" i="1" dirty="0" err="1"/>
              <a:t>Crimes</a:t>
            </a:r>
            <a:r>
              <a:rPr lang="cs-CZ" sz="1800" i="1" dirty="0"/>
              <a:t>. </a:t>
            </a:r>
            <a:r>
              <a:rPr lang="cs-CZ" sz="1800" dirty="0"/>
              <a:t>San Francisco: </a:t>
            </a:r>
            <a:r>
              <a:rPr lang="cs-CZ" sz="1800" dirty="0" err="1"/>
              <a:t>Jossey</a:t>
            </a:r>
            <a:r>
              <a:rPr lang="cs-CZ" sz="1800" dirty="0"/>
              <a:t>-Bass, 1997, 374 s.</a:t>
            </a:r>
          </a:p>
          <a:p>
            <a:r>
              <a:rPr lang="cs-CZ" sz="1800" dirty="0" err="1"/>
              <a:t>Raboch</a:t>
            </a:r>
            <a:r>
              <a:rPr lang="cs-CZ" sz="1800" dirty="0"/>
              <a:t>, J., Zvolský, P. (</a:t>
            </a:r>
            <a:r>
              <a:rPr lang="cs-CZ" sz="1800" dirty="0" err="1"/>
              <a:t>eds</a:t>
            </a:r>
            <a:r>
              <a:rPr lang="cs-CZ" sz="1800" dirty="0"/>
              <a:t>.) </a:t>
            </a:r>
            <a:r>
              <a:rPr lang="cs-CZ" sz="1800" i="1" dirty="0"/>
              <a:t>Psychiatrie.</a:t>
            </a:r>
            <a:r>
              <a:rPr lang="cs-CZ" sz="1800" dirty="0"/>
              <a:t> Praha: </a:t>
            </a:r>
            <a:r>
              <a:rPr lang="cs-CZ" sz="1800" dirty="0" err="1"/>
              <a:t>Galén</a:t>
            </a:r>
            <a:r>
              <a:rPr lang="cs-CZ" sz="1800" dirty="0"/>
              <a:t> &amp; Karolinum, 2001, 622 s.</a:t>
            </a:r>
          </a:p>
          <a:p>
            <a:r>
              <a:rPr lang="cs-CZ" sz="1800" dirty="0"/>
              <a:t>Útrata, R. </a:t>
            </a:r>
            <a:r>
              <a:rPr lang="cs-CZ" sz="1800" i="1" dirty="0"/>
              <a:t>Soudní psychiatrie.</a:t>
            </a:r>
            <a:r>
              <a:rPr lang="cs-CZ" sz="1800" dirty="0"/>
              <a:t> Praha: Výzkumný ústav výstavby a architektury, 1979, 298 s.</a:t>
            </a:r>
          </a:p>
          <a:p>
            <a:r>
              <a:rPr lang="cs-CZ" sz="1800" dirty="0"/>
              <a:t>Válková, H., Kuchta, J., </a:t>
            </a:r>
            <a:r>
              <a:rPr lang="cs-CZ" sz="1800" dirty="0" err="1"/>
              <a:t>Hulmáková</a:t>
            </a:r>
            <a:r>
              <a:rPr lang="cs-CZ" sz="1800" dirty="0"/>
              <a:t>, J. a kol. </a:t>
            </a:r>
            <a:r>
              <a:rPr lang="cs-CZ" sz="1800" i="1" dirty="0"/>
              <a:t>Základy kriminologie a trestní politiky.</a:t>
            </a:r>
            <a:r>
              <a:rPr lang="cs-CZ" sz="1800" dirty="0"/>
              <a:t> 3 vyd. Praha: C. H. Beck, 2019, 616 s.</a:t>
            </a:r>
          </a:p>
        </p:txBody>
      </p:sp>
    </p:spTree>
    <p:extLst>
      <p:ext uri="{BB962C8B-B14F-4D97-AF65-F5344CB8AC3E}">
        <p14:creationId xmlns:p14="http://schemas.microsoft.com/office/powerpoint/2010/main" val="3688367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55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14522-92C5-3B46-BF3C-4E7913DF61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70FFE-6FE3-2746-B6C8-D0B20D4A3E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E56762-4D5A-094C-BE7E-335C704F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definice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6752BD-FF5B-7240-B54F-A35E30073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kriminální chování</a:t>
            </a:r>
            <a:r>
              <a:rPr lang="cs-CZ" dirty="0"/>
              <a:t> motivovaná </a:t>
            </a:r>
            <a:r>
              <a:rPr lang="cs-CZ" b="1" dirty="0"/>
              <a:t>sexuální potřebou </a:t>
            </a:r>
            <a:r>
              <a:rPr lang="cs-CZ" dirty="0"/>
              <a:t>jedince</a:t>
            </a:r>
          </a:p>
          <a:p>
            <a:endParaRPr lang="cs-CZ" dirty="0"/>
          </a:p>
          <a:p>
            <a:r>
              <a:rPr lang="cs-CZ" i="1" dirty="0"/>
              <a:t>sexuální kriminalita, sexuální trestná činnost </a:t>
            </a:r>
            <a:r>
              <a:rPr lang="cs-CZ" dirty="0"/>
              <a:t>→ </a:t>
            </a:r>
            <a:r>
              <a:rPr lang="cs-CZ" i="1" dirty="0"/>
              <a:t>mravnostní kriminalita</a:t>
            </a:r>
            <a:r>
              <a:rPr lang="cs-CZ" dirty="0"/>
              <a:t> (širší termín)</a:t>
            </a:r>
          </a:p>
          <a:p>
            <a:pPr lvl="1"/>
            <a:r>
              <a:rPr lang="cs-CZ" dirty="0"/>
              <a:t>česká kriminologická škola</a:t>
            </a:r>
          </a:p>
          <a:p>
            <a:r>
              <a:rPr lang="cs-CZ" i="1" dirty="0"/>
              <a:t>sexuální/mravnostní trestná činnost (</a:t>
            </a:r>
            <a:r>
              <a:rPr lang="cs-CZ" i="1" dirty="0" err="1"/>
              <a:t>Sexualdelikte</a:t>
            </a:r>
            <a:r>
              <a:rPr lang="cs-CZ" i="1" dirty="0"/>
              <a:t>/</a:t>
            </a:r>
            <a:r>
              <a:rPr lang="cs-CZ" i="1" dirty="0" err="1"/>
              <a:t>Sittlichkeitsdelikte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německá kriminologická škola</a:t>
            </a:r>
          </a:p>
          <a:p>
            <a:r>
              <a:rPr lang="cs-CZ" i="1" dirty="0"/>
              <a:t>sex </a:t>
            </a:r>
            <a:r>
              <a:rPr lang="cs-CZ" i="1" dirty="0" err="1"/>
              <a:t>crimes</a:t>
            </a:r>
            <a:r>
              <a:rPr lang="cs-CZ" i="1" dirty="0"/>
              <a:t>/sex-</a:t>
            </a:r>
            <a:r>
              <a:rPr lang="cs-CZ" i="1" dirty="0" err="1"/>
              <a:t>related</a:t>
            </a:r>
            <a:r>
              <a:rPr lang="cs-CZ" i="1" dirty="0"/>
              <a:t> </a:t>
            </a:r>
            <a:r>
              <a:rPr lang="cs-CZ" i="1" dirty="0" err="1"/>
              <a:t>crimes</a:t>
            </a:r>
            <a:endParaRPr lang="cs-CZ" i="1" dirty="0"/>
          </a:p>
          <a:p>
            <a:pPr lvl="1"/>
            <a:r>
              <a:rPr lang="cs-CZ" dirty="0"/>
              <a:t>anglosaská kriminologická škola</a:t>
            </a:r>
          </a:p>
        </p:txBody>
      </p:sp>
    </p:spTree>
    <p:extLst>
      <p:ext uri="{BB962C8B-B14F-4D97-AF65-F5344CB8AC3E}">
        <p14:creationId xmlns:p14="http://schemas.microsoft.com/office/powerpoint/2010/main" val="417391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920B0-38D3-0B4A-8D09-73ADBD64A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FE1F2-C5AE-3649-9109-509D5A1CD1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9EA6D-833B-E34D-87E2-65C4D0461AF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Tx/>
              <a:buChar char="-"/>
            </a:pPr>
            <a:r>
              <a:rPr lang="cs-CZ" dirty="0"/>
              <a:t>trestné činy vymezené v hlavě III části druhé TZ (§§ 185 – 193b TZ)</a:t>
            </a:r>
          </a:p>
          <a:p>
            <a:pPr marL="529200" indent="-457200">
              <a:buFontTx/>
              <a:buChar char="-"/>
            </a:pPr>
            <a:r>
              <a:rPr lang="cs-CZ" dirty="0"/>
              <a:t>zejm. trestné činy </a:t>
            </a:r>
            <a:r>
              <a:rPr lang="cs-CZ" b="1" dirty="0"/>
              <a:t>znásilnění, pohlavní zneužití, incest</a:t>
            </a:r>
          </a:p>
          <a:p>
            <a:pPr marL="529200" indent="-457200">
              <a:buFontTx/>
              <a:buChar char="-"/>
            </a:pPr>
            <a:r>
              <a:rPr lang="cs-CZ" dirty="0"/>
              <a:t>dále sexuální nátlak, navazování nedovolených kontaktů s dítětem</a:t>
            </a:r>
          </a:p>
          <a:p>
            <a:pPr marL="529200" indent="-457200">
              <a:buFontTx/>
              <a:buChar char="-"/>
            </a:pPr>
            <a:r>
              <a:rPr lang="cs-CZ" dirty="0"/>
              <a:t>prvky sexuálně-deviantního jednání i v dalších trestných činech (např. krádež, výtržnictví, omezování osobní svobody, vražda, kuplířství, šíření pornografie, výroba a jiné nakládání s dětskou pornografií, zneužití dítěte k výrobě pornografie, účast na pornografickém představení apod.)</a:t>
            </a:r>
          </a:p>
        </p:txBody>
      </p:sp>
    </p:spTree>
    <p:extLst>
      <p:ext uri="{BB962C8B-B14F-4D97-AF65-F5344CB8AC3E}">
        <p14:creationId xmlns:p14="http://schemas.microsoft.com/office/powerpoint/2010/main" val="165052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9F2485-625C-714F-934A-4E483E26B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54D31-B967-884B-A4EB-6A398294C8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2E2D5-49E1-A44C-BF0E-FCD1F7B8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deviace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463CE-2B3E-994B-A0E1-A7D21248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sexuální deviace X sexuální kriminalita</a:t>
            </a:r>
          </a:p>
          <a:p>
            <a:r>
              <a:rPr lang="cs-CZ" dirty="0"/>
              <a:t>„</a:t>
            </a:r>
            <a:r>
              <a:rPr lang="cs-CZ" i="1" dirty="0"/>
              <a:t>stavy kvalitativně změněné sexuální motivace lidí</a:t>
            </a:r>
            <a:r>
              <a:rPr lang="cs-CZ" dirty="0"/>
              <a:t>“ </a:t>
            </a:r>
            <a:r>
              <a:rPr lang="cs-CZ" sz="2000" dirty="0"/>
              <a:t>(</a:t>
            </a:r>
            <a:r>
              <a:rPr lang="cs-CZ" sz="2000" dirty="0" err="1"/>
              <a:t>Raboch</a:t>
            </a:r>
            <a:r>
              <a:rPr lang="cs-CZ" sz="2000" dirty="0"/>
              <a:t>, J., Zvolský, P. </a:t>
            </a:r>
            <a:r>
              <a:rPr lang="cs-CZ" sz="2000" i="1" dirty="0"/>
              <a:t>Psychiatrie</a:t>
            </a:r>
            <a:r>
              <a:rPr lang="cs-CZ" sz="2000" dirty="0"/>
              <a:t>. 2001)</a:t>
            </a:r>
          </a:p>
          <a:p>
            <a:r>
              <a:rPr lang="cs-CZ" dirty="0"/>
              <a:t>pedofilie</a:t>
            </a:r>
            <a:r>
              <a:rPr lang="cs-CZ" sz="3200" dirty="0"/>
              <a:t>; </a:t>
            </a:r>
            <a:r>
              <a:rPr lang="cs-CZ" dirty="0"/>
              <a:t>sadismus, patologická sexuální agresivita (sériové znásilňování – </a:t>
            </a:r>
            <a:r>
              <a:rPr lang="cs-CZ" dirty="0" err="1"/>
              <a:t>tušérství</a:t>
            </a:r>
            <a:r>
              <a:rPr lang="cs-CZ" dirty="0"/>
              <a:t>, </a:t>
            </a:r>
            <a:r>
              <a:rPr lang="cs-CZ" dirty="0" err="1"/>
              <a:t>frotérství</a:t>
            </a:r>
            <a:r>
              <a:rPr lang="cs-CZ" dirty="0"/>
              <a:t>, fetišismus, exhibicionismus)</a:t>
            </a:r>
          </a:p>
          <a:p>
            <a:r>
              <a:rPr lang="cs-CZ" b="1" dirty="0"/>
              <a:t>pachatelé sexuální trestné činnosti:</a:t>
            </a:r>
            <a:r>
              <a:rPr lang="cs-CZ" dirty="0"/>
              <a:t> sexuální devianti, jejichž osobnost má rysy typické pro kriminální populaci (tzn. bezohlednost, neodpovědnost, nezdrženlivost, poruchovost rozhodovacích procesů)</a:t>
            </a:r>
          </a:p>
        </p:txBody>
      </p:sp>
    </p:spTree>
    <p:extLst>
      <p:ext uri="{BB962C8B-B14F-4D97-AF65-F5344CB8AC3E}">
        <p14:creationId xmlns:p14="http://schemas.microsoft.com/office/powerpoint/2010/main" val="135053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649C27-7A7F-B74C-B591-1A68921CFA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55EBB0-EC4D-8944-B173-3BC14A2F27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73006B-53CE-3347-8C4B-80DEAF7E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 – společenský problém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56C171-008C-954E-8369-887180249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sexuální kriminality – dlouhodobě pozvolně klesající trend; objasněnost dle policejních statistik přibližně téměř 80 % ročně</a:t>
            </a:r>
          </a:p>
          <a:p>
            <a:r>
              <a:rPr lang="cs-CZ" dirty="0"/>
              <a:t>nejčastější TČ – </a:t>
            </a:r>
            <a:r>
              <a:rPr lang="cs-CZ" b="1" dirty="0"/>
              <a:t>znásilnění</a:t>
            </a:r>
          </a:p>
          <a:p>
            <a:r>
              <a:rPr lang="cs-CZ" b="1" dirty="0"/>
              <a:t>vysoká latence </a:t>
            </a:r>
            <a:r>
              <a:rPr lang="cs-CZ" dirty="0"/>
              <a:t>sexuální trestné činnosti – sekundární viktimizace, sociální stigmatizace,…</a:t>
            </a:r>
          </a:p>
          <a:p>
            <a:r>
              <a:rPr lang="cs-CZ" b="1" dirty="0"/>
              <a:t>falešná obvinění</a:t>
            </a:r>
            <a:r>
              <a:rPr lang="cs-CZ" dirty="0"/>
              <a:t> – zvýšená pravděpodobnost výskytu</a:t>
            </a:r>
          </a:p>
          <a:p>
            <a:pPr lvl="1"/>
            <a:r>
              <a:rPr lang="cs-CZ" dirty="0"/>
              <a:t>mezní způsob řešení nežádoucích mezilidských životních situací či jednání motivované jinými osobními poměry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3218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6A6EDE-4363-CF48-B87A-E70A6FAB15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AE17C-586C-454D-B991-498AA1FDF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10C8EA-2F48-CB4C-B072-092CC22D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Znásilnění (§ 185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F14F71-589D-BE4B-8133-C662C4930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vynucení pohlavního styku </a:t>
            </a:r>
            <a:r>
              <a:rPr lang="cs-CZ" dirty="0"/>
              <a:t>či jiných sexuálních aktivit </a:t>
            </a:r>
            <a:r>
              <a:rPr lang="cs-CZ" b="1" dirty="0"/>
              <a:t>násilím</a:t>
            </a:r>
            <a:r>
              <a:rPr lang="cs-CZ" dirty="0"/>
              <a:t> či </a:t>
            </a:r>
            <a:r>
              <a:rPr lang="cs-CZ" b="1" dirty="0"/>
              <a:t>pohrůžkou násilí</a:t>
            </a:r>
          </a:p>
          <a:p>
            <a:r>
              <a:rPr lang="cs-CZ" dirty="0"/>
              <a:t>socializované/nesocializované znásilnění (otázka předchozího vztahu pachatele a oběti)</a:t>
            </a:r>
          </a:p>
          <a:p>
            <a:r>
              <a:rPr lang="cs-CZ" dirty="0"/>
              <a:t>nesocializovaný sexuální agresor</a:t>
            </a:r>
          </a:p>
          <a:p>
            <a:pPr lvl="1"/>
            <a:r>
              <a:rPr lang="cs-CZ" dirty="0"/>
              <a:t>podvodný přístup k oběti (předchozí verbální kontakt)</a:t>
            </a:r>
          </a:p>
          <a:p>
            <a:pPr lvl="1"/>
            <a:r>
              <a:rPr lang="cs-CZ" dirty="0"/>
              <a:t>bleskový přístup k oběti (bezprostřední fyzický útok)</a:t>
            </a:r>
          </a:p>
          <a:p>
            <a:pPr lvl="1"/>
            <a:r>
              <a:rPr lang="cs-CZ" dirty="0"/>
              <a:t>překvapivý přístup k oběti (fyzický útok bez předchozího zjevného impulsu)</a:t>
            </a:r>
          </a:p>
          <a:p>
            <a:r>
              <a:rPr lang="cs-CZ" dirty="0"/>
              <a:t>časté použití zbraně</a:t>
            </a:r>
          </a:p>
          <a:p>
            <a:r>
              <a:rPr lang="cs-CZ" dirty="0"/>
              <a:t>nejvyšší míra latence (50-70 % případů)</a:t>
            </a:r>
          </a:p>
          <a:p>
            <a:pPr lvl="1"/>
            <a:r>
              <a:rPr lang="cs-CZ" dirty="0"/>
              <a:t>strach, stigmatizace, historie negativních důsledků TO,…</a:t>
            </a:r>
          </a:p>
        </p:txBody>
      </p:sp>
    </p:spTree>
    <p:extLst>
      <p:ext uri="{BB962C8B-B14F-4D97-AF65-F5344CB8AC3E}">
        <p14:creationId xmlns:p14="http://schemas.microsoft.com/office/powerpoint/2010/main" val="282786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F7A6F-223A-F34F-B7B0-5B5B793CAC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C68E0-4CBC-6E46-8C72-35808E45B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92312B-3BAC-844E-99C5-E6AF58CF5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72662"/>
            <a:ext cx="10753200" cy="5159338"/>
          </a:xfrm>
        </p:spPr>
        <p:txBody>
          <a:bodyPr/>
          <a:lstStyle/>
          <a:p>
            <a:r>
              <a:rPr lang="cs-CZ" dirty="0"/>
              <a:t>typy sexuálních útoků </a:t>
            </a:r>
            <a:r>
              <a:rPr lang="cs-CZ" sz="2000" dirty="0"/>
              <a:t>(</a:t>
            </a:r>
            <a:r>
              <a:rPr lang="cs-CZ" sz="2000" dirty="0" err="1"/>
              <a:t>Douglas</a:t>
            </a:r>
            <a:r>
              <a:rPr lang="cs-CZ" sz="2000" dirty="0"/>
              <a:t>, J. E. </a:t>
            </a:r>
            <a:r>
              <a:rPr lang="cs-CZ" sz="2000" i="1" dirty="0" err="1"/>
              <a:t>Crime</a:t>
            </a:r>
            <a:r>
              <a:rPr lang="cs-CZ" sz="2000" i="1" dirty="0"/>
              <a:t> </a:t>
            </a:r>
            <a:r>
              <a:rPr lang="cs-CZ" sz="2000" i="1" dirty="0" err="1"/>
              <a:t>Classification</a:t>
            </a:r>
            <a:r>
              <a:rPr lang="cs-CZ" sz="2000" i="1" dirty="0"/>
              <a:t> </a:t>
            </a:r>
            <a:r>
              <a:rPr lang="cs-CZ" sz="2000" i="1" dirty="0" err="1"/>
              <a:t>Manual</a:t>
            </a:r>
            <a:r>
              <a:rPr lang="cs-CZ" sz="2000" i="1" dirty="0"/>
              <a:t>. A Standard </a:t>
            </a:r>
            <a:r>
              <a:rPr lang="cs-CZ" sz="2000" i="1" dirty="0" err="1"/>
              <a:t>System</a:t>
            </a:r>
            <a:r>
              <a:rPr lang="cs-CZ" sz="2000" i="1" dirty="0"/>
              <a:t> </a:t>
            </a:r>
            <a:r>
              <a:rPr lang="cs-CZ" sz="2000" i="1" dirty="0" err="1"/>
              <a:t>for</a:t>
            </a:r>
            <a:r>
              <a:rPr lang="cs-CZ" sz="2000" i="1" dirty="0"/>
              <a:t> </a:t>
            </a:r>
            <a:r>
              <a:rPr lang="cs-CZ" sz="2000" i="1" dirty="0" err="1"/>
              <a:t>Investigating</a:t>
            </a:r>
            <a:r>
              <a:rPr lang="cs-CZ" sz="2000" i="1" dirty="0"/>
              <a:t> and </a:t>
            </a:r>
            <a:r>
              <a:rPr lang="cs-CZ" sz="2000" i="1" dirty="0" err="1"/>
              <a:t>Classifying</a:t>
            </a:r>
            <a:r>
              <a:rPr lang="cs-CZ" sz="2000" i="1" dirty="0"/>
              <a:t> </a:t>
            </a:r>
            <a:r>
              <a:rPr lang="cs-CZ" sz="2000" i="1" dirty="0" err="1"/>
              <a:t>Violent</a:t>
            </a:r>
            <a:r>
              <a:rPr lang="cs-CZ" sz="2000" i="1" dirty="0"/>
              <a:t> </a:t>
            </a:r>
            <a:r>
              <a:rPr lang="cs-CZ" sz="2000" i="1" dirty="0" err="1"/>
              <a:t>Crimes</a:t>
            </a:r>
            <a:r>
              <a:rPr lang="cs-CZ" sz="2000" i="1" dirty="0"/>
              <a:t>.</a:t>
            </a:r>
            <a:r>
              <a:rPr lang="cs-CZ" sz="2000" dirty="0"/>
              <a:t> 1997.)</a:t>
            </a:r>
          </a:p>
          <a:p>
            <a:pPr lvl="1"/>
            <a:r>
              <a:rPr lang="cs-CZ" dirty="0"/>
              <a:t>znásilnění v rámci kriminálního podnikání – sekundární TČ</a:t>
            </a:r>
          </a:p>
          <a:p>
            <a:pPr lvl="1"/>
            <a:r>
              <a:rPr lang="cs-CZ" dirty="0"/>
              <a:t>sexuální útok z osobních důvodů – nekontaktní sexuální obtěžování, domácí sexuální útoky, nárokové znásilnění, znásilnění v rámci vztahu podřízenosti, motivace potřebou ujištění se o vlastním vlivu a moci, vykořisťující znásilnění</a:t>
            </a:r>
          </a:p>
          <a:p>
            <a:pPr lvl="1"/>
            <a:r>
              <a:rPr lang="cs-CZ" dirty="0"/>
              <a:t>zlobné znásilnění – zlobný afekt, afektivní agrese</a:t>
            </a:r>
          </a:p>
          <a:p>
            <a:pPr lvl="1"/>
            <a:r>
              <a:rPr lang="cs-CZ" dirty="0"/>
              <a:t>sadistické znásilnění - afektivní agrese, zranění (záměrné způsobovaná)</a:t>
            </a:r>
          </a:p>
          <a:p>
            <a:pPr lvl="1"/>
            <a:r>
              <a:rPr lang="cs-CZ" dirty="0"/>
              <a:t>dětská a adolescentní pornografie – pořizování, shromažďování, prodej</a:t>
            </a:r>
          </a:p>
          <a:p>
            <a:pPr lvl="1"/>
            <a:r>
              <a:rPr lang="cs-CZ" dirty="0"/>
              <a:t>dětské/adolescentní sexuální kroužky – produkce pornografických materiálů</a:t>
            </a:r>
          </a:p>
          <a:p>
            <a:pPr lvl="1"/>
            <a:r>
              <a:rPr lang="cs-CZ" dirty="0"/>
              <a:t>multidimenzionální sexuální kroužky – např. terapeutické skupiny</a:t>
            </a:r>
          </a:p>
          <a:p>
            <a:pPr lvl="1"/>
            <a:r>
              <a:rPr lang="cs-CZ" dirty="0"/>
              <a:t>znásilnění v průběhu únosu</a:t>
            </a:r>
          </a:p>
          <a:p>
            <a:pPr lvl="1"/>
            <a:r>
              <a:rPr lang="cs-CZ" dirty="0"/>
              <a:t>sexuální útok ze skupinových důvodů – četnost pachatelů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15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069F15-480F-9A48-81D1-4DB7232EB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8A8F52-9412-464D-9A71-B824BACB2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C8698E-4EB1-EE41-88AB-C92C4E892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348394"/>
            <a:ext cx="10753200" cy="5148828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motivace sexuálního uspokojení + příp. další motivy (zloba, msta, ujištění vlastní moci, kompenzace tenze a frustrací, stvrzování vlastní identity či statusu…) – možná i dominance sekundárních motivů</a:t>
            </a:r>
          </a:p>
          <a:p>
            <a:pPr lvl="1"/>
            <a:r>
              <a:rPr lang="cs-CZ" dirty="0"/>
              <a:t>odraz interpersonálních vztahů pachatele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3 témata TČ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r>
              <a:rPr lang="cs-CZ" sz="1800" dirty="0"/>
              <a:t> – přinucení oběti k pohlavnímu styku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angažovanost </a:t>
            </a:r>
            <a:r>
              <a:rPr lang="cs-CZ" sz="1800" dirty="0"/>
              <a:t>– snaha o vytvoření vztahu s obětí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užití zbraně či jiných k násilí směřujících prostředků</a:t>
            </a:r>
          </a:p>
          <a:p>
            <a:pPr lvl="2">
              <a:buClr>
                <a:srgbClr val="0000DC"/>
              </a:buClr>
            </a:pPr>
            <a:r>
              <a:rPr lang="cs-CZ" sz="1800" dirty="0"/>
              <a:t>nebo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endParaRPr lang="cs-CZ" sz="1800" b="1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dominance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vyhovění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typologie pachatele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power</a:t>
            </a:r>
            <a:r>
              <a:rPr lang="cs-CZ" sz="1800" b="1" dirty="0"/>
              <a:t> </a:t>
            </a:r>
            <a:r>
              <a:rPr lang="cs-CZ" sz="1800" b="1" dirty="0" err="1"/>
              <a:t>reassurance</a:t>
            </a:r>
            <a:r>
              <a:rPr lang="cs-CZ" sz="1800" b="1" dirty="0"/>
              <a:t> </a:t>
            </a:r>
            <a:r>
              <a:rPr lang="cs-CZ" sz="1800" dirty="0"/>
              <a:t>- typ ujišťující se o vlastní moci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anger</a:t>
            </a:r>
            <a:r>
              <a:rPr lang="cs-CZ" sz="1800" b="1" dirty="0"/>
              <a:t> </a:t>
            </a:r>
            <a:r>
              <a:rPr lang="cs-CZ" sz="1800" b="1" dirty="0" err="1"/>
              <a:t>retaliation</a:t>
            </a:r>
            <a:r>
              <a:rPr lang="cs-CZ" sz="1800" dirty="0"/>
              <a:t> – zlobný mstitel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prosazující/využívající moc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sadistický</a:t>
            </a: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0A2A40-E0C0-DA44-9816-3AAC3C98A8D9}"/>
              </a:ext>
            </a:extLst>
          </p:cNvPr>
          <p:cNvSpPr/>
          <p:nvPr/>
        </p:nvSpPr>
        <p:spPr bwMode="auto">
          <a:xfrm>
            <a:off x="8408276" y="2396359"/>
            <a:ext cx="3142594" cy="304800"/>
          </a:xfrm>
          <a:prstGeom prst="borderCallout2">
            <a:avLst>
              <a:gd name="adj1" fmla="val 18750"/>
              <a:gd name="adj2" fmla="val -7664"/>
              <a:gd name="adj3" fmla="val 18750"/>
              <a:gd name="adj4" fmla="val -22728"/>
              <a:gd name="adj5" fmla="val 165834"/>
              <a:gd name="adj6" fmla="val -380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TČ z hlediska jednání pachatele</a:t>
            </a:r>
            <a:endParaRPr kumimoji="0" lang="cs-CZ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Čárový bublinový popisek 2 8">
            <a:extLst>
              <a:ext uri="{FF2B5EF4-FFF2-40B4-BE49-F238E27FC236}">
                <a16:creationId xmlns:a16="http://schemas.microsoft.com/office/drawing/2014/main" id="{F6534173-6702-0145-8CF6-4E299D61F666}"/>
              </a:ext>
            </a:extLst>
          </p:cNvPr>
          <p:cNvSpPr/>
          <p:nvPr/>
        </p:nvSpPr>
        <p:spPr bwMode="auto">
          <a:xfrm>
            <a:off x="8408276" y="4461643"/>
            <a:ext cx="3174125" cy="304800"/>
          </a:xfrm>
          <a:prstGeom prst="borderCallout2">
            <a:avLst>
              <a:gd name="adj1" fmla="val 63577"/>
              <a:gd name="adj2" fmla="val -5353"/>
              <a:gd name="adj3" fmla="val 60129"/>
              <a:gd name="adj4" fmla="val -20972"/>
              <a:gd name="adj5" fmla="val -80604"/>
              <a:gd name="adj6" fmla="val -3805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TČ z hlediska líčení obětí OČTŘ</a:t>
            </a:r>
          </a:p>
        </p:txBody>
      </p:sp>
    </p:spTree>
    <p:extLst>
      <p:ext uri="{BB962C8B-B14F-4D97-AF65-F5344CB8AC3E}">
        <p14:creationId xmlns:p14="http://schemas.microsoft.com/office/powerpoint/2010/main" val="225871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B8DAF2-CB5A-B848-8108-2BC214FE3E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444A08-E6FF-9546-A85A-E869B877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05F66C-64B7-6F48-A146-36FEF2B2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0014"/>
            <a:ext cx="10753200" cy="4801986"/>
          </a:xfrm>
        </p:spPr>
        <p:txBody>
          <a:bodyPr/>
          <a:lstStyle/>
          <a:p>
            <a:pPr lvl="1"/>
            <a:r>
              <a:rPr lang="cs-CZ" dirty="0"/>
              <a:t>pachatelům TČ znásilnění bývá nezřídka diagnostikována disociální porucha osobnosti (</a:t>
            </a:r>
            <a:r>
              <a:rPr lang="cs-CZ" b="1" dirty="0"/>
              <a:t>psychopatie </a:t>
            </a:r>
            <a:r>
              <a:rPr lang="cs-CZ" dirty="0"/>
              <a:t>- až 68 % případů) s rysy nezdrženlivosti, explozivity, agresivity, </a:t>
            </a:r>
            <a:r>
              <a:rPr lang="cs-CZ" dirty="0" err="1"/>
              <a:t>anetičnosti</a:t>
            </a:r>
            <a:r>
              <a:rPr lang="cs-CZ" dirty="0"/>
              <a:t>, asociálnosti, příp. </a:t>
            </a:r>
            <a:r>
              <a:rPr lang="cs-CZ" b="1" dirty="0"/>
              <a:t>narcistická porucha </a:t>
            </a:r>
            <a:r>
              <a:rPr lang="cs-CZ" dirty="0"/>
              <a:t>či</a:t>
            </a:r>
            <a:r>
              <a:rPr lang="cs-CZ" b="1" dirty="0"/>
              <a:t> schizoidní osobnost </a:t>
            </a:r>
            <a:r>
              <a:rPr lang="cs-CZ" dirty="0"/>
              <a:t>s rysy agresivity, </a:t>
            </a:r>
            <a:r>
              <a:rPr lang="cs-CZ" dirty="0" err="1"/>
              <a:t>inhibovanosti</a:t>
            </a:r>
            <a:endParaRPr lang="cs-CZ" dirty="0"/>
          </a:p>
          <a:p>
            <a:pPr lvl="1"/>
            <a:r>
              <a:rPr lang="cs-CZ" dirty="0"/>
              <a:t>diagnostika </a:t>
            </a:r>
            <a:r>
              <a:rPr lang="cs-CZ" b="1" dirty="0"/>
              <a:t>sexuální deviace </a:t>
            </a:r>
            <a:r>
              <a:rPr lang="cs-CZ" dirty="0"/>
              <a:t>(cca 14 % případů) a </a:t>
            </a:r>
            <a:r>
              <a:rPr lang="cs-CZ" b="1" dirty="0"/>
              <a:t>sexuální sadismus</a:t>
            </a:r>
            <a:r>
              <a:rPr lang="cs-CZ" dirty="0"/>
              <a:t> – ve vzácných případech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 algn="r">
              <a:buNone/>
            </a:pPr>
            <a:r>
              <a:rPr lang="cs-CZ" dirty="0"/>
              <a:t>data vyplývající z vědeckých studií:</a:t>
            </a:r>
          </a:p>
          <a:p>
            <a:pPr lvl="2" algn="r"/>
            <a:r>
              <a:rPr lang="cs-CZ" dirty="0" err="1"/>
              <a:t>Brichcín</a:t>
            </a:r>
            <a:r>
              <a:rPr lang="cs-CZ" dirty="0"/>
              <a:t>, S., Weiss, P., Netík, K. </a:t>
            </a:r>
            <a:r>
              <a:rPr lang="cs-CZ" i="1" dirty="0"/>
              <a:t>Osobnostní charakteristiky pachatelů sexuálních deliktů.</a:t>
            </a:r>
            <a:r>
              <a:rPr lang="cs-CZ" dirty="0"/>
              <a:t> 1996.</a:t>
            </a:r>
          </a:p>
          <a:p>
            <a:pPr lvl="2" algn="r"/>
            <a:r>
              <a:rPr lang="cs-CZ" dirty="0"/>
              <a:t>Útrata, R. </a:t>
            </a:r>
            <a:r>
              <a:rPr lang="cs-CZ" i="1" dirty="0"/>
              <a:t>Soudní psychiatrie.</a:t>
            </a:r>
            <a:r>
              <a:rPr lang="cs-CZ" dirty="0"/>
              <a:t> 1979.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3746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1760</Words>
  <Application>Microsoft Office PowerPoint</Application>
  <PresentationFormat>Širokoúhlá obrazovka</PresentationFormat>
  <Paragraphs>203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Sexuální kriminalita</vt:lpstr>
      <vt:lpstr>Pojem a definice</vt:lpstr>
      <vt:lpstr>Prezentace aplikace PowerPoint</vt:lpstr>
      <vt:lpstr>Sexuální deviace</vt:lpstr>
      <vt:lpstr>Sexuální kriminalita – společenský problém</vt:lpstr>
      <vt:lpstr>Znásilnění (§ 185 TZ)</vt:lpstr>
      <vt:lpstr>Prezentace aplikace PowerPoint</vt:lpstr>
      <vt:lpstr>Prezentace aplikace PowerPoint</vt:lpstr>
      <vt:lpstr>Prezentace aplikace PowerPoint</vt:lpstr>
      <vt:lpstr>Pohlavní zneužívání (§ 187 TZ)</vt:lpstr>
      <vt:lpstr>Prezentace aplikace PowerPoint</vt:lpstr>
      <vt:lpstr>Prezentace aplikace PowerPoint</vt:lpstr>
      <vt:lpstr>Prezentace aplikace PowerPoint</vt:lpstr>
      <vt:lpstr>Stalking (§ 354 TZ)</vt:lpstr>
      <vt:lpstr>Prezentace aplikace PowerPoint</vt:lpstr>
      <vt:lpstr>Prezentace aplikace PowerPoint</vt:lpstr>
      <vt:lpstr>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kriminalita</dc:title>
  <dc:creator>Terezie Vojtíšková</dc:creator>
  <cp:lastModifiedBy>Josef Kuchta</cp:lastModifiedBy>
  <cp:revision>52</cp:revision>
  <cp:lastPrinted>1601-01-01T00:00:00Z</cp:lastPrinted>
  <dcterms:created xsi:type="dcterms:W3CDTF">2021-02-18T18:02:44Z</dcterms:created>
  <dcterms:modified xsi:type="dcterms:W3CDTF">2022-03-17T18:44:15Z</dcterms:modified>
</cp:coreProperties>
</file>