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93" r:id="rId4"/>
    <p:sldId id="268" r:id="rId5"/>
    <p:sldId id="280" r:id="rId6"/>
    <p:sldId id="274" r:id="rId7"/>
    <p:sldId id="278" r:id="rId8"/>
    <p:sldId id="276" r:id="rId9"/>
    <p:sldId id="259" r:id="rId10"/>
    <p:sldId id="281" r:id="rId11"/>
    <p:sldId id="282" r:id="rId12"/>
    <p:sldId id="28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288" r:id="rId22"/>
    <p:sldId id="292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0A529-6339-4DF0-A4A2-1A5E0792F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4ADDBC-9326-49A1-80E9-D363675F7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5BE975-C554-43AF-9E0F-00AD0F57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17E8E1-A4EA-4B71-8D00-8F95A1DF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C4EC56-4FD8-40EB-9A61-16F9C697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4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0DD6D-FB47-4AE6-8C24-264CC352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9772E9-1D79-4A71-9EF8-1CFB06FEF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72B84-8AAC-4783-87F5-83BE8740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6E3E7-F794-41E3-9163-9B2BAF1E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98458C-B16D-4A26-BD8A-4F5C70BBF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41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B1C075-462C-4D36-8873-B6CD33865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7BF403-1868-4F91-99E1-08825E17A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90827B-20AD-476E-91C4-69465B6D8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E2B70A-1013-4914-9B6C-87CBEAD9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55EA9C-56D9-478D-AA61-E3BAA99D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24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20430-B639-4C15-8207-FECA3BE82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93B4BF-04D9-4B9D-9D87-F1BBD6B9C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1EEC36-B076-4EAD-964E-AB4036AA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15BDBD-66CD-4D8E-BBFA-C4529855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1F1FB-9E2D-4419-A791-6EE7ABD8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26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AB0B8-E1B4-4E64-BCAF-B13CD1BF1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CD8AD1-6AC5-4151-A2D7-80E56C5EB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1C702-F981-471D-871F-B134BBA0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10000F-0E2F-41FF-B34F-FAE36617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BB6F53-0C0F-46D9-A608-A634C057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49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F1357-522B-4237-8417-52311C2FD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DC431-97E7-4866-A157-51D72AD41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4E9464-B38C-4B5D-B0C0-253E9FA73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2BC46A-8722-47DF-AF23-EF074603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1270DC-DB67-4DBE-9916-0820C1DB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7479FF-CAE4-44BA-B63C-1A535DF4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5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2BB92-3404-4AA4-97AE-96770C7DE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46CEEC3-33FE-40AA-98A1-164CE2CC7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11B665-B8D2-45AA-91CA-6F1C46FC7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794B8E6-313E-4308-8B3D-B64C33E69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37A2E8-4821-44C8-8223-4EAFEF140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F59940-199A-4B17-A3D8-8986E0F8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9579DE-B602-486E-B3D1-E2374767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A161C0-6D87-41D3-B49F-227F9B26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2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65047-8C36-4EAF-97C7-47EF7E65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6DD7CD-1D52-44CB-AECB-43E8D9295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1E74D-970C-4536-B136-F0F6C6656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808DB0-3CD6-4CF8-A83E-0F11D493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8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2647C1-E73A-4F5F-8919-52950984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55550D-E36F-4064-98B4-023DDC75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5584FB-9A9B-458A-A6AA-ABC263C62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63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038FA-CBAD-4E81-85ED-6BE738DFC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08A8D5-8400-402C-8864-52B2C7DA1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2F2A55C-9932-4C33-B1BA-16D874B70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D6BA9D-F980-4E11-841B-6EF51F58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A2D510-5AAA-4EBD-AD7B-CDCA4998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B54255-41FE-433C-AC07-2CCE819D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DD4BC-0D32-4A0B-B635-8B3302A29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1DE418-0764-439B-A040-8C0B3F1D8A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EA8680-A453-4C13-8B11-93ABF7BDC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587202-F61B-4106-9C26-BC77E8565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72F745-1562-4737-9C2D-6D6BB53F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DE9513-0BF3-4B34-B784-69989F3C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2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499783F0-FCBD-4678-8CDE-0F5C6B2A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05BAEC-27B4-4E48-9840-A4710E697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F9236-3F70-4F67-9891-C0046BA88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59371-918D-4B21-A7A5-59EC20DB078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CF220-CAC7-4A65-8D55-2B9E166CB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266536-145A-48C0-ACAD-51604BB11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E0C89-A35F-4A5C-8014-4CEB807CB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4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fZCvBP9eX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bcanskevzdelavani.cz/uploads/00116890d1e4e1383dd12bf54e39177201807af8_uploaded_cov2012-csi-zavery_setreni_socialni_gramotnosti_zaku_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F7797-04A7-4019-84F9-3D81381F5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 a komunikace v něm</a:t>
            </a:r>
            <a:br>
              <a:rPr lang="cs-CZ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cs-CZ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Martina Urbanová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7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verbální, neverbální  a paralingvistická</a:t>
            </a:r>
          </a:p>
          <a:p>
            <a:r>
              <a:rPr lang="cs-CZ" dirty="0"/>
              <a:t>Osobnost mluvčího a příjemce</a:t>
            </a:r>
          </a:p>
          <a:p>
            <a:endParaRPr lang="cs-CZ" dirty="0"/>
          </a:p>
          <a:p>
            <a:r>
              <a:rPr lang="cs-CZ" dirty="0"/>
              <a:t>Umění naslouchat, pozorovat a vcítit se . . .</a:t>
            </a:r>
          </a:p>
        </p:txBody>
      </p:sp>
    </p:spTree>
    <p:extLst>
      <p:ext uri="{BB962C8B-B14F-4D97-AF65-F5344CB8AC3E}">
        <p14:creationId xmlns:p14="http://schemas.microsoft.com/office/powerpoint/2010/main" val="87893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816" y="323936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Úspěch v komunikaci a tím i v konfliktu, stojí nesporně na umění poznat sám sebe, druhého a umění odhadnou situaci.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39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060" y="356887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 diskusi platí i základní pravidla: </a:t>
            </a:r>
          </a:p>
          <a:p>
            <a:r>
              <a:rPr lang="cs-CZ" dirty="0"/>
              <a:t> mluví jen jeden</a:t>
            </a:r>
          </a:p>
          <a:p>
            <a:r>
              <a:rPr lang="cs-CZ" dirty="0"/>
              <a:t> jasnost a srozumitelnost</a:t>
            </a:r>
          </a:p>
          <a:p>
            <a:r>
              <a:rPr lang="cs-CZ" dirty="0"/>
              <a:t> názornosti a empatie. </a:t>
            </a:r>
          </a:p>
          <a:p>
            <a:r>
              <a:rPr lang="cs-CZ" dirty="0"/>
              <a:t>Je nutné se vyvarovat povýšeného chování, sarkastických poznámek, poučování, moralizování a puritánství, vlastní neomylnosti, ješitnosti, přikazování, vyhrožování, intoleranci, skepticismu a podceňování posluchačů. Nemělo by docházet k devalvaci, tj. snižování sebevědomí, projevům neúcty.</a:t>
            </a:r>
          </a:p>
        </p:txBody>
      </p:sp>
    </p:spTree>
    <p:extLst>
      <p:ext uri="{BB962C8B-B14F-4D97-AF65-F5344CB8AC3E}">
        <p14:creationId xmlns:p14="http://schemas.microsoft.com/office/powerpoint/2010/main" val="155274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1D156-B034-4C34-82FE-62B388F9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Problémová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1E0024-68C7-42F1-BFB3-578E3D70E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Narušena forma porozumění, způsobeno nevhodným chováním na pracovišti nebo negativním působením na pracovní prostředí.</a:t>
            </a:r>
          </a:p>
          <a:p>
            <a:r>
              <a:rPr lang="cs-CZ" dirty="0"/>
              <a:t>Kritika</a:t>
            </a:r>
          </a:p>
          <a:p>
            <a:r>
              <a:rPr lang="cs-CZ" dirty="0" err="1"/>
              <a:t>Mobbing</a:t>
            </a:r>
            <a:r>
              <a:rPr lang="cs-CZ" dirty="0"/>
              <a:t>, </a:t>
            </a:r>
            <a:r>
              <a:rPr lang="cs-CZ" dirty="0" err="1"/>
              <a:t>harastment</a:t>
            </a:r>
            <a:r>
              <a:rPr lang="cs-CZ" dirty="0"/>
              <a:t> - vede k závažným psychickým následkům, deprese, úzkosti, neurotické potíže, psychosomatické potíže (dýchaní, zažívání atd.)</a:t>
            </a:r>
          </a:p>
          <a:p>
            <a:r>
              <a:rPr lang="cs-CZ" dirty="0"/>
              <a:t>Rasismus, xenofobie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2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42641-172D-4490-B512-32C535E9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psychického zdraví (A. </a:t>
            </a:r>
            <a:r>
              <a:rPr lang="cs-CZ" dirty="0" err="1"/>
              <a:t>Ellias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B98791-1492-4873-9F38-E1299DE0A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Zájem o vlastní osobu</a:t>
            </a:r>
          </a:p>
          <a:p>
            <a:r>
              <a:rPr lang="cs-CZ" sz="2000" dirty="0"/>
              <a:t>Zájem o jiné lidi tzv. </a:t>
            </a:r>
            <a:r>
              <a:rPr lang="cs-CZ" sz="2000" dirty="0" err="1"/>
              <a:t>sociabilnost</a:t>
            </a:r>
            <a:endParaRPr lang="cs-CZ" sz="2000" dirty="0"/>
          </a:p>
          <a:p>
            <a:r>
              <a:rPr lang="cs-CZ" sz="2000" dirty="0"/>
              <a:t>Sebeřízení a vnitřní autoregulace</a:t>
            </a:r>
          </a:p>
          <a:p>
            <a:r>
              <a:rPr lang="cs-CZ" sz="2000" dirty="0"/>
              <a:t>Vysoká míra frustrační tolerance</a:t>
            </a:r>
          </a:p>
          <a:p>
            <a:r>
              <a:rPr lang="cs-CZ" sz="2000" dirty="0"/>
              <a:t>Flexibilita myšlení</a:t>
            </a:r>
          </a:p>
          <a:p>
            <a:r>
              <a:rPr lang="cs-CZ" sz="2000" dirty="0"/>
              <a:t>Akceptování nejistoty jako stavu otevřenosti</a:t>
            </a:r>
          </a:p>
          <a:p>
            <a:r>
              <a:rPr lang="cs-CZ" sz="2000" dirty="0"/>
              <a:t>Dlouhodobě orientovaný hédonismus (slast ne strast)</a:t>
            </a:r>
          </a:p>
          <a:p>
            <a:r>
              <a:rPr lang="cs-CZ" sz="2000" dirty="0" err="1"/>
              <a:t>Sebeakceptování</a:t>
            </a:r>
            <a:r>
              <a:rPr lang="cs-CZ" sz="2000" dirty="0"/>
              <a:t>, </a:t>
            </a:r>
            <a:r>
              <a:rPr lang="cs-CZ" sz="2000" dirty="0" err="1"/>
              <a:t>sebepřijetí</a:t>
            </a:r>
            <a:endParaRPr lang="cs-CZ" sz="2000" dirty="0"/>
          </a:p>
          <a:p>
            <a:r>
              <a:rPr lang="cs-CZ" sz="2000" dirty="0"/>
              <a:t>Ochota riskovat</a:t>
            </a:r>
          </a:p>
          <a:p>
            <a:r>
              <a:rPr lang="cs-CZ" sz="2000" dirty="0"/>
              <a:t>Racionální uvažování, logické přemýšlení bez zátěže fanatismu a předsudků</a:t>
            </a:r>
          </a:p>
          <a:p>
            <a:r>
              <a:rPr lang="cs-CZ" sz="2000" dirty="0"/>
              <a:t>Realismus</a:t>
            </a:r>
          </a:p>
          <a:p>
            <a:r>
              <a:rPr lang="cs-CZ" sz="2000" dirty="0"/>
              <a:t>Odpovědnost za vlastní jednání a za vlastní chyby, problémy a potíže</a:t>
            </a:r>
          </a:p>
          <a:p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759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C5117-6BA4-483D-8EB4-3EBFA60E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Patogenní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A53090-1644-4637-B1D9-5E1117017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Neurotické poruchy – komunikace hysterické osoby,</a:t>
            </a:r>
          </a:p>
          <a:p>
            <a:r>
              <a:rPr lang="cs-CZ" dirty="0"/>
              <a:t>Nutkavá komunikace</a:t>
            </a:r>
          </a:p>
          <a:p>
            <a:r>
              <a:rPr lang="cs-CZ" dirty="0" err="1"/>
              <a:t>Fóbická</a:t>
            </a:r>
            <a:r>
              <a:rPr lang="cs-CZ" dirty="0"/>
              <a:t> komunikace </a:t>
            </a:r>
          </a:p>
          <a:p>
            <a:r>
              <a:rPr lang="cs-CZ" dirty="0"/>
              <a:t>Úzkostně neurotická</a:t>
            </a:r>
          </a:p>
          <a:p>
            <a:r>
              <a:rPr lang="cs-CZ" dirty="0"/>
              <a:t>Paranoidní</a:t>
            </a:r>
          </a:p>
          <a:p>
            <a:r>
              <a:rPr lang="cs-CZ" dirty="0"/>
              <a:t>Narcistická osobnost</a:t>
            </a:r>
          </a:p>
          <a:p>
            <a:r>
              <a:rPr lang="cs-CZ" dirty="0" err="1"/>
              <a:t>Zabíhavé</a:t>
            </a:r>
            <a:r>
              <a:rPr lang="cs-CZ" dirty="0"/>
              <a:t> myšlení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861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3E8B-C9F3-493B-8AA2-9B1F88EA4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Naučená nezdravá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ECA304-F1F2-45B8-88A1-C2469CD2F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Důsledek přejatých vzorců chování v důsledku problémové socializace</a:t>
            </a:r>
          </a:p>
        </p:txBody>
      </p:sp>
    </p:spTree>
    <p:extLst>
      <p:ext uri="{BB962C8B-B14F-4D97-AF65-F5344CB8AC3E}">
        <p14:creationId xmlns:p14="http://schemas.microsoft.com/office/powerpoint/2010/main" val="2343570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FB0E2-B50E-4839-9524-4B622C41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Konfirmační zkreslení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EECB8-D6DC-418B-AFBF-070E40AC3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Tendence člověka upřednostnit ty informace, interpretace a vzpomínky, které podporují jeho vlastní  názor. </a:t>
            </a:r>
          </a:p>
          <a:p>
            <a:r>
              <a:rPr lang="cs-CZ" dirty="0"/>
              <a:t>Pokud jste si udělali názor a bezmezně tomu věříte, bezděky vyhledáváte informace, které tento názor potvrzují.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80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D46D4-8700-4871-B714-94CFF87C6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97E606-6BC6-4C5F-B9DD-8D52356F6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zručně pracovat se svým rozumem a logikou. Odhalovat dezinformace, mýty  a polopravdy. Dopátrat se kvalitních a užitečných informací. Uvědomění si klamů a iluzí, které ovlivňují naše vnímání a rozhodování.</a:t>
            </a:r>
          </a:p>
          <a:p>
            <a:r>
              <a:rPr lang="cs-CZ" dirty="0"/>
              <a:t>Sociologická  imaginace (Charles </a:t>
            </a:r>
            <a:r>
              <a:rPr lang="cs-CZ" dirty="0" err="1"/>
              <a:t>Wright</a:t>
            </a:r>
            <a:r>
              <a:rPr lang="cs-CZ" dirty="0"/>
              <a:t> </a:t>
            </a:r>
            <a:r>
              <a:rPr lang="cs-CZ" dirty="0" err="1"/>
              <a:t>Mills</a:t>
            </a:r>
            <a:r>
              <a:rPr lang="cs-CZ" dirty="0"/>
              <a:t>) spočívá od oproštění se od reality každodenního dne a nahlédnutí na daný problém v širším celospolečenském kontextu. Nahlížet z různých perspektiv, vystopovat kořeny problémů . . . . 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617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314BD-850A-46B6-A633-758A624D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Bertrand Russell, matematik, nositel Nobelovy ceny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D07B9F-1A51-448E-A2F3-54992417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„</a:t>
            </a:r>
            <a:r>
              <a:rPr lang="pl-PL" dirty="0" err="1"/>
              <a:t>Jsou</a:t>
            </a:r>
            <a:r>
              <a:rPr lang="pl-PL" dirty="0"/>
              <a:t>-li </a:t>
            </a:r>
            <a:r>
              <a:rPr lang="pl-PL" dirty="0" err="1"/>
              <a:t>všichni</a:t>
            </a:r>
            <a:r>
              <a:rPr lang="pl-PL" dirty="0"/>
              <a:t> </a:t>
            </a:r>
            <a:r>
              <a:rPr lang="pl-PL" dirty="0" err="1"/>
              <a:t>odborníci</a:t>
            </a:r>
            <a:r>
              <a:rPr lang="pl-PL" dirty="0"/>
              <a:t> </a:t>
            </a:r>
            <a:r>
              <a:rPr lang="pl-PL" dirty="0" err="1"/>
              <a:t>zajedno</a:t>
            </a:r>
            <a:r>
              <a:rPr lang="pl-PL" dirty="0"/>
              <a:t>, je na </a:t>
            </a:r>
            <a:r>
              <a:rPr lang="pl-PL" dirty="0" err="1"/>
              <a:t>místě</a:t>
            </a:r>
            <a:r>
              <a:rPr lang="pl-PL" dirty="0"/>
              <a:t> </a:t>
            </a:r>
            <a:r>
              <a:rPr lang="pl-PL" dirty="0" err="1"/>
              <a:t>opatrnost</a:t>
            </a:r>
            <a:r>
              <a:rPr lang="pl-PL" dirty="0"/>
              <a:t>.“</a:t>
            </a:r>
          </a:p>
          <a:p>
            <a:r>
              <a:rPr lang="cs-CZ" dirty="0"/>
              <a:t>„Problém současného světa je, že hlupáci jsou skálopevně jistí, ale lidé inteligentní jsou plní pochybností.”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36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5ABAD-2B07-47FB-9FFD-9BA7301C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A697C2-6A07-4377-9205-0DE3771F6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545"/>
            <a:ext cx="10134600" cy="41934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Funkční a nefunkční konflikt</a:t>
            </a:r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3200" dirty="0"/>
              <a:t>Spouštěče konfliktu</a:t>
            </a:r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3200" dirty="0"/>
              <a:t>Konflikt a jeho řešení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C2B3C1FF-ED7F-47D1-B537-E29A1B4AFFD0}"/>
              </a:ext>
            </a:extLst>
          </p:cNvPr>
          <p:cNvSpPr/>
          <p:nvPr/>
        </p:nvSpPr>
        <p:spPr>
          <a:xfrm>
            <a:off x="5750755" y="4500682"/>
            <a:ext cx="309489" cy="520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608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3E96B-8DF1-44F1-958C-AFCD1F81F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A1BD8B-DECB-44DB-9CE0-679141D91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Petr Ludwig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https://www.youtube.com/watch?v=WfZCvBP9eXI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27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urbanovam@law.muni.cz</a:t>
            </a:r>
          </a:p>
        </p:txBody>
      </p:sp>
    </p:spTree>
    <p:extLst>
      <p:ext uri="{BB962C8B-B14F-4D97-AF65-F5344CB8AC3E}">
        <p14:creationId xmlns:p14="http://schemas.microsoft.com/office/powerpoint/2010/main" val="2400788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Seznam použitých  zdrojů</a:t>
            </a:r>
            <a:b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PLAMÍNEK, J.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MEDIACE Nejúčinnější lék na konflikty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2013. ISBN 978-80-247-5031-6. 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PROTIVÍNSKÝ, T, DOKULILOVÁ, M.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PODPORY ROZVOJE SOCIÁLNÍ GRAMOTNOSTI VE ŠKOLÁCH. Závěry šetření sociální gramotnosti žáků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Brno: Masarykova univerzita, Centrum občanského vzdělávání [cit. 30. 6. 2017]. Dostupné z: </a:t>
            </a:r>
            <a:r>
              <a:rPr lang="cs-CZ" sz="4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http://www.obcanskevzdelavani.cz/uploads/00116890d1e4e1383dd12bf54e39177201807af8_uploaded_cov2012-csi-zavery_setreni_socialni_gramotnosti_zaku_final.pdf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THOMSON, P.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Tajemství komunikace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Brno: Altman, 2001, s. 53. ISBN 80-86135-16-0.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URBANOVÁ, M. - VEČEŘA, M. a kol. Rétorika pro právníky. Plzeň. Vydavatelství a nakladatelství Aleš Čeněk. 2009. ISBN 978-80-7380-217-2.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9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F93F6-B0C7-4C69-B328-3113D450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konfliktu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D19647-F344-4965-81B5-DE9675FC4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Pasivita</a:t>
            </a:r>
          </a:p>
          <a:p>
            <a:r>
              <a:rPr lang="cs-CZ" dirty="0"/>
              <a:t>2. Násilí (Fyzické i psychické)</a:t>
            </a:r>
          </a:p>
          <a:p>
            <a:r>
              <a:rPr lang="cs-CZ" dirty="0"/>
              <a:t>3. Delegace (obrácení k vnější autoritě)</a:t>
            </a:r>
          </a:p>
          <a:p>
            <a:r>
              <a:rPr lang="cs-CZ" dirty="0"/>
              <a:t>4. Jednání (řešení pomocí diskuse)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57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Pravidla chování v konfliktu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Respekt</a:t>
            </a:r>
            <a:r>
              <a:rPr lang="cs-CZ" dirty="0"/>
              <a:t> (dát pocítit druhým, že si jich vážíte, že jsou pro vás důležití);</a:t>
            </a:r>
          </a:p>
          <a:p>
            <a:r>
              <a:rPr lang="cs-CZ" b="1" dirty="0"/>
              <a:t>Upřímnost</a:t>
            </a:r>
            <a:r>
              <a:rPr lang="cs-CZ" dirty="0"/>
              <a:t> (vystupovat jako opravdoví lidé, ne pouze herci, či hráči rolí);</a:t>
            </a:r>
          </a:p>
          <a:p>
            <a:r>
              <a:rPr lang="cs-CZ" b="1" dirty="0"/>
              <a:t>Empati</a:t>
            </a:r>
            <a:r>
              <a:rPr lang="cs-CZ" dirty="0"/>
              <a:t>i (vidět věci z jiné perspektivy než jen z naší, a to i v případě, že nesouhlasíte);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04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chování v konfliktu </a:t>
            </a:r>
            <a:r>
              <a:rPr lang="cs-CZ" sz="2800" dirty="0"/>
              <a:t>(Gruber)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Tvůj oponent není nepřítelem, ale partnerem při hledání pravdy. </a:t>
            </a:r>
          </a:p>
          <a:p>
            <a:r>
              <a:rPr lang="cs-CZ" dirty="0"/>
              <a:t>Snaž se porozumět druhému. </a:t>
            </a:r>
          </a:p>
          <a:p>
            <a:r>
              <a:rPr lang="cs-CZ" dirty="0"/>
              <a:t>Tvrzení bez věcných důkazů nevydávej za argument..</a:t>
            </a:r>
          </a:p>
          <a:p>
            <a:r>
              <a:rPr lang="cs-CZ" dirty="0"/>
              <a:t>Neutíkej od tématu. </a:t>
            </a:r>
          </a:p>
          <a:p>
            <a:r>
              <a:rPr lang="cs-CZ" dirty="0"/>
              <a:t>Nesnaž se mít za každou cenu poslední slovo. </a:t>
            </a:r>
          </a:p>
          <a:p>
            <a:r>
              <a:rPr lang="cs-CZ" dirty="0"/>
              <a:t>Nesnižuj osobní důstojnost oponenta</a:t>
            </a:r>
          </a:p>
          <a:p>
            <a:r>
              <a:rPr lang="cs-CZ" dirty="0"/>
              <a:t>Nezapomeň, že dialog vyžaduje kázeň, a nezaměňuj jej s monologem. </a:t>
            </a:r>
          </a:p>
          <a:p>
            <a:r>
              <a:rPr lang="cs-CZ" dirty="0"/>
              <a:t>Buď srozumitelný, stručný, važ si času druhého.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54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sz="6200" dirty="0">
                <a:latin typeface="Sylfaen"/>
                <a:cs typeface="Times New Roman" panose="02020603050405020304" pitchFamily="18" charset="0"/>
              </a:rPr>
              <a:t>●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Vlastní komunikační proces tvoří původce sdělení (mluvčí), sdělení a příjemce (posluchač). </a:t>
            </a:r>
          </a:p>
          <a:p>
            <a:pPr marL="0" lvl="0" indent="0">
              <a:buNone/>
            </a:pPr>
            <a:endParaRPr lang="cs-CZ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6200" dirty="0">
                <a:latin typeface="Sylfaen"/>
                <a:cs typeface="Times New Roman" panose="02020603050405020304" pitchFamily="18" charset="0"/>
              </a:rPr>
              <a:t>●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Původce sdělení musí mít na zřeteli, co a komu chce sdělit – zároveň se příjemce stává jeho aktivním partnerem.</a:t>
            </a:r>
          </a:p>
          <a:p>
            <a:pPr marL="0" lvl="0" indent="0">
              <a:buNone/>
            </a:pPr>
            <a:endParaRPr lang="cs-CZ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6200" dirty="0">
                <a:latin typeface="Sylfaen"/>
                <a:cs typeface="Times New Roman" panose="02020603050405020304" pitchFamily="18" charset="0"/>
              </a:rPr>
              <a:t>●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proces předpokládá vzájemnou interakci.</a:t>
            </a:r>
          </a:p>
          <a:p>
            <a:pPr marL="0" lvl="0" indent="0">
              <a:buNone/>
            </a:pPr>
            <a:endParaRPr lang="cs-CZ" sz="6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6200" dirty="0">
                <a:latin typeface="Sylfaen"/>
                <a:cs typeface="Times New Roman" panose="02020603050405020304" pitchFamily="18" charset="0"/>
              </a:rPr>
              <a:t>●</a:t>
            </a:r>
            <a:r>
              <a:rPr lang="cs-CZ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komunikace zahrnuje  i sociální kontakt, sociální interakci, vztahy nadřazenosti, podřazenosti, emocionální oblast . . . </a:t>
            </a:r>
            <a:endParaRPr lang="cs-CZ" sz="6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4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4060" y="175972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2400" dirty="0">
                <a:latin typeface="Sylfaen"/>
                <a:cs typeface="Times New Roman" panose="02020603050405020304" pitchFamily="18" charset="0"/>
              </a:rPr>
              <a:t>●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podmiňuje osobní růst. </a:t>
            </a:r>
          </a:p>
          <a:p>
            <a:pPr marL="0" indent="0" algn="just">
              <a:buNone/>
            </a:pPr>
            <a:r>
              <a:rPr lang="cs-CZ" sz="2400" dirty="0">
                <a:latin typeface="Sylfaen"/>
                <a:cs typeface="Times New Roman" panose="02020603050405020304" pitchFamily="18" charset="0"/>
              </a:rPr>
              <a:t>●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Poruchy komunikace patří k citelným psychickým i sociálním handicapům. </a:t>
            </a:r>
          </a:p>
          <a:p>
            <a:pPr marL="0" indent="0" algn="just">
              <a:buNone/>
            </a:pPr>
            <a:r>
              <a:rPr lang="cs-CZ" sz="2400" dirty="0">
                <a:latin typeface="Sylfaen"/>
                <a:cs typeface="Times New Roman" panose="02020603050405020304" pitchFamily="18" charset="0"/>
              </a:rPr>
              <a:t>●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komunikačních kompetencí -  tzv. „měkké dovednosti“ 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Schopnost účastnit se komunikace a zvládnout tematický okruh komunikace, jazykové požadavky, profesní žargon, kulturní kontext a zásady vedení komunikace. Tzv. trénink sensitivity v rámci soft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metoda plně zaměřená na pochopení sebe i ostatních, na rozvoj lidskosti v každém člověku..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97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7030A0"/>
                </a:solidFill>
              </a:rPr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Komunikací lze posílit nebo tlumit emoce, popudit, provokovat, iniciovat, přesvědčovat, motivovat, zbrzdit elán  . .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Názorně to lze ukázat na roli tlumočníka, mediátora atd. </a:t>
            </a:r>
          </a:p>
        </p:txBody>
      </p:sp>
    </p:spTree>
    <p:extLst>
      <p:ext uri="{BB962C8B-B14F-4D97-AF65-F5344CB8AC3E}">
        <p14:creationId xmlns:p14="http://schemas.microsoft.com/office/powerpoint/2010/main" val="405013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7FC44-BDAA-4040-B72B-29453EAB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Navzájem si sdělujeme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5DD7B4-F908-48D6-BD25-F7CCAF477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 Zprávy a informace – novinky.</a:t>
            </a:r>
          </a:p>
          <a:p>
            <a:r>
              <a:rPr lang="cs-CZ" sz="2000" dirty="0"/>
              <a:t>Jak chápe to, co říkáme.</a:t>
            </a:r>
          </a:p>
          <a:p>
            <a:r>
              <a:rPr lang="cs-CZ" sz="2000" dirty="0"/>
              <a:t>Jak nám je, jak se cítíme.</a:t>
            </a:r>
          </a:p>
          <a:p>
            <a:r>
              <a:rPr lang="cs-CZ" sz="2000" dirty="0"/>
              <a:t>Postoj k věci o níž hovoříme.</a:t>
            </a:r>
          </a:p>
          <a:p>
            <a:r>
              <a:rPr lang="cs-CZ" sz="2000" dirty="0"/>
              <a:t>Postoj k posluchači s nímž hovoříme.</a:t>
            </a:r>
          </a:p>
          <a:p>
            <a:r>
              <a:rPr lang="cs-CZ" sz="2000" dirty="0"/>
              <a:t>Své sebepojetí, za koho se považujeme.</a:t>
            </a:r>
          </a:p>
          <a:p>
            <a:r>
              <a:rPr lang="cs-CZ" sz="2000" dirty="0"/>
              <a:t>Ratifikaci, „tebe-pojetí“, za koho tě považujeme.</a:t>
            </a:r>
          </a:p>
          <a:p>
            <a:r>
              <a:rPr lang="cs-CZ" sz="2000" dirty="0"/>
              <a:t>Náznak dalšího průběhu našich vzájemných vztahů.</a:t>
            </a:r>
          </a:p>
          <a:p>
            <a:r>
              <a:rPr lang="cs-CZ" sz="2000" dirty="0"/>
              <a:t>Žádoucí pravidla další fáze setkání.</a:t>
            </a:r>
          </a:p>
          <a:p>
            <a:r>
              <a:rPr lang="cs-CZ" sz="2000" dirty="0"/>
              <a:t>Co si přejeme – žádáme.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5246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1035</Words>
  <Application>Microsoft Office PowerPoint</Application>
  <PresentationFormat>Širokoúhlá obrazovka</PresentationFormat>
  <Paragraphs>126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Sylfaen</vt:lpstr>
      <vt:lpstr>Times New Roman</vt:lpstr>
      <vt:lpstr>Motiv Office</vt:lpstr>
      <vt:lpstr>Konflikt a komunikace v něm    Martina Urbanová</vt:lpstr>
      <vt:lpstr>Konflikty</vt:lpstr>
      <vt:lpstr>Řešení konfliktu</vt:lpstr>
      <vt:lpstr>Pravidla chování v konfliktu</vt:lpstr>
      <vt:lpstr>Pravidla chování v konfliktu (Gruber)</vt:lpstr>
      <vt:lpstr>Komunikace</vt:lpstr>
      <vt:lpstr>Komunikace</vt:lpstr>
      <vt:lpstr>Komunikace</vt:lpstr>
      <vt:lpstr>Navzájem si sdělujeme</vt:lpstr>
      <vt:lpstr>Typy komunikace</vt:lpstr>
      <vt:lpstr>Komunikace</vt:lpstr>
      <vt:lpstr>Diskuse</vt:lpstr>
      <vt:lpstr>Problémová komunikace</vt:lpstr>
      <vt:lpstr>Kritéria psychického zdraví (A. Ellias)</vt:lpstr>
      <vt:lpstr>Patogenní komunikace</vt:lpstr>
      <vt:lpstr>Naučená nezdravá komunikace</vt:lpstr>
      <vt:lpstr>Konfirmační zkreslení</vt:lpstr>
      <vt:lpstr>Kritické myšlení</vt:lpstr>
      <vt:lpstr>Bertrand Russell, matematik, nositel Nobelovy ceny </vt:lpstr>
      <vt:lpstr>Kritické myšlení</vt:lpstr>
      <vt:lpstr>Děkuji za pozornost</vt:lpstr>
      <vt:lpstr>Seznam použitých  zdrojů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Institucionalizace</dc:title>
  <dc:creator>sabous</dc:creator>
  <cp:lastModifiedBy>Martina Urbanová</cp:lastModifiedBy>
  <cp:revision>83</cp:revision>
  <dcterms:created xsi:type="dcterms:W3CDTF">2017-09-12T13:14:15Z</dcterms:created>
  <dcterms:modified xsi:type="dcterms:W3CDTF">2024-04-11T17:46:33Z</dcterms:modified>
</cp:coreProperties>
</file>