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56" r:id="rId2"/>
    <p:sldId id="257" r:id="rId3"/>
    <p:sldId id="258" r:id="rId4"/>
    <p:sldId id="318" r:id="rId5"/>
    <p:sldId id="336" r:id="rId6"/>
    <p:sldId id="327" r:id="rId7"/>
    <p:sldId id="320" r:id="rId8"/>
    <p:sldId id="326" r:id="rId9"/>
    <p:sldId id="329" r:id="rId10"/>
    <p:sldId id="328" r:id="rId11"/>
    <p:sldId id="330" r:id="rId12"/>
    <p:sldId id="260" r:id="rId13"/>
    <p:sldId id="335" r:id="rId14"/>
    <p:sldId id="331" r:id="rId15"/>
    <p:sldId id="332" r:id="rId16"/>
    <p:sldId id="333" r:id="rId17"/>
    <p:sldId id="334" r:id="rId18"/>
    <p:sldId id="339" r:id="rId19"/>
    <p:sldId id="338" r:id="rId20"/>
    <p:sldId id="273" r:id="rId21"/>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30" d="100"/>
          <a:sy n="130" d="100"/>
        </p:scale>
        <p:origin x="1176" y="126"/>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vyhledavac.nssoud.cz/"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161424" y="1835675"/>
            <a:ext cx="8522680" cy="1177491"/>
          </a:xfrm>
        </p:spPr>
        <p:txBody>
          <a:bodyPr/>
          <a:lstStyle/>
          <a:p>
            <a:pPr algn="ctr"/>
            <a:r>
              <a:rPr lang="cs-CZ" altLang="cs-CZ" u="sng" dirty="0">
                <a:solidFill>
                  <a:schemeClr val="tx1"/>
                </a:solidFill>
                <a:effectLst>
                  <a:outerShdw blurRad="38100" dist="38100" dir="2700000" algn="tl">
                    <a:srgbClr val="000000">
                      <a:alpha val="43137"/>
                    </a:srgbClr>
                  </a:outerShdw>
                </a:effectLst>
              </a:rPr>
              <a:t>Prameny správního práva, normy správního práva</a:t>
            </a:r>
            <a:endParaRPr lang="cs-CZ" dirty="0"/>
          </a:p>
        </p:txBody>
      </p:sp>
      <p:sp>
        <p:nvSpPr>
          <p:cNvPr id="5" name="Podnadpis 4"/>
          <p:cNvSpPr>
            <a:spLocks noGrp="1"/>
          </p:cNvSpPr>
          <p:nvPr>
            <p:ph type="subTitle" idx="1"/>
          </p:nvPr>
        </p:nvSpPr>
        <p:spPr>
          <a:xfrm>
            <a:off x="298928" y="3368843"/>
            <a:ext cx="8522680" cy="1446058"/>
          </a:xfrm>
        </p:spPr>
        <p:txBody>
          <a:bodyPr/>
          <a:lstStyle/>
          <a:p>
            <a:pPr algn="ctr"/>
            <a:r>
              <a:rPr lang="cs-CZ" altLang="cs-CZ" sz="3200" b="1" dirty="0">
                <a:effectLst>
                  <a:outerShdw blurRad="38100" dist="38100" dir="2700000" algn="tl">
                    <a:srgbClr val="000000">
                      <a:alpha val="43137"/>
                    </a:srgbClr>
                  </a:outerShdw>
                </a:effectLst>
              </a:rPr>
              <a:t>BZ210Zk Základy správního práva </a:t>
            </a:r>
            <a:br>
              <a:rPr lang="cs-CZ" altLang="cs-CZ" sz="3200" b="1" dirty="0"/>
            </a:br>
            <a:br>
              <a:rPr lang="cs-CZ" altLang="cs-CZ" sz="3200" b="1" dirty="0"/>
            </a:br>
            <a:r>
              <a:rPr lang="cs-CZ" altLang="cs-CZ" sz="3200" b="1" dirty="0"/>
              <a:t>3. přednáška 20. 2. 2024</a:t>
            </a:r>
            <a:br>
              <a:rPr lang="cs-CZ" altLang="cs-CZ" sz="3200" b="1" dirty="0"/>
            </a:br>
            <a:r>
              <a:rPr lang="cs-CZ" altLang="cs-CZ" sz="3200" b="1"/>
              <a:t>doc. JUDr</a:t>
            </a:r>
            <a:r>
              <a:rPr lang="cs-CZ" altLang="cs-CZ" sz="3200" b="1" dirty="0"/>
              <a:t>. Lukáš Potěšil, Ph.D.</a:t>
            </a:r>
            <a:endParaRPr lang="cs-CZ" sz="3200" b="1" dirty="0"/>
          </a:p>
        </p:txBody>
      </p:sp>
    </p:spTree>
    <p:extLst>
      <p:ext uri="{BB962C8B-B14F-4D97-AF65-F5344CB8AC3E}">
        <p14:creationId xmlns:p14="http://schemas.microsoft.com/office/powerpoint/2010/main" val="347228555"/>
      </p:ext>
    </p:extLst>
  </p:cSld>
  <p:clrMapOvr>
    <a:masterClrMapping/>
  </p:clrMapOvr>
  <mc:AlternateContent xmlns:mc="http://schemas.openxmlformats.org/markup-compatibility/2006" xmlns:p14="http://schemas.microsoft.com/office/powerpoint/2010/main">
    <mc:Choice Requires="p14">
      <p:transition spd="slow" p14:dur="2000" advTm="105507"/>
    </mc:Choice>
    <mc:Fallback xmlns="">
      <p:transition spd="slow" advTm="10550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Platnost a účinnost</a:t>
            </a:r>
          </a:p>
        </p:txBody>
      </p:sp>
      <p:sp>
        <p:nvSpPr>
          <p:cNvPr id="5" name="Zástupný symbol pro obsah 4"/>
          <p:cNvSpPr>
            <a:spLocks noGrp="1"/>
          </p:cNvSpPr>
          <p:nvPr>
            <p:ph idx="1"/>
          </p:nvPr>
        </p:nvSpPr>
        <p:spPr>
          <a:xfrm>
            <a:off x="540094" y="1637071"/>
            <a:ext cx="8066301" cy="4194929"/>
          </a:xfrm>
        </p:spPr>
        <p:txBody>
          <a:bodyPr/>
          <a:lstStyle/>
          <a:p>
            <a:pPr marL="457200" lvl="1" indent="0" algn="ctr">
              <a:buNone/>
            </a:pPr>
            <a:r>
              <a:rPr lang="cs-CZ" sz="1600" dirty="0"/>
              <a:t>ÚČINNOST </a:t>
            </a:r>
          </a:p>
          <a:p>
            <a:pPr marL="457200" lvl="1" indent="0" algn="ctr">
              <a:buNone/>
            </a:pPr>
            <a:r>
              <a:rPr lang="cs-CZ" sz="1600" dirty="0"/>
              <a:t>§ 22 </a:t>
            </a:r>
          </a:p>
          <a:p>
            <a:pPr marL="800100" lvl="1" indent="-342900" algn="ctr">
              <a:buAutoNum type="arabicParenBoth"/>
            </a:pPr>
            <a:r>
              <a:rPr lang="cs-CZ" sz="1600" dirty="0"/>
              <a:t>Tento zákon </a:t>
            </a:r>
            <a:r>
              <a:rPr lang="cs-CZ" sz="1600" b="1" dirty="0"/>
              <a:t>nabývá účinnosti dnem následujícím po dni jeho vyhlášení. </a:t>
            </a:r>
          </a:p>
          <a:p>
            <a:pPr marL="800100" lvl="1" indent="-342900" algn="ctr">
              <a:buAutoNum type="arabicParenBoth"/>
            </a:pPr>
            <a:r>
              <a:rPr lang="cs-CZ" sz="1600" dirty="0"/>
              <a:t>Ustanovení § 1 až 8 </a:t>
            </a:r>
            <a:r>
              <a:rPr lang="cs-CZ" sz="1600" b="1" dirty="0"/>
              <a:t>pozbývají platnosti </a:t>
            </a:r>
            <a:r>
              <a:rPr lang="cs-CZ" sz="1600" dirty="0"/>
              <a:t>uplynutím dne 28. února 2022.</a:t>
            </a:r>
            <a:endParaRPr lang="cs-CZ" sz="1800" dirty="0"/>
          </a:p>
        </p:txBody>
      </p:sp>
      <p:sp>
        <p:nvSpPr>
          <p:cNvPr id="3"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10</a:t>
            </a:fld>
            <a:endParaRPr lang="cs-CZ" altLang="cs-CZ"/>
          </a:p>
        </p:txBody>
      </p:sp>
    </p:spTree>
    <p:extLst>
      <p:ext uri="{BB962C8B-B14F-4D97-AF65-F5344CB8AC3E}">
        <p14:creationId xmlns:p14="http://schemas.microsoft.com/office/powerpoint/2010/main" val="257279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643" y="378000"/>
            <a:ext cx="8066301" cy="451576"/>
          </a:xfrm>
        </p:spPr>
        <p:txBody>
          <a:bodyPr/>
          <a:lstStyle/>
          <a:p>
            <a:r>
              <a:rPr lang="cs-CZ" dirty="0"/>
              <a:t>Platnost a účinnost</a:t>
            </a:r>
          </a:p>
        </p:txBody>
      </p:sp>
      <p:sp>
        <p:nvSpPr>
          <p:cNvPr id="5" name="Zástupný symbol pro obsah 4"/>
          <p:cNvSpPr>
            <a:spLocks noGrp="1"/>
          </p:cNvSpPr>
          <p:nvPr>
            <p:ph idx="1"/>
          </p:nvPr>
        </p:nvSpPr>
        <p:spPr>
          <a:xfrm>
            <a:off x="540094" y="943897"/>
            <a:ext cx="8066301" cy="4888103"/>
          </a:xfrm>
        </p:spPr>
        <p:txBody>
          <a:bodyPr/>
          <a:lstStyle/>
          <a:p>
            <a:pPr marL="457200" lvl="1" indent="0" algn="just">
              <a:buNone/>
            </a:pPr>
            <a:r>
              <a:rPr lang="cs-CZ" sz="1600" b="1" dirty="0"/>
              <a:t>§ 4 zákona č. 35/2021 Sb., o Sbírce právních předpisů územních samosprávných celků a některých správních úřadů</a:t>
            </a:r>
          </a:p>
          <a:p>
            <a:pPr marL="457200" lvl="1" indent="0" algn="just">
              <a:buNone/>
            </a:pPr>
            <a:r>
              <a:rPr lang="cs-CZ" sz="1600" dirty="0"/>
              <a:t>(1) Právní předpis územního samosprávného celku a právní předpis správního úřadu </a:t>
            </a:r>
            <a:r>
              <a:rPr lang="cs-CZ" sz="1600" b="1" dirty="0"/>
              <a:t>nabývají platnosti jejich vyhlášením </a:t>
            </a:r>
            <a:r>
              <a:rPr lang="cs-CZ" sz="1600" dirty="0"/>
              <a:t>podle § 2.</a:t>
            </a:r>
          </a:p>
          <a:p>
            <a:pPr marL="457200" lvl="1" indent="0" algn="just">
              <a:buNone/>
            </a:pPr>
            <a:r>
              <a:rPr lang="cs-CZ" sz="1600" dirty="0"/>
              <a:t>(2) Pokud není stanovena účinnost pozdější, nabývá právní předpis územního samosprávného celku a právní předpis správního úřadu účinnosti </a:t>
            </a:r>
            <a:r>
              <a:rPr lang="cs-CZ" sz="1600" b="1" dirty="0"/>
              <a:t>počátkem patnáctého dne následujícího po dni jeho vyhlášení</a:t>
            </a:r>
            <a:r>
              <a:rPr lang="cs-CZ" sz="1600" dirty="0"/>
              <a:t>. Vyžaduje-li to </a:t>
            </a:r>
            <a:r>
              <a:rPr lang="cs-CZ" sz="1600" b="1" dirty="0"/>
              <a:t>naléhavý obecný zájem</a:t>
            </a:r>
            <a:r>
              <a:rPr lang="cs-CZ" sz="1600" dirty="0"/>
              <a:t>, lze výjimečně stanovit dřívější počátek jejich účinnosti, nejdříve však </a:t>
            </a:r>
            <a:r>
              <a:rPr lang="cs-CZ" sz="1600" b="1" dirty="0"/>
              <a:t>počátkem dne následujícího po dni jejich vyhlášení</a:t>
            </a:r>
            <a:r>
              <a:rPr lang="cs-CZ" sz="1600" dirty="0"/>
              <a:t>; je-li pro to důvod spočívající v ohrožení života, zdraví, majetku nebo životního prostředí, lze stanovit, že právní předpis </a:t>
            </a:r>
            <a:r>
              <a:rPr lang="cs-CZ" sz="1600" b="1" dirty="0"/>
              <a:t>nabude účinnosti vyhlášením.</a:t>
            </a:r>
          </a:p>
          <a:p>
            <a:pPr marL="457200" lvl="1" indent="0" algn="just">
              <a:buNone/>
            </a:pPr>
            <a:r>
              <a:rPr lang="cs-CZ" sz="1600" dirty="0"/>
              <a:t>(3) Je-li v právním předpisu územního samosprávného celku nebo v právním předpisu správního úřadu stanoven den nabytí účinnosti, který předchází dni jeho vyhlášení, </a:t>
            </a:r>
            <a:r>
              <a:rPr lang="cs-CZ" sz="1600" b="1" dirty="0"/>
              <a:t>nabývá právní předpis účinnosti počátkem patnáctého dne následujícího po dni jeho vyhlášení.</a:t>
            </a:r>
          </a:p>
        </p:txBody>
      </p:sp>
      <p:sp>
        <p:nvSpPr>
          <p:cNvPr id="3"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11</a:t>
            </a:fld>
            <a:endParaRPr lang="cs-CZ" altLang="cs-CZ"/>
          </a:p>
        </p:txBody>
      </p:sp>
    </p:spTree>
    <p:extLst>
      <p:ext uri="{BB962C8B-B14F-4D97-AF65-F5344CB8AC3E}">
        <p14:creationId xmlns:p14="http://schemas.microsoft.com/office/powerpoint/2010/main" val="2574474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pPr algn="ctr"/>
            <a:r>
              <a:rPr lang="cs-CZ" dirty="0"/>
              <a:t>Normativní smlouvy</a:t>
            </a:r>
          </a:p>
        </p:txBody>
      </p:sp>
      <p:sp>
        <p:nvSpPr>
          <p:cNvPr id="5" name="Zástupný symbol pro obsah 4"/>
          <p:cNvSpPr>
            <a:spLocks noGrp="1"/>
          </p:cNvSpPr>
          <p:nvPr>
            <p:ph idx="1"/>
          </p:nvPr>
        </p:nvSpPr>
        <p:spPr>
          <a:xfrm>
            <a:off x="540094" y="1386348"/>
            <a:ext cx="8066301" cy="4445651"/>
          </a:xfrm>
        </p:spPr>
        <p:txBody>
          <a:bodyPr/>
          <a:lstStyle/>
          <a:p>
            <a:pPr algn="just">
              <a:lnSpc>
                <a:spcPct val="100000"/>
              </a:lnSpc>
            </a:pPr>
            <a:r>
              <a:rPr lang="cs-CZ" sz="2400" dirty="0"/>
              <a:t>vedle normativních aktů jsou </a:t>
            </a:r>
            <a:r>
              <a:rPr lang="cs-CZ" sz="2400" b="1" dirty="0"/>
              <a:t>též pramenem správního práva</a:t>
            </a:r>
          </a:p>
          <a:p>
            <a:pPr algn="just">
              <a:lnSpc>
                <a:spcPct val="100000"/>
              </a:lnSpc>
            </a:pPr>
            <a:r>
              <a:rPr lang="cs-CZ" sz="2400" dirty="0"/>
              <a:t>jedná se především o </a:t>
            </a:r>
            <a:r>
              <a:rPr lang="cs-CZ" sz="2400" b="1" dirty="0"/>
              <a:t>mezinárodní smlouvy </a:t>
            </a:r>
            <a:r>
              <a:rPr lang="cs-CZ" sz="2400" dirty="0"/>
              <a:t>(včetně tzv. zakládacích smluv a primárního práva EU) v oblasti správního práva (kupř. EÚLP, ECHMS, …); </a:t>
            </a:r>
            <a:r>
              <a:rPr lang="cs-CZ" sz="2400" b="1" dirty="0"/>
              <a:t>aplikační přednost</a:t>
            </a:r>
            <a:r>
              <a:rPr lang="cs-CZ" sz="2400" dirty="0"/>
              <a:t> podle čl. 10 Ústavy</a:t>
            </a:r>
          </a:p>
          <a:p>
            <a:pPr algn="just">
              <a:lnSpc>
                <a:spcPct val="100000"/>
              </a:lnSpc>
            </a:pPr>
            <a:r>
              <a:rPr lang="cs-CZ" sz="2400" dirty="0"/>
              <a:t>koordinační veřejnoprávní smlouvy</a:t>
            </a:r>
            <a:r>
              <a:rPr lang="cs-CZ" sz="2400" b="1" dirty="0"/>
              <a:t>?</a:t>
            </a:r>
            <a:r>
              <a:rPr lang="cs-CZ" sz="2400" dirty="0"/>
              <a:t> (kupř. změna místní příslušnosti správního orgánu)</a:t>
            </a:r>
          </a:p>
          <a:p>
            <a:pPr>
              <a:lnSpc>
                <a:spcPct val="100000"/>
              </a:lnSpc>
            </a:pPr>
            <a:endParaRPr lang="cs-CZ" dirty="0"/>
          </a:p>
          <a:p>
            <a:pPr>
              <a:lnSpc>
                <a:spcPct val="100000"/>
              </a:lnSpc>
            </a:pPr>
            <a:endParaRPr lang="cs-CZ" dirty="0"/>
          </a:p>
          <a:p>
            <a:pPr marL="0" lvl="0" indent="0" algn="just">
              <a:lnSpc>
                <a:spcPct val="100000"/>
              </a:lnSpc>
              <a:spcBef>
                <a:spcPct val="20000"/>
              </a:spcBef>
              <a:buClr>
                <a:srgbClr val="00287D"/>
              </a:buClr>
              <a:buNone/>
            </a:pPr>
            <a:endParaRPr lang="cs-CZ" sz="2400" dirty="0">
              <a:solidFill>
                <a:srgbClr val="000000"/>
              </a:solidFill>
            </a:endParaRPr>
          </a:p>
          <a:p>
            <a:pPr>
              <a:lnSpc>
                <a:spcPct val="100000"/>
              </a:lnSpc>
            </a:pPr>
            <a:endParaRPr lang="cs-CZ" dirty="0"/>
          </a:p>
        </p:txBody>
      </p:sp>
    </p:spTree>
    <p:extLst>
      <p:ext uri="{BB962C8B-B14F-4D97-AF65-F5344CB8AC3E}">
        <p14:creationId xmlns:p14="http://schemas.microsoft.com/office/powerpoint/2010/main" val="3027745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3EA8F76-378E-436B-8767-92A124BF789F}"/>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F73F4D9-CD62-40A6-B848-E75983170D6C}"/>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4F3EB237-7B13-4800-BCC9-08501D0D2E1E}"/>
              </a:ext>
            </a:extLst>
          </p:cNvPr>
          <p:cNvSpPr>
            <a:spLocks noGrp="1"/>
          </p:cNvSpPr>
          <p:nvPr>
            <p:ph type="title"/>
          </p:nvPr>
        </p:nvSpPr>
        <p:spPr/>
        <p:txBody>
          <a:bodyPr/>
          <a:lstStyle/>
          <a:p>
            <a:r>
              <a:rPr lang="cs-CZ" dirty="0"/>
              <a:t>Judikatura</a:t>
            </a:r>
          </a:p>
        </p:txBody>
      </p:sp>
      <p:sp>
        <p:nvSpPr>
          <p:cNvPr id="5" name="Zástupný obsah 4">
            <a:extLst>
              <a:ext uri="{FF2B5EF4-FFF2-40B4-BE49-F238E27FC236}">
                <a16:creationId xmlns:a16="http://schemas.microsoft.com/office/drawing/2014/main" id="{D8524925-E576-4F7D-B989-2A661A54B2AB}"/>
              </a:ext>
            </a:extLst>
          </p:cNvPr>
          <p:cNvSpPr>
            <a:spLocks noGrp="1"/>
          </p:cNvSpPr>
          <p:nvPr>
            <p:ph idx="1"/>
          </p:nvPr>
        </p:nvSpPr>
        <p:spPr/>
        <p:txBody>
          <a:bodyPr/>
          <a:lstStyle/>
          <a:p>
            <a:pPr algn="just">
              <a:lnSpc>
                <a:spcPct val="100000"/>
              </a:lnSpc>
            </a:pPr>
            <a:r>
              <a:rPr lang="cs-CZ" sz="2400" dirty="0"/>
              <a:t>rozhodnutí soudů </a:t>
            </a:r>
            <a:r>
              <a:rPr lang="cs-CZ" sz="2400" b="1" dirty="0"/>
              <a:t>nejsou obecně pramenem práva </a:t>
            </a:r>
            <a:r>
              <a:rPr lang="cs-CZ" sz="2400" dirty="0"/>
              <a:t>(x </a:t>
            </a:r>
            <a:r>
              <a:rPr lang="cs-CZ" sz="2400" b="1" dirty="0"/>
              <a:t>zrušující nálezy ÚS </a:t>
            </a:r>
            <a:r>
              <a:rPr lang="cs-CZ" sz="2400" dirty="0"/>
              <a:t>coby „negativního zákonodárce“, publikována ve Sb.</a:t>
            </a:r>
          </a:p>
          <a:p>
            <a:pPr algn="just">
              <a:lnSpc>
                <a:spcPct val="100000"/>
              </a:lnSpc>
            </a:pPr>
            <a:r>
              <a:rPr lang="cs-CZ" sz="2400" dirty="0"/>
              <a:t>význam tzv. judikatury z hlediska </a:t>
            </a:r>
            <a:r>
              <a:rPr lang="cs-CZ" sz="2400" b="1" dirty="0"/>
              <a:t>interpretace a aplikace </a:t>
            </a:r>
            <a:r>
              <a:rPr lang="cs-CZ" sz="2400" dirty="0"/>
              <a:t>v daném případě</a:t>
            </a:r>
          </a:p>
          <a:p>
            <a:pPr algn="just">
              <a:lnSpc>
                <a:spcPct val="100000"/>
              </a:lnSpc>
            </a:pPr>
            <a:r>
              <a:rPr lang="cs-CZ" sz="2400" dirty="0"/>
              <a:t>význam tzv. ustálené judikatury z hlediska </a:t>
            </a:r>
            <a:r>
              <a:rPr lang="cs-CZ" sz="2400" b="1" dirty="0"/>
              <a:t>legitimního očekávání</a:t>
            </a:r>
            <a:r>
              <a:rPr lang="cs-CZ" sz="2400" dirty="0"/>
              <a:t> (v řešení konkrétní situace), </a:t>
            </a:r>
            <a:r>
              <a:rPr lang="cs-CZ" sz="2000" dirty="0"/>
              <a:t>totéž platí i pro správní orgány a jejich rozhodovací praxi (srov. § 2 odst. 4 správního řádu č. 500/2004 Sb.)</a:t>
            </a:r>
          </a:p>
          <a:p>
            <a:pPr algn="just">
              <a:lnSpc>
                <a:spcPct val="100000"/>
              </a:lnSpc>
            </a:pPr>
            <a:r>
              <a:rPr lang="cs-CZ" sz="2000" dirty="0"/>
              <a:t>Vyhledávání judikatury: ASPI, Beck-online, </a:t>
            </a:r>
            <a:r>
              <a:rPr lang="cs-CZ" sz="2000" dirty="0">
                <a:hlinkClick r:id="rId2"/>
              </a:rPr>
              <a:t>https://vyhledavac.nssoud.cz/</a:t>
            </a:r>
            <a:r>
              <a:rPr lang="cs-CZ" sz="2000" dirty="0"/>
              <a:t> </a:t>
            </a:r>
          </a:p>
        </p:txBody>
      </p:sp>
    </p:spTree>
    <p:extLst>
      <p:ext uri="{BB962C8B-B14F-4D97-AF65-F5344CB8AC3E}">
        <p14:creationId xmlns:p14="http://schemas.microsoft.com/office/powerpoint/2010/main" val="36626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7855F8F-E914-4B4D-9F15-1CC2879C727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F277B5E-D4CE-4CEA-BBE7-DA08BD8A785F}"/>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AB9684B0-81A5-45AA-B11D-72D1FDB62959}"/>
              </a:ext>
            </a:extLst>
          </p:cNvPr>
          <p:cNvSpPr>
            <a:spLocks noGrp="1"/>
          </p:cNvSpPr>
          <p:nvPr>
            <p:ph type="title"/>
          </p:nvPr>
        </p:nvSpPr>
        <p:spPr/>
        <p:txBody>
          <a:bodyPr/>
          <a:lstStyle/>
          <a:p>
            <a:r>
              <a:rPr lang="cs-CZ" dirty="0"/>
              <a:t>Normy správního práva</a:t>
            </a:r>
          </a:p>
        </p:txBody>
      </p:sp>
      <p:sp>
        <p:nvSpPr>
          <p:cNvPr id="5" name="Zástupný obsah 4">
            <a:extLst>
              <a:ext uri="{FF2B5EF4-FFF2-40B4-BE49-F238E27FC236}">
                <a16:creationId xmlns:a16="http://schemas.microsoft.com/office/drawing/2014/main" id="{1894131A-6DCE-4A4D-A5BF-DF929A539409}"/>
              </a:ext>
            </a:extLst>
          </p:cNvPr>
          <p:cNvSpPr>
            <a:spLocks noGrp="1"/>
          </p:cNvSpPr>
          <p:nvPr>
            <p:ph idx="1"/>
          </p:nvPr>
        </p:nvSpPr>
        <p:spPr/>
        <p:txBody>
          <a:bodyPr/>
          <a:lstStyle/>
          <a:p>
            <a:pPr algn="just">
              <a:lnSpc>
                <a:spcPct val="100000"/>
              </a:lnSpc>
            </a:pPr>
            <a:r>
              <a:rPr lang="cs-CZ" sz="2400" dirty="0"/>
              <a:t>Vlastní </a:t>
            </a:r>
            <a:r>
              <a:rPr lang="cs-CZ" sz="2400" b="1" dirty="0"/>
              <a:t>pravidlo chování, tj. „norma“ </a:t>
            </a:r>
            <a:r>
              <a:rPr lang="cs-CZ" sz="2400" dirty="0"/>
              <a:t>(norma není totéž co předpis)</a:t>
            </a:r>
          </a:p>
          <a:p>
            <a:pPr algn="just">
              <a:lnSpc>
                <a:spcPct val="100000"/>
              </a:lnSpc>
            </a:pPr>
            <a:r>
              <a:rPr lang="cs-CZ" sz="2400" dirty="0"/>
              <a:t>Obsažené </a:t>
            </a:r>
            <a:r>
              <a:rPr lang="cs-CZ" sz="2400" b="1" dirty="0"/>
              <a:t>v pramenech</a:t>
            </a:r>
            <a:r>
              <a:rPr lang="cs-CZ" sz="2400" dirty="0"/>
              <a:t>, proto </a:t>
            </a:r>
            <a:r>
              <a:rPr lang="cs-CZ" sz="2400" b="1" dirty="0"/>
              <a:t>obecně závazná a vynutitelná</a:t>
            </a:r>
            <a:r>
              <a:rPr lang="cs-CZ" sz="2400" dirty="0"/>
              <a:t> pravidla chování</a:t>
            </a:r>
          </a:p>
          <a:p>
            <a:pPr algn="just">
              <a:lnSpc>
                <a:spcPct val="100000"/>
              </a:lnSpc>
            </a:pPr>
            <a:r>
              <a:rPr lang="cs-CZ" sz="2400" b="1" dirty="0"/>
              <a:t>Hypotéza</a:t>
            </a:r>
            <a:r>
              <a:rPr lang="cs-CZ" sz="2400" dirty="0"/>
              <a:t> (pokud, podmínka, …) – </a:t>
            </a:r>
            <a:r>
              <a:rPr lang="cs-CZ" sz="2400" b="1" dirty="0"/>
              <a:t>dispozice</a:t>
            </a:r>
            <a:r>
              <a:rPr lang="cs-CZ" sz="2400" dirty="0"/>
              <a:t> (co dělat) – </a:t>
            </a:r>
            <a:r>
              <a:rPr lang="cs-CZ" sz="2400" b="1" dirty="0"/>
              <a:t>sankce</a:t>
            </a:r>
            <a:r>
              <a:rPr lang="cs-CZ" sz="2400" dirty="0"/>
              <a:t> (následek, pokud je to jinak)</a:t>
            </a:r>
          </a:p>
        </p:txBody>
      </p:sp>
    </p:spTree>
    <p:extLst>
      <p:ext uri="{BB962C8B-B14F-4D97-AF65-F5344CB8AC3E}">
        <p14:creationId xmlns:p14="http://schemas.microsoft.com/office/powerpoint/2010/main" val="1392975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7855F8F-E914-4B4D-9F15-1CC2879C727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F277B5E-D4CE-4CEA-BBE7-DA08BD8A785F}"/>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AB9684B0-81A5-45AA-B11D-72D1FDB62959}"/>
              </a:ext>
            </a:extLst>
          </p:cNvPr>
          <p:cNvSpPr>
            <a:spLocks noGrp="1"/>
          </p:cNvSpPr>
          <p:nvPr>
            <p:ph type="title"/>
          </p:nvPr>
        </p:nvSpPr>
        <p:spPr/>
        <p:txBody>
          <a:bodyPr/>
          <a:lstStyle/>
          <a:p>
            <a:r>
              <a:rPr lang="cs-CZ" dirty="0"/>
              <a:t>Normy správního práva</a:t>
            </a:r>
          </a:p>
        </p:txBody>
      </p:sp>
      <p:sp>
        <p:nvSpPr>
          <p:cNvPr id="5" name="Zástupný obsah 4">
            <a:extLst>
              <a:ext uri="{FF2B5EF4-FFF2-40B4-BE49-F238E27FC236}">
                <a16:creationId xmlns:a16="http://schemas.microsoft.com/office/drawing/2014/main" id="{1894131A-6DCE-4A4D-A5BF-DF929A539409}"/>
              </a:ext>
            </a:extLst>
          </p:cNvPr>
          <p:cNvSpPr>
            <a:spLocks noGrp="1"/>
          </p:cNvSpPr>
          <p:nvPr>
            <p:ph idx="1"/>
          </p:nvPr>
        </p:nvSpPr>
        <p:spPr/>
        <p:txBody>
          <a:bodyPr/>
          <a:lstStyle/>
          <a:p>
            <a:pPr algn="just">
              <a:lnSpc>
                <a:spcPct val="100000"/>
              </a:lnSpc>
            </a:pPr>
            <a:r>
              <a:rPr lang="cs-CZ" sz="2400" b="1" dirty="0"/>
              <a:t>Členění </a:t>
            </a:r>
            <a:r>
              <a:rPr lang="cs-CZ" sz="2400" dirty="0"/>
              <a:t>norem na:</a:t>
            </a:r>
          </a:p>
          <a:p>
            <a:pPr lvl="1" algn="just"/>
            <a:r>
              <a:rPr lang="cs-CZ" sz="1600" dirty="0"/>
              <a:t>Regulativní a ochranné</a:t>
            </a:r>
          </a:p>
          <a:p>
            <a:pPr lvl="1" algn="just"/>
            <a:r>
              <a:rPr lang="cs-CZ" sz="1600" dirty="0"/>
              <a:t>Zavazující (přikazující a zakazující) a zmocňující</a:t>
            </a:r>
          </a:p>
          <a:p>
            <a:pPr lvl="1" algn="just"/>
            <a:r>
              <a:rPr lang="cs-CZ" sz="1600" dirty="0" err="1"/>
              <a:t>Oprávněnostní</a:t>
            </a:r>
            <a:r>
              <a:rPr lang="cs-CZ" sz="1600" dirty="0"/>
              <a:t> a povinnostní</a:t>
            </a:r>
          </a:p>
          <a:p>
            <a:pPr lvl="1" algn="just"/>
            <a:r>
              <a:rPr lang="cs-CZ" sz="1600" dirty="0"/>
              <a:t>Kompetenční, organizační, hmotněprávní a procesně právní</a:t>
            </a:r>
          </a:p>
          <a:p>
            <a:pPr algn="just">
              <a:lnSpc>
                <a:spcPct val="100000"/>
              </a:lnSpc>
            </a:pPr>
            <a:endParaRPr lang="cs-CZ" sz="2400" dirty="0"/>
          </a:p>
          <a:p>
            <a:pPr algn="just">
              <a:lnSpc>
                <a:spcPct val="100000"/>
              </a:lnSpc>
            </a:pPr>
            <a:r>
              <a:rPr lang="cs-CZ" sz="2400" b="1" dirty="0"/>
              <a:t>Působnost</a:t>
            </a:r>
            <a:r>
              <a:rPr lang="cs-CZ" sz="2400" dirty="0"/>
              <a:t> norem:</a:t>
            </a:r>
          </a:p>
          <a:p>
            <a:pPr lvl="1" algn="just"/>
            <a:r>
              <a:rPr lang="cs-CZ" sz="1600" dirty="0"/>
              <a:t>Místní („kde“ – celostátní x územní)</a:t>
            </a:r>
          </a:p>
          <a:p>
            <a:pPr lvl="1" algn="just"/>
            <a:r>
              <a:rPr lang="cs-CZ" sz="1600" dirty="0"/>
              <a:t>Časová („kdy“ – neomezená x omezená)</a:t>
            </a:r>
          </a:p>
          <a:p>
            <a:pPr lvl="1" algn="just"/>
            <a:r>
              <a:rPr lang="cs-CZ" sz="1600" dirty="0"/>
              <a:t>Osobní („na koho“ – úplně všichni x vymezené kategorie osob: řidiči, úředníci, cizinci, podnikatelé, příslušníci bezpečnostních sborů, studenti VŠ, rodiče, …)</a:t>
            </a:r>
          </a:p>
          <a:p>
            <a:pPr lvl="1" algn="just"/>
            <a:r>
              <a:rPr lang="cs-CZ" sz="1600" dirty="0"/>
              <a:t>Věcná („na co“ – vymezení oblasti či úseku veřejné správy)</a:t>
            </a:r>
          </a:p>
        </p:txBody>
      </p:sp>
    </p:spTree>
    <p:extLst>
      <p:ext uri="{BB962C8B-B14F-4D97-AF65-F5344CB8AC3E}">
        <p14:creationId xmlns:p14="http://schemas.microsoft.com/office/powerpoint/2010/main" val="2733182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7855F8F-E914-4B4D-9F15-1CC2879C727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F277B5E-D4CE-4CEA-BBE7-DA08BD8A785F}"/>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AB9684B0-81A5-45AA-B11D-72D1FDB62959}"/>
              </a:ext>
            </a:extLst>
          </p:cNvPr>
          <p:cNvSpPr>
            <a:spLocks noGrp="1"/>
          </p:cNvSpPr>
          <p:nvPr>
            <p:ph type="title"/>
          </p:nvPr>
        </p:nvSpPr>
        <p:spPr>
          <a:xfrm>
            <a:off x="540094" y="720000"/>
            <a:ext cx="8345809" cy="451576"/>
          </a:xfrm>
        </p:spPr>
        <p:txBody>
          <a:bodyPr/>
          <a:lstStyle/>
          <a:p>
            <a:r>
              <a:rPr lang="cs-CZ" dirty="0"/>
              <a:t>Realizace norem správního práva </a:t>
            </a:r>
          </a:p>
        </p:txBody>
      </p:sp>
      <p:sp>
        <p:nvSpPr>
          <p:cNvPr id="5" name="Zástupný obsah 4">
            <a:extLst>
              <a:ext uri="{FF2B5EF4-FFF2-40B4-BE49-F238E27FC236}">
                <a16:creationId xmlns:a16="http://schemas.microsoft.com/office/drawing/2014/main" id="{1894131A-6DCE-4A4D-A5BF-DF929A539409}"/>
              </a:ext>
            </a:extLst>
          </p:cNvPr>
          <p:cNvSpPr>
            <a:spLocks noGrp="1"/>
          </p:cNvSpPr>
          <p:nvPr>
            <p:ph idx="1"/>
          </p:nvPr>
        </p:nvSpPr>
        <p:spPr/>
        <p:txBody>
          <a:bodyPr/>
          <a:lstStyle/>
          <a:p>
            <a:pPr marL="414900" indent="-342900" algn="just">
              <a:lnSpc>
                <a:spcPct val="100000"/>
              </a:lnSpc>
              <a:buFont typeface="+mj-lt"/>
              <a:buAutoNum type="arabicPeriod"/>
            </a:pPr>
            <a:r>
              <a:rPr lang="cs-CZ" sz="1600" b="1" dirty="0"/>
              <a:t>Přímá realizace </a:t>
            </a:r>
            <a:r>
              <a:rPr lang="cs-CZ" sz="1600" dirty="0"/>
              <a:t>norem správního práva (chování v souladu s nimi, netřeba další „interakce“), nicméně ne vždy je možná, resp. je dostačující přímá realizace</a:t>
            </a:r>
          </a:p>
          <a:p>
            <a:pPr marL="414900" indent="-342900" algn="just">
              <a:lnSpc>
                <a:spcPct val="100000"/>
              </a:lnSpc>
              <a:buFont typeface="+mj-lt"/>
              <a:buAutoNum type="arabicPeriod"/>
            </a:pPr>
            <a:r>
              <a:rPr lang="cs-CZ" sz="1600" dirty="0"/>
              <a:t>(autoritativní) </a:t>
            </a:r>
            <a:r>
              <a:rPr lang="cs-CZ" sz="1600" b="1" dirty="0"/>
              <a:t>aplikace</a:t>
            </a:r>
            <a:r>
              <a:rPr lang="cs-CZ" sz="1600" dirty="0"/>
              <a:t> norem správního práva, pozice správního orgánu, který aplikuje normu na konkrétní situaci, předchází </a:t>
            </a:r>
            <a:r>
              <a:rPr lang="cs-CZ" sz="1600" b="1" dirty="0"/>
              <a:t>interpretace</a:t>
            </a:r>
            <a:r>
              <a:rPr lang="cs-CZ" sz="1600" dirty="0"/>
              <a:t> (výklad)</a:t>
            </a:r>
          </a:p>
          <a:p>
            <a:pPr marL="72000" indent="0" algn="just">
              <a:lnSpc>
                <a:spcPct val="100000"/>
              </a:lnSpc>
              <a:buNone/>
            </a:pPr>
            <a:r>
              <a:rPr lang="cs-CZ" sz="1600" b="1" dirty="0"/>
              <a:t>Interpretace (výklad):</a:t>
            </a:r>
            <a:r>
              <a:rPr lang="cs-CZ" sz="1600" dirty="0"/>
              <a:t> vyložení obsahu normy, nutnost jejího poznání</a:t>
            </a:r>
          </a:p>
          <a:p>
            <a:pPr algn="just">
              <a:lnSpc>
                <a:spcPct val="100000"/>
              </a:lnSpc>
            </a:pPr>
            <a:r>
              <a:rPr lang="cs-CZ" sz="1600" dirty="0"/>
              <a:t>Podle </a:t>
            </a:r>
            <a:r>
              <a:rPr lang="cs-CZ" sz="1600" b="1" dirty="0"/>
              <a:t>subjektu:</a:t>
            </a:r>
          </a:p>
          <a:p>
            <a:pPr marL="552600" lvl="1" indent="-228600" algn="just">
              <a:buFont typeface="+mj-lt"/>
              <a:buAutoNum type="arabicPeriod"/>
            </a:pPr>
            <a:r>
              <a:rPr lang="cs-CZ" sz="1200" dirty="0"/>
              <a:t>Výklad legální: kdo je k tomu zmocněn zákonem</a:t>
            </a:r>
          </a:p>
          <a:p>
            <a:pPr marL="552600" lvl="1" indent="-228600" algn="just">
              <a:buFont typeface="+mj-lt"/>
              <a:buAutoNum type="arabicPeriod"/>
            </a:pPr>
            <a:r>
              <a:rPr lang="cs-CZ" sz="1200" dirty="0"/>
              <a:t>Výklad autentický: kdo normu vydal (tzv. důvodová zpráva)</a:t>
            </a:r>
          </a:p>
          <a:p>
            <a:pPr marL="552600" lvl="1" indent="-228600" algn="just">
              <a:buFont typeface="+mj-lt"/>
              <a:buAutoNum type="arabicPeriod"/>
            </a:pPr>
            <a:r>
              <a:rPr lang="cs-CZ" sz="1200" dirty="0"/>
              <a:t>Výklad doktrinální</a:t>
            </a:r>
          </a:p>
          <a:p>
            <a:pPr algn="just">
              <a:lnSpc>
                <a:spcPct val="100000"/>
              </a:lnSpc>
            </a:pPr>
            <a:r>
              <a:rPr lang="cs-CZ" sz="1600" dirty="0"/>
              <a:t>Podle </a:t>
            </a:r>
            <a:r>
              <a:rPr lang="cs-CZ" sz="1600" b="1" dirty="0"/>
              <a:t>metod:</a:t>
            </a:r>
          </a:p>
          <a:p>
            <a:pPr marL="414900" indent="-342900" algn="just">
              <a:lnSpc>
                <a:spcPct val="100000"/>
              </a:lnSpc>
              <a:buFont typeface="+mj-lt"/>
              <a:buAutoNum type="arabicPeriod"/>
            </a:pPr>
            <a:r>
              <a:rPr lang="cs-CZ" sz="1200" dirty="0"/>
              <a:t>Jazykový (gramatický)</a:t>
            </a:r>
          </a:p>
          <a:p>
            <a:pPr marL="414900" indent="-342900" algn="just">
              <a:lnSpc>
                <a:spcPct val="100000"/>
              </a:lnSpc>
              <a:buFont typeface="+mj-lt"/>
              <a:buAutoNum type="arabicPeriod"/>
            </a:pPr>
            <a:r>
              <a:rPr lang="cs-CZ" sz="1200" dirty="0"/>
              <a:t>Logický (argumentační principy)</a:t>
            </a:r>
          </a:p>
          <a:p>
            <a:pPr marL="414900" indent="-342900" algn="just">
              <a:lnSpc>
                <a:spcPct val="100000"/>
              </a:lnSpc>
              <a:buFont typeface="+mj-lt"/>
              <a:buAutoNum type="arabicPeriod"/>
            </a:pPr>
            <a:r>
              <a:rPr lang="cs-CZ" sz="1200" dirty="0"/>
              <a:t>Systematický</a:t>
            </a:r>
          </a:p>
          <a:p>
            <a:pPr marL="414900" indent="-342900" algn="just">
              <a:lnSpc>
                <a:spcPct val="100000"/>
              </a:lnSpc>
              <a:buFont typeface="+mj-lt"/>
              <a:buAutoNum type="arabicPeriod"/>
            </a:pPr>
            <a:r>
              <a:rPr lang="cs-CZ" sz="1200" dirty="0"/>
              <a:t>Historický</a:t>
            </a:r>
          </a:p>
          <a:p>
            <a:pPr marL="414900" indent="-342900" algn="just">
              <a:lnSpc>
                <a:spcPct val="100000"/>
              </a:lnSpc>
              <a:buFont typeface="+mj-lt"/>
              <a:buAutoNum type="arabicPeriod"/>
            </a:pPr>
            <a:r>
              <a:rPr lang="cs-CZ" sz="1200" dirty="0"/>
              <a:t>Teleologický</a:t>
            </a:r>
          </a:p>
          <a:p>
            <a:pPr marL="414900" indent="-342900" algn="just">
              <a:lnSpc>
                <a:spcPct val="100000"/>
              </a:lnSpc>
              <a:buFont typeface="+mj-lt"/>
              <a:buAutoNum type="arabicPeriod"/>
            </a:pPr>
            <a:r>
              <a:rPr lang="cs-CZ" sz="1200" dirty="0"/>
              <a:t>Obecný a individuální</a:t>
            </a:r>
          </a:p>
          <a:p>
            <a:pPr marL="414900" indent="-342900" algn="just">
              <a:lnSpc>
                <a:spcPct val="100000"/>
              </a:lnSpc>
              <a:buFont typeface="+mj-lt"/>
              <a:buAutoNum type="arabicPeriod"/>
            </a:pPr>
            <a:r>
              <a:rPr lang="cs-CZ" sz="1200" dirty="0"/>
              <a:t>Doslovný</a:t>
            </a:r>
          </a:p>
          <a:p>
            <a:pPr marL="414900" indent="-342900" algn="just">
              <a:lnSpc>
                <a:spcPct val="100000"/>
              </a:lnSpc>
              <a:buFont typeface="+mj-lt"/>
              <a:buAutoNum type="arabicPeriod"/>
            </a:pPr>
            <a:r>
              <a:rPr lang="cs-CZ" sz="1200" dirty="0"/>
              <a:t>Rozšiřující a zužující</a:t>
            </a:r>
          </a:p>
          <a:p>
            <a:pPr marL="552600" lvl="1" indent="-228600" algn="just">
              <a:buFont typeface="+mj-lt"/>
              <a:buAutoNum type="arabicPeriod"/>
            </a:pPr>
            <a:endParaRPr lang="cs-CZ" sz="1200" dirty="0"/>
          </a:p>
        </p:txBody>
      </p:sp>
    </p:spTree>
    <p:extLst>
      <p:ext uri="{BB962C8B-B14F-4D97-AF65-F5344CB8AC3E}">
        <p14:creationId xmlns:p14="http://schemas.microsoft.com/office/powerpoint/2010/main" val="3940346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438057-F5F3-4BA8-9F4C-1FA16B70E012}"/>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78F5E88-8879-4431-86EA-67C153985C83}"/>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D0AADC33-37D6-4E9D-8F08-C91F5C6CC561}"/>
              </a:ext>
            </a:extLst>
          </p:cNvPr>
          <p:cNvSpPr>
            <a:spLocks noGrp="1"/>
          </p:cNvSpPr>
          <p:nvPr>
            <p:ph type="title"/>
          </p:nvPr>
        </p:nvSpPr>
        <p:spPr/>
        <p:txBody>
          <a:bodyPr/>
          <a:lstStyle/>
          <a:p>
            <a:r>
              <a:rPr lang="cs-CZ" dirty="0"/>
              <a:t>Správní uvážení</a:t>
            </a:r>
          </a:p>
        </p:txBody>
      </p:sp>
      <p:sp>
        <p:nvSpPr>
          <p:cNvPr id="5" name="Zástupný obsah 4">
            <a:extLst>
              <a:ext uri="{FF2B5EF4-FFF2-40B4-BE49-F238E27FC236}">
                <a16:creationId xmlns:a16="http://schemas.microsoft.com/office/drawing/2014/main" id="{664A2D82-8621-4FEC-9724-0EF22958CCC2}"/>
              </a:ext>
            </a:extLst>
          </p:cNvPr>
          <p:cNvSpPr>
            <a:spLocks noGrp="1"/>
          </p:cNvSpPr>
          <p:nvPr>
            <p:ph idx="1"/>
          </p:nvPr>
        </p:nvSpPr>
        <p:spPr>
          <a:xfrm>
            <a:off x="540094" y="1334729"/>
            <a:ext cx="8066301" cy="4497271"/>
          </a:xfrm>
        </p:spPr>
        <p:txBody>
          <a:bodyPr/>
          <a:lstStyle/>
          <a:p>
            <a:pPr algn="just">
              <a:lnSpc>
                <a:spcPct val="100000"/>
              </a:lnSpc>
            </a:pPr>
            <a:r>
              <a:rPr lang="cs-CZ" sz="2400" b="1" dirty="0"/>
              <a:t>Správní uvážení </a:t>
            </a:r>
            <a:r>
              <a:rPr lang="cs-CZ" sz="2400" dirty="0"/>
              <a:t>(úvaha, diskrece): s určitou skutečností </a:t>
            </a:r>
            <a:r>
              <a:rPr lang="cs-CZ" sz="2400" b="1" dirty="0"/>
              <a:t>není spojen jediný možný následek, ale možnost volby mezi několika řešeními </a:t>
            </a:r>
            <a:r>
              <a:rPr lang="cs-CZ" sz="2400" dirty="0"/>
              <a:t>(„lze“ nebo „může“), volba co nejvhodnějšího, požadavek odůvodnění</a:t>
            </a:r>
          </a:p>
          <a:p>
            <a:pPr algn="just">
              <a:lnSpc>
                <a:spcPct val="100000"/>
              </a:lnSpc>
            </a:pPr>
            <a:r>
              <a:rPr lang="cs-CZ" sz="1400" i="1" dirty="0"/>
              <a:t>Správní uvážení </a:t>
            </a:r>
            <a:r>
              <a:rPr lang="cs-CZ" sz="1400" i="1" u="sng" dirty="0"/>
              <a:t>nesmí vést k nepodloženým rozhodnutím a nesmí vést k libovůli orgánů</a:t>
            </a:r>
            <a:r>
              <a:rPr lang="cs-CZ" sz="1400" i="1" dirty="0"/>
              <a:t>, které rozhodují v daňovém či jiném správním řízení. Již z jazykového výkladu je přitom jasné, že správní uvážení je </a:t>
            </a:r>
            <a:r>
              <a:rPr lang="cs-CZ" sz="1400" i="1" u="sng" dirty="0"/>
              <a:t>úvahou</a:t>
            </a:r>
            <a:r>
              <a:rPr lang="cs-CZ" sz="1400" i="1" dirty="0"/>
              <a:t> a nikoliv naopak aplikací dispozic právních norem s kasuistickými hypotézami. Správní uvážení probíhá </a:t>
            </a:r>
            <a:r>
              <a:rPr lang="cs-CZ" sz="1400" i="1" u="sng" dirty="0"/>
              <a:t>vždy v mezích</a:t>
            </a:r>
            <a:r>
              <a:rPr lang="cs-CZ" sz="1400" i="1" dirty="0"/>
              <a:t>, stanovených ústavním pořádkem, příslušnou právní normou či podle </a:t>
            </a:r>
            <a:r>
              <a:rPr lang="cs-CZ" sz="1400" i="1" u="sng" dirty="0"/>
              <a:t>základních zásad právních</a:t>
            </a:r>
            <a:r>
              <a:rPr lang="cs-CZ" sz="1400" i="1" dirty="0"/>
              <a:t>, jimiž je ovládáno rozhodování správních orgánů. </a:t>
            </a:r>
            <a:r>
              <a:rPr lang="cs-CZ" sz="1400" dirty="0"/>
              <a:t>(nález ÚS ze dne 12. 12. 2012, </a:t>
            </a:r>
            <a:r>
              <a:rPr lang="cs-CZ" sz="1400" dirty="0" err="1"/>
              <a:t>sp</a:t>
            </a:r>
            <a:r>
              <a:rPr lang="cs-CZ" sz="1400" dirty="0"/>
              <a:t>. zn. </a:t>
            </a:r>
            <a:r>
              <a:rPr lang="cs-CZ" sz="1400" dirty="0" err="1"/>
              <a:t>Pl</a:t>
            </a:r>
            <a:r>
              <a:rPr lang="cs-CZ" sz="1400" dirty="0"/>
              <a:t>. ÚS 31/08)</a:t>
            </a:r>
          </a:p>
          <a:p>
            <a:pPr algn="just">
              <a:lnSpc>
                <a:spcPct val="100000"/>
              </a:lnSpc>
            </a:pPr>
            <a:endParaRPr lang="cs-CZ" sz="1400" dirty="0"/>
          </a:p>
        </p:txBody>
      </p:sp>
    </p:spTree>
    <p:extLst>
      <p:ext uri="{BB962C8B-B14F-4D97-AF65-F5344CB8AC3E}">
        <p14:creationId xmlns:p14="http://schemas.microsoft.com/office/powerpoint/2010/main" val="3614224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438057-F5F3-4BA8-9F4C-1FA16B70E012}"/>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78F5E88-8879-4431-86EA-67C153985C83}"/>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D0AADC33-37D6-4E9D-8F08-C91F5C6CC561}"/>
              </a:ext>
            </a:extLst>
          </p:cNvPr>
          <p:cNvSpPr>
            <a:spLocks noGrp="1"/>
          </p:cNvSpPr>
          <p:nvPr>
            <p:ph type="title"/>
          </p:nvPr>
        </p:nvSpPr>
        <p:spPr/>
        <p:txBody>
          <a:bodyPr/>
          <a:lstStyle/>
          <a:p>
            <a:r>
              <a:rPr lang="cs-CZ" dirty="0"/>
              <a:t>Správní uvážení a neurčité pojmy</a:t>
            </a:r>
          </a:p>
        </p:txBody>
      </p:sp>
      <p:sp>
        <p:nvSpPr>
          <p:cNvPr id="5" name="Zástupný obsah 4">
            <a:extLst>
              <a:ext uri="{FF2B5EF4-FFF2-40B4-BE49-F238E27FC236}">
                <a16:creationId xmlns:a16="http://schemas.microsoft.com/office/drawing/2014/main" id="{664A2D82-8621-4FEC-9724-0EF22958CCC2}"/>
              </a:ext>
            </a:extLst>
          </p:cNvPr>
          <p:cNvSpPr>
            <a:spLocks noGrp="1"/>
          </p:cNvSpPr>
          <p:nvPr>
            <p:ph idx="1"/>
          </p:nvPr>
        </p:nvSpPr>
        <p:spPr>
          <a:xfrm>
            <a:off x="540094" y="1334729"/>
            <a:ext cx="8066301" cy="4497271"/>
          </a:xfrm>
        </p:spPr>
        <p:txBody>
          <a:bodyPr/>
          <a:lstStyle/>
          <a:p>
            <a:pPr marL="72000" indent="0" algn="just">
              <a:lnSpc>
                <a:spcPct val="100000"/>
              </a:lnSpc>
              <a:buNone/>
            </a:pPr>
            <a:r>
              <a:rPr lang="cs-CZ" sz="2000" i="1" dirty="0"/>
              <a:t>kategorie tzv. neurčitých právních pojmů; jejich </a:t>
            </a:r>
            <a:r>
              <a:rPr lang="cs-CZ" sz="2000" i="1" u="sng" dirty="0"/>
              <a:t>definování obecně v právních předpisech pro jejich povahu samu není vhodné, dokonce ani možné</a:t>
            </a:r>
            <a:r>
              <a:rPr lang="cs-CZ" sz="2000" i="1" dirty="0"/>
              <a:t>. Neurčité právní pojmy zahrnují jevy nebo skutečnosti, které </a:t>
            </a:r>
            <a:r>
              <a:rPr lang="cs-CZ" sz="2000" i="1" u="sng" dirty="0"/>
              <a:t>nelze úspěšně zcela přesně právně definovat</a:t>
            </a:r>
            <a:r>
              <a:rPr lang="cs-CZ" sz="2000" i="1" dirty="0"/>
              <a:t>; jejich </a:t>
            </a:r>
            <a:r>
              <a:rPr lang="cs-CZ" sz="2000" i="1" u="sng" dirty="0"/>
              <a:t>obsah a rozsah se může měnit, často bývá podmíněn </a:t>
            </a:r>
            <a:r>
              <a:rPr lang="cs-CZ" sz="2000" i="1" dirty="0"/>
              <a:t>časem a místem aplikace normy. Při interpretaci neurčitého právního pojmu se správní orgán musí zabývat konkrétní skutkovou podstatou, jakož i </a:t>
            </a:r>
            <a:r>
              <a:rPr lang="cs-CZ" sz="2000" i="1" u="sng" dirty="0"/>
              <a:t>ostatními okolnostmi případu</a:t>
            </a:r>
            <a:r>
              <a:rPr lang="cs-CZ" sz="2000" i="1" dirty="0"/>
              <a:t>, přičemž sám musí alespoň rámcově </a:t>
            </a:r>
            <a:r>
              <a:rPr lang="cs-CZ" sz="2000" i="1" u="sng" dirty="0"/>
              <a:t>obsah a význam užitého neurčitého pojmu objasnit</a:t>
            </a:r>
            <a:r>
              <a:rPr lang="cs-CZ" sz="2000" i="1" dirty="0"/>
              <a:t>, a to z toho hlediska, zda posuzovanou věc lze do rámce vytvořeného rozsahem neurčitého pojmu zařadit. ... Zákonodárce užitím neurčitých pojmů dává orgánu aplikujícímu právní předpis prostor, aby posoudil, zda konkrétní situace patří do rozsahu neurčitého pojmu či nikoli. </a:t>
            </a:r>
            <a:r>
              <a:rPr lang="cs-CZ" sz="2000" dirty="0"/>
              <a:t>(NSS, </a:t>
            </a:r>
            <a:r>
              <a:rPr lang="cs-CZ" sz="2000" dirty="0" err="1"/>
              <a:t>sp</a:t>
            </a:r>
            <a:r>
              <a:rPr lang="cs-CZ" sz="2000" dirty="0"/>
              <a:t>. zn. 5 </a:t>
            </a:r>
            <a:r>
              <a:rPr lang="cs-CZ" sz="2000" dirty="0" err="1"/>
              <a:t>Afs</a:t>
            </a:r>
            <a:r>
              <a:rPr lang="cs-CZ" sz="2000" dirty="0"/>
              <a:t> 151/2004, č. 701/2005 Sb. NSS)</a:t>
            </a:r>
          </a:p>
        </p:txBody>
      </p:sp>
    </p:spTree>
    <p:extLst>
      <p:ext uri="{BB962C8B-B14F-4D97-AF65-F5344CB8AC3E}">
        <p14:creationId xmlns:p14="http://schemas.microsoft.com/office/powerpoint/2010/main" val="1899274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438057-F5F3-4BA8-9F4C-1FA16B70E012}"/>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78F5E88-8879-4431-86EA-67C153985C83}"/>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D0AADC33-37D6-4E9D-8F08-C91F5C6CC561}"/>
              </a:ext>
            </a:extLst>
          </p:cNvPr>
          <p:cNvSpPr>
            <a:spLocks noGrp="1"/>
          </p:cNvSpPr>
          <p:nvPr>
            <p:ph type="title"/>
          </p:nvPr>
        </p:nvSpPr>
        <p:spPr/>
        <p:txBody>
          <a:bodyPr/>
          <a:lstStyle/>
          <a:p>
            <a:r>
              <a:rPr lang="cs-CZ" dirty="0"/>
              <a:t>Správní uvážení a neurčité pojmy</a:t>
            </a:r>
          </a:p>
        </p:txBody>
      </p:sp>
      <p:sp>
        <p:nvSpPr>
          <p:cNvPr id="5" name="Zástupný obsah 4">
            <a:extLst>
              <a:ext uri="{FF2B5EF4-FFF2-40B4-BE49-F238E27FC236}">
                <a16:creationId xmlns:a16="http://schemas.microsoft.com/office/drawing/2014/main" id="{664A2D82-8621-4FEC-9724-0EF22958CCC2}"/>
              </a:ext>
            </a:extLst>
          </p:cNvPr>
          <p:cNvSpPr>
            <a:spLocks noGrp="1"/>
          </p:cNvSpPr>
          <p:nvPr>
            <p:ph idx="1"/>
          </p:nvPr>
        </p:nvSpPr>
        <p:spPr>
          <a:xfrm>
            <a:off x="540094" y="1334729"/>
            <a:ext cx="8066301" cy="4497271"/>
          </a:xfrm>
        </p:spPr>
        <p:txBody>
          <a:bodyPr/>
          <a:lstStyle/>
          <a:p>
            <a:pPr algn="just">
              <a:lnSpc>
                <a:spcPct val="100000"/>
              </a:lnSpc>
            </a:pPr>
            <a:r>
              <a:rPr lang="cs-CZ" sz="2000" dirty="0"/>
              <a:t>Pozor, jistá forma úvahy je při výkladu </a:t>
            </a:r>
            <a:r>
              <a:rPr lang="cs-CZ" sz="2000" b="1" dirty="0"/>
              <a:t>tzv. neurčitých pojmů </a:t>
            </a:r>
            <a:r>
              <a:rPr lang="cs-CZ" sz="2000" dirty="0"/>
              <a:t>(jde o úvahu, ale ne o správní uvážení); </a:t>
            </a:r>
            <a:r>
              <a:rPr lang="cs-CZ" sz="2000" i="1" dirty="0"/>
              <a:t>veřejný zájem, veřejný pořádek, bez zbytečného odkladu, </a:t>
            </a:r>
          </a:p>
          <a:p>
            <a:pPr algn="just">
              <a:lnSpc>
                <a:spcPct val="100000"/>
              </a:lnSpc>
            </a:pPr>
            <a:r>
              <a:rPr lang="cs-CZ" sz="2000" b="1" dirty="0"/>
              <a:t>Někdy správnímu uvážení předchází nutnost výkladu neurčitého pojmu: </a:t>
            </a:r>
            <a:r>
              <a:rPr lang="cs-CZ" sz="2000" dirty="0"/>
              <a:t>„</a:t>
            </a:r>
            <a:r>
              <a:rPr lang="cs-CZ" sz="2000" i="1" dirty="0"/>
              <a:t>Ustanovení § 14 zákona č. 325/1999 Sb., o azylu, je kombinací neurčitého právního pojmu a správního uvážení, kdy neurčitým právním pojmem je </a:t>
            </a:r>
            <a:r>
              <a:rPr lang="cs-CZ" sz="2000" i="1" u="sng" dirty="0"/>
              <a:t>"případ zvláštního zřetele hodný</a:t>
            </a:r>
            <a:r>
              <a:rPr lang="cs-CZ" sz="2000" i="1" dirty="0"/>
              <a:t>" a vlastní rozhodnutí správního orgánu vyjádřené slovy "</a:t>
            </a:r>
            <a:r>
              <a:rPr lang="cs-CZ" sz="2000" i="1" u="sng" dirty="0"/>
              <a:t>lze udělit humanitární azy</a:t>
            </a:r>
            <a:r>
              <a:rPr lang="cs-CZ" sz="2000" i="1" dirty="0"/>
              <a:t>l" přestavuje správní uvážení.“ </a:t>
            </a:r>
            <a:r>
              <a:rPr lang="cs-CZ" sz="2000" dirty="0"/>
              <a:t>(NSS, </a:t>
            </a:r>
            <a:r>
              <a:rPr lang="cs-CZ" sz="2000" dirty="0" err="1"/>
              <a:t>sp</a:t>
            </a:r>
            <a:r>
              <a:rPr lang="cs-CZ" sz="2000" dirty="0"/>
              <a:t>. zn. 5 </a:t>
            </a:r>
            <a:r>
              <a:rPr lang="cs-CZ" sz="2000" dirty="0" err="1"/>
              <a:t>Azs</a:t>
            </a:r>
            <a:r>
              <a:rPr lang="cs-CZ" sz="2000" dirty="0"/>
              <a:t> 105/2004, č. 375/2004 Sb. NSS)</a:t>
            </a:r>
          </a:p>
        </p:txBody>
      </p:sp>
    </p:spTree>
    <p:extLst>
      <p:ext uri="{BB962C8B-B14F-4D97-AF65-F5344CB8AC3E}">
        <p14:creationId xmlns:p14="http://schemas.microsoft.com/office/powerpoint/2010/main" val="3151790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539643" y="485923"/>
            <a:ext cx="8066301" cy="451576"/>
          </a:xfrm>
        </p:spPr>
        <p:txBody>
          <a:bodyPr/>
          <a:lstStyle/>
          <a:p>
            <a:pPr algn="ctr"/>
            <a:r>
              <a:rPr lang="cs-CZ" dirty="0"/>
              <a:t>Osnova přednášky </a:t>
            </a:r>
          </a:p>
        </p:txBody>
      </p:sp>
      <p:sp>
        <p:nvSpPr>
          <p:cNvPr id="5" name="Zástupný symbol pro obsah 4"/>
          <p:cNvSpPr>
            <a:spLocks noGrp="1"/>
          </p:cNvSpPr>
          <p:nvPr>
            <p:ph idx="1"/>
          </p:nvPr>
        </p:nvSpPr>
        <p:spPr>
          <a:xfrm>
            <a:off x="540094" y="1356852"/>
            <a:ext cx="8066301" cy="4729394"/>
          </a:xfrm>
        </p:spPr>
        <p:txBody>
          <a:bodyPr/>
          <a:lstStyle/>
          <a:p>
            <a:pPr marL="0" indent="0" algn="just">
              <a:lnSpc>
                <a:spcPct val="100000"/>
              </a:lnSpc>
            </a:pP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b="1" dirty="0">
                <a:effectLst/>
                <a:latin typeface="Arial" panose="020B0604020202020204" pitchFamily="34" charset="0"/>
                <a:ea typeface="Calibri" panose="020F0502020204030204" pitchFamily="34" charset="0"/>
                <a:cs typeface="Times New Roman" panose="02020603050405020304" pitchFamily="18" charset="0"/>
              </a:rPr>
              <a:t> Prameny </a:t>
            </a:r>
            <a:r>
              <a:rPr lang="cs-CZ" sz="2400" dirty="0">
                <a:latin typeface="Arial" panose="020B0604020202020204" pitchFamily="34" charset="0"/>
                <a:ea typeface="Calibri" panose="020F0502020204030204" pitchFamily="34" charset="0"/>
                <a:cs typeface="Times New Roman" panose="02020603050405020304" pitchFamily="18" charset="0"/>
              </a:rPr>
              <a:t>správního práva (</a:t>
            </a:r>
            <a:r>
              <a:rPr lang="cs-CZ" sz="2400" b="1" dirty="0">
                <a:latin typeface="Arial" panose="020B0604020202020204" pitchFamily="34" charset="0"/>
                <a:ea typeface="Calibri" panose="020F0502020204030204" pitchFamily="34" charset="0"/>
                <a:cs typeface="Times New Roman" panose="02020603050405020304" pitchFamily="18" charset="0"/>
              </a:rPr>
              <a:t>pojem a formy </a:t>
            </a:r>
            <a:r>
              <a:rPr lang="cs-CZ" sz="2400" dirty="0">
                <a:latin typeface="Arial" panose="020B0604020202020204" pitchFamily="34" charset="0"/>
                <a:ea typeface="Calibri" panose="020F0502020204030204" pitchFamily="34" charset="0"/>
                <a:cs typeface="Times New Roman" panose="02020603050405020304" pitchFamily="18" charset="0"/>
              </a:rPr>
              <a:t>pramenů správního práva, </a:t>
            </a:r>
            <a:r>
              <a:rPr lang="cs-CZ" sz="2400" b="1" dirty="0">
                <a:latin typeface="Arial" panose="020B0604020202020204" pitchFamily="34" charset="0"/>
                <a:ea typeface="Calibri" panose="020F0502020204030204" pitchFamily="34" charset="0"/>
                <a:cs typeface="Times New Roman" panose="02020603050405020304" pitchFamily="18" charset="0"/>
              </a:rPr>
              <a:t>druhy</a:t>
            </a:r>
            <a:r>
              <a:rPr lang="cs-CZ" sz="2400" dirty="0">
                <a:latin typeface="Arial" panose="020B0604020202020204" pitchFamily="34" charset="0"/>
                <a:ea typeface="Calibri" panose="020F0502020204030204" pitchFamily="34" charset="0"/>
                <a:cs typeface="Times New Roman" panose="02020603050405020304" pitchFamily="18" charset="0"/>
              </a:rPr>
              <a:t> pramenů správního práva, </a:t>
            </a:r>
            <a:r>
              <a:rPr lang="cs-CZ" sz="2400" b="1" dirty="0">
                <a:latin typeface="Arial" panose="020B0604020202020204" pitchFamily="34" charset="0"/>
                <a:ea typeface="Calibri" panose="020F0502020204030204" pitchFamily="34" charset="0"/>
                <a:cs typeface="Times New Roman" panose="02020603050405020304" pitchFamily="18" charset="0"/>
              </a:rPr>
              <a:t>platnost a účinnost</a:t>
            </a:r>
            <a:r>
              <a:rPr lang="cs-CZ" sz="2400" dirty="0">
                <a:latin typeface="Arial" panose="020B0604020202020204" pitchFamily="34" charset="0"/>
                <a:ea typeface="Calibri" panose="020F0502020204030204" pitchFamily="34" charset="0"/>
                <a:cs typeface="Times New Roman" panose="02020603050405020304" pitchFamily="18" charset="0"/>
              </a:rPr>
              <a:t>, normativní smlouvy)</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pPr>
            <a:endParaRPr lang="cs-CZ" sz="24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pP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b="1" dirty="0">
                <a:effectLst/>
                <a:latin typeface="Arial" panose="020B0604020202020204" pitchFamily="34" charset="0"/>
                <a:ea typeface="Calibri" panose="020F0502020204030204" pitchFamily="34" charset="0"/>
                <a:cs typeface="Times New Roman" panose="02020603050405020304" pitchFamily="18" charset="0"/>
              </a:rPr>
              <a:t>Normy</a:t>
            </a:r>
            <a:r>
              <a:rPr lang="cs-CZ" sz="2400" dirty="0">
                <a:effectLst/>
                <a:latin typeface="Arial" panose="020B0604020202020204" pitchFamily="34" charset="0"/>
                <a:ea typeface="Calibri" panose="020F0502020204030204" pitchFamily="34" charset="0"/>
                <a:cs typeface="Times New Roman" panose="02020603050405020304" pitchFamily="18" charset="0"/>
              </a:rPr>
              <a:t> správního práva</a:t>
            </a:r>
            <a:r>
              <a:rPr lang="cs-CZ" sz="2400" b="1"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r>
              <a:rPr lang="cs-CZ" sz="2400" b="1" dirty="0">
                <a:effectLst/>
                <a:latin typeface="Arial" panose="020B0604020202020204" pitchFamily="34" charset="0"/>
                <a:ea typeface="Calibri" panose="020F0502020204030204" pitchFamily="34" charset="0"/>
                <a:cs typeface="Times New Roman" panose="02020603050405020304" pitchFamily="18" charset="0"/>
              </a:rPr>
              <a:t>pojem a členění</a:t>
            </a:r>
            <a:r>
              <a:rPr lang="cs-CZ" sz="2400" dirty="0">
                <a:effectLst/>
                <a:latin typeface="Arial" panose="020B0604020202020204" pitchFamily="34" charset="0"/>
                <a:ea typeface="Calibri" panose="020F0502020204030204" pitchFamily="34" charset="0"/>
                <a:cs typeface="Times New Roman" panose="02020603050405020304" pitchFamily="18" charset="0"/>
              </a:rPr>
              <a:t> norem správního práva, </a:t>
            </a:r>
            <a:r>
              <a:rPr lang="cs-CZ" sz="2400" b="1" dirty="0">
                <a:effectLst/>
                <a:latin typeface="Arial" panose="020B0604020202020204" pitchFamily="34" charset="0"/>
                <a:ea typeface="Calibri" panose="020F0502020204030204" pitchFamily="34" charset="0"/>
                <a:cs typeface="Times New Roman" panose="02020603050405020304" pitchFamily="18" charset="0"/>
              </a:rPr>
              <a:t>interpretace a aplikace </a:t>
            </a:r>
            <a:r>
              <a:rPr lang="cs-CZ" sz="2400" dirty="0">
                <a:effectLst/>
                <a:latin typeface="Arial" panose="020B0604020202020204" pitchFamily="34" charset="0"/>
                <a:ea typeface="Calibri" panose="020F0502020204030204" pitchFamily="34" charset="0"/>
                <a:cs typeface="Times New Roman" panose="02020603050405020304" pitchFamily="18" charset="0"/>
              </a:rPr>
              <a:t>norem správního práva, tzv. </a:t>
            </a:r>
            <a:r>
              <a:rPr lang="cs-CZ" sz="2400" b="1" dirty="0">
                <a:effectLst/>
                <a:latin typeface="Arial" panose="020B0604020202020204" pitchFamily="34" charset="0"/>
                <a:ea typeface="Calibri" panose="020F0502020204030204" pitchFamily="34" charset="0"/>
                <a:cs typeface="Times New Roman" panose="02020603050405020304" pitchFamily="18" charset="0"/>
              </a:rPr>
              <a:t>neurčité právní pojmy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b="1" dirty="0">
                <a:effectLst/>
                <a:latin typeface="Arial" panose="020B0604020202020204" pitchFamily="34" charset="0"/>
                <a:ea typeface="Calibri" panose="020F0502020204030204" pitchFamily="34" charset="0"/>
                <a:cs typeface="Times New Roman" panose="02020603050405020304" pitchFamily="18" charset="0"/>
              </a:rPr>
              <a:t>správní uvážení</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pPr>
            <a:endParaRPr lang="cs-CZ" sz="1600" b="1" dirty="0"/>
          </a:p>
          <a:p>
            <a:pPr marL="0" indent="0" algn="just">
              <a:lnSpc>
                <a:spcPct val="100000"/>
              </a:lnSpc>
            </a:pPr>
            <a:endParaRPr lang="cs-CZ" sz="1600" b="1" dirty="0"/>
          </a:p>
          <a:p>
            <a:pPr marL="0" indent="0" algn="just">
              <a:lnSpc>
                <a:spcPct val="100000"/>
              </a:lnSpc>
            </a:pPr>
            <a:endParaRPr lang="cs-CZ" sz="1600" b="1" dirty="0"/>
          </a:p>
          <a:p>
            <a:pPr marL="0" indent="0" algn="just">
              <a:lnSpc>
                <a:spcPct val="100000"/>
              </a:lnSpc>
            </a:pPr>
            <a:endParaRPr lang="cs-CZ" sz="1600" b="1" dirty="0"/>
          </a:p>
          <a:p>
            <a:pPr marL="0" indent="0" algn="just">
              <a:lnSpc>
                <a:spcPct val="100000"/>
              </a:lnSpc>
            </a:pPr>
            <a:endParaRPr lang="cs-CZ" sz="1600" b="1" dirty="0"/>
          </a:p>
          <a:p>
            <a:pPr marL="0" indent="0" algn="just">
              <a:lnSpc>
                <a:spcPct val="100000"/>
              </a:lnSpc>
            </a:pPr>
            <a:endParaRPr lang="cs-CZ" sz="1600" dirty="0"/>
          </a:p>
          <a:p>
            <a:pPr marL="0" indent="0" algn="just">
              <a:lnSpc>
                <a:spcPct val="100000"/>
              </a:lnSpc>
            </a:pPr>
            <a:endParaRPr lang="cs-CZ" sz="1600" dirty="0"/>
          </a:p>
        </p:txBody>
      </p:sp>
    </p:spTree>
    <p:extLst>
      <p:ext uri="{BB962C8B-B14F-4D97-AF65-F5344CB8AC3E}">
        <p14:creationId xmlns:p14="http://schemas.microsoft.com/office/powerpoint/2010/main" val="3772823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pPr algn="ctr"/>
            <a:r>
              <a:rPr lang="cs-CZ" dirty="0"/>
              <a:t>Prameny ke studiu (opakování):</a:t>
            </a:r>
          </a:p>
        </p:txBody>
      </p:sp>
      <p:sp>
        <p:nvSpPr>
          <p:cNvPr id="5" name="Zástupný symbol pro obsah 4"/>
          <p:cNvSpPr>
            <a:spLocks noGrp="1"/>
          </p:cNvSpPr>
          <p:nvPr>
            <p:ph idx="1"/>
          </p:nvPr>
        </p:nvSpPr>
        <p:spPr>
          <a:xfrm>
            <a:off x="540094" y="1506931"/>
            <a:ext cx="8066301" cy="4325069"/>
          </a:xfrm>
        </p:spPr>
        <p:txBody>
          <a:bodyPr/>
          <a:lstStyle/>
          <a:p>
            <a:pPr algn="just">
              <a:lnSpc>
                <a:spcPct val="100000"/>
              </a:lnSpc>
            </a:pPr>
            <a:r>
              <a:rPr lang="cs-CZ" dirty="0"/>
              <a:t>Průcha, P. Základy správního práva. 3. vyd. Brno: Masarykova univerzita, 2023, s. 35 - 45</a:t>
            </a:r>
          </a:p>
        </p:txBody>
      </p:sp>
    </p:spTree>
    <p:extLst>
      <p:ext uri="{BB962C8B-B14F-4D97-AF65-F5344CB8AC3E}">
        <p14:creationId xmlns:p14="http://schemas.microsoft.com/office/powerpoint/2010/main" val="356477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pPr algn="ctr"/>
            <a:r>
              <a:rPr lang="cs-CZ" dirty="0"/>
              <a:t>Na co má přednáška odpovědět?</a:t>
            </a:r>
          </a:p>
        </p:txBody>
      </p:sp>
      <p:sp>
        <p:nvSpPr>
          <p:cNvPr id="5" name="Zástupný symbol pro obsah 4"/>
          <p:cNvSpPr>
            <a:spLocks noGrp="1"/>
          </p:cNvSpPr>
          <p:nvPr>
            <p:ph idx="1"/>
          </p:nvPr>
        </p:nvSpPr>
        <p:spPr>
          <a:xfrm>
            <a:off x="540094" y="1600200"/>
            <a:ext cx="8066301" cy="4231800"/>
          </a:xfrm>
        </p:spPr>
        <p:txBody>
          <a:bodyPr/>
          <a:lstStyle/>
          <a:p>
            <a:pPr algn="just">
              <a:lnSpc>
                <a:spcPct val="100000"/>
              </a:lnSpc>
            </a:pPr>
            <a:r>
              <a:rPr lang="cs-CZ" sz="1400" i="1" dirty="0"/>
              <a:t>  Co se rozumí pojmem prameny správního práva?</a:t>
            </a:r>
          </a:p>
          <a:p>
            <a:pPr algn="just">
              <a:lnSpc>
                <a:spcPct val="100000"/>
              </a:lnSpc>
            </a:pPr>
            <a:endParaRPr lang="cs-CZ" sz="1400" i="1" dirty="0"/>
          </a:p>
          <a:p>
            <a:pPr algn="just">
              <a:lnSpc>
                <a:spcPct val="100000"/>
              </a:lnSpc>
            </a:pPr>
            <a:r>
              <a:rPr lang="cs-CZ" sz="1400" i="1" dirty="0"/>
              <a:t>  Jak lze členit prameny správního práva?</a:t>
            </a:r>
          </a:p>
          <a:p>
            <a:pPr algn="just">
              <a:lnSpc>
                <a:spcPct val="100000"/>
              </a:lnSpc>
            </a:pPr>
            <a:endParaRPr lang="cs-CZ" sz="1400" i="1" dirty="0"/>
          </a:p>
          <a:p>
            <a:pPr algn="just">
              <a:lnSpc>
                <a:spcPct val="100000"/>
              </a:lnSpc>
            </a:pPr>
            <a:r>
              <a:rPr lang="cs-CZ" sz="1400" i="1" dirty="0"/>
              <a:t> Charakterizujte podstatu obecně závazných normativních aktů jako pramenů správního práva.</a:t>
            </a:r>
          </a:p>
          <a:p>
            <a:pPr algn="just">
              <a:lnSpc>
                <a:spcPct val="100000"/>
              </a:lnSpc>
            </a:pPr>
            <a:endParaRPr lang="cs-CZ" sz="1400" i="1" dirty="0"/>
          </a:p>
          <a:p>
            <a:pPr algn="just">
              <a:lnSpc>
                <a:spcPct val="100000"/>
              </a:lnSpc>
            </a:pPr>
            <a:r>
              <a:rPr lang="cs-CZ" sz="1400" i="1" dirty="0"/>
              <a:t> Charakterizujte pojem a podstatu norem správního práva.</a:t>
            </a:r>
          </a:p>
          <a:p>
            <a:pPr algn="just">
              <a:lnSpc>
                <a:spcPct val="100000"/>
              </a:lnSpc>
            </a:pPr>
            <a:endParaRPr lang="cs-CZ" sz="1400" i="1" dirty="0"/>
          </a:p>
          <a:p>
            <a:pPr algn="just">
              <a:lnSpc>
                <a:spcPct val="100000"/>
              </a:lnSpc>
            </a:pPr>
            <a:r>
              <a:rPr lang="cs-CZ" sz="1400" i="1" dirty="0"/>
              <a:t> Poukažte na možné členění norem správního práva.</a:t>
            </a:r>
          </a:p>
          <a:p>
            <a:pPr algn="just">
              <a:lnSpc>
                <a:spcPct val="100000"/>
              </a:lnSpc>
            </a:pPr>
            <a:endParaRPr lang="cs-CZ" sz="1400" dirty="0"/>
          </a:p>
          <a:p>
            <a:pPr algn="just">
              <a:lnSpc>
                <a:spcPct val="100000"/>
              </a:lnSpc>
            </a:pPr>
            <a:endParaRPr lang="cs-CZ" sz="1400" dirty="0"/>
          </a:p>
        </p:txBody>
      </p:sp>
    </p:spTree>
    <p:extLst>
      <p:ext uri="{BB962C8B-B14F-4D97-AF65-F5344CB8AC3E}">
        <p14:creationId xmlns:p14="http://schemas.microsoft.com/office/powerpoint/2010/main" val="1749025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správního práva</a:t>
            </a:r>
          </a:p>
        </p:txBody>
      </p:sp>
      <p:sp>
        <p:nvSpPr>
          <p:cNvPr id="5" name="Zástupný symbol pro obsah 4"/>
          <p:cNvSpPr>
            <a:spLocks noGrp="1"/>
          </p:cNvSpPr>
          <p:nvPr>
            <p:ph idx="1"/>
          </p:nvPr>
        </p:nvSpPr>
        <p:spPr>
          <a:xfrm>
            <a:off x="540094" y="1378974"/>
            <a:ext cx="8066301" cy="4453026"/>
          </a:xfrm>
        </p:spPr>
        <p:txBody>
          <a:bodyPr/>
          <a:lstStyle/>
          <a:p>
            <a:pPr marL="800100" lvl="1" indent="-342900" algn="just"/>
            <a:r>
              <a:rPr lang="cs-CZ" sz="2400" dirty="0"/>
              <a:t>objektivizace (zhmotnění) pravidel chování jako právních pravidel vyjádřená ve státem stanovené nebo státem uznané právní </a:t>
            </a:r>
            <a:r>
              <a:rPr lang="cs-CZ" sz="2400" b="1" dirty="0"/>
              <a:t>formě</a:t>
            </a:r>
            <a:r>
              <a:rPr lang="cs-CZ" sz="2400" dirty="0"/>
              <a:t> (zejména normativního aktu): </a:t>
            </a:r>
            <a:r>
              <a:rPr lang="cs-CZ" sz="2400" b="1" dirty="0">
                <a:solidFill>
                  <a:srgbClr val="FF0000"/>
                </a:solidFill>
              </a:rPr>
              <a:t>formální pramen práva </a:t>
            </a:r>
          </a:p>
          <a:p>
            <a:pPr marL="457200" lvl="1" indent="0" algn="just">
              <a:buNone/>
            </a:pPr>
            <a:r>
              <a:rPr lang="cs-CZ" sz="2400" dirty="0"/>
              <a:t>x </a:t>
            </a:r>
            <a:r>
              <a:rPr lang="cs-CZ" sz="2400" b="1" dirty="0"/>
              <a:t>materiální pramen práva</a:t>
            </a:r>
            <a:r>
              <a:rPr lang="cs-CZ" sz="2400" dirty="0"/>
              <a:t>: </a:t>
            </a:r>
            <a:r>
              <a:rPr lang="cs-CZ" dirty="0"/>
              <a:t>okolnosti (</a:t>
            </a:r>
            <a:r>
              <a:rPr lang="cs-CZ" i="1" dirty="0"/>
              <a:t>společenské, historické, hospodářské, kulturní, …, kupř. míra decentralizace, existence samosprávy, členství v EU</a:t>
            </a:r>
            <a:r>
              <a:rPr lang="cs-CZ" dirty="0"/>
              <a:t>) vedoucí k tomu, že právní pravidla chování jsou právě taková, jaká jsou</a:t>
            </a:r>
          </a:p>
          <a:p>
            <a:pPr marL="800100" lvl="1" indent="-342900" algn="just"/>
            <a:r>
              <a:rPr lang="cs-CZ" dirty="0"/>
              <a:t>Prameny (správního) práva obsahují normy (správního) práva </a:t>
            </a:r>
          </a:p>
          <a:p>
            <a:pPr marL="800100" lvl="1" indent="-342900" algn="just"/>
            <a:endParaRPr lang="cs-CZ" sz="2400" dirty="0"/>
          </a:p>
        </p:txBody>
      </p:sp>
      <p:sp>
        <p:nvSpPr>
          <p:cNvPr id="3"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4</a:t>
            </a:fld>
            <a:endParaRPr lang="cs-CZ" altLang="cs-CZ"/>
          </a:p>
        </p:txBody>
      </p:sp>
    </p:spTree>
    <p:extLst>
      <p:ext uri="{BB962C8B-B14F-4D97-AF65-F5344CB8AC3E}">
        <p14:creationId xmlns:p14="http://schemas.microsoft.com/office/powerpoint/2010/main" val="2419401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3096D7D-0CB7-425E-A974-CF415E86E787}"/>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7E780A73-0A92-4439-8681-1B5FA6F459F7}"/>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FBC8A81-46AE-4EB8-A803-BA815C6E4604}"/>
              </a:ext>
            </a:extLst>
          </p:cNvPr>
          <p:cNvSpPr>
            <a:spLocks noGrp="1"/>
          </p:cNvSpPr>
          <p:nvPr>
            <p:ph type="title"/>
          </p:nvPr>
        </p:nvSpPr>
        <p:spPr/>
        <p:txBody>
          <a:bodyPr/>
          <a:lstStyle/>
          <a:p>
            <a:r>
              <a:rPr lang="cs-CZ" dirty="0"/>
              <a:t>Prameny správního práva</a:t>
            </a:r>
          </a:p>
        </p:txBody>
      </p:sp>
      <p:sp>
        <p:nvSpPr>
          <p:cNvPr id="5" name="Zástupný obsah 4">
            <a:extLst>
              <a:ext uri="{FF2B5EF4-FFF2-40B4-BE49-F238E27FC236}">
                <a16:creationId xmlns:a16="http://schemas.microsoft.com/office/drawing/2014/main" id="{623BB344-ECE0-45C6-84D7-DC6DB442D73D}"/>
              </a:ext>
            </a:extLst>
          </p:cNvPr>
          <p:cNvSpPr>
            <a:spLocks noGrp="1"/>
          </p:cNvSpPr>
          <p:nvPr>
            <p:ph idx="1"/>
          </p:nvPr>
        </p:nvSpPr>
        <p:spPr/>
        <p:txBody>
          <a:bodyPr/>
          <a:lstStyle/>
          <a:p>
            <a:pPr algn="just">
              <a:lnSpc>
                <a:spcPct val="100000"/>
              </a:lnSpc>
            </a:pPr>
            <a:r>
              <a:rPr lang="cs-CZ" b="1" dirty="0"/>
              <a:t>normativní akty</a:t>
            </a:r>
          </a:p>
          <a:p>
            <a:pPr marL="586350" indent="-514350" algn="just">
              <a:lnSpc>
                <a:spcPct val="100000"/>
              </a:lnSpc>
              <a:buFont typeface="+mj-lt"/>
              <a:buAutoNum type="arabicPeriod"/>
            </a:pPr>
            <a:r>
              <a:rPr lang="cs-CZ" dirty="0"/>
              <a:t>české/národní/domácí</a:t>
            </a:r>
          </a:p>
          <a:p>
            <a:pPr marL="586350" indent="-514350" algn="just">
              <a:lnSpc>
                <a:spcPct val="100000"/>
              </a:lnSpc>
              <a:buFont typeface="+mj-lt"/>
              <a:buAutoNum type="arabicPeriod"/>
            </a:pPr>
            <a:r>
              <a:rPr lang="cs-CZ" dirty="0"/>
              <a:t>„unijní“ (EU): nařízení a směrnice</a:t>
            </a:r>
          </a:p>
          <a:p>
            <a:pPr algn="just">
              <a:lnSpc>
                <a:spcPct val="100000"/>
              </a:lnSpc>
            </a:pPr>
            <a:r>
              <a:rPr lang="cs-CZ" b="1" dirty="0"/>
              <a:t>normativní smlouvy</a:t>
            </a:r>
          </a:p>
          <a:p>
            <a:pPr marL="586350" indent="-514350" algn="just">
              <a:lnSpc>
                <a:spcPct val="100000"/>
              </a:lnSpc>
              <a:buFont typeface="+mj-lt"/>
              <a:buAutoNum type="arabicPeriod"/>
            </a:pPr>
            <a:r>
              <a:rPr lang="cs-CZ" dirty="0"/>
              <a:t>mezinárodní</a:t>
            </a:r>
          </a:p>
          <a:p>
            <a:pPr marL="586350" indent="-514350" algn="just">
              <a:lnSpc>
                <a:spcPct val="100000"/>
              </a:lnSpc>
              <a:buFont typeface="+mj-lt"/>
              <a:buAutoNum type="arabicPeriod"/>
            </a:pPr>
            <a:r>
              <a:rPr lang="cs-CZ" dirty="0"/>
              <a:t>veřejnoprávní</a:t>
            </a:r>
          </a:p>
          <a:p>
            <a:pPr algn="just">
              <a:lnSpc>
                <a:spcPct val="100000"/>
              </a:lnSpc>
            </a:pPr>
            <a:r>
              <a:rPr lang="cs-CZ" b="1" dirty="0"/>
              <a:t>obyčej a precedent</a:t>
            </a:r>
          </a:p>
          <a:p>
            <a:pPr lvl="1" algn="just"/>
            <a:r>
              <a:rPr lang="cs-CZ" dirty="0"/>
              <a:t>nejsou přímo pramenem práva, ale </a:t>
            </a:r>
            <a:r>
              <a:rPr lang="cs-CZ" b="1" dirty="0"/>
              <a:t>vliv tzv. (ustálené) rozhodovací praxe </a:t>
            </a:r>
            <a:r>
              <a:rPr lang="cs-CZ" dirty="0"/>
              <a:t>správních orgánů a soudů (tzv. judikatura), specifická role Ústavního soudu</a:t>
            </a:r>
          </a:p>
          <a:p>
            <a:pPr>
              <a:lnSpc>
                <a:spcPct val="100000"/>
              </a:lnSpc>
            </a:pPr>
            <a:endParaRPr lang="cs-CZ" dirty="0"/>
          </a:p>
        </p:txBody>
      </p:sp>
    </p:spTree>
    <p:extLst>
      <p:ext uri="{BB962C8B-B14F-4D97-AF65-F5344CB8AC3E}">
        <p14:creationId xmlns:p14="http://schemas.microsoft.com/office/powerpoint/2010/main" val="1431494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98A94A5-4FD3-46CE-A64B-8AC72CB7658E}"/>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4D727EF-FCE9-4099-96D5-C918295C8075}"/>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1184F78B-37AE-4C83-A9DF-50D0A2C8C643}"/>
              </a:ext>
            </a:extLst>
          </p:cNvPr>
          <p:cNvSpPr>
            <a:spLocks noGrp="1"/>
          </p:cNvSpPr>
          <p:nvPr>
            <p:ph type="title"/>
          </p:nvPr>
        </p:nvSpPr>
        <p:spPr/>
        <p:txBody>
          <a:bodyPr/>
          <a:lstStyle/>
          <a:p>
            <a:r>
              <a:rPr lang="cs-CZ" dirty="0"/>
              <a:t>Prameny správního práva</a:t>
            </a:r>
          </a:p>
        </p:txBody>
      </p:sp>
      <p:sp>
        <p:nvSpPr>
          <p:cNvPr id="5" name="Zástupný obsah 4">
            <a:extLst>
              <a:ext uri="{FF2B5EF4-FFF2-40B4-BE49-F238E27FC236}">
                <a16:creationId xmlns:a16="http://schemas.microsoft.com/office/drawing/2014/main" id="{29D4FA20-2602-4387-A8B0-7BE3A3EC7D32}"/>
              </a:ext>
            </a:extLst>
          </p:cNvPr>
          <p:cNvSpPr>
            <a:spLocks noGrp="1"/>
          </p:cNvSpPr>
          <p:nvPr>
            <p:ph idx="1"/>
          </p:nvPr>
        </p:nvSpPr>
        <p:spPr/>
        <p:txBody>
          <a:bodyPr/>
          <a:lstStyle/>
          <a:p>
            <a:pPr algn="just">
              <a:lnSpc>
                <a:spcPct val="100000"/>
              </a:lnSpc>
            </a:pPr>
            <a:r>
              <a:rPr lang="cs-CZ" sz="2000" b="1" dirty="0"/>
              <a:t>Normativní akty </a:t>
            </a:r>
            <a:r>
              <a:rPr lang="cs-CZ" sz="2000" dirty="0"/>
              <a:t>jsou </a:t>
            </a:r>
            <a:r>
              <a:rPr lang="cs-CZ" sz="2000" b="1" dirty="0">
                <a:solidFill>
                  <a:srgbClr val="FF0000"/>
                </a:solidFill>
              </a:rPr>
              <a:t>stěžejním pramenem </a:t>
            </a:r>
            <a:r>
              <a:rPr lang="cs-CZ" sz="2000" dirty="0"/>
              <a:t>správního práva (obsahují-li normy správního práva):</a:t>
            </a:r>
          </a:p>
          <a:p>
            <a:pPr marL="666900" lvl="1" indent="-342900" algn="just">
              <a:buFont typeface="+mj-lt"/>
              <a:buAutoNum type="arabicPeriod"/>
            </a:pPr>
            <a:r>
              <a:rPr lang="cs-CZ" sz="1600" dirty="0"/>
              <a:t>obecně závazné: obsahují </a:t>
            </a:r>
            <a:r>
              <a:rPr lang="cs-CZ" sz="1600" b="1" dirty="0"/>
              <a:t>závazná pravidla </a:t>
            </a:r>
            <a:r>
              <a:rPr lang="cs-CZ" sz="1600" dirty="0"/>
              <a:t>chování, původcem je stát nebo veřejnoprávní korporace; jednostranná pravidla chování </a:t>
            </a:r>
          </a:p>
          <a:p>
            <a:pPr marL="666900" lvl="1" indent="-342900" algn="just">
              <a:buFont typeface="+mj-lt"/>
              <a:buAutoNum type="arabicPeriod"/>
            </a:pPr>
            <a:r>
              <a:rPr lang="cs-CZ" sz="1600" b="1" dirty="0"/>
              <a:t>vynutitelné</a:t>
            </a:r>
          </a:p>
          <a:p>
            <a:pPr algn="just">
              <a:lnSpc>
                <a:spcPct val="100000"/>
              </a:lnSpc>
            </a:pPr>
            <a:r>
              <a:rPr lang="cs-CZ" sz="2000" b="1" dirty="0"/>
              <a:t>Normativní akty </a:t>
            </a:r>
            <a:r>
              <a:rPr lang="cs-CZ" sz="2000" dirty="0"/>
              <a:t>coby pramen správního práva jsou převládající akty </a:t>
            </a:r>
            <a:r>
              <a:rPr lang="cs-CZ" sz="2000" b="1" dirty="0"/>
              <a:t>odvozené;</a:t>
            </a:r>
            <a:r>
              <a:rPr lang="cs-CZ" sz="2000" dirty="0"/>
              <a:t> tzv. </a:t>
            </a:r>
            <a:r>
              <a:rPr lang="cs-CZ" sz="2000" b="1" dirty="0"/>
              <a:t>správní normotvorba </a:t>
            </a:r>
            <a:r>
              <a:rPr lang="cs-CZ" sz="2000" dirty="0"/>
              <a:t>(„správní právo tvoří sebe samo“) realizace primárních normativních aktů skrze odvozené normativní akty ve sféře veřejné správy</a:t>
            </a:r>
          </a:p>
          <a:p>
            <a:pPr algn="just">
              <a:lnSpc>
                <a:spcPct val="100000"/>
              </a:lnSpc>
            </a:pPr>
            <a:r>
              <a:rPr lang="cs-CZ" sz="2000" dirty="0"/>
              <a:t>Podmínky pro vydávání normativní aktů:</a:t>
            </a:r>
          </a:p>
          <a:p>
            <a:pPr lvl="1" algn="just"/>
            <a:r>
              <a:rPr lang="cs-CZ" sz="1200" dirty="0"/>
              <a:t>Mohou je vydávat příslušné orgány</a:t>
            </a:r>
          </a:p>
          <a:p>
            <a:pPr lvl="1" algn="just"/>
            <a:r>
              <a:rPr lang="cs-CZ" sz="1200" dirty="0"/>
              <a:t>Musí být ve stanovené formě</a:t>
            </a:r>
          </a:p>
          <a:p>
            <a:pPr lvl="1" algn="just"/>
            <a:r>
              <a:rPr lang="cs-CZ" sz="1200" dirty="0"/>
              <a:t>Musí být dodržen předepsaný procesní („legislativní“) postup</a:t>
            </a:r>
          </a:p>
          <a:p>
            <a:pPr lvl="1" algn="just"/>
            <a:r>
              <a:rPr lang="cs-CZ" sz="1200" dirty="0"/>
              <a:t>Musí být respektován princip právní síly a s tím spojená původnost či odvozenost normativních aktů</a:t>
            </a:r>
          </a:p>
          <a:p>
            <a:pPr algn="just">
              <a:lnSpc>
                <a:spcPct val="100000"/>
              </a:lnSpc>
            </a:pPr>
            <a:endParaRPr lang="cs-CZ" sz="2400" dirty="0"/>
          </a:p>
          <a:p>
            <a:pPr algn="just">
              <a:lnSpc>
                <a:spcPct val="100000"/>
              </a:lnSpc>
            </a:pPr>
            <a:endParaRPr lang="cs-CZ" sz="2400" dirty="0"/>
          </a:p>
          <a:p>
            <a:pPr algn="just">
              <a:lnSpc>
                <a:spcPct val="100000"/>
              </a:lnSpc>
            </a:pPr>
            <a:endParaRPr lang="cs-CZ" sz="2400" dirty="0"/>
          </a:p>
          <a:p>
            <a:pPr algn="just">
              <a:lnSpc>
                <a:spcPct val="100000"/>
              </a:lnSpc>
            </a:pPr>
            <a:endParaRPr lang="cs-CZ" sz="2400" dirty="0"/>
          </a:p>
        </p:txBody>
      </p:sp>
    </p:spTree>
    <p:extLst>
      <p:ext uri="{BB962C8B-B14F-4D97-AF65-F5344CB8AC3E}">
        <p14:creationId xmlns:p14="http://schemas.microsoft.com/office/powerpoint/2010/main" val="1277302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správního práva</a:t>
            </a:r>
          </a:p>
        </p:txBody>
      </p:sp>
      <p:sp>
        <p:nvSpPr>
          <p:cNvPr id="5" name="Zástupný symbol pro obsah 4"/>
          <p:cNvSpPr>
            <a:spLocks noGrp="1"/>
          </p:cNvSpPr>
          <p:nvPr>
            <p:ph idx="1"/>
          </p:nvPr>
        </p:nvSpPr>
        <p:spPr>
          <a:xfrm>
            <a:off x="540094" y="1423219"/>
            <a:ext cx="8066301" cy="4408781"/>
          </a:xfrm>
        </p:spPr>
        <p:txBody>
          <a:bodyPr/>
          <a:lstStyle/>
          <a:p>
            <a:pPr marL="742950" lvl="1" indent="-285750" algn="just"/>
            <a:r>
              <a:rPr lang="cs-CZ" sz="1800" dirty="0"/>
              <a:t>(formální) prameny správního práva lze členit:</a:t>
            </a:r>
          </a:p>
          <a:p>
            <a:pPr marL="800100" lvl="1" indent="-342900" algn="just">
              <a:buFont typeface="+mj-lt"/>
              <a:buAutoNum type="arabicPeriod"/>
            </a:pPr>
            <a:r>
              <a:rPr lang="cs-CZ" sz="1800" dirty="0"/>
              <a:t>Podle </a:t>
            </a:r>
            <a:r>
              <a:rPr lang="cs-CZ" sz="1800" b="1" dirty="0">
                <a:solidFill>
                  <a:srgbClr val="FF0000"/>
                </a:solidFill>
              </a:rPr>
              <a:t>druhu orgánu</a:t>
            </a:r>
            <a:r>
              <a:rPr lang="cs-CZ" sz="1800" b="1" dirty="0"/>
              <a:t>, který jej vydal </a:t>
            </a:r>
            <a:r>
              <a:rPr lang="cs-CZ" sz="1800" dirty="0"/>
              <a:t>(vrcholný orgán – Parlament a vláda, ústřední orgán (z. č. 2/1969 Sb.), územní orgán): </a:t>
            </a:r>
            <a:r>
              <a:rPr lang="cs-CZ" sz="1800" b="1" dirty="0"/>
              <a:t>zákony</a:t>
            </a:r>
            <a:r>
              <a:rPr lang="cs-CZ" sz="1800" dirty="0"/>
              <a:t> (i ústavní a zákonná opatření) </a:t>
            </a:r>
            <a:r>
              <a:rPr lang="cs-CZ" sz="1800" b="1" dirty="0"/>
              <a:t>nařízení vlády;</a:t>
            </a:r>
            <a:r>
              <a:rPr lang="cs-CZ" sz="1800" dirty="0"/>
              <a:t> </a:t>
            </a:r>
            <a:r>
              <a:rPr lang="cs-CZ" sz="1800" b="1" dirty="0"/>
              <a:t>vyhlášky</a:t>
            </a:r>
            <a:r>
              <a:rPr lang="cs-CZ" sz="1800" dirty="0"/>
              <a:t> ministerstev a jiných ústředních správních úřadů; </a:t>
            </a:r>
            <a:r>
              <a:rPr lang="cs-CZ" sz="1800" b="1" dirty="0"/>
              <a:t>obecně závazné vyhlášky</a:t>
            </a:r>
            <a:r>
              <a:rPr lang="cs-CZ" sz="1800" dirty="0"/>
              <a:t>, </a:t>
            </a:r>
            <a:r>
              <a:rPr lang="cs-CZ" sz="1800" b="1" dirty="0"/>
              <a:t>nařízení obcí a krajů</a:t>
            </a:r>
            <a:r>
              <a:rPr lang="cs-CZ" sz="1800" dirty="0"/>
              <a:t>, </a:t>
            </a:r>
            <a:r>
              <a:rPr lang="cs-CZ" sz="1800" b="1" dirty="0"/>
              <a:t>nařízení</a:t>
            </a:r>
            <a:endParaRPr lang="cs-CZ" sz="1800" dirty="0"/>
          </a:p>
          <a:p>
            <a:pPr marL="800100" lvl="1" indent="-342900" algn="just">
              <a:buFont typeface="+mj-lt"/>
              <a:buAutoNum type="arabicPeriod"/>
            </a:pPr>
            <a:r>
              <a:rPr lang="cs-CZ" sz="1800" b="1" dirty="0"/>
              <a:t>Podle stupně </a:t>
            </a:r>
            <a:r>
              <a:rPr lang="cs-CZ" sz="1800" b="1" dirty="0">
                <a:solidFill>
                  <a:srgbClr val="FF0000"/>
                </a:solidFill>
              </a:rPr>
              <a:t>právní síly</a:t>
            </a:r>
            <a:r>
              <a:rPr lang="cs-CZ" sz="1800" b="1" dirty="0"/>
              <a:t>: ústava a ústavní zákony, zákony, prováděcí právní předpisy </a:t>
            </a:r>
            <a:r>
              <a:rPr lang="cs-CZ" sz="1800" dirty="0"/>
              <a:t>(nařízení vlády, nařízení a vyhlášky)</a:t>
            </a:r>
            <a:r>
              <a:rPr lang="cs-CZ" sz="1800" b="1" dirty="0"/>
              <a:t> a předpisy územní samosprávy </a:t>
            </a:r>
            <a:r>
              <a:rPr lang="cs-CZ" sz="1800" dirty="0"/>
              <a:t>(obecně závazné vyhlášky a nařízení obcí a krajů); pro vztahy mezi předpisy </a:t>
            </a:r>
            <a:r>
              <a:rPr lang="cs-CZ" sz="1800" b="1" dirty="0"/>
              <a:t>navzájem</a:t>
            </a:r>
            <a:r>
              <a:rPr lang="cs-CZ" sz="1800" dirty="0"/>
              <a:t>, externě jsou </a:t>
            </a:r>
            <a:r>
              <a:rPr lang="cs-CZ" sz="1800" b="1" dirty="0"/>
              <a:t>závazné stejně</a:t>
            </a:r>
          </a:p>
          <a:p>
            <a:pPr marL="800100" lvl="1" indent="-342900" algn="just">
              <a:buFont typeface="+mj-lt"/>
              <a:buAutoNum type="arabicPeriod"/>
            </a:pPr>
            <a:r>
              <a:rPr lang="cs-CZ" sz="1800" b="1" dirty="0">
                <a:solidFill>
                  <a:srgbClr val="FF0000"/>
                </a:solidFill>
              </a:rPr>
              <a:t>Prvotní (primární) a odvozené (sekundární)</a:t>
            </a:r>
            <a:r>
              <a:rPr lang="cs-CZ" sz="1800" b="1" dirty="0"/>
              <a:t>:</a:t>
            </a:r>
            <a:r>
              <a:rPr lang="cs-CZ" sz="1800" b="1" dirty="0">
                <a:solidFill>
                  <a:srgbClr val="FF0000"/>
                </a:solidFill>
              </a:rPr>
              <a:t> </a:t>
            </a:r>
            <a:r>
              <a:rPr lang="cs-CZ" sz="1800" dirty="0"/>
              <a:t>primární jsou </a:t>
            </a:r>
            <a:r>
              <a:rPr lang="cs-CZ" sz="1800" b="1" dirty="0"/>
              <a:t>zákony</a:t>
            </a:r>
            <a:r>
              <a:rPr lang="cs-CZ" sz="1800" dirty="0"/>
              <a:t> a </a:t>
            </a:r>
            <a:r>
              <a:rPr lang="cs-CZ" sz="1800" b="1" dirty="0"/>
              <a:t>obecně závazné vyhlášky</a:t>
            </a:r>
            <a:r>
              <a:rPr lang="cs-CZ" sz="1800" dirty="0"/>
              <a:t>), odvozené (</a:t>
            </a:r>
            <a:r>
              <a:rPr lang="cs-CZ" sz="1800" b="1" dirty="0"/>
              <a:t>nařízení vlády, vyhlášky a nařízení obcí a krajů a nařízení</a:t>
            </a:r>
            <a:r>
              <a:rPr lang="cs-CZ" sz="1800" dirty="0"/>
              <a:t>); odvozené mají ty primární </a:t>
            </a:r>
            <a:r>
              <a:rPr lang="cs-CZ" sz="1800" b="1" dirty="0"/>
              <a:t>konkretizovat a provádět </a:t>
            </a:r>
            <a:r>
              <a:rPr lang="cs-CZ" sz="1800" dirty="0"/>
              <a:t>(tzv. prováděcí předpisy) na základě </a:t>
            </a:r>
            <a:r>
              <a:rPr lang="cs-CZ" sz="1800" b="1" dirty="0"/>
              <a:t>zákonného zmocnění a v jeho mezích</a:t>
            </a:r>
          </a:p>
        </p:txBody>
      </p:sp>
      <p:sp>
        <p:nvSpPr>
          <p:cNvPr id="3"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7</a:t>
            </a:fld>
            <a:endParaRPr lang="cs-CZ" altLang="cs-CZ"/>
          </a:p>
        </p:txBody>
      </p:sp>
    </p:spTree>
    <p:extLst>
      <p:ext uri="{BB962C8B-B14F-4D97-AF65-F5344CB8AC3E}">
        <p14:creationId xmlns:p14="http://schemas.microsoft.com/office/powerpoint/2010/main" val="4122584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Platnost a účinnost</a:t>
            </a:r>
          </a:p>
        </p:txBody>
      </p:sp>
      <p:sp>
        <p:nvSpPr>
          <p:cNvPr id="5" name="Zástupný symbol pro obsah 4"/>
          <p:cNvSpPr>
            <a:spLocks noGrp="1"/>
          </p:cNvSpPr>
          <p:nvPr>
            <p:ph idx="1"/>
          </p:nvPr>
        </p:nvSpPr>
        <p:spPr>
          <a:xfrm>
            <a:off x="540094" y="1637071"/>
            <a:ext cx="8066301" cy="4194929"/>
          </a:xfrm>
        </p:spPr>
        <p:txBody>
          <a:bodyPr/>
          <a:lstStyle/>
          <a:p>
            <a:pPr marL="742950" lvl="1" indent="-285750" algn="just"/>
            <a:r>
              <a:rPr lang="cs-CZ" sz="1800" b="1" dirty="0">
                <a:solidFill>
                  <a:srgbClr val="FF0000"/>
                </a:solidFill>
              </a:rPr>
              <a:t>Platnost:</a:t>
            </a:r>
            <a:r>
              <a:rPr lang="cs-CZ" sz="1800" b="1" dirty="0"/>
              <a:t> </a:t>
            </a:r>
            <a:r>
              <a:rPr lang="cs-CZ" sz="1800" dirty="0"/>
              <a:t>dnem publikace (vyhlášení); je součástí právního řádu, další předpisy s nimi nesmí být v rozporu, zatím ale ještě „nepůsobí“ navenek, ukončení (pozbytí) platnosti je spojeno s ukončením účinnosti</a:t>
            </a:r>
          </a:p>
          <a:p>
            <a:pPr marL="742950" lvl="1" indent="-285750" algn="just"/>
            <a:r>
              <a:rPr lang="cs-CZ" sz="1800" b="1" dirty="0">
                <a:solidFill>
                  <a:srgbClr val="FF0000"/>
                </a:solidFill>
              </a:rPr>
              <a:t>Účinnost:</a:t>
            </a:r>
            <a:r>
              <a:rPr lang="cs-CZ" sz="1800" dirty="0">
                <a:solidFill>
                  <a:srgbClr val="FF0000"/>
                </a:solidFill>
              </a:rPr>
              <a:t> </a:t>
            </a:r>
            <a:r>
              <a:rPr lang="cs-CZ" sz="1800" dirty="0"/>
              <a:t>podmínkou je předchozí platnost, ovlivňuje chování adresátů, nastávají účinky</a:t>
            </a:r>
          </a:p>
          <a:p>
            <a:pPr marL="742950" lvl="1" indent="-285750" algn="just"/>
            <a:endParaRPr lang="cs-CZ" sz="1800" dirty="0"/>
          </a:p>
          <a:p>
            <a:pPr marL="742950" lvl="1" indent="-285750" algn="just"/>
            <a:r>
              <a:rPr lang="cs-CZ" sz="1800" dirty="0"/>
              <a:t>Předpisy </a:t>
            </a:r>
            <a:r>
              <a:rPr lang="cs-CZ" sz="1800" b="1" dirty="0">
                <a:solidFill>
                  <a:srgbClr val="FF0000"/>
                </a:solidFill>
              </a:rPr>
              <a:t>nepůsobí zpětně (zákaz retroaktivity)</a:t>
            </a:r>
            <a:r>
              <a:rPr lang="cs-CZ" sz="1800" dirty="0"/>
              <a:t>, </a:t>
            </a:r>
            <a:r>
              <a:rPr lang="cs-CZ" sz="1800" b="1" dirty="0"/>
              <a:t>účinnost nemůže být před platností;</a:t>
            </a:r>
            <a:r>
              <a:rPr lang="cs-CZ" sz="1800" dirty="0"/>
              <a:t> tzv. </a:t>
            </a:r>
            <a:r>
              <a:rPr lang="cs-CZ" sz="1800" b="1" dirty="0"/>
              <a:t>jednotné dny (data) účinnosti</a:t>
            </a:r>
            <a:r>
              <a:rPr lang="cs-CZ" sz="1800" dirty="0"/>
              <a:t>: 1. 1. nebo 1. 7. (i jindy, ale v odůvodněných případech)</a:t>
            </a:r>
          </a:p>
        </p:txBody>
      </p:sp>
      <p:sp>
        <p:nvSpPr>
          <p:cNvPr id="3"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8</a:t>
            </a:fld>
            <a:endParaRPr lang="cs-CZ" altLang="cs-CZ"/>
          </a:p>
        </p:txBody>
      </p:sp>
    </p:spTree>
    <p:extLst>
      <p:ext uri="{BB962C8B-B14F-4D97-AF65-F5344CB8AC3E}">
        <p14:creationId xmlns:p14="http://schemas.microsoft.com/office/powerpoint/2010/main" val="2641306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643" y="378000"/>
            <a:ext cx="8066301" cy="451576"/>
          </a:xfrm>
        </p:spPr>
        <p:txBody>
          <a:bodyPr/>
          <a:lstStyle/>
          <a:p>
            <a:r>
              <a:rPr lang="cs-CZ" dirty="0"/>
              <a:t>Platnost a účinnost</a:t>
            </a:r>
          </a:p>
        </p:txBody>
      </p:sp>
      <p:sp>
        <p:nvSpPr>
          <p:cNvPr id="5" name="Zástupný symbol pro obsah 4"/>
          <p:cNvSpPr>
            <a:spLocks noGrp="1"/>
          </p:cNvSpPr>
          <p:nvPr>
            <p:ph idx="1"/>
          </p:nvPr>
        </p:nvSpPr>
        <p:spPr>
          <a:xfrm>
            <a:off x="540094" y="943897"/>
            <a:ext cx="8066301" cy="4888103"/>
          </a:xfrm>
        </p:spPr>
        <p:txBody>
          <a:bodyPr/>
          <a:lstStyle/>
          <a:p>
            <a:pPr marL="457200" lvl="1" indent="0" algn="just">
              <a:buNone/>
            </a:pPr>
            <a:r>
              <a:rPr lang="cs-CZ" sz="1600" b="1" dirty="0"/>
              <a:t>§ 9 zákona č. 222/2016 Sb., o Sbírce zákonů a mezinárodních smluv a o tvorbě právních předpisů vyhlašovaných ve Sbírce zákonů a mezinárodních smluv</a:t>
            </a:r>
          </a:p>
          <a:p>
            <a:pPr marL="457200" lvl="1" indent="0" algn="just">
              <a:buNone/>
            </a:pPr>
            <a:r>
              <a:rPr lang="cs-CZ" sz="1400" dirty="0"/>
              <a:t>(1) Právní předpis vyhlašovaný ve Sbírce zákonů a mezinárodních smluv </a:t>
            </a:r>
            <a:r>
              <a:rPr lang="cs-CZ" sz="1400" b="1" dirty="0"/>
              <a:t>nabývá platnosti jeho vyhlášením</a:t>
            </a:r>
            <a:r>
              <a:rPr lang="cs-CZ" sz="1400" dirty="0"/>
              <a:t> podle § 10.</a:t>
            </a:r>
          </a:p>
          <a:p>
            <a:pPr marL="457200" lvl="1" indent="0" algn="just">
              <a:buNone/>
            </a:pPr>
            <a:r>
              <a:rPr lang="cs-CZ" sz="1400" dirty="0"/>
              <a:t>(2) Není-li dále stanoveno jinak, nabývá právní předpis vyhlašovaný ve Sbírce zákonů a mezinárodních smluv </a:t>
            </a:r>
            <a:r>
              <a:rPr lang="cs-CZ" sz="1400" b="1" dirty="0"/>
              <a:t>účinnosti k 1. lednu nebo k 1. červenci</a:t>
            </a:r>
            <a:r>
              <a:rPr lang="cs-CZ" sz="1400" dirty="0"/>
              <a:t> kalendářního roku.</a:t>
            </a:r>
          </a:p>
          <a:p>
            <a:pPr marL="457200" lvl="1" indent="0" algn="just">
              <a:buNone/>
            </a:pPr>
            <a:r>
              <a:rPr lang="cs-CZ" sz="1400" dirty="0"/>
              <a:t>(3) Vyžaduje-li to </a:t>
            </a:r>
            <a:r>
              <a:rPr lang="cs-CZ" sz="1400" b="1" dirty="0"/>
              <a:t>naléhavý obecný zájem</a:t>
            </a:r>
            <a:r>
              <a:rPr lang="cs-CZ" sz="1400" dirty="0"/>
              <a:t>, lze ve </a:t>
            </a:r>
            <a:r>
              <a:rPr lang="cs-CZ" sz="1400" b="1" dirty="0"/>
              <a:t>zvlášť výjimečných případech </a:t>
            </a:r>
            <a:r>
              <a:rPr lang="cs-CZ" sz="1400" dirty="0"/>
              <a:t>stanovit dřívější den nabytí účinnosti než stanovený v odstavci 2, </a:t>
            </a:r>
            <a:r>
              <a:rPr lang="cs-CZ" sz="1400" b="1" dirty="0"/>
              <a:t>nejdříve však počátkem dne následujícího po dni vyhlášení právního předpisu</a:t>
            </a:r>
            <a:r>
              <a:rPr lang="cs-CZ" sz="1400" dirty="0"/>
              <a:t>. Vyhlašuje-li se nouzový stav, stav ohrožení státu nebo válečný stav nebo vydává-li se právní předpis v souvislosti s ním anebo jedná-li se o </a:t>
            </a:r>
            <a:r>
              <a:rPr lang="cs-CZ" sz="1400" b="1" dirty="0"/>
              <a:t>zákonodárný proces ve stavu legislativní nouze, lze stanovit, že právní předpis nabude </a:t>
            </a:r>
            <a:r>
              <a:rPr lang="cs-CZ" sz="1400" dirty="0"/>
              <a:t>účinnosti vyhlášením. Není-li účinnost v právním předpisu vyhlášeném ve Sbírce zákonů a mezinárodních smluv stanovena, nabude právní předpis účinnosti k nejbližšímu 1. lednu nebo k nejbližšímu 1. červenci kalendářního roku.</a:t>
            </a:r>
          </a:p>
          <a:p>
            <a:pPr marL="457200" lvl="1" indent="0" algn="just">
              <a:buNone/>
            </a:pPr>
            <a:r>
              <a:rPr lang="cs-CZ" sz="1400" dirty="0"/>
              <a:t>(4) Je-li stanoven den </a:t>
            </a:r>
            <a:r>
              <a:rPr lang="cs-CZ" sz="1400" b="1" dirty="0"/>
              <a:t>nabytí účinnosti, který předchází dni vyhlášení </a:t>
            </a:r>
            <a:r>
              <a:rPr lang="cs-CZ" sz="1400" dirty="0"/>
              <a:t>právního předpisu vyhlašovaného ve Sbírce zákonů a mezinárodních smluv, právní předpis vyhlašovaný ve Sbírce zákonů a mezinárodních smluv </a:t>
            </a:r>
            <a:r>
              <a:rPr lang="cs-CZ" sz="1400" b="1" dirty="0"/>
              <a:t>nabývá účinnosti k nejbližšímu 1. lednu nebo k nejbližšímu 1. červenci</a:t>
            </a:r>
            <a:r>
              <a:rPr lang="cs-CZ" sz="1400" dirty="0"/>
              <a:t> kalendářního roku.</a:t>
            </a:r>
          </a:p>
          <a:p>
            <a:pPr marL="457200" lvl="1" indent="0" algn="just">
              <a:buNone/>
            </a:pPr>
            <a:r>
              <a:rPr lang="cs-CZ" sz="1400" dirty="0"/>
              <a:t>(5) Právní předpis podle § 2 odst. 1 písm. d) nebo e) nebo jiný akt podle § 4 může být vyhlášen </a:t>
            </a:r>
            <a:r>
              <a:rPr lang="cs-CZ" sz="1400" b="1" dirty="0"/>
              <a:t>nejdříve současně s vyhlášením zákona, k jehož provedení nebo na jehož základě je vydán, a může nabýt účinnosti nejdříve současně s nabytím účinnosti tohoto zákona</a:t>
            </a:r>
            <a:r>
              <a:rPr lang="cs-CZ" sz="1400" dirty="0"/>
              <a:t>; to neplatí pro zákon o státním rozpočtu a pro zákon, kterým se mění zákon o státním rozpočtu, jež nabývají účinnosti prvním dnem následujícím po dni jejich vyhlášení.</a:t>
            </a:r>
          </a:p>
        </p:txBody>
      </p:sp>
      <p:sp>
        <p:nvSpPr>
          <p:cNvPr id="3"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9</a:t>
            </a:fld>
            <a:endParaRPr lang="cs-CZ" altLang="cs-CZ"/>
          </a:p>
        </p:txBody>
      </p:sp>
    </p:spTree>
    <p:extLst>
      <p:ext uri="{BB962C8B-B14F-4D97-AF65-F5344CB8AC3E}">
        <p14:creationId xmlns:p14="http://schemas.microsoft.com/office/powerpoint/2010/main" val="3947799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0</TotalTime>
  <Words>2166</Words>
  <Application>Microsoft Office PowerPoint</Application>
  <PresentationFormat>Vlastní</PresentationFormat>
  <Paragraphs>167</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Tahoma</vt:lpstr>
      <vt:lpstr>Times New Roman</vt:lpstr>
      <vt:lpstr>Wingdings</vt:lpstr>
      <vt:lpstr>Prezentace_MU_CZ</vt:lpstr>
      <vt:lpstr>Prameny správního práva, normy správního práva</vt:lpstr>
      <vt:lpstr>Osnova přednášky </vt:lpstr>
      <vt:lpstr>Na co má přednáška odpovědět?</vt:lpstr>
      <vt:lpstr>Prameny správního práva</vt:lpstr>
      <vt:lpstr>Prameny správního práva</vt:lpstr>
      <vt:lpstr>Prameny správního práva</vt:lpstr>
      <vt:lpstr>Prameny správního práva</vt:lpstr>
      <vt:lpstr>Platnost a účinnost</vt:lpstr>
      <vt:lpstr>Platnost a účinnost</vt:lpstr>
      <vt:lpstr>Platnost a účinnost</vt:lpstr>
      <vt:lpstr>Platnost a účinnost</vt:lpstr>
      <vt:lpstr>Normativní smlouvy</vt:lpstr>
      <vt:lpstr>Judikatura</vt:lpstr>
      <vt:lpstr>Normy správního práva</vt:lpstr>
      <vt:lpstr>Normy správního práva</vt:lpstr>
      <vt:lpstr>Realizace norem správního práva </vt:lpstr>
      <vt:lpstr>Správní uvážení</vt:lpstr>
      <vt:lpstr>Správní uvážení a neurčité pojmy</vt:lpstr>
      <vt:lpstr>Správní uvážení a neurčité pojmy</vt:lpstr>
      <vt:lpstr>Prameny ke studiu (opakování):</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 pojem a charakteristika</dc:title>
  <dc:creator>Lukas Potesil</dc:creator>
  <cp:lastModifiedBy>Lukas Potesil</cp:lastModifiedBy>
  <cp:revision>121</cp:revision>
  <cp:lastPrinted>2021-09-30T07:59:17Z</cp:lastPrinted>
  <dcterms:created xsi:type="dcterms:W3CDTF">2019-09-23T06:41:12Z</dcterms:created>
  <dcterms:modified xsi:type="dcterms:W3CDTF">2024-02-19T11:28:54Z</dcterms:modified>
</cp:coreProperties>
</file>