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318" r:id="rId5"/>
    <p:sldId id="320" r:id="rId6"/>
    <p:sldId id="326" r:id="rId7"/>
    <p:sldId id="319" r:id="rId8"/>
    <p:sldId id="327" r:id="rId9"/>
    <p:sldId id="328" r:id="rId10"/>
    <p:sldId id="260" r:id="rId11"/>
    <p:sldId id="321" r:id="rId12"/>
    <p:sldId id="323" r:id="rId13"/>
    <p:sldId id="324" r:id="rId14"/>
    <p:sldId id="322" r:id="rId15"/>
    <p:sldId id="325" r:id="rId16"/>
    <p:sldId id="273" r:id="rId1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r.cz/sluzba/clanek/novy-eticky-kodex-statnich-zamestnancu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Subjekty správního práva, správně právní vztahy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BZ210Zk Základy správního práva 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4. přednáška 20. 2. 2024</a:t>
            </a:r>
            <a:br>
              <a:rPr lang="cs-CZ" altLang="cs-CZ" sz="3200" b="1" dirty="0"/>
            </a:br>
            <a:r>
              <a:rPr lang="cs-CZ" altLang="cs-CZ" sz="3200" b="1" dirty="0"/>
              <a:t>doc. 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07"/>
    </mc:Choice>
    <mc:Fallback xmlns="">
      <p:transition spd="slow" advTm="10550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14170"/>
            <a:ext cx="8066301" cy="401782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000" b="1" dirty="0"/>
              <a:t>Veřejná správa (a pojmy „subjekt“ a „vykonavatel“)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1" dirty="0">
                <a:solidFill>
                  <a:srgbClr val="FF0000"/>
                </a:solidFill>
              </a:rPr>
              <a:t>Státní správa</a:t>
            </a:r>
            <a:r>
              <a:rPr lang="cs-CZ" sz="2000" dirty="0"/>
              <a:t>: </a:t>
            </a:r>
            <a:r>
              <a:rPr lang="cs-CZ" sz="2000" b="1" dirty="0"/>
              <a:t>subjektem </a:t>
            </a:r>
            <a:r>
              <a:rPr lang="cs-CZ" sz="2000" dirty="0"/>
              <a:t>je</a:t>
            </a:r>
            <a:r>
              <a:rPr lang="cs-CZ" sz="2000" b="1" dirty="0"/>
              <a:t> stát</a:t>
            </a:r>
            <a:r>
              <a:rPr lang="cs-CZ" sz="2000" dirty="0"/>
              <a:t>, </a:t>
            </a:r>
            <a:r>
              <a:rPr lang="cs-CZ" sz="2000" b="1" dirty="0"/>
              <a:t>vykonavatelem</a:t>
            </a:r>
            <a:r>
              <a:rPr lang="cs-CZ" sz="2000" dirty="0"/>
              <a:t> jsou </a:t>
            </a:r>
            <a:r>
              <a:rPr lang="cs-CZ" sz="2000" b="1" dirty="0"/>
              <a:t>orgány státu </a:t>
            </a:r>
            <a:r>
              <a:rPr lang="cs-CZ" sz="2000" dirty="0"/>
              <a:t>(orgány státní správy), a to jednak jako </a:t>
            </a:r>
            <a:r>
              <a:rPr lang="cs-CZ" sz="2000" b="1" dirty="0"/>
              <a:t>tzv. přímí vykonavatelé </a:t>
            </a:r>
            <a:r>
              <a:rPr lang="cs-CZ" sz="2000" dirty="0"/>
              <a:t>a </a:t>
            </a:r>
            <a:r>
              <a:rPr lang="cs-CZ" sz="2000" b="1" dirty="0"/>
              <a:t>nepřímí vykonavatelé </a:t>
            </a:r>
            <a:r>
              <a:rPr lang="cs-CZ" sz="2000" dirty="0"/>
              <a:t>(nejde o orgány státu, ale zákonem jsou pověřeni k výkonu státní správy – tzv. </a:t>
            </a:r>
            <a:r>
              <a:rPr lang="cs-CZ" sz="2000" b="1" dirty="0"/>
              <a:t>přenesená působnost</a:t>
            </a:r>
            <a:r>
              <a:rPr lang="cs-CZ" sz="2000" dirty="0"/>
              <a:t>, např. obecní a krajský úřad); </a:t>
            </a:r>
            <a:r>
              <a:rPr lang="cs-CZ" sz="2000" b="1" dirty="0">
                <a:solidFill>
                  <a:srgbClr val="FF0000"/>
                </a:solidFill>
              </a:rPr>
              <a:t>správa záležitostí státu přímo státem, jménem státu a v zájmu státu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1" dirty="0">
                <a:solidFill>
                  <a:srgbClr val="FF0000"/>
                </a:solidFill>
              </a:rPr>
              <a:t>Samospráva: </a:t>
            </a:r>
            <a:r>
              <a:rPr lang="cs-CZ" sz="2000" b="1" dirty="0"/>
              <a:t>subjektem</a:t>
            </a:r>
            <a:r>
              <a:rPr lang="cs-CZ" sz="2000" dirty="0"/>
              <a:t> jsou </a:t>
            </a:r>
            <a:r>
              <a:rPr lang="cs-CZ" sz="2000" b="1" dirty="0"/>
              <a:t>obce, kraje a veřejnoprávní korporace</a:t>
            </a:r>
            <a:r>
              <a:rPr lang="cs-CZ" sz="2000" dirty="0"/>
              <a:t>, </a:t>
            </a:r>
            <a:r>
              <a:rPr lang="cs-CZ" sz="2000" b="1" dirty="0"/>
              <a:t>vykonavatelem</a:t>
            </a:r>
            <a:r>
              <a:rPr lang="cs-CZ" sz="2000" dirty="0"/>
              <a:t> jsou jejich </a:t>
            </a:r>
            <a:r>
              <a:rPr lang="cs-CZ" sz="2000" b="1" dirty="0"/>
              <a:t>orgány </a:t>
            </a:r>
            <a:r>
              <a:rPr lang="cs-CZ" sz="2000" dirty="0"/>
              <a:t>(tzv. samostatná působnost, typicky rada, zastupitelstvo, starosta); </a:t>
            </a:r>
            <a:r>
              <a:rPr lang="cs-CZ" sz="2000" b="1" dirty="0">
                <a:solidFill>
                  <a:srgbClr val="FF0000"/>
                </a:solidFill>
              </a:rPr>
              <a:t>správa části veřejných záležitostí těmi, jichž se bezprostředně týká</a:t>
            </a:r>
            <a:r>
              <a:rPr lang="cs-CZ" sz="2000" dirty="0"/>
              <a:t>;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74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5BFFAD-EAB7-4457-BFF7-688E0E20BE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F1B5AC-2AC5-4B41-B094-0502EE0F8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C8C1E8-628C-453E-8D2A-73E00E20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a právnické osoby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451AFB-5F40-4BD3-BCBA-7F15902C8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Obvykle v postavení </a:t>
            </a:r>
            <a:r>
              <a:rPr lang="cs-CZ" b="1" dirty="0"/>
              <a:t>adresátů </a:t>
            </a:r>
            <a:r>
              <a:rPr lang="cs-CZ" b="1" dirty="0" err="1"/>
              <a:t>veřejno</a:t>
            </a:r>
            <a:r>
              <a:rPr lang="cs-CZ" b="1" dirty="0"/>
              <a:t>- správního působení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Nejsou prostými „objekty“, </a:t>
            </a:r>
            <a:r>
              <a:rPr lang="cs-CZ" dirty="0"/>
              <a:t>mají </a:t>
            </a:r>
            <a:r>
              <a:rPr lang="cs-CZ" b="1" dirty="0"/>
              <a:t>procesní práva</a:t>
            </a:r>
            <a:r>
              <a:rPr lang="cs-CZ" dirty="0"/>
              <a:t>, možnost „správní a soudní ochrany“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FO: </a:t>
            </a:r>
            <a:r>
              <a:rPr lang="cs-CZ" dirty="0"/>
              <a:t>dobrovolně (něco od veřejné správy chtějí – rozhodnutí), nedobrovolně (pokuta, negativní rozhodnutí)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</a:t>
            </a:r>
            <a:r>
              <a:rPr lang="cs-CZ" dirty="0"/>
              <a:t>: také stát, VŘPK</a:t>
            </a:r>
          </a:p>
        </p:txBody>
      </p:sp>
    </p:spTree>
    <p:extLst>
      <p:ext uri="{BB962C8B-B14F-4D97-AF65-F5344CB8AC3E}">
        <p14:creationId xmlns:p14="http://schemas.microsoft.com/office/powerpoint/2010/main" val="64051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3283CE-0127-43AA-8397-2A8A2C2437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ACFDC8-469F-4A64-8C41-5129DCDE8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C26FE1-7388-43EB-B180-E1694B61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Ovšem pozor: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D92C3A-45BE-491A-B28D-11FBE9F74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NSS, </a:t>
            </a:r>
            <a:r>
              <a:rPr lang="cs-CZ" sz="2400" dirty="0" err="1"/>
              <a:t>sp</a:t>
            </a:r>
            <a:r>
              <a:rPr lang="cs-CZ" sz="2400" dirty="0"/>
              <a:t>. zn. 2 As 52/2010 (č. 2133/2010 Sb. NSS): </a:t>
            </a:r>
            <a:r>
              <a:rPr lang="cs-CZ" sz="2400" i="1" dirty="0"/>
              <a:t>Stejně jako stát, který je také veřejnoprávní korporací, totiž mají i územní samosprávné celky "Janusovu tvář“: buď </a:t>
            </a:r>
            <a:r>
              <a:rPr lang="cs-CZ" sz="2400" b="1" i="1" dirty="0"/>
              <a:t>vystupují v nadřazeném, vrchnostenském postavení, a pak jde o regulaci spadající svojí podstatou do veřejného práva</a:t>
            </a:r>
            <a:r>
              <a:rPr lang="cs-CZ" sz="2400" i="1" dirty="0"/>
              <a:t>; </a:t>
            </a:r>
            <a:r>
              <a:rPr lang="cs-CZ" sz="2400" b="1" i="1" dirty="0">
                <a:solidFill>
                  <a:srgbClr val="FF0000"/>
                </a:solidFill>
              </a:rPr>
              <a:t>anebo jednají jako běžný smluvní partner v soukromoprávních vztazích</a:t>
            </a:r>
            <a:r>
              <a:rPr lang="cs-CZ" sz="2400" i="1" dirty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912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28B6DD-BE12-4F57-B40F-D11644B84F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305BF-A078-4DF0-9DD0-76A722C51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F3E1D3-D93E-438A-920B-B779CC7E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takže…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13FF49-816E-4BA3-B7A7-2D89E5469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19981"/>
            <a:ext cx="8066301" cy="45120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z toho důvodu není vyloučeno, že správní orgán bude kupř. ukládat sankci státu, kraji či obci (zde zvláštní pravidla v případě přestupkového řízení v § 63 z. č. 250/2016 Sb.)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i="1" dirty="0"/>
              <a:t>Stát jako právnická osoba (veřejnoprávní korporace) je aktivně legitimován k podání žaloby proti rozhodnutí správního orgánu (§ 65 odst. 1 s. ř. s.), </a:t>
            </a:r>
            <a:r>
              <a:rPr lang="cs-CZ" sz="2400" b="1" i="1" dirty="0">
                <a:solidFill>
                  <a:srgbClr val="FF0000"/>
                </a:solidFill>
              </a:rPr>
              <a:t>pokud v posuzovaném veřejnoprávním vztahu nevystupoval ve vrchnostenském postavení</a:t>
            </a:r>
            <a:r>
              <a:rPr lang="cs-CZ" sz="2400" i="1" dirty="0"/>
              <a:t>. Pro aktivní legitimaci státu je bez významu, zda napadené rozhodnutí bylo vydáno při správním trestání. </a:t>
            </a:r>
            <a:r>
              <a:rPr lang="cs-CZ" sz="2400" dirty="0"/>
              <a:t>(usnesení rozšířeného senátu Nejvyššího správního soudu </a:t>
            </a:r>
            <a:r>
              <a:rPr lang="cs-CZ" sz="2400" dirty="0" err="1"/>
              <a:t>sp</a:t>
            </a:r>
            <a:r>
              <a:rPr lang="cs-CZ" sz="2400" dirty="0"/>
              <a:t>. zn. 8 </a:t>
            </a:r>
            <a:r>
              <a:rPr lang="cs-CZ" sz="2400" dirty="0" err="1"/>
              <a:t>Afs</a:t>
            </a:r>
            <a:r>
              <a:rPr lang="cs-CZ" sz="2400" dirty="0"/>
              <a:t> 128/2018, č. 4006/2020 Sb. NSS)</a:t>
            </a:r>
          </a:p>
        </p:txBody>
      </p:sp>
    </p:spTree>
    <p:extLst>
      <p:ext uri="{BB962C8B-B14F-4D97-AF65-F5344CB8AC3E}">
        <p14:creationId xmlns:p14="http://schemas.microsoft.com/office/powerpoint/2010/main" val="242215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C2DAE9-10E9-4484-AFB8-A842201E6A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305A09-6AA5-4A81-A4FC-AD1F44892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D4041-3F7E-4A00-83F3-6198801E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právní vztahy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5ECF85-EFB4-4D86-A870-999DB74D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Společenské vztahy regulované správním právem, pročež nastávají jejich specifika: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při výkonu </a:t>
            </a:r>
            <a:r>
              <a:rPr lang="cs-CZ" dirty="0"/>
              <a:t>veřejné správy (tj. návaznost na veřejný zájem),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regulace </a:t>
            </a:r>
            <a:r>
              <a:rPr lang="cs-CZ" b="1" dirty="0"/>
              <a:t>správním právem,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vždy </a:t>
            </a:r>
            <a:r>
              <a:rPr lang="cs-CZ" b="1" dirty="0"/>
              <a:t>jedním ze subjektů orgán veřejné správy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vztahy mocenské </a:t>
            </a:r>
            <a:r>
              <a:rPr lang="cs-CZ" dirty="0"/>
              <a:t>(tj. nerovné, možnost donucení)</a:t>
            </a:r>
            <a:endParaRPr lang="cs-CZ" b="1" dirty="0"/>
          </a:p>
          <a:p>
            <a:pPr algn="just">
              <a:lnSpc>
                <a:spcPct val="100000"/>
              </a:lnSpc>
            </a:pPr>
            <a:r>
              <a:rPr lang="cs-CZ" b="1" dirty="0"/>
              <a:t>konkretizují </a:t>
            </a:r>
            <a:r>
              <a:rPr lang="cs-CZ" dirty="0"/>
              <a:t>obecnou možnost subjektů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volní </a:t>
            </a:r>
            <a:r>
              <a:rPr lang="cs-CZ" dirty="0"/>
              <a:t>i proti vůli</a:t>
            </a:r>
          </a:p>
        </p:txBody>
      </p:sp>
    </p:spTree>
    <p:extLst>
      <p:ext uri="{BB962C8B-B14F-4D97-AF65-F5344CB8AC3E}">
        <p14:creationId xmlns:p14="http://schemas.microsoft.com/office/powerpoint/2010/main" val="374452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346F57-E4A2-4937-B6F6-39D143572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AC15A5-B02F-4B58-8D4E-72730B1B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701606-F0BE-4DD1-AA44-D1F8252D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690503"/>
            <a:ext cx="8066301" cy="451576"/>
          </a:xfrm>
        </p:spPr>
        <p:txBody>
          <a:bodyPr/>
          <a:lstStyle/>
          <a:p>
            <a:r>
              <a:rPr lang="cs-CZ"/>
              <a:t>Správně právní vztahy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C3361-73DC-4297-A484-1AE5D5970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07647"/>
            <a:ext cx="8066301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Prvky: subjekty</a:t>
            </a:r>
            <a:r>
              <a:rPr lang="cs-CZ" dirty="0"/>
              <a:t> (KDO – dvou či vícestranné, jedním </a:t>
            </a:r>
            <a:r>
              <a:rPr lang="cs-CZ" dirty="0">
                <a:solidFill>
                  <a:srgbClr val="FF0000"/>
                </a:solidFill>
              </a:rPr>
              <a:t>vždy subjekt veřejné správy, nerovnost</a:t>
            </a:r>
            <a:r>
              <a:rPr lang="cs-CZ" dirty="0"/>
              <a:t>), </a:t>
            </a:r>
            <a:r>
              <a:rPr lang="cs-CZ" b="1" dirty="0"/>
              <a:t>objekt</a:t>
            </a:r>
            <a:r>
              <a:rPr lang="cs-CZ" dirty="0"/>
              <a:t> (PROČ) a </a:t>
            </a:r>
            <a:r>
              <a:rPr lang="cs-CZ" b="1" dirty="0"/>
              <a:t>obsah</a:t>
            </a:r>
            <a:r>
              <a:rPr lang="cs-CZ" dirty="0"/>
              <a:t> (CO – (obvykle) </a:t>
            </a:r>
            <a:r>
              <a:rPr lang="cs-CZ" b="1" dirty="0"/>
              <a:t>veřejná subjektivní práva a povinnosti</a:t>
            </a:r>
            <a:r>
              <a:rPr 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Členění: 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obsahu: </a:t>
            </a:r>
            <a:r>
              <a:rPr lang="cs-CZ" dirty="0"/>
              <a:t>organizační, hmotněprávní (</a:t>
            </a:r>
            <a:r>
              <a:rPr lang="cs-CZ" dirty="0" err="1"/>
              <a:t>služebněprávní</a:t>
            </a:r>
            <a:r>
              <a:rPr lang="cs-CZ" dirty="0"/>
              <a:t>), procesní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funkcí:</a:t>
            </a:r>
            <a:r>
              <a:rPr lang="cs-CZ" dirty="0"/>
              <a:t> regulativní, ochranné (odpovědnostní)</a:t>
            </a:r>
          </a:p>
          <a:p>
            <a:pPr lvl="1" algn="just"/>
            <a:r>
              <a:rPr lang="cs-CZ" dirty="0"/>
              <a:t>Podle </a:t>
            </a:r>
            <a:r>
              <a:rPr lang="cs-CZ" b="1" dirty="0"/>
              <a:t>subjektů či zaměření:</a:t>
            </a:r>
            <a:r>
              <a:rPr lang="cs-CZ" dirty="0"/>
              <a:t> vnější, vnitřní</a:t>
            </a:r>
          </a:p>
          <a:p>
            <a:pPr lvl="1"/>
            <a:r>
              <a:rPr lang="cs-CZ" dirty="0"/>
              <a:t>Podle </a:t>
            </a:r>
            <a:r>
              <a:rPr lang="cs-CZ" b="1" dirty="0"/>
              <a:t>odvětví či úseků </a:t>
            </a:r>
            <a:r>
              <a:rPr lang="cs-CZ" dirty="0"/>
              <a:t>veřejné správy</a:t>
            </a:r>
          </a:p>
          <a:p>
            <a:pPr lvl="1"/>
            <a:r>
              <a:rPr lang="cs-CZ" dirty="0"/>
              <a:t>Podle </a:t>
            </a:r>
            <a:r>
              <a:rPr lang="cs-CZ" b="1" dirty="0"/>
              <a:t>doby trvání</a:t>
            </a:r>
            <a:r>
              <a:rPr lang="cs-CZ" dirty="0"/>
              <a:t>: jednorázové či trvající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55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Prameny ke studiu (opakování):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06931"/>
            <a:ext cx="8066301" cy="432506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Průcha, P. Základy správního práva. 3. vyd. Brno: Masarykova univerzita, 2023, s. 45 - 54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7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485923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Osnova přednášky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6852"/>
            <a:ext cx="8066301" cy="4729394"/>
          </a:xfrm>
        </p:spPr>
        <p:txBody>
          <a:bodyPr/>
          <a:lstStyle/>
          <a:p>
            <a:pPr marL="0" indent="0" algn="just"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správního práva (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 druhy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subjektů správního práva,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subjekty veřejné správy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nositelé a vykonavatelé pravomoci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subjekty, vůči nimž je veřejná správa </a:t>
            </a: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vykonávána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cs-CZ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 vztahy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 charakteristické rysy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právních vztahů,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předpoklady a prvky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správně právních vztahů,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správně právní vztahů).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b="1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  <a:p>
            <a:pPr marL="0" indent="0"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má přednáška odpovědět?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00200"/>
            <a:ext cx="8066301" cy="42318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0"/>
              <a:t> Charakterizujte postavení subjektů správního práva a vymezte předpoklady tohoto postavení.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 Poukažte na to  jaké přichází v úvahu členění subjektů správního práva.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 Co se rozumí rozlišením tzv. nositelů a tzv. vykonavatelů veřejné správy?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 Co se rozumí správně právními vztahy?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 Jaké přichází v úvahu členění správně  právních vztahů?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 Co se rozumí tzv. předpoklady vzniku správně právních vztahů, a čím jsou představovány tzv. prvky správně právních   vztahů?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r>
              <a:rPr lang="cs-CZ" dirty="0"/>
              <a:t>Subjekty správního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06129"/>
            <a:ext cx="8066301" cy="4725871"/>
          </a:xfrm>
        </p:spPr>
        <p:txBody>
          <a:bodyPr/>
          <a:lstStyle/>
          <a:p>
            <a:pPr marL="800100" lvl="1" indent="-342900" algn="just">
              <a:buFont typeface="+mj-lt"/>
              <a:buAutoNum type="arabicPeriod"/>
            </a:pPr>
            <a:r>
              <a:rPr lang="cs-CZ" sz="2400" dirty="0"/>
              <a:t>Uskutečňují správní právo (</a:t>
            </a:r>
            <a:r>
              <a:rPr lang="cs-CZ" sz="2400" b="1" dirty="0"/>
              <a:t>vykonávají </a:t>
            </a:r>
            <a:r>
              <a:rPr lang="cs-CZ" sz="2400" dirty="0"/>
              <a:t>veřejnou správu): </a:t>
            </a:r>
            <a:r>
              <a:rPr lang="cs-CZ" sz="2400" b="1" dirty="0"/>
              <a:t>subjekty veřejné správy </a:t>
            </a:r>
            <a:r>
              <a:rPr lang="cs-CZ" sz="2400" dirty="0">
                <a:solidFill>
                  <a:srgbClr val="FF0000"/>
                </a:solidFill>
              </a:rPr>
              <a:t>(pozor na pojmy subjekt/nositel a vykonavatel, viz dále)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2400" dirty="0"/>
              <a:t>Vůči nim je správní právo uskutečňováno: </a:t>
            </a:r>
            <a:r>
              <a:rPr lang="cs-CZ" sz="2400" b="1" dirty="0"/>
              <a:t>subjekty, vůči nimž je veřejná správa vykonávána </a:t>
            </a:r>
            <a:r>
              <a:rPr lang="cs-CZ" sz="2400" dirty="0"/>
              <a:t>(tzv. </a:t>
            </a:r>
            <a:r>
              <a:rPr lang="cs-CZ" sz="2400" b="1" dirty="0"/>
              <a:t>adresáti veřejnosprávního působení</a:t>
            </a:r>
            <a:r>
              <a:rPr lang="cs-CZ" sz="2400" dirty="0"/>
              <a:t>; „účastníci“ či „klienti“), což jsou </a:t>
            </a:r>
            <a:r>
              <a:rPr lang="cs-CZ" sz="2400" b="1" dirty="0"/>
              <a:t>FO a PO</a:t>
            </a:r>
          </a:p>
          <a:p>
            <a:pPr marL="800100" lvl="1" indent="-342900" algn="just">
              <a:buFont typeface="+mj-lt"/>
              <a:buAutoNum type="arabicPeriod"/>
            </a:pPr>
            <a:endParaRPr lang="cs-CZ" sz="2400" dirty="0"/>
          </a:p>
          <a:p>
            <a:pPr marL="800100" lvl="1" indent="-342900" algn="just"/>
            <a:r>
              <a:rPr lang="cs-CZ" sz="2400" b="1" dirty="0"/>
              <a:t>Možnost (resp. nezbytnost) </a:t>
            </a:r>
            <a:r>
              <a:rPr lang="cs-CZ" sz="2400" dirty="0"/>
              <a:t>posléze vstupovat a být subjektem </a:t>
            </a:r>
            <a:r>
              <a:rPr lang="cs-CZ" sz="2400" b="1" dirty="0"/>
              <a:t>správně právních vztahů </a:t>
            </a:r>
            <a:r>
              <a:rPr lang="cs-CZ" sz="2400" dirty="0"/>
              <a:t>(tj. konkretizace obecného postavení, práv a povinností)</a:t>
            </a:r>
          </a:p>
          <a:p>
            <a:pPr marL="800100" lvl="1" indent="-342900" algn="just"/>
            <a:r>
              <a:rPr lang="cs-CZ" sz="2400" dirty="0"/>
              <a:t>Komu správní právo přiznává </a:t>
            </a:r>
            <a:r>
              <a:rPr lang="cs-CZ" sz="2400" b="1" dirty="0"/>
              <a:t>práva nebo povinnosti</a:t>
            </a:r>
            <a:r>
              <a:rPr lang="cs-CZ" sz="2400" dirty="0"/>
              <a:t>, resp. </a:t>
            </a:r>
            <a:r>
              <a:rPr lang="cs-CZ" sz="2400" b="1" dirty="0"/>
              <a:t>pravomoc a působnost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219"/>
            <a:ext cx="8066301" cy="44087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Subjekt/nositel pravomoci</a:t>
            </a:r>
            <a:r>
              <a:rPr lang="cs-CZ" sz="2000" dirty="0"/>
              <a:t> – má práva a povinnosti, náleží mu, nese za ni odpovědnost (tzv. přičitatelnost), </a:t>
            </a:r>
            <a:r>
              <a:rPr lang="cs-CZ" sz="2000" b="1" dirty="0"/>
              <a:t>veřejnoprávní subjektivita </a:t>
            </a:r>
            <a:r>
              <a:rPr lang="cs-CZ" sz="2000" dirty="0"/>
              <a:t>(zřízení zákonem), mají </a:t>
            </a:r>
            <a:r>
              <a:rPr lang="cs-CZ" sz="2000" b="1" dirty="0"/>
              <a:t>veřejnou moc</a:t>
            </a:r>
          </a:p>
          <a:p>
            <a:pPr lvl="1" algn="just"/>
            <a:r>
              <a:rPr lang="cs-CZ" dirty="0"/>
              <a:t>STÁT</a:t>
            </a:r>
          </a:p>
          <a:p>
            <a:pPr lvl="1" algn="just"/>
            <a:r>
              <a:rPr lang="cs-CZ" dirty="0"/>
              <a:t>VEŘEJNOPRÁVNÍ KORPORACE – obce a kraje; členský/osobní princip; právní subjektivita, zřízení zákonem nebo jiným vrchnostenským aktem, svěření rozhodovací (samosprávné) pravomoci, autonomie (ne zcela absolutní) na státu, existence vlastních orgánů</a:t>
            </a:r>
          </a:p>
          <a:p>
            <a:pPr lvl="1" algn="just"/>
            <a:r>
              <a:rPr lang="cs-CZ" dirty="0"/>
              <a:t>FO/PO soukromého práva (či na pomezí veřejného a soukromého práva) – </a:t>
            </a:r>
            <a:r>
              <a:rPr lang="cs-CZ" b="1" dirty="0"/>
              <a:t>veřejné ústavy </a:t>
            </a:r>
            <a:r>
              <a:rPr lang="cs-CZ" dirty="0"/>
              <a:t>(</a:t>
            </a:r>
            <a:r>
              <a:rPr lang="cs-CZ" dirty="0" err="1"/>
              <a:t>v.v.i</a:t>
            </a:r>
            <a:r>
              <a:rPr lang="cs-CZ" dirty="0"/>
              <a:t>., veřejné školy, knihovny, Národní galerie z. č. 148/1949 Sb., Česká filharmonie – dekret č. 129/1945 Sb.) a </a:t>
            </a:r>
            <a:r>
              <a:rPr lang="cs-CZ" b="1" dirty="0"/>
              <a:t>podniky</a:t>
            </a:r>
            <a:r>
              <a:rPr lang="cs-CZ" dirty="0"/>
              <a:t> (ČT, ČRo, ČTK, státní podniky – povodí, Lesy ČR, …, „komunální podniky“; zdravotní pojišťovny), </a:t>
            </a:r>
            <a:r>
              <a:rPr lang="cs-CZ" b="1" dirty="0"/>
              <a:t>nadace</a:t>
            </a:r>
            <a:r>
              <a:rPr lang="cs-CZ" dirty="0"/>
              <a:t>, obecně prospěšné společnosti – spolky, </a:t>
            </a:r>
            <a:r>
              <a:rPr lang="cs-CZ" b="1" dirty="0"/>
              <a:t>státní fondy</a:t>
            </a:r>
          </a:p>
          <a:p>
            <a:pPr marL="742950" lvl="1" indent="-285750"/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258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37071"/>
            <a:ext cx="8066301" cy="419492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Vykonavatel </a:t>
            </a:r>
            <a:r>
              <a:rPr lang="cs-CZ" sz="2000" dirty="0"/>
              <a:t>– orgán/úřad, který BEZPROSTŘEDNĚ vykonává JMÉNEM, V ZÁJMU A NA ÚČET SUBJEKTU VEŘEJNOU SPRÁVU</a:t>
            </a:r>
          </a:p>
          <a:p>
            <a:pPr lvl="1" algn="just"/>
            <a:r>
              <a:rPr lang="cs-CZ" b="1" dirty="0"/>
              <a:t>Pravomoc </a:t>
            </a:r>
            <a:r>
              <a:rPr lang="cs-CZ" dirty="0"/>
              <a:t>– souvislosti se správní činností, „jak se to dělá“, </a:t>
            </a:r>
            <a:r>
              <a:rPr lang="cs-CZ" i="1" dirty="0">
                <a:solidFill>
                  <a:srgbClr val="FF0000"/>
                </a:solidFill>
              </a:rPr>
              <a:t>souhrn právních prostředků k realizaci působnosti</a:t>
            </a:r>
          </a:p>
          <a:p>
            <a:pPr lvl="1" algn="just"/>
            <a:r>
              <a:rPr lang="cs-CZ" b="1" dirty="0"/>
              <a:t>Působnost</a:t>
            </a:r>
            <a:r>
              <a:rPr lang="cs-CZ" dirty="0"/>
              <a:t> (dělení na druhy veřejné správy), „co se dělá“, </a:t>
            </a:r>
            <a:r>
              <a:rPr lang="cs-CZ" i="1" dirty="0">
                <a:solidFill>
                  <a:srgbClr val="FF0000"/>
                </a:solidFill>
              </a:rPr>
              <a:t>předmět, obsah a rozsah činnosti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Veřejnou správu a správní právo vykonávají </a:t>
            </a:r>
            <a:r>
              <a:rPr lang="cs-CZ" altLang="cs-CZ" sz="2000" b="1" dirty="0">
                <a:solidFill>
                  <a:srgbClr val="CC0000"/>
                </a:solidFill>
              </a:rPr>
              <a:t>vykonavatelé</a:t>
            </a:r>
            <a:r>
              <a:rPr lang="cs-CZ" altLang="cs-CZ" sz="2000" dirty="0"/>
              <a:t> veřejné správy; problematika tzv. </a:t>
            </a:r>
            <a:r>
              <a:rPr lang="cs-CZ" altLang="cs-CZ" sz="2000" b="1" dirty="0"/>
              <a:t>nezávislých vykonavatelů </a:t>
            </a:r>
            <a:r>
              <a:rPr lang="cs-CZ" altLang="cs-CZ" sz="2000" dirty="0"/>
              <a:t>(ÚOHS, ČSÚ, ERÚ, ČTÚ, RRTV, ÚOOÚ, NAÚ), </a:t>
            </a:r>
            <a:r>
              <a:rPr lang="cs-CZ" altLang="cs-CZ" sz="2000" b="1" dirty="0"/>
              <a:t>veřejné sbory </a:t>
            </a:r>
            <a:r>
              <a:rPr lang="cs-CZ" altLang="cs-CZ" sz="2000" dirty="0"/>
              <a:t>a </a:t>
            </a:r>
            <a:r>
              <a:rPr lang="cs-CZ" altLang="cs-CZ" sz="2000" b="1" dirty="0"/>
              <a:t>veřejné stráže</a:t>
            </a:r>
          </a:p>
          <a:p>
            <a:pPr marL="742950" lvl="1" indent="-285750"/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130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643" y="378000"/>
            <a:ext cx="8066301" cy="451576"/>
          </a:xfrm>
        </p:spPr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89588"/>
            <a:ext cx="8066301" cy="43424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Legislativní zkratka (§ 1 odst. 1 správního řádu č. 500/2004 Sb., § 4 odst. 1 písm. a) soudního řádu správního č. 150/2002 Sb., …)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Teoretický pojem x orgán veřejné správy, není právnickou osobou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Funkční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Institucionální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Pomocné pojetí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Pojmy: </a:t>
            </a:r>
            <a:r>
              <a:rPr lang="cs-CZ" sz="2000" dirty="0"/>
              <a:t>orgán veřejné moci - orgán moci výkonné - orgán veřejné správy/správní orgán – orgán státní správy/správní úřad – orgán samosprávy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Mají svůj </a:t>
            </a:r>
            <a:r>
              <a:rPr lang="cs-CZ" sz="2000" b="1" dirty="0"/>
              <a:t>osobní základ</a:t>
            </a:r>
            <a:r>
              <a:rPr lang="cs-CZ" sz="2000" dirty="0"/>
              <a:t>: úředníci (úřední osoby)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436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B1879-3BFE-40CD-ADB1-74DC0E67F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367496-62E7-4119-8044-45F4B45C8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D450D1-D6CB-43B6-983D-566C846E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299671"/>
            <a:ext cx="8066301" cy="451576"/>
          </a:xfrm>
        </p:spPr>
        <p:txBody>
          <a:bodyPr/>
          <a:lstStyle/>
          <a:p>
            <a:r>
              <a:rPr lang="cs-CZ" dirty="0"/>
              <a:t>Veřejná služba - exkurz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454E8D-317F-4DEF-8F0D-E7D85073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914401"/>
            <a:ext cx="8066301" cy="49176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Upravuje postavení úředníků veřejné správy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Právní </a:t>
            </a:r>
            <a:r>
              <a:rPr lang="cs-CZ" sz="2000" b="1" dirty="0"/>
              <a:t>režim úředníků </a:t>
            </a:r>
            <a:r>
              <a:rPr lang="cs-CZ" sz="2000" dirty="0"/>
              <a:t>„státních, nestátních, uniformovaných a civilních“, ale také i </a:t>
            </a:r>
            <a:r>
              <a:rPr lang="cs-CZ" sz="2000" b="1" dirty="0"/>
              <a:t>zásadu</a:t>
            </a:r>
            <a:r>
              <a:rPr lang="cs-CZ" sz="2000" dirty="0"/>
              <a:t> </a:t>
            </a:r>
            <a:r>
              <a:rPr lang="cs-CZ" sz="1600" dirty="0"/>
              <a:t>(§ 4 odst. 1 správního řádu č. 500/2004 Sb.: „</a:t>
            </a:r>
            <a:r>
              <a:rPr lang="cs-CZ" sz="1600" i="1" dirty="0"/>
              <a:t>veřejná správa je </a:t>
            </a:r>
            <a:r>
              <a:rPr lang="cs-CZ" sz="1600" i="1" u="sng" dirty="0"/>
              <a:t>službou veřejnosti</a:t>
            </a:r>
            <a:r>
              <a:rPr lang="cs-CZ" sz="1600" i="1" dirty="0"/>
              <a:t>. Každý, kdo plní úkoly vyplývající z působnosti správního orgánu, má povinnost se k dotčeným osobám chovat zdvořile a podle možností jim vycházet vstříc</a:t>
            </a:r>
            <a:r>
              <a:rPr lang="cs-CZ" sz="1600" dirty="0"/>
              <a:t>“)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Komplexní pojem pro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Státní službu </a:t>
            </a:r>
            <a:r>
              <a:rPr lang="cs-CZ" sz="2000" dirty="0"/>
              <a:t>(z. č. 234/2014 Sb., 361/2003 Sb. a 221/1999 Sb.), úzký vztah ke státu, veřejnoprávní/</a:t>
            </a:r>
            <a:r>
              <a:rPr lang="cs-CZ" sz="2000" b="1" dirty="0">
                <a:solidFill>
                  <a:srgbClr val="FF0000"/>
                </a:solidFill>
              </a:rPr>
              <a:t>služební poměr</a:t>
            </a:r>
            <a:r>
              <a:rPr lang="cs-CZ" sz="2000" dirty="0"/>
              <a:t>, specifika, vč. </a:t>
            </a:r>
            <a:r>
              <a:rPr lang="cs-CZ" sz="2000" b="1" dirty="0"/>
              <a:t>zahraniční služby </a:t>
            </a:r>
            <a:r>
              <a:rPr lang="cs-CZ" sz="2000" dirty="0"/>
              <a:t>(z. č. 150/2017 Sb.)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Úředníky ÚSC </a:t>
            </a:r>
            <a:r>
              <a:rPr lang="cs-CZ" sz="2000" dirty="0"/>
              <a:t>(z. č. 312/2002 Sb.) – pracovní poměr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Problematika tzv. principů </a:t>
            </a:r>
            <a:r>
              <a:rPr lang="cs-CZ" sz="2000" b="1" dirty="0"/>
              <a:t>dobré správy </a:t>
            </a:r>
            <a:r>
              <a:rPr lang="cs-CZ" sz="2000" dirty="0"/>
              <a:t>a</a:t>
            </a:r>
            <a:r>
              <a:rPr lang="cs-CZ" sz="2000" b="1" dirty="0"/>
              <a:t> </a:t>
            </a:r>
            <a:r>
              <a:rPr lang="cs-CZ" sz="2000" dirty="0"/>
              <a:t>požadavků</a:t>
            </a:r>
            <a:r>
              <a:rPr lang="cs-CZ" sz="2000" b="1" dirty="0"/>
              <a:t> etiky</a:t>
            </a:r>
            <a:r>
              <a:rPr lang="cs-CZ" sz="2000" dirty="0"/>
              <a:t> </a:t>
            </a:r>
            <a:r>
              <a:rPr lang="cs-CZ" sz="1600" dirty="0"/>
              <a:t>(Nejvyšší státní tajemník vydal nový etický kodex státních zaměstnanců, a to služebním předpisem ze dne 3. října 2023 č. 3, o pravidlech etiky státních zaměstnanců) </a:t>
            </a:r>
            <a:r>
              <a:rPr lang="cs-CZ" sz="1600" dirty="0">
                <a:hlinkClick r:id="rId2"/>
              </a:rPr>
              <a:t>https://www.mvcr.cz/sluzba/clanek/novy-eticky-kodex-statnich-zamestnancu.aspx</a:t>
            </a:r>
            <a:r>
              <a:rPr lang="cs-CZ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5937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B1879-3BFE-40CD-ADB1-74DC0E67F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367496-62E7-4119-8044-45F4B45C8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D450D1-D6CB-43B6-983D-566C846E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služba - exkurz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454E8D-317F-4DEF-8F0D-E7D850735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z. č. 361/2003 Sb. – </a:t>
            </a:r>
            <a:r>
              <a:rPr lang="cs-CZ" sz="1800" b="1" dirty="0"/>
              <a:t>bezpečnostní sbory </a:t>
            </a:r>
            <a:r>
              <a:rPr lang="cs-CZ" sz="1800" dirty="0"/>
              <a:t>tvoří: </a:t>
            </a:r>
            <a:r>
              <a:rPr lang="cs-CZ" sz="1800" b="1" dirty="0"/>
              <a:t>Policie </a:t>
            </a:r>
            <a:r>
              <a:rPr lang="cs-CZ" sz="1800" dirty="0"/>
              <a:t>České republiky (z. č. 273/2008 Sb.), </a:t>
            </a:r>
            <a:r>
              <a:rPr lang="cs-CZ" sz="1800" b="1" dirty="0"/>
              <a:t>Hasičský záchranný sbor </a:t>
            </a:r>
            <a:r>
              <a:rPr lang="cs-CZ" sz="1800" dirty="0"/>
              <a:t>České republiky (z. č. 320/2015 Sb.), </a:t>
            </a:r>
            <a:r>
              <a:rPr lang="cs-CZ" sz="1800" b="1" dirty="0"/>
              <a:t>Celní správa </a:t>
            </a:r>
            <a:r>
              <a:rPr lang="cs-CZ" sz="1800" dirty="0"/>
              <a:t>České republiky (z. č. 17/2012 Sb.), </a:t>
            </a:r>
            <a:r>
              <a:rPr lang="cs-CZ" sz="1800" b="1" dirty="0"/>
              <a:t>Vězeňská služba </a:t>
            </a:r>
            <a:r>
              <a:rPr lang="cs-CZ" sz="1800" dirty="0"/>
              <a:t>České republiky (z. č. 555/1992 Sb.), </a:t>
            </a:r>
            <a:r>
              <a:rPr lang="cs-CZ" sz="1800" b="1" dirty="0"/>
              <a:t>Generální inspekce bezpečnostních sborů </a:t>
            </a:r>
            <a:r>
              <a:rPr lang="cs-CZ" sz="1800" dirty="0"/>
              <a:t>(z. č. 341/2011 Sb.), </a:t>
            </a:r>
            <a:r>
              <a:rPr lang="cs-CZ" sz="1800" b="1" dirty="0"/>
              <a:t>Bezpečnostní informační služba </a:t>
            </a:r>
            <a:r>
              <a:rPr lang="cs-CZ" sz="1800" dirty="0"/>
              <a:t>(z. č. 154/1994 Sb.) a </a:t>
            </a:r>
            <a:r>
              <a:rPr lang="cs-CZ" sz="1800" b="1" dirty="0"/>
              <a:t>Úřad pro zahraniční styky a informace </a:t>
            </a:r>
            <a:r>
              <a:rPr lang="cs-CZ" sz="1800" dirty="0"/>
              <a:t>(z. č. 153/1994 Sb.)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z. č. 219/1999 Sb. – </a:t>
            </a:r>
            <a:r>
              <a:rPr lang="cs-CZ" sz="1800" b="1" dirty="0"/>
              <a:t>ozbrojené síly </a:t>
            </a:r>
            <a:r>
              <a:rPr lang="cs-CZ" sz="1800" dirty="0"/>
              <a:t>tvoří: </a:t>
            </a:r>
            <a:r>
              <a:rPr lang="cs-CZ" sz="1800" b="1" dirty="0"/>
              <a:t>armáda, Vojenská kancelář prezidenta republiky a Hradní stráž</a:t>
            </a:r>
            <a:r>
              <a:rPr lang="cs-CZ" sz="1800" dirty="0"/>
              <a:t>, vojáci v činné službě (z. č. 221/1999 Sb., o vojácích  z povolání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457416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1595</Words>
  <Application>Microsoft Office PowerPoint</Application>
  <PresentationFormat>Vlastní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Prezentace_MU_CZ</vt:lpstr>
      <vt:lpstr>Subjekty správního práva, správně právní vztahy</vt:lpstr>
      <vt:lpstr>Osnova přednášky </vt:lpstr>
      <vt:lpstr>Na co má přednáška odpovědět?</vt:lpstr>
      <vt:lpstr>Subjekty správního práva</vt:lpstr>
      <vt:lpstr>Subjekty veřejné správy</vt:lpstr>
      <vt:lpstr>Subjekty veřejné správy</vt:lpstr>
      <vt:lpstr>Správní orgán jako vykonavatel veřejné správy</vt:lpstr>
      <vt:lpstr>Veřejná služba - exkurz</vt:lpstr>
      <vt:lpstr>Veřejná služba - exkurz</vt:lpstr>
      <vt:lpstr>Subjekty veřejné správy</vt:lpstr>
      <vt:lpstr>Fyzické a právnické osoby</vt:lpstr>
      <vt:lpstr>Ovšem pozor:</vt:lpstr>
      <vt:lpstr>takže…</vt:lpstr>
      <vt:lpstr>Správně právní vztahy</vt:lpstr>
      <vt:lpstr>Správně právní vztahy</vt:lpstr>
      <vt:lpstr>Prameny ke studiu (opakování):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Lukas Potesil</cp:lastModifiedBy>
  <cp:revision>108</cp:revision>
  <cp:lastPrinted>2021-09-30T07:59:17Z</cp:lastPrinted>
  <dcterms:created xsi:type="dcterms:W3CDTF">2019-09-23T06:41:12Z</dcterms:created>
  <dcterms:modified xsi:type="dcterms:W3CDTF">2024-02-19T12:11:12Z</dcterms:modified>
</cp:coreProperties>
</file>