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3" r:id="rId3"/>
    <p:sldId id="304" r:id="rId4"/>
    <p:sldId id="305" r:id="rId5"/>
    <p:sldId id="302" r:id="rId6"/>
    <p:sldId id="306" r:id="rId7"/>
    <p:sldId id="308" r:id="rId8"/>
    <p:sldId id="307" r:id="rId9"/>
    <p:sldId id="309" r:id="rId10"/>
    <p:sldId id="310" r:id="rId11"/>
    <p:sldId id="311" r:id="rId12"/>
    <p:sldId id="318" r:id="rId13"/>
    <p:sldId id="312" r:id="rId14"/>
    <p:sldId id="313" r:id="rId15"/>
    <p:sldId id="314" r:id="rId16"/>
    <p:sldId id="319" r:id="rId17"/>
    <p:sldId id="315" r:id="rId18"/>
    <p:sldId id="316" r:id="rId19"/>
    <p:sldId id="317" r:id="rId20"/>
    <p:sldId id="320" r:id="rId21"/>
    <p:sldId id="321" r:id="rId22"/>
    <p:sldId id="298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0" d="100"/>
          <a:sy n="160" d="100"/>
        </p:scale>
        <p:origin x="33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řízení</a:t>
            </a:r>
            <a:br>
              <a:rPr lang="cs-CZ" dirty="0"/>
            </a:br>
            <a:r>
              <a:rPr lang="cs-CZ" dirty="0"/>
              <a:t>Nalézací řízení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  <a:r>
              <a:rPr lang="pt-BR" dirty="0"/>
              <a:t>BZ402Zk Daně a správa daní</a:t>
            </a:r>
            <a:r>
              <a:rPr lang="cs-CZ" dirty="0"/>
              <a:t>		         </a:t>
            </a:r>
            <a:r>
              <a:rPr lang="cs-CZ"/>
              <a:t>únor 2022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daňové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 uplynutím lhůty pro podání řádného nebo dodatečného daňového přiznání nebo vyúčtování</a:t>
            </a:r>
          </a:p>
          <a:p>
            <a:r>
              <a:rPr lang="cs-CZ" dirty="0"/>
              <a:t>= nahrazení původního (řádného i opravného/opravných)</a:t>
            </a:r>
          </a:p>
          <a:p>
            <a:r>
              <a:rPr lang="cs-CZ" dirty="0"/>
              <a:t>K předchozím podáním se nepřihlíží</a:t>
            </a:r>
          </a:p>
          <a:p>
            <a:r>
              <a:rPr lang="cs-CZ" dirty="0"/>
              <a:t>Specifické podmínky pro možnost podání po uplynutí tříměsíční lhůty dle § 136 odst. 1 DŘ</a:t>
            </a:r>
          </a:p>
        </p:txBody>
      </p:sp>
    </p:spTree>
    <p:extLst>
      <p:ext uri="{BB962C8B-B14F-4D97-AF65-F5344CB8AC3E}">
        <p14:creationId xmlns:p14="http://schemas.microsoft.com/office/powerpoint/2010/main" val="1876625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Vyměření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daňového přiznání nebo ex offo</a:t>
            </a:r>
          </a:p>
          <a:p>
            <a:r>
              <a:rPr lang="cs-CZ" dirty="0"/>
              <a:t>K </a:t>
            </a:r>
            <a:r>
              <a:rPr lang="cs-CZ" u="sng" dirty="0"/>
              <a:t>vyměření</a:t>
            </a:r>
            <a:r>
              <a:rPr lang="cs-CZ" dirty="0"/>
              <a:t> daně dochází na základě výsledku vyměřovacího řízení rozhodnutím (platebním výměrem)</a:t>
            </a:r>
          </a:p>
          <a:p>
            <a:r>
              <a:rPr lang="cs-CZ" dirty="0"/>
              <a:t>Vyměřená daň je předepsána do evidence daní</a:t>
            </a:r>
          </a:p>
          <a:p>
            <a:r>
              <a:rPr lang="cs-CZ" dirty="0"/>
              <a:t>Pokud je vyměřená daň vyšší než daň tvrzená – náhradní lhůta splatnosti</a:t>
            </a:r>
          </a:p>
          <a:p>
            <a:pPr lvl="1"/>
            <a:r>
              <a:rPr lang="cs-CZ" dirty="0"/>
              <a:t>Sankce?</a:t>
            </a:r>
          </a:p>
          <a:p>
            <a:r>
              <a:rPr lang="cs-CZ" dirty="0"/>
              <a:t>Neodchyluje-li se vyměřená daň od daně tvrzené – nedoručuje se platební výměr (je se založí do spisu), pokud předtím nebyl zahájen POP nebo DK</a:t>
            </a:r>
          </a:p>
        </p:txBody>
      </p:sp>
    </p:spTree>
    <p:extLst>
      <p:ext uri="{BB962C8B-B14F-4D97-AF65-F5344CB8AC3E}">
        <p14:creationId xmlns:p14="http://schemas.microsoft.com/office/powerpoint/2010/main" val="1193731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Vyměření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den doručení se považuje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 den lhůty pro podání daňového přiznání nebo vyúčtování, a bylo-li daňové přiznání nebo vyúčtování podáno opožděně, den, kdy došlo správci daně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Daňový subjekt má právo na stejnopis platebního výměru (na žádost správce daně zašle)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Omezení opravných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887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vedené za účelem změny již stanovené daně</a:t>
            </a:r>
          </a:p>
          <a:p>
            <a:r>
              <a:rPr lang="cs-CZ" dirty="0"/>
              <a:t>Nezbytným předpokladem je předchozí ukončené vyměřovací řízení</a:t>
            </a:r>
          </a:p>
          <a:p>
            <a:r>
              <a:rPr lang="cs-CZ" dirty="0"/>
              <a:t>Typické v rámci daňových kontrol</a:t>
            </a:r>
          </a:p>
          <a:p>
            <a:r>
              <a:rPr lang="cs-CZ" dirty="0"/>
              <a:t>Zahajované dodatečným daňovým přiznáním nebo ex offo</a:t>
            </a:r>
          </a:p>
        </p:txBody>
      </p:sp>
    </p:spTree>
    <p:extLst>
      <p:ext uri="{BB962C8B-B14F-4D97-AF65-F5344CB8AC3E}">
        <p14:creationId xmlns:p14="http://schemas.microsoft.com/office/powerpoint/2010/main" val="2664452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Dodatečné 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má být vyšší</a:t>
            </a:r>
          </a:p>
          <a:p>
            <a:pPr lvl="1"/>
            <a:r>
              <a:rPr lang="cs-CZ" dirty="0"/>
              <a:t>lhůta pro podání </a:t>
            </a:r>
            <a:r>
              <a:rPr lang="cs-CZ" dirty="0" err="1"/>
              <a:t>DoDAP</a:t>
            </a:r>
            <a:r>
              <a:rPr lang="cs-CZ" dirty="0"/>
              <a:t> do konce měsíce následujícího po měsíci, v němž bylo zjištěno nesprávné stanovení daně</a:t>
            </a:r>
          </a:p>
          <a:p>
            <a:pPr lvl="1"/>
            <a:r>
              <a:rPr lang="cs-CZ" dirty="0"/>
              <a:t>Povinnost podat</a:t>
            </a:r>
          </a:p>
          <a:p>
            <a:pPr lvl="1"/>
            <a:r>
              <a:rPr lang="cs-CZ" dirty="0"/>
              <a:t>Nevzniká povinnost úhrady penále (§ 251 odst. 4)</a:t>
            </a:r>
          </a:p>
          <a:p>
            <a:r>
              <a:rPr lang="cs-CZ" dirty="0"/>
              <a:t>Daň má být nižší</a:t>
            </a:r>
          </a:p>
          <a:p>
            <a:pPr lvl="1"/>
            <a:r>
              <a:rPr lang="cs-CZ" dirty="0"/>
              <a:t>Totožná lhůta</a:t>
            </a:r>
          </a:p>
          <a:p>
            <a:pPr lvl="1"/>
            <a:r>
              <a:rPr lang="cs-CZ" dirty="0"/>
              <a:t>Právo daňového subjektu podat</a:t>
            </a:r>
          </a:p>
          <a:p>
            <a:pPr lvl="1"/>
            <a:r>
              <a:rPr lang="cs-CZ" dirty="0"/>
              <a:t>Povinnost uvést výslovně důvody</a:t>
            </a:r>
          </a:p>
          <a:p>
            <a:r>
              <a:rPr lang="cs-CZ" dirty="0" err="1"/>
              <a:t>DoDAP</a:t>
            </a:r>
            <a:r>
              <a:rPr lang="cs-CZ" dirty="0"/>
              <a:t> nelze pokud byla poslední stanovená daň dle pomůcek</a:t>
            </a:r>
          </a:p>
          <a:p>
            <a:r>
              <a:rPr lang="cs-CZ" dirty="0"/>
              <a:t>Oprávnění (ne povinnost!) podat </a:t>
            </a:r>
            <a:r>
              <a:rPr lang="cs-CZ" dirty="0" err="1"/>
              <a:t>DoDAP</a:t>
            </a:r>
            <a:r>
              <a:rPr lang="cs-CZ" dirty="0"/>
              <a:t> pokud se jen mění údaje a nemění daň</a:t>
            </a:r>
          </a:p>
        </p:txBody>
      </p:sp>
    </p:spTree>
    <p:extLst>
      <p:ext uri="{BB962C8B-B14F-4D97-AF65-F5344CB8AC3E}">
        <p14:creationId xmlns:p14="http://schemas.microsoft.com/office/powerpoint/2010/main" val="207965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Doměření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</a:t>
            </a:r>
            <a:r>
              <a:rPr lang="cs-CZ" dirty="0" err="1"/>
              <a:t>DoDAP</a:t>
            </a:r>
            <a:r>
              <a:rPr lang="cs-CZ" dirty="0"/>
              <a:t> nebo ex offo</a:t>
            </a:r>
          </a:p>
          <a:p>
            <a:r>
              <a:rPr lang="cs-CZ" dirty="0"/>
              <a:t>Neaplikuje se zásada překážka věci rozhodnuté</a:t>
            </a:r>
          </a:p>
          <a:p>
            <a:r>
              <a:rPr lang="cs-CZ" dirty="0"/>
              <a:t>Doměřuje se rozdíl oproti poslední stanovené dani</a:t>
            </a:r>
          </a:p>
          <a:p>
            <a:r>
              <a:rPr lang="cs-CZ" dirty="0"/>
              <a:t>Doměřená daň je předepsána do evidence daní</a:t>
            </a:r>
          </a:p>
          <a:p>
            <a:r>
              <a:rPr lang="cs-CZ" dirty="0"/>
              <a:t>Pokud je doměřená daň vyšší než daň tvrzená v </a:t>
            </a:r>
            <a:r>
              <a:rPr lang="cs-CZ" dirty="0" err="1"/>
              <a:t>DoDAP</a:t>
            </a:r>
            <a:r>
              <a:rPr lang="cs-CZ" dirty="0"/>
              <a:t> – náhradní lhůta splatnosti tohoto rozdílu</a:t>
            </a:r>
          </a:p>
          <a:p>
            <a:pPr lvl="1"/>
            <a:r>
              <a:rPr lang="cs-CZ" dirty="0"/>
              <a:t>Sankce?</a:t>
            </a:r>
          </a:p>
          <a:p>
            <a:r>
              <a:rPr lang="cs-CZ" dirty="0"/>
              <a:t>Neodchyluje-li se doměřená daň od daně tvrzené v </a:t>
            </a:r>
            <a:r>
              <a:rPr lang="cs-CZ" dirty="0" err="1"/>
              <a:t>DoDAP</a:t>
            </a:r>
            <a:r>
              <a:rPr lang="cs-CZ" dirty="0"/>
              <a:t> – nedoručuje se platební výměr (je se založí do spisu), pokud předtím nebyl zahájen POP nebo DK, podmínky obdobně jako u vyměření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Nalézací řízení – specifika, průběh</a:t>
            </a:r>
          </a:p>
        </p:txBody>
      </p:sp>
    </p:spTree>
    <p:extLst>
      <p:ext uri="{BB962C8B-B14F-4D97-AF65-F5344CB8AC3E}">
        <p14:creationId xmlns:p14="http://schemas.microsoft.com/office/powerpoint/2010/main" val="269629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k podání daňového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nebylo podáno řádné daňové tvrzení – správce daně vyzve k podání a stanoví lhůtu</a:t>
            </a:r>
          </a:p>
          <a:p>
            <a:pPr lvl="1"/>
            <a:r>
              <a:rPr lang="cs-CZ" dirty="0"/>
              <a:t>Pokud subjekt nepodá, může dojít k vyměření daně podle pomůcek, nebo může správce daně předpokládat, že subjekt tvrdí daň 0 Kč.</a:t>
            </a:r>
          </a:p>
          <a:p>
            <a:r>
              <a:rPr lang="cs-CZ" dirty="0"/>
              <a:t>Pokud lze předpokládat, že daň bude doměřena – správce daně vyzve k podání </a:t>
            </a:r>
            <a:r>
              <a:rPr lang="cs-CZ" dirty="0" err="1"/>
              <a:t>DoDAP</a:t>
            </a:r>
            <a:r>
              <a:rPr lang="cs-CZ" dirty="0"/>
              <a:t> a stanoví lhůtu</a:t>
            </a:r>
          </a:p>
          <a:p>
            <a:pPr lvl="1"/>
            <a:r>
              <a:rPr lang="cs-CZ" dirty="0"/>
              <a:t>Pokud subjekt nevyhoví, může správce daně stanovit daň podle pomůcek</a:t>
            </a:r>
          </a:p>
          <a:p>
            <a:pPr lvl="1"/>
            <a:r>
              <a:rPr lang="cs-CZ" dirty="0"/>
              <a:t>Správce daně může zahájit DK (pokud zahájí DK a nevydá výzvu – zákonná DK, ale nevzniká povinnost úhrady penále - § 87 odst. 4)</a:t>
            </a:r>
          </a:p>
          <a:p>
            <a:r>
              <a:rPr lang="cs-CZ" dirty="0"/>
              <a:t>Výzva k podání tvrzení nezahajuje vyměřovací nebo </a:t>
            </a:r>
            <a:r>
              <a:rPr lang="cs-CZ" dirty="0" err="1"/>
              <a:t>doměřovací</a:t>
            </a:r>
            <a:r>
              <a:rPr lang="cs-CZ" dirty="0"/>
              <a:t> řízení</a:t>
            </a:r>
          </a:p>
          <a:p>
            <a:pPr lvl="1"/>
            <a:r>
              <a:rPr lang="cs-CZ" dirty="0"/>
              <a:t>Řízení je zahájeno podáním subjektu, nebo uplynutím lhůty dle výzvy (=dopad na lhůtu pro stanovení daně!)</a:t>
            </a:r>
          </a:p>
        </p:txBody>
      </p:sp>
    </p:spTree>
    <p:extLst>
      <p:ext uri="{BB962C8B-B14F-4D97-AF65-F5344CB8AC3E}">
        <p14:creationId xmlns:p14="http://schemas.microsoft.com/office/powerpoint/2010/main" val="1865103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 v zahájeném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průběhu vyměřovacího nebo </a:t>
            </a:r>
            <a:r>
              <a:rPr lang="cs-CZ" dirty="0" err="1"/>
              <a:t>doměřovacího</a:t>
            </a:r>
            <a:r>
              <a:rPr lang="cs-CZ" dirty="0"/>
              <a:t> řízení (i v průběhu DK) není přípustné podání daňového tvrzení</a:t>
            </a:r>
          </a:p>
          <a:p>
            <a:r>
              <a:rPr lang="cs-CZ" dirty="0"/>
              <a:t>Pokud je podáno – správce daně údaje uvedené využije při stanovení daně</a:t>
            </a:r>
          </a:p>
          <a:p>
            <a:r>
              <a:rPr lang="cs-CZ" dirty="0"/>
              <a:t>Obdobně je nepřípustné podání daňového tvrzení k dani, ohledně jejíhož stanovení je vedeno řízení před soudem ve správním soudnictví</a:t>
            </a:r>
          </a:p>
        </p:txBody>
      </p:sp>
    </p:spTree>
    <p:extLst>
      <p:ext uri="{BB962C8B-B14F-4D97-AF65-F5344CB8AC3E}">
        <p14:creationId xmlns:p14="http://schemas.microsoft.com/office/powerpoint/2010/main" val="1863100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Zaokrouhlování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Daň</a:t>
            </a:r>
            <a:r>
              <a:rPr lang="cs-CZ" dirty="0"/>
              <a:t> se zaokrouhluje na celé koruny nahoru.</a:t>
            </a:r>
          </a:p>
          <a:p>
            <a:r>
              <a:rPr lang="cs-CZ" u="sng" dirty="0"/>
              <a:t>Záloha na daň</a:t>
            </a:r>
            <a:r>
              <a:rPr lang="cs-CZ" dirty="0"/>
              <a:t> se zaokrouhluje na celé stokoruny nahoru.</a:t>
            </a:r>
          </a:p>
          <a:p>
            <a:r>
              <a:rPr lang="cs-CZ" dirty="0"/>
              <a:t>Výpočet na základě daňové sazby, koeficientů, ukazatelů a výsledek přepočtu měny se provádí s přesností na dvě platná desetinná místa. Postupné zaokrouhlování ve dvou nebo více stupních je nepřípustné.</a:t>
            </a:r>
          </a:p>
          <a:p>
            <a:r>
              <a:rPr lang="cs-CZ" dirty="0"/>
              <a:t>Pro výpočet </a:t>
            </a:r>
            <a:r>
              <a:rPr lang="cs-CZ" u="sng" dirty="0"/>
              <a:t>úroku</a:t>
            </a:r>
            <a:r>
              <a:rPr lang="cs-CZ" dirty="0"/>
              <a:t> náležejícího za 1 den se při použití </a:t>
            </a:r>
            <a:r>
              <a:rPr lang="cs-CZ" dirty="0" err="1"/>
              <a:t>repo</a:t>
            </a:r>
            <a:r>
              <a:rPr lang="cs-CZ" dirty="0"/>
              <a:t> sazby České národní banky za rok považuje 365 dnů</a:t>
            </a:r>
          </a:p>
        </p:txBody>
      </p:sp>
    </p:spTree>
    <p:extLst>
      <p:ext uri="{BB962C8B-B14F-4D97-AF65-F5344CB8AC3E}">
        <p14:creationId xmlns:p14="http://schemas.microsoft.com/office/powerpoint/2010/main" val="51060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řízení x daňový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134 DŘ vymezuje </a:t>
            </a:r>
            <a:r>
              <a:rPr lang="cs-CZ" b="1" dirty="0"/>
              <a:t>daňové řízení </a:t>
            </a:r>
            <a:r>
              <a:rPr lang="cs-CZ" dirty="0"/>
              <a:t>– je vedeno za účelem správného zjištění a stanovení daně a zabezpečení její úhrady a končí splněním nebo jiným zánikem daňové povinnosti, která s touto daní souvisí</a:t>
            </a:r>
          </a:p>
          <a:p>
            <a:r>
              <a:rPr lang="cs-CZ" dirty="0"/>
              <a:t>Předmět daňového řízení – daň v rámci zdaňovacího období, nebo u jednotlivé skutečnosti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Daňový proces – širší pojetí, nejen vztahy před správcem daně, ale i vztahy plátce x poplatník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24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A4907-EACF-421B-91C5-215236D9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stanovení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D7F97-6C2F-421E-9C81-8179F6644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Forma rozhodnutí</a:t>
            </a:r>
          </a:p>
          <a:p>
            <a:pPr lvl="1"/>
            <a:r>
              <a:rPr lang="cs-CZ" dirty="0"/>
              <a:t>platební výměr, jde-li o vyměření daně,</a:t>
            </a:r>
          </a:p>
          <a:p>
            <a:pPr lvl="1"/>
            <a:r>
              <a:rPr lang="cs-CZ" dirty="0"/>
              <a:t>dodatečný platební výměr, jde-li o doměření daně, nebo</a:t>
            </a:r>
          </a:p>
          <a:p>
            <a:pPr lvl="1"/>
            <a:r>
              <a:rPr lang="cs-CZ" dirty="0"/>
              <a:t>hromadný předpisný seznam, stanoví-li tak jiný zákon.</a:t>
            </a:r>
          </a:p>
          <a:p>
            <a:r>
              <a:rPr lang="cs-CZ" dirty="0"/>
              <a:t>Rozhodnutí o stanovení daně se neodůvodňuje; to neplatí, pokud</a:t>
            </a:r>
          </a:p>
          <a:p>
            <a:pPr marL="72000" indent="0">
              <a:buNone/>
            </a:pPr>
            <a:r>
              <a:rPr lang="cs-CZ" dirty="0"/>
              <a:t>se stanovená daň odchyluje od daně tvrzené daňovým subjektem, nebo dojde ke stanovení daně z moci úřední.</a:t>
            </a:r>
          </a:p>
          <a:p>
            <a:r>
              <a:rPr lang="cs-CZ" dirty="0"/>
              <a:t>Dojde-li ke stanovení daně výlučně na základě výsledku daňové kontroly, popřípadě výsledku postupu k odstranění pochybností, považuje se za odůvodnění zpráva o daňové kontrole, popřípadě protokol o projednání výsledku postupu k odstranění pochybností.</a:t>
            </a:r>
          </a:p>
        </p:txBody>
      </p:sp>
    </p:spTree>
    <p:extLst>
      <p:ext uri="{BB962C8B-B14F-4D97-AF65-F5344CB8AC3E}">
        <p14:creationId xmlns:p14="http://schemas.microsoft.com/office/powerpoint/2010/main" val="2672938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A4907-EACF-421B-91C5-215236D9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Lhůta pro stanovení daně a nalézací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D7F97-6C2F-421E-9C81-8179F6644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3 roky</a:t>
            </a:r>
          </a:p>
          <a:p>
            <a:r>
              <a:rPr lang="cs-CZ" dirty="0"/>
              <a:t>Prodloužení o 1 rok, pokud v posledních 12 měsících běhu dosavadní lhůty došlo k podání </a:t>
            </a:r>
            <a:r>
              <a:rPr lang="cs-CZ" dirty="0" err="1"/>
              <a:t>DoDAP</a:t>
            </a:r>
            <a:r>
              <a:rPr lang="cs-CZ" dirty="0"/>
              <a:t> nebo oznámení výzvy k podání </a:t>
            </a:r>
            <a:r>
              <a:rPr lang="cs-CZ" dirty="0" err="1"/>
              <a:t>DoDAP</a:t>
            </a:r>
            <a:r>
              <a:rPr lang="cs-CZ" dirty="0"/>
              <a:t> (pokud to vedlo k doměření daně), oznámení rozhodnutí o stanovení daně, oznámení rozhodnutí o opravném prostředku…</a:t>
            </a:r>
          </a:p>
          <a:p>
            <a:r>
              <a:rPr lang="cs-CZ" dirty="0"/>
              <a:t>Zahájení DK (tj. zahájení nalézacího řízení), podáno řádné daňové tvrzení nebo oznámena výzva k podání řádného daňového tvrzení – nová lhůta</a:t>
            </a:r>
          </a:p>
          <a:p>
            <a:r>
              <a:rPr lang="cs-CZ" dirty="0"/>
              <a:t>Lhůta neběží po dobu soudního řízení ve správním soudnictví</a:t>
            </a:r>
          </a:p>
        </p:txBody>
      </p:sp>
    </p:spTree>
    <p:extLst>
      <p:ext uri="{BB962C8B-B14F-4D97-AF65-F5344CB8AC3E}">
        <p14:creationId xmlns:p14="http://schemas.microsoft.com/office/powerpoint/2010/main" val="2901838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Dílčí řízení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A. nalézací řízení</a:t>
            </a:r>
          </a:p>
          <a:p>
            <a:pPr lvl="1"/>
            <a:r>
              <a:rPr lang="cs-CZ" dirty="0"/>
              <a:t>1. vyměřovací, při němž dochází k vyměření daně,</a:t>
            </a:r>
          </a:p>
          <a:p>
            <a:pPr lvl="1"/>
            <a:r>
              <a:rPr lang="cs-CZ" dirty="0"/>
              <a:t>2. </a:t>
            </a:r>
            <a:r>
              <a:rPr lang="cs-CZ" dirty="0" err="1"/>
              <a:t>doměřovací</a:t>
            </a:r>
            <a:r>
              <a:rPr lang="cs-CZ" dirty="0"/>
              <a:t>, při němž dochází k doměření daně,</a:t>
            </a:r>
          </a:p>
          <a:p>
            <a:pPr lvl="1"/>
            <a:r>
              <a:rPr lang="cs-CZ" dirty="0"/>
              <a:t>3. řízení o řádném opravném prostředku proti rozhodnutí vydanému v bodě 1. nebo 2. výše</a:t>
            </a:r>
          </a:p>
          <a:p>
            <a:r>
              <a:rPr lang="cs-CZ" dirty="0"/>
              <a:t>b) při placení daní</a:t>
            </a:r>
          </a:p>
          <a:p>
            <a:pPr lvl="1"/>
            <a:r>
              <a:rPr lang="cs-CZ" dirty="0"/>
              <a:t>1. o posečkání daně a rozložení její úhrady na splátky,</a:t>
            </a:r>
          </a:p>
          <a:p>
            <a:pPr lvl="1"/>
            <a:r>
              <a:rPr lang="cs-CZ" dirty="0"/>
              <a:t>2. o zajištění daně,</a:t>
            </a:r>
          </a:p>
          <a:p>
            <a:pPr lvl="1"/>
            <a:r>
              <a:rPr lang="cs-CZ" dirty="0"/>
              <a:t>3. exekuční,</a:t>
            </a:r>
          </a:p>
          <a:p>
            <a:pPr lvl="1"/>
            <a:r>
              <a:rPr lang="cs-CZ" dirty="0"/>
              <a:t>4. řízení o řádném opravném prostředku proti rozhodnutí vydanému v bodě 1. až 3. výše</a:t>
            </a:r>
          </a:p>
          <a:p>
            <a:r>
              <a:rPr lang="cs-CZ" dirty="0"/>
              <a:t>c) o mimořádných opravných a dozorčích prostředcích proti jednotlivým rozhodnutím vydaným v rámci daňového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142251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Autoaplikace</a:t>
            </a:r>
            <a:endParaRPr lang="cs-CZ" dirty="0"/>
          </a:p>
          <a:p>
            <a:r>
              <a:rPr lang="cs-CZ" dirty="0"/>
              <a:t>Vznik daňové povinnosti - okamžikem, kdy nastaly skutečnosti, které jsou podle zákona předmětem daně, nebo skutečnosti tuto povinnost zakládající</a:t>
            </a:r>
          </a:p>
          <a:p>
            <a:r>
              <a:rPr lang="cs-CZ" dirty="0"/>
              <a:t>Cíl správy daní</a:t>
            </a:r>
          </a:p>
          <a:p>
            <a:r>
              <a:rPr lang="cs-CZ" dirty="0"/>
              <a:t>Zásady správy daní</a:t>
            </a:r>
          </a:p>
          <a:p>
            <a:r>
              <a:rPr lang="cs-CZ" dirty="0"/>
              <a:t>Subjekty</a:t>
            </a:r>
          </a:p>
          <a:p>
            <a:r>
              <a:rPr lang="cs-CZ" dirty="0"/>
              <a:t>Lhůty</a:t>
            </a:r>
          </a:p>
          <a:p>
            <a:pPr lvl="1"/>
            <a:r>
              <a:rPr lang="cs-CZ" dirty="0"/>
              <a:t>zákonné, správcovské</a:t>
            </a:r>
          </a:p>
          <a:p>
            <a:pPr lvl="1"/>
            <a:r>
              <a:rPr lang="cs-CZ" dirty="0"/>
              <a:t>Lhůty pro plnění povinností (lhůta pro stanovení daně, lhůta pro placení daně, lhůta pro vrácení přeplatku na dani…)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96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70A8E-3844-4393-AEED-EB4898CDD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932655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Nalézací řízení</a:t>
            </a:r>
          </a:p>
        </p:txBody>
      </p:sp>
    </p:spTree>
    <p:extLst>
      <p:ext uri="{BB962C8B-B14F-4D97-AF65-F5344CB8AC3E}">
        <p14:creationId xmlns:p14="http://schemas.microsoft.com/office/powerpoint/2010/main" val="377186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Nalézací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Vyměřovací x </a:t>
            </a:r>
            <a:r>
              <a:rPr lang="cs-CZ" dirty="0" err="1"/>
              <a:t>doměřovací</a:t>
            </a:r>
            <a:r>
              <a:rPr lang="cs-CZ" dirty="0"/>
              <a:t> řízení</a:t>
            </a:r>
          </a:p>
          <a:p>
            <a:pPr lvl="1"/>
            <a:r>
              <a:rPr lang="cs-CZ" dirty="0"/>
              <a:t>Vyměření x doměření daně</a:t>
            </a:r>
          </a:p>
          <a:p>
            <a:pPr lvl="1"/>
            <a:r>
              <a:rPr lang="cs-CZ" dirty="0"/>
              <a:t>Platební výměr, dodatečný platební výměr</a:t>
            </a:r>
          </a:p>
          <a:p>
            <a:endParaRPr lang="cs-CZ" dirty="0"/>
          </a:p>
          <a:p>
            <a:r>
              <a:rPr lang="cs-CZ" dirty="0"/>
              <a:t>Cílem je správné zjištění a stanovení daně</a:t>
            </a:r>
          </a:p>
          <a:p>
            <a:endParaRPr lang="cs-CZ" dirty="0"/>
          </a:p>
          <a:p>
            <a:r>
              <a:rPr lang="cs-CZ" dirty="0"/>
              <a:t>Zahájení – dispoziční zásada nebo ex offo</a:t>
            </a:r>
          </a:p>
          <a:p>
            <a:r>
              <a:rPr lang="cs-CZ" dirty="0"/>
              <a:t>Průběh – zpracování tvrzení daňového subjektu</a:t>
            </a:r>
          </a:p>
          <a:p>
            <a:r>
              <a:rPr lang="cs-CZ" dirty="0"/>
              <a:t>Ukončení - rozhodnutí</a:t>
            </a:r>
          </a:p>
        </p:txBody>
      </p:sp>
    </p:spTree>
    <p:extLst>
      <p:ext uri="{BB962C8B-B14F-4D97-AF65-F5344CB8AC3E}">
        <p14:creationId xmlns:p14="http://schemas.microsoft.com/office/powerpoint/2010/main" val="379061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Řádné </a:t>
            </a:r>
          </a:p>
          <a:p>
            <a:r>
              <a:rPr lang="cs-CZ" dirty="0"/>
              <a:t>Opravné </a:t>
            </a:r>
          </a:p>
          <a:p>
            <a:r>
              <a:rPr lang="cs-CZ" dirty="0"/>
              <a:t>Dodatečné</a:t>
            </a:r>
          </a:p>
          <a:p>
            <a:endParaRPr lang="cs-CZ" dirty="0"/>
          </a:p>
          <a:p>
            <a:r>
              <a:rPr lang="cs-CZ" dirty="0"/>
              <a:t>Hlášení</a:t>
            </a:r>
          </a:p>
          <a:p>
            <a:r>
              <a:rPr lang="cs-CZ" dirty="0"/>
              <a:t>Vyúčtování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61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Vyměřovací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řízení vedoucí k </a:t>
            </a:r>
            <a:r>
              <a:rPr lang="cs-CZ" u="sng" dirty="0"/>
              <a:t>prvnímu</a:t>
            </a:r>
            <a:r>
              <a:rPr lang="cs-CZ" dirty="0"/>
              <a:t> stanovení daně (i po lhůtě…)</a:t>
            </a:r>
          </a:p>
          <a:p>
            <a:endParaRPr lang="cs-CZ" dirty="0"/>
          </a:p>
          <a:p>
            <a:r>
              <a:rPr lang="cs-CZ" dirty="0"/>
              <a:t>Povinnost podat daňové přiznání</a:t>
            </a:r>
          </a:p>
          <a:p>
            <a:pPr lvl="1"/>
            <a:r>
              <a:rPr lang="cs-CZ" dirty="0"/>
              <a:t>Kdy vzniká?</a:t>
            </a:r>
          </a:p>
          <a:p>
            <a:pPr lvl="1"/>
            <a:r>
              <a:rPr lang="cs-CZ" dirty="0"/>
              <a:t>Co obsahuje?</a:t>
            </a:r>
          </a:p>
          <a:p>
            <a:pPr lvl="1"/>
            <a:r>
              <a:rPr lang="cs-CZ" dirty="0"/>
              <a:t>Do kdy musí být splněna?</a:t>
            </a:r>
          </a:p>
        </p:txBody>
      </p:sp>
    </p:spTree>
    <p:extLst>
      <p:ext uri="{BB962C8B-B14F-4D97-AF65-F5344CB8AC3E}">
        <p14:creationId xmlns:p14="http://schemas.microsoft.com/office/powerpoint/2010/main" val="371570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33417-191C-4EA0-B0C6-6AAEE784C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Řádné daňové tvrzení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8EF4B-6B51-480F-8C0D-C6A6B592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podat každý daňový subjekt, kterému je stanovena povinnost zákonem, nebo který byl vyzván správcem daně</a:t>
            </a:r>
          </a:p>
          <a:p>
            <a:r>
              <a:rPr lang="cs-CZ" dirty="0" err="1"/>
              <a:t>Autoaplikace</a:t>
            </a:r>
            <a:r>
              <a:rPr lang="cs-CZ" dirty="0"/>
              <a:t> - Daňový subjekt je povinen </a:t>
            </a:r>
            <a:r>
              <a:rPr lang="cs-CZ" b="1" dirty="0"/>
              <a:t>sám</a:t>
            </a:r>
            <a:r>
              <a:rPr lang="cs-CZ" dirty="0"/>
              <a:t> vyčíslit daň a uvést předepsané údaje, jakož i další okolnosti rozhodné pro vyměření daně</a:t>
            </a:r>
          </a:p>
          <a:p>
            <a:r>
              <a:rPr lang="cs-CZ" dirty="0"/>
              <a:t>Lhůta dle délky zdaňovacího období (§ 136 DŘ)</a:t>
            </a:r>
          </a:p>
          <a:p>
            <a:pPr lvl="1"/>
            <a:r>
              <a:rPr lang="cs-CZ" dirty="0"/>
              <a:t>Jaká je lhůta u daně z příjmů?</a:t>
            </a:r>
          </a:p>
          <a:p>
            <a:pPr lvl="1"/>
            <a:r>
              <a:rPr lang="cs-CZ" dirty="0"/>
              <a:t>Jaká je lhůta u silniční daně?</a:t>
            </a:r>
          </a:p>
          <a:p>
            <a:pPr lvl="1"/>
            <a:r>
              <a:rPr lang="cs-CZ" dirty="0"/>
              <a:t>Jaká je lhůta u daně z nemovitých věcí?</a:t>
            </a:r>
          </a:p>
          <a:p>
            <a:pPr lvl="1"/>
            <a:r>
              <a:rPr lang="cs-CZ" dirty="0"/>
              <a:t>Jaká je lhůta u DPH?</a:t>
            </a:r>
          </a:p>
          <a:p>
            <a:pPr lvl="1"/>
            <a:r>
              <a:rPr lang="cs-CZ" dirty="0"/>
              <a:t>Lze lhůty prodloužit?</a:t>
            </a:r>
          </a:p>
          <a:p>
            <a:pPr lvl="1"/>
            <a:r>
              <a:rPr lang="cs-CZ" dirty="0"/>
              <a:t>Výjimky!!!</a:t>
            </a:r>
          </a:p>
        </p:txBody>
      </p:sp>
    </p:spTree>
    <p:extLst>
      <p:ext uri="{BB962C8B-B14F-4D97-AF65-F5344CB8AC3E}">
        <p14:creationId xmlns:p14="http://schemas.microsoft.com/office/powerpoint/2010/main" val="8427707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384</TotalTime>
  <Words>1248</Words>
  <Application>Microsoft Office PowerPoint</Application>
  <PresentationFormat>Širokoúhlá obrazovka</PresentationFormat>
  <Paragraphs>137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Daňové řízení Nalézací řízení</vt:lpstr>
      <vt:lpstr>Daňové řízení x daňový proces</vt:lpstr>
      <vt:lpstr>Dílčí řízení daňového řízení</vt:lpstr>
      <vt:lpstr>Specifika daňového řízení</vt:lpstr>
      <vt:lpstr>    Nalézací řízení</vt:lpstr>
      <vt:lpstr>Nalézací řízení</vt:lpstr>
      <vt:lpstr>Daňové tvrzení</vt:lpstr>
      <vt:lpstr>1. Vyměřovací řízení</vt:lpstr>
      <vt:lpstr>Řádné daňové tvrzení</vt:lpstr>
      <vt:lpstr>Opravné daňové tvrzení</vt:lpstr>
      <vt:lpstr>Vyměření daně</vt:lpstr>
      <vt:lpstr>Vyměření daně</vt:lpstr>
      <vt:lpstr>2. Doměřovací řízení</vt:lpstr>
      <vt:lpstr>Dodatečné daňové přiznání</vt:lpstr>
      <vt:lpstr>Doměření daně</vt:lpstr>
      <vt:lpstr>    Nalézací řízení – specifika, průběh</vt:lpstr>
      <vt:lpstr>Výzva k podání daňového tvrzení</vt:lpstr>
      <vt:lpstr>Daňové tvrzení v zahájeném řízení</vt:lpstr>
      <vt:lpstr>Zaokrouhlování</vt:lpstr>
      <vt:lpstr>Rozhodnutí o stanovení daně</vt:lpstr>
      <vt:lpstr>Lhůta pro stanovení daně a nalézací řízení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36</cp:revision>
  <cp:lastPrinted>1601-01-01T00:00:00Z</cp:lastPrinted>
  <dcterms:created xsi:type="dcterms:W3CDTF">2020-12-10T09:33:34Z</dcterms:created>
  <dcterms:modified xsi:type="dcterms:W3CDTF">2022-02-16T17:19:22Z</dcterms:modified>
</cp:coreProperties>
</file>