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302" r:id="rId3"/>
    <p:sldId id="422" r:id="rId4"/>
    <p:sldId id="423" r:id="rId5"/>
    <p:sldId id="424" r:id="rId6"/>
    <p:sldId id="421" r:id="rId7"/>
    <p:sldId id="304" r:id="rId8"/>
    <p:sldId id="406" r:id="rId9"/>
    <p:sldId id="407" r:id="rId10"/>
    <p:sldId id="381" r:id="rId11"/>
    <p:sldId id="401" r:id="rId12"/>
    <p:sldId id="303" r:id="rId13"/>
    <p:sldId id="408" r:id="rId14"/>
    <p:sldId id="409" r:id="rId15"/>
    <p:sldId id="411" r:id="rId16"/>
    <p:sldId id="410" r:id="rId17"/>
    <p:sldId id="412" r:id="rId18"/>
    <p:sldId id="413" r:id="rId19"/>
    <p:sldId id="414" r:id="rId20"/>
    <p:sldId id="415" r:id="rId21"/>
    <p:sldId id="417" r:id="rId22"/>
    <p:sldId id="418" r:id="rId23"/>
    <p:sldId id="416" r:id="rId24"/>
    <p:sldId id="419" r:id="rId25"/>
    <p:sldId id="420" r:id="rId26"/>
    <p:sldId id="298" r:id="rId2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60" d="100"/>
          <a:sy n="160" d="100"/>
        </p:scale>
        <p:origin x="336" y="1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2B354D73-DE10-49EA-9903-03B5B6DC28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277869-E8C3-479E-94E6-23F26A397EC9}" type="slidenum">
              <a:rPr lang="cs-CZ" altLang="cs-CZ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F8EE86C0-8B5A-47CA-A0AB-7170756375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D0427BE8-0C32-42CB-AE47-5C710C7200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300C57-5F6E-4076-8F74-2203582BF8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3B9323-6D9B-4CF9-B1D0-E35668DA373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FACC6-74C2-4EAE-B93F-BECF7402A45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6361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Registrační řízení</a:t>
            </a:r>
            <a:br>
              <a:rPr lang="cs-CZ" dirty="0"/>
            </a:br>
            <a:r>
              <a:rPr lang="cs-CZ" dirty="0" err="1"/>
              <a:t>Řízení</a:t>
            </a:r>
            <a:r>
              <a:rPr lang="cs-CZ" dirty="0"/>
              <a:t> o závazném posouzení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Jan Neckář			</a:t>
            </a:r>
            <a:r>
              <a:rPr lang="pt-BR" dirty="0"/>
              <a:t>BZ402Zk Daně a správa daní</a:t>
            </a:r>
            <a:r>
              <a:rPr lang="cs-CZ" dirty="0"/>
              <a:t>		         únor 2021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B0FDF7-8C54-4A24-9950-5DCB478783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33795" name="Slide Number Placeholder 4">
            <a:extLst>
              <a:ext uri="{FF2B5EF4-FFF2-40B4-BE49-F238E27FC236}">
                <a16:creationId xmlns:a16="http://schemas.microsoft.com/office/drawing/2014/main" id="{2425925F-A3CE-4070-A108-AD20C8A6C0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0CE835-9B6A-4B18-97AB-14C5A9CC4CEA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200">
              <a:solidFill>
                <a:srgbClr val="000000"/>
              </a:solidFill>
            </a:endParaRPr>
          </a:p>
        </p:txBody>
      </p:sp>
      <p:pic>
        <p:nvPicPr>
          <p:cNvPr id="33796" name="Picture 2">
            <a:extLst>
              <a:ext uri="{FF2B5EF4-FFF2-40B4-BE49-F238E27FC236}">
                <a16:creationId xmlns:a16="http://schemas.microsoft.com/office/drawing/2014/main" id="{A1B0252A-0FA7-4394-8659-424819A0E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1" y="85726"/>
            <a:ext cx="8151813" cy="668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797" name="Organization Chart 3">
            <a:extLst>
              <a:ext uri="{FF2B5EF4-FFF2-40B4-BE49-F238E27FC236}">
                <a16:creationId xmlns:a16="http://schemas.microsoft.com/office/drawing/2014/main" id="{4C78A6FD-DD21-454B-8972-BF6504131804}"/>
              </a:ext>
            </a:extLst>
          </p:cNvPr>
          <p:cNvGrpSpPr>
            <a:grpSpLocks/>
          </p:cNvGrpSpPr>
          <p:nvPr/>
        </p:nvGrpSpPr>
        <p:grpSpPr bwMode="auto">
          <a:xfrm>
            <a:off x="2063750" y="188914"/>
            <a:ext cx="8135938" cy="6669087"/>
            <a:chOff x="1485" y="-1259"/>
            <a:chExt cx="3600" cy="8280"/>
          </a:xfrm>
        </p:grpSpPr>
        <p:cxnSp>
          <p:nvCxnSpPr>
            <p:cNvPr id="33798" name="_s2053">
              <a:extLst>
                <a:ext uri="{FF2B5EF4-FFF2-40B4-BE49-F238E27FC236}">
                  <a16:creationId xmlns:a16="http://schemas.microsoft.com/office/drawing/2014/main" id="{0E624B18-38F1-4099-8B21-B3086284C8E9}"/>
                </a:ext>
              </a:extLst>
            </p:cNvPr>
            <p:cNvCxnSpPr>
              <a:cxnSpLocks noChangeShapeType="1"/>
              <a:stCxn id="33812" idx="2"/>
              <a:endCxn id="33805" idx="3"/>
            </p:cNvCxnSpPr>
            <p:nvPr/>
          </p:nvCxnSpPr>
          <p:spPr bwMode="auto">
            <a:xfrm rot="10800000">
              <a:off x="2551" y="-540"/>
              <a:ext cx="374" cy="7240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799" name="_s2054">
              <a:extLst>
                <a:ext uri="{FF2B5EF4-FFF2-40B4-BE49-F238E27FC236}">
                  <a16:creationId xmlns:a16="http://schemas.microsoft.com/office/drawing/2014/main" id="{EF253FF3-E590-452E-B6E8-37C93FBE229D}"/>
                </a:ext>
              </a:extLst>
            </p:cNvPr>
            <p:cNvCxnSpPr>
              <a:cxnSpLocks noChangeShapeType="1"/>
              <a:stCxn id="33811" idx="2"/>
              <a:endCxn id="33805" idx="3"/>
            </p:cNvCxnSpPr>
            <p:nvPr/>
          </p:nvCxnSpPr>
          <p:spPr bwMode="auto">
            <a:xfrm rot="10800000">
              <a:off x="2551" y="-540"/>
              <a:ext cx="374" cy="6160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00" name="_s2055">
              <a:extLst>
                <a:ext uri="{FF2B5EF4-FFF2-40B4-BE49-F238E27FC236}">
                  <a16:creationId xmlns:a16="http://schemas.microsoft.com/office/drawing/2014/main" id="{B3E98990-C973-4314-9AC7-EE5CEF37E739}"/>
                </a:ext>
              </a:extLst>
            </p:cNvPr>
            <p:cNvCxnSpPr>
              <a:cxnSpLocks noChangeShapeType="1"/>
              <a:stCxn id="33810" idx="2"/>
              <a:endCxn id="33805" idx="3"/>
            </p:cNvCxnSpPr>
            <p:nvPr/>
          </p:nvCxnSpPr>
          <p:spPr bwMode="auto">
            <a:xfrm rot="10800000">
              <a:off x="2551" y="-540"/>
              <a:ext cx="374" cy="5080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01" name="_s2056">
              <a:extLst>
                <a:ext uri="{FF2B5EF4-FFF2-40B4-BE49-F238E27FC236}">
                  <a16:creationId xmlns:a16="http://schemas.microsoft.com/office/drawing/2014/main" id="{8147AA63-C1BE-4496-8014-844BF0116B94}"/>
                </a:ext>
              </a:extLst>
            </p:cNvPr>
            <p:cNvCxnSpPr>
              <a:cxnSpLocks noChangeShapeType="1"/>
              <a:stCxn id="33809" idx="2"/>
              <a:endCxn id="33805" idx="3"/>
            </p:cNvCxnSpPr>
            <p:nvPr/>
          </p:nvCxnSpPr>
          <p:spPr bwMode="auto">
            <a:xfrm rot="10800000">
              <a:off x="2551" y="-540"/>
              <a:ext cx="374" cy="3999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02" name="_s2057">
              <a:extLst>
                <a:ext uri="{FF2B5EF4-FFF2-40B4-BE49-F238E27FC236}">
                  <a16:creationId xmlns:a16="http://schemas.microsoft.com/office/drawing/2014/main" id="{E8EF9722-5130-45A0-B03C-26A3B61A4081}"/>
                </a:ext>
              </a:extLst>
            </p:cNvPr>
            <p:cNvCxnSpPr>
              <a:cxnSpLocks noChangeShapeType="1"/>
              <a:stCxn id="33808" idx="2"/>
              <a:endCxn id="33805" idx="3"/>
            </p:cNvCxnSpPr>
            <p:nvPr/>
          </p:nvCxnSpPr>
          <p:spPr bwMode="auto">
            <a:xfrm rot="10800000">
              <a:off x="2551" y="-540"/>
              <a:ext cx="374" cy="2919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03" name="_s2058">
              <a:extLst>
                <a:ext uri="{FF2B5EF4-FFF2-40B4-BE49-F238E27FC236}">
                  <a16:creationId xmlns:a16="http://schemas.microsoft.com/office/drawing/2014/main" id="{EAB48EC2-FF73-4287-9EB3-98CB255EC6A3}"/>
                </a:ext>
              </a:extLst>
            </p:cNvPr>
            <p:cNvCxnSpPr>
              <a:cxnSpLocks noChangeShapeType="1"/>
              <a:stCxn id="33807" idx="2"/>
              <a:endCxn id="33805" idx="3"/>
            </p:cNvCxnSpPr>
            <p:nvPr/>
          </p:nvCxnSpPr>
          <p:spPr bwMode="auto">
            <a:xfrm rot="10800000">
              <a:off x="2551" y="-540"/>
              <a:ext cx="374" cy="1839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04" name="_s2059">
              <a:extLst>
                <a:ext uri="{FF2B5EF4-FFF2-40B4-BE49-F238E27FC236}">
                  <a16:creationId xmlns:a16="http://schemas.microsoft.com/office/drawing/2014/main" id="{1AD94DC0-E3AC-48DF-A159-62697C7FA003}"/>
                </a:ext>
              </a:extLst>
            </p:cNvPr>
            <p:cNvCxnSpPr>
              <a:cxnSpLocks noChangeShapeType="1"/>
              <a:stCxn id="33806" idx="2"/>
              <a:endCxn id="33805" idx="3"/>
            </p:cNvCxnSpPr>
            <p:nvPr/>
          </p:nvCxnSpPr>
          <p:spPr bwMode="auto">
            <a:xfrm rot="10800000">
              <a:off x="2551" y="-540"/>
              <a:ext cx="374" cy="759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05" name="_s2060">
              <a:extLst>
                <a:ext uri="{FF2B5EF4-FFF2-40B4-BE49-F238E27FC236}">
                  <a16:creationId xmlns:a16="http://schemas.microsoft.com/office/drawing/2014/main" id="{F2F32124-8AD1-4A17-B7CA-3B9E9756C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" y="-1259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1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300" b="1">
                  <a:latin typeface="Arial" panose="020B0604020202020204" pitchFamily="34" charset="0"/>
                  <a:cs typeface="Times New Roman" panose="02020603050405020304" pitchFamily="18" charset="0"/>
                </a:rPr>
                <a:t>Registrační a vyhledávací proces</a:t>
              </a:r>
              <a:endParaRPr lang="cs-CZ" altLang="cs-CZ" sz="1700">
                <a:latin typeface="Arial" panose="020B0604020202020204" pitchFamily="34" charset="0"/>
              </a:endParaRPr>
            </a:p>
          </p:txBody>
        </p:sp>
        <p:sp>
          <p:nvSpPr>
            <p:cNvPr id="33806" name="_s2061">
              <a:extLst>
                <a:ext uri="{FF2B5EF4-FFF2-40B4-BE49-F238E27FC236}">
                  <a16:creationId xmlns:a16="http://schemas.microsoft.com/office/drawing/2014/main" id="{F1EF5443-9994-4C6F-A51C-9600E999F2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-179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500">
                  <a:latin typeface="Arial" panose="020B0604020202020204" pitchFamily="34" charset="0"/>
                  <a:cs typeface="Times New Roman" panose="02020603050405020304" pitchFamily="18" charset="0"/>
                </a:rPr>
                <a:t>Registrace daňových subjektů</a:t>
              </a:r>
              <a:endParaRPr lang="cs-CZ" altLang="cs-CZ" sz="1700">
                <a:latin typeface="Arial" panose="020B0604020202020204" pitchFamily="34" charset="0"/>
              </a:endParaRPr>
            </a:p>
          </p:txBody>
        </p:sp>
        <p:sp>
          <p:nvSpPr>
            <p:cNvPr id="33807" name="_s2062">
              <a:extLst>
                <a:ext uri="{FF2B5EF4-FFF2-40B4-BE49-F238E27FC236}">
                  <a16:creationId xmlns:a16="http://schemas.microsoft.com/office/drawing/2014/main" id="{4D3E11D6-4474-4A7B-8A52-0245662F5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90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500">
                  <a:latin typeface="Arial" panose="020B0604020202020204" pitchFamily="34" charset="0"/>
                  <a:cs typeface="Times New Roman" panose="02020603050405020304" pitchFamily="18" charset="0"/>
                </a:rPr>
                <a:t>Oznamování zákonem stanovených skutečností</a:t>
              </a:r>
              <a:endParaRPr lang="cs-CZ" altLang="cs-CZ" sz="1700">
                <a:latin typeface="Arial" panose="020B0604020202020204" pitchFamily="34" charset="0"/>
              </a:endParaRPr>
            </a:p>
          </p:txBody>
        </p:sp>
        <p:sp>
          <p:nvSpPr>
            <p:cNvPr id="33808" name="_s2063">
              <a:extLst>
                <a:ext uri="{FF2B5EF4-FFF2-40B4-BE49-F238E27FC236}">
                  <a16:creationId xmlns:a16="http://schemas.microsoft.com/office/drawing/2014/main" id="{906C7504-C79A-40CE-8D8B-CFD68EF7D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198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500">
                  <a:latin typeface="Arial" panose="020B0604020202020204" pitchFamily="34" charset="0"/>
                  <a:cs typeface="Times New Roman" panose="02020603050405020304" pitchFamily="18" charset="0"/>
                </a:rPr>
                <a:t>Oznamování změn dat daňových subjektů</a:t>
              </a:r>
              <a:endParaRPr lang="cs-CZ" altLang="cs-CZ" sz="1700">
                <a:latin typeface="Arial" panose="020B0604020202020204" pitchFamily="34" charset="0"/>
              </a:endParaRPr>
            </a:p>
          </p:txBody>
        </p:sp>
        <p:sp>
          <p:nvSpPr>
            <p:cNvPr id="33809" name="_s2064">
              <a:extLst>
                <a:ext uri="{FF2B5EF4-FFF2-40B4-BE49-F238E27FC236}">
                  <a16:creationId xmlns:a16="http://schemas.microsoft.com/office/drawing/2014/main" id="{4DAB185F-86AF-4963-8E41-EE8CC984A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306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500">
                  <a:latin typeface="Arial" panose="020B0604020202020204" pitchFamily="34" charset="0"/>
                  <a:cs typeface="Times New Roman" panose="02020603050405020304" pitchFamily="18" charset="0"/>
                </a:rPr>
                <a:t>Identifikace </a:t>
              </a:r>
              <a:endParaRPr lang="cs-CZ" altLang="cs-CZ" sz="1000">
                <a:latin typeface="Arial" panose="020B0604020202020204" pitchFamily="34" charset="0"/>
              </a:endParaRP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500">
                  <a:latin typeface="Arial" panose="020B0604020202020204" pitchFamily="34" charset="0"/>
                  <a:cs typeface="Times New Roman" panose="02020603050405020304" pitchFamily="18" charset="0"/>
                </a:rPr>
                <a:t>daňových subjektů</a:t>
              </a:r>
              <a:endParaRPr lang="cs-CZ" altLang="cs-CZ" sz="1700">
                <a:latin typeface="Arial" panose="020B0604020202020204" pitchFamily="34" charset="0"/>
              </a:endParaRPr>
            </a:p>
          </p:txBody>
        </p:sp>
        <p:sp>
          <p:nvSpPr>
            <p:cNvPr id="33810" name="_s2065">
              <a:extLst>
                <a:ext uri="{FF2B5EF4-FFF2-40B4-BE49-F238E27FC236}">
                  <a16:creationId xmlns:a16="http://schemas.microsoft.com/office/drawing/2014/main" id="{D900AAB8-6E25-4F78-A970-524FCED32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414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500">
                  <a:latin typeface="Arial" panose="020B0604020202020204" pitchFamily="34" charset="0"/>
                  <a:cs typeface="Times New Roman" panose="02020603050405020304" pitchFamily="18" charset="0"/>
                </a:rPr>
                <a:t>Řízení o ukončení činnosti daňových subjektů</a:t>
              </a:r>
              <a:endParaRPr lang="cs-CZ" altLang="cs-CZ" sz="1700">
                <a:latin typeface="Arial" panose="020B0604020202020204" pitchFamily="34" charset="0"/>
              </a:endParaRPr>
            </a:p>
          </p:txBody>
        </p:sp>
        <p:sp>
          <p:nvSpPr>
            <p:cNvPr id="33811" name="_s2066">
              <a:extLst>
                <a:ext uri="{FF2B5EF4-FFF2-40B4-BE49-F238E27FC236}">
                  <a16:creationId xmlns:a16="http://schemas.microsoft.com/office/drawing/2014/main" id="{8261064C-7D37-4275-B4D7-DE9F4F6DF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522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500">
                  <a:latin typeface="Arial" panose="020B0604020202020204" pitchFamily="34" charset="0"/>
                  <a:cs typeface="Times New Roman" panose="02020603050405020304" pitchFamily="18" charset="0"/>
                </a:rPr>
                <a:t>Vyhledávání daňových subjektů</a:t>
              </a:r>
              <a:endParaRPr lang="cs-CZ" altLang="cs-CZ" sz="1700">
                <a:latin typeface="Arial" panose="020B0604020202020204" pitchFamily="34" charset="0"/>
              </a:endParaRPr>
            </a:p>
          </p:txBody>
        </p:sp>
        <p:sp>
          <p:nvSpPr>
            <p:cNvPr id="33812" name="_s2067">
              <a:extLst>
                <a:ext uri="{FF2B5EF4-FFF2-40B4-BE49-F238E27FC236}">
                  <a16:creationId xmlns:a16="http://schemas.microsoft.com/office/drawing/2014/main" id="{16CDA12F-309D-4D7D-B7D7-7459C7B637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6301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9AAA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500">
                  <a:latin typeface="Arial" panose="020B0604020202020204" pitchFamily="34" charset="0"/>
                  <a:cs typeface="Times New Roman" panose="02020603050405020304" pitchFamily="18" charset="0"/>
                </a:rPr>
                <a:t>Údržba databáze registru daňových subjektů</a:t>
              </a:r>
              <a:endParaRPr lang="cs-CZ" altLang="cs-CZ" sz="17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9EF1A981-D404-4BB8-9D20-CFEBBEDC68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000"/>
              <a:t>Registrace daňových subjektů (vyhledávání)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E4212A-4CE1-4EF6-918F-344C305524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5844" name="Zástupný symbol pro číslo snímku 4">
            <a:extLst>
              <a:ext uri="{FF2B5EF4-FFF2-40B4-BE49-F238E27FC236}">
                <a16:creationId xmlns:a16="http://schemas.microsoft.com/office/drawing/2014/main" id="{1CE9B6BE-EDD2-4399-944C-1B344139E3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11A91E8-B137-45EF-BCA3-035D4620B2B8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200">
              <a:solidFill>
                <a:srgbClr val="00000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FDA3612-D7AE-4F0F-A3BF-1688C6D73B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A. Správcem daně (ex offo)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na základě vyhledávací činnosti správce daně (§ 78 daňového řádu)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na základě součinnosti třetích osob - oznamovací povinnost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na upozornění třetí osoby</a:t>
            </a:r>
          </a:p>
          <a:p>
            <a:pPr>
              <a:defRPr/>
            </a:pPr>
            <a:r>
              <a:rPr lang="cs-CZ" dirty="0"/>
              <a:t>B. Daňovým subjektem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na základě zákona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dobrovolnost (vlastní rozhodnutí)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6E658-385A-42B7-9E34-03C539D25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registrační povinnosti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044FE-483A-4B4E-9A3A-2104B5C5B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Registrační povinnost vzniká v okamžiku, kdy vznikne daňovému subjektu povinnost podat přihlášku k registraci k jednotlivé dani.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855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F95C3-6223-4DE8-AE7C-06F0C1D8E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Přihláška k registraci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32AAB2-3C4F-43D1-BDCA-F4A21637B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Daňový subjekt je povinen uvést předepsané údaje pro správu daní</a:t>
            </a:r>
          </a:p>
          <a:p>
            <a:pPr lvl="1"/>
            <a:r>
              <a:rPr lang="cs-CZ" dirty="0"/>
              <a:t>Označení daňového subjektu</a:t>
            </a:r>
          </a:p>
          <a:p>
            <a:pPr lvl="1"/>
            <a:r>
              <a:rPr lang="cs-CZ" dirty="0"/>
              <a:t>Obecný identifikátor pro vytvoření daňového identifikačního čísla</a:t>
            </a:r>
          </a:p>
          <a:p>
            <a:pPr lvl="1"/>
            <a:r>
              <a:rPr lang="cs-CZ" dirty="0"/>
              <a:t>DIČ přidělený v zahraničí, pokud má</a:t>
            </a:r>
          </a:p>
          <a:p>
            <a:pPr lvl="1"/>
            <a:r>
              <a:rPr lang="cs-CZ" dirty="0"/>
              <a:t>Údaje o povolení nebo oprávnění k činnosti</a:t>
            </a:r>
          </a:p>
          <a:p>
            <a:pPr lvl="1"/>
            <a:r>
              <a:rPr lang="cs-CZ" dirty="0"/>
              <a:t>Čísla účtů na nichž jsou soustředěny peněžní prostředky z její podnikatelské činnosti.</a:t>
            </a:r>
          </a:p>
          <a:p>
            <a:pPr lvl="1"/>
            <a:r>
              <a:rPr lang="cs-CZ" dirty="0"/>
              <a:t>Daně, ke kterým se registruje</a:t>
            </a:r>
          </a:p>
          <a:p>
            <a:pPr lvl="1"/>
            <a:r>
              <a:rPr lang="cs-CZ" dirty="0"/>
              <a:t>Organizační jednotky</a:t>
            </a:r>
          </a:p>
          <a:p>
            <a:pPr lvl="1"/>
            <a:r>
              <a:rPr lang="cs-CZ" dirty="0"/>
              <a:t>U právnické osoby také toho, kdo je oprávněn jednat jejím jménem</a:t>
            </a:r>
          </a:p>
          <a:p>
            <a:endParaRPr lang="cs-CZ" dirty="0"/>
          </a:p>
          <a:p>
            <a:r>
              <a:rPr lang="cs-CZ" dirty="0"/>
              <a:t>Tiskopis MF ČR, případně tiskopis MPO u živnostenských úřadů</a:t>
            </a:r>
          </a:p>
        </p:txBody>
      </p:sp>
    </p:spTree>
    <p:extLst>
      <p:ext uri="{BB962C8B-B14F-4D97-AF65-F5344CB8AC3E}">
        <p14:creationId xmlns:p14="http://schemas.microsoft.com/office/powerpoint/2010/main" val="2116282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724F68-B347-433C-B886-209308AB8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Oznamovací povinnost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C0523D-C8FF-4EA1-9093-F76D73C5B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Daňový subjekt má povinnost oznámit změnu údajů, jež je povinen uvádět při registraci, do 15 dnů ode dne změny</a:t>
            </a:r>
          </a:p>
          <a:p>
            <a:r>
              <a:rPr lang="cs-CZ" dirty="0"/>
              <a:t>Ve stejné lhůtě má povinnost požádat o zrušení registrace (jsou-li dány důvody zrušení registrace)</a:t>
            </a:r>
          </a:p>
          <a:p>
            <a:r>
              <a:rPr lang="cs-CZ" dirty="0"/>
              <a:t>Realizace prostřednictvím oznámení o změně registračních údajů</a:t>
            </a:r>
          </a:p>
          <a:p>
            <a:r>
              <a:rPr lang="cs-CZ" dirty="0"/>
              <a:t>Povinné přílohy (§ 127 odst. 3)</a:t>
            </a:r>
          </a:p>
          <a:p>
            <a:r>
              <a:rPr lang="cs-CZ" dirty="0"/>
              <a:t>Oznamovací povinnost nevzniká k údajům, které lze zjistit z rejstříků (změna sídla v OR, změna jména…)</a:t>
            </a:r>
          </a:p>
        </p:txBody>
      </p:sp>
    </p:spTree>
    <p:extLst>
      <p:ext uri="{BB962C8B-B14F-4D97-AF65-F5344CB8AC3E}">
        <p14:creationId xmlns:p14="http://schemas.microsoft.com/office/powerpoint/2010/main" val="2575207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40752B-BE16-4208-96A2-1685F353B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Pochybnosti v registračním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16C870-4CBD-4258-89EC-858B30DBB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správci daně vzniknou pochybnosti o správnosti nebo úplnosti údajů uvedených v přihlášce – výzva k vysvětlení, doložení nebo doplnění, případně ke změně</a:t>
            </a:r>
          </a:p>
          <a:p>
            <a:r>
              <a:rPr lang="cs-CZ" dirty="0"/>
              <a:t>Součástí je lhůta (délka dle obecných pravidel lhůt)</a:t>
            </a:r>
          </a:p>
          <a:p>
            <a:r>
              <a:rPr lang="cs-CZ" dirty="0"/>
              <a:t>Je-li vyhověno výzvě ve lhůtě a pochybnosti odstraněny – na přihlášku se hledí jako by byla podána bez vady v den původního podání</a:t>
            </a:r>
          </a:p>
          <a:p>
            <a:r>
              <a:rPr lang="cs-CZ" dirty="0"/>
              <a:t>Je-li vyhověno výzvě po lhůtě – přihláška se považuje za podanou až dnem vyhovění (=sankce)</a:t>
            </a:r>
          </a:p>
        </p:txBody>
      </p:sp>
    </p:spTree>
    <p:extLst>
      <p:ext uri="{BB962C8B-B14F-4D97-AF65-F5344CB8AC3E}">
        <p14:creationId xmlns:p14="http://schemas.microsoft.com/office/powerpoint/2010/main" val="216384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4579A-801E-4588-BD6A-73F6A14E3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registraci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166E66-3F08-4A8E-9B5E-98852137C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Lhůta na vydání rozhodnutí: do 30 dnů ode dne podání přihlášky, případně ode dne odstranění vad (lhůta může být prodloužena)</a:t>
            </a:r>
          </a:p>
          <a:p>
            <a:r>
              <a:rPr lang="cs-CZ" dirty="0"/>
              <a:t>Je-li rozhodnutí v souladu s přihláškou – neodůvodňuje se</a:t>
            </a:r>
          </a:p>
          <a:p>
            <a:r>
              <a:rPr lang="cs-CZ" dirty="0"/>
              <a:t>Není-li splněna registrační povinnost – správce daně provede registraci ex offo</a:t>
            </a:r>
          </a:p>
          <a:p>
            <a:r>
              <a:rPr lang="cs-CZ" dirty="0"/>
              <a:t>Přípustný opravný prostředek – odvolání (není vyloučeno)</a:t>
            </a:r>
          </a:p>
          <a:p>
            <a:endParaRPr lang="cs-CZ" dirty="0"/>
          </a:p>
          <a:p>
            <a:r>
              <a:rPr lang="cs-CZ" dirty="0"/>
              <a:t>Změna registračních údajů jen v podobě úředního záznamu!</a:t>
            </a:r>
          </a:p>
        </p:txBody>
      </p:sp>
    </p:spTree>
    <p:extLst>
      <p:ext uri="{BB962C8B-B14F-4D97-AF65-F5344CB8AC3E}">
        <p14:creationId xmlns:p14="http://schemas.microsoft.com/office/powerpoint/2010/main" val="2573577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0A8F0-890A-44D1-A6A1-032AC749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D8CBFE-8BBC-44AF-ABD7-94246F57D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daně přidělí daňové identifikační číslo</a:t>
            </a:r>
          </a:p>
          <a:p>
            <a:pPr lvl="1"/>
            <a:r>
              <a:rPr lang="cs-CZ" dirty="0" err="1"/>
              <a:t>CZ+kmenová</a:t>
            </a:r>
            <a:r>
              <a:rPr lang="cs-CZ" dirty="0"/>
              <a:t> část (u FO </a:t>
            </a:r>
            <a:r>
              <a:rPr lang="cs-CZ" dirty="0" err="1"/>
              <a:t>CZrodné</a:t>
            </a:r>
            <a:r>
              <a:rPr lang="cs-CZ" dirty="0"/>
              <a:t> číslo, u PO CZIČ – např. CZ0258478)</a:t>
            </a:r>
          </a:p>
          <a:p>
            <a:pPr lvl="1"/>
            <a:r>
              <a:rPr lang="cs-CZ" dirty="0"/>
              <a:t>ve specifických případech </a:t>
            </a:r>
            <a:r>
              <a:rPr lang="cs-CZ" dirty="0" err="1"/>
              <a:t>CZ+vlastní</a:t>
            </a:r>
            <a:r>
              <a:rPr lang="cs-CZ" dirty="0"/>
              <a:t> identifikátor správce daně</a:t>
            </a:r>
          </a:p>
          <a:p>
            <a:endParaRPr lang="cs-CZ" dirty="0"/>
          </a:p>
          <a:p>
            <a:r>
              <a:rPr lang="cs-CZ" dirty="0"/>
              <a:t>Daňový subjekt je povinen DIČ uvádět na všech svých podáních, v případech stanovených zákonem atd.</a:t>
            </a:r>
          </a:p>
        </p:txBody>
      </p:sp>
    </p:spTree>
    <p:extLst>
      <p:ext uri="{BB962C8B-B14F-4D97-AF65-F5344CB8AC3E}">
        <p14:creationId xmlns:p14="http://schemas.microsoft.com/office/powerpoint/2010/main" val="451481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ABF4DD-F854-40EB-BB49-55A09F81C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u jednotlivých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0CBF17-3023-46E1-9941-7711B4623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Přímé daně</a:t>
            </a:r>
          </a:p>
          <a:p>
            <a:pPr lvl="1"/>
            <a:r>
              <a:rPr lang="cs-CZ" dirty="0"/>
              <a:t>Daň z příjmů fyzických osob</a:t>
            </a:r>
          </a:p>
          <a:p>
            <a:pPr lvl="1"/>
            <a:r>
              <a:rPr lang="cs-CZ" dirty="0"/>
              <a:t>Daň z příjmů právnických osob</a:t>
            </a:r>
          </a:p>
          <a:p>
            <a:r>
              <a:rPr lang="cs-CZ" dirty="0"/>
              <a:t>Nepřímé daně</a:t>
            </a:r>
          </a:p>
          <a:p>
            <a:pPr lvl="1"/>
            <a:r>
              <a:rPr lang="cs-CZ" dirty="0"/>
              <a:t>DPH</a:t>
            </a:r>
          </a:p>
          <a:p>
            <a:pPr lvl="1"/>
            <a:r>
              <a:rPr lang="cs-CZ" dirty="0"/>
              <a:t>Spotřební daně</a:t>
            </a:r>
          </a:p>
          <a:p>
            <a:pPr lvl="1"/>
            <a:r>
              <a:rPr lang="cs-CZ" dirty="0"/>
              <a:t>Energetické daně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Různé lhůty, záleží na konkrétní právní úpravě</a:t>
            </a:r>
          </a:p>
        </p:txBody>
      </p:sp>
    </p:spTree>
    <p:extLst>
      <p:ext uri="{BB962C8B-B14F-4D97-AF65-F5344CB8AC3E}">
        <p14:creationId xmlns:p14="http://schemas.microsoft.com/office/powerpoint/2010/main" val="3026341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70A8E-3844-4393-AEED-EB4898CDD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4932655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Řízení o závazném posouzení</a:t>
            </a:r>
          </a:p>
        </p:txBody>
      </p:sp>
    </p:spTree>
    <p:extLst>
      <p:ext uri="{BB962C8B-B14F-4D97-AF65-F5344CB8AC3E}">
        <p14:creationId xmlns:p14="http://schemas.microsoft.com/office/powerpoint/2010/main" val="719935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70A8E-3844-4393-AEED-EB4898CDD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4932655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Etapy správy daní</a:t>
            </a:r>
          </a:p>
        </p:txBody>
      </p:sp>
    </p:spTree>
    <p:extLst>
      <p:ext uri="{BB962C8B-B14F-4D97-AF65-F5344CB8AC3E}">
        <p14:creationId xmlns:p14="http://schemas.microsoft.com/office/powerpoint/2010/main" val="37718640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64717-08A0-4183-99CE-AAC975554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Závazné posouzení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61C76-8A2C-436F-B140-DE1CE8A50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rámci českého práva až od 2004</a:t>
            </a:r>
          </a:p>
          <a:p>
            <a:r>
              <a:rPr lang="cs-CZ" dirty="0"/>
              <a:t>Správce daně se na základ žádosti daňového subjektu závazně vyjádří k problému zdanění</a:t>
            </a:r>
          </a:p>
          <a:p>
            <a:r>
              <a:rPr lang="cs-CZ" dirty="0"/>
              <a:t>Obecná právní úprava § 132 a násl. DŘ, dále pak daňové zákony</a:t>
            </a:r>
          </a:p>
          <a:p>
            <a:endParaRPr lang="cs-CZ" dirty="0"/>
          </a:p>
          <a:p>
            <a:r>
              <a:rPr lang="cs-CZ" dirty="0"/>
              <a:t>§ 132 odst. 1 DŘ „Správce daně vydá daňovému subjektu na jeho žádost rozhodnutí o závazném posouzení daňových důsledků, které pro něj vyplynou z daňově rozhodných skutečností již nastalých nebo očekávaných, a to v případech, kdy tak stanoví zákon.“</a:t>
            </a:r>
          </a:p>
        </p:txBody>
      </p:sp>
    </p:spTree>
    <p:extLst>
      <p:ext uri="{BB962C8B-B14F-4D97-AF65-F5344CB8AC3E}">
        <p14:creationId xmlns:p14="http://schemas.microsoft.com/office/powerpoint/2010/main" val="1260922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64717-08A0-4183-99CE-AAC975554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závazném posouzení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61C76-8A2C-436F-B140-DE1CE8A50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Výrok rozhodnutí o závazném posouzení obsahuje kromě náležitostí podle § 102 odst. 1 DŘ časový i věcný rozsah závaznosti vydaného rozhodnutí</a:t>
            </a:r>
          </a:p>
          <a:p>
            <a:r>
              <a:rPr lang="cs-CZ" dirty="0"/>
              <a:t>Proti rozhodnutí o závazném posouzení nelze uplatnit opravné prostředky</a:t>
            </a:r>
          </a:p>
          <a:p>
            <a:r>
              <a:rPr lang="cs-CZ" dirty="0"/>
              <a:t>Účinné vůči správci daně, který rozhoduje o daňové povinnosti daňového subjektu (může být i odlišný od správce daně, který rozhodnutí vydal), pokud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 době rozhodování o daňové povinnosti je skutečný stav věci </a:t>
            </a:r>
            <a:r>
              <a:rPr lang="cs-CZ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totožný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údaji, na jejichž základě bylo rozhodnutí o závazném posouzení vydáno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403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64717-08A0-4183-99CE-AAC975554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závazném posouzení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61C76-8A2C-436F-B140-DE1CE8A50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Rozhodnutí je neúčinné, pokud došlo ke změně právní úpravy</a:t>
            </a:r>
          </a:p>
          <a:p>
            <a:endParaRPr lang="cs-CZ" dirty="0"/>
          </a:p>
          <a:p>
            <a:r>
              <a:rPr lang="cs-CZ" dirty="0"/>
              <a:t>Časové omezení – max. 3 roky + zbytek zdaňovacího období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875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4F0874-2E39-4E7E-809E-63AC8DA45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Závazné posouzení -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E46548-8AB4-4CCC-A82B-3B5C78EDE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24a ZDP: Závazné posouzení způsobu rozdělení výdajů (nákladů), které nelze přiřadit pouze ke zdanitelným příjmům</a:t>
            </a:r>
          </a:p>
          <a:p>
            <a:r>
              <a:rPr lang="cs-CZ" dirty="0"/>
              <a:t>§ 24b ZDP: Závazné posouzení poměru výdajů (nákladů) spojených s provozem nemovité věci používané zčásti k činnosti, ze které plyne příjem ze samostatné činnosti, anebo k nájmu a zčásti k soukromým účelům, které lze uplatnit jako výdaj (náklad) na dosažení, zajištění a udržení příjmů</a:t>
            </a:r>
          </a:p>
          <a:p>
            <a:r>
              <a:rPr lang="cs-CZ" dirty="0"/>
              <a:t>§ 33a ZDP: Závazné posouzení skutečnosti, zda je zásah do majetku technickým zhodnocením</a:t>
            </a:r>
          </a:p>
        </p:txBody>
      </p:sp>
    </p:spTree>
    <p:extLst>
      <p:ext uri="{BB962C8B-B14F-4D97-AF65-F5344CB8AC3E}">
        <p14:creationId xmlns:p14="http://schemas.microsoft.com/office/powerpoint/2010/main" val="351299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FE800A-EE45-4AC7-AC19-0D433DA7D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Závazné posouzení -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AA6DF0-B85F-4F4C-BFCB-FD260ED1A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34e ZDP: Závazné posouzení výdajů vynaložených na výzkum a vývoj zahrnovaných do odpočtu</a:t>
            </a:r>
          </a:p>
          <a:p>
            <a:r>
              <a:rPr lang="cs-CZ" dirty="0"/>
              <a:t>§ 38nc ZDP: Závazné posouzení způsobu, jakým byla vytvořena cena sjednávaná mezi spojenými osobami</a:t>
            </a:r>
          </a:p>
          <a:p>
            <a:r>
              <a:rPr lang="cs-CZ" dirty="0"/>
              <a:t>§ 38nd ZDP: Závazné posouzení způsobu určení základu daně daňového nerezidenta z činností vykonávaných prostřednictvím stálé provozovny</a:t>
            </a:r>
          </a:p>
          <a:p>
            <a:r>
              <a:rPr lang="cs-CZ" dirty="0"/>
              <a:t>§ 47b ZDPH: Závazné posouzení určení sazby daně u zdanitelného plnění</a:t>
            </a:r>
          </a:p>
        </p:txBody>
      </p:sp>
    </p:spTree>
    <p:extLst>
      <p:ext uri="{BB962C8B-B14F-4D97-AF65-F5344CB8AC3E}">
        <p14:creationId xmlns:p14="http://schemas.microsoft.com/office/powerpoint/2010/main" val="11589569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FE800A-EE45-4AC7-AC19-0D433DA7D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Závazné posouzení -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AA6DF0-B85F-4F4C-BFCB-FD260ED1A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92 h ZDPH: Závazné posouzení pro použití režimu přenesení daňové povinnosti</a:t>
            </a:r>
          </a:p>
          <a:p>
            <a:r>
              <a:rPr lang="cs-CZ" dirty="0"/>
              <a:t>§ 32 ZET: Závazné posouzení o určení evidované tržby</a:t>
            </a:r>
          </a:p>
          <a:p>
            <a:endParaRPr lang="cs-CZ" dirty="0"/>
          </a:p>
          <a:p>
            <a:r>
              <a:rPr lang="cs-CZ" dirty="0"/>
              <a:t>+ další…</a:t>
            </a:r>
          </a:p>
        </p:txBody>
      </p:sp>
    </p:spTree>
    <p:extLst>
      <p:ext uri="{BB962C8B-B14F-4D97-AF65-F5344CB8AC3E}">
        <p14:creationId xmlns:p14="http://schemas.microsoft.com/office/powerpoint/2010/main" val="41497186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B52198-316F-4C1A-A18B-0717EAE09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E2A722-1044-4994-BBF2-23039643F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Postup, jehož cílem je správné (1.) zjištění a (2.) stanovení daně a (3.) zajištění její úhrady</a:t>
            </a:r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dirty="0"/>
              <a:t>Správa daní je soubor postupů a řízení</a:t>
            </a:r>
          </a:p>
          <a:p>
            <a:pPr eaLnBrk="1" hangingPunct="1"/>
            <a:r>
              <a:rPr lang="cs-CZ" altLang="cs-CZ" dirty="0"/>
              <a:t>Probíhá kontinuálně</a:t>
            </a:r>
          </a:p>
          <a:p>
            <a:pPr eaLnBrk="1" hangingPunct="1"/>
            <a:r>
              <a:rPr lang="cs-CZ" altLang="cs-CZ" dirty="0"/>
              <a:t>Správa daní ≠ daňová správa</a:t>
            </a:r>
          </a:p>
          <a:p>
            <a:pPr eaLnBrk="1" hangingPunct="1"/>
            <a:r>
              <a:rPr lang="cs-CZ" altLang="cs-CZ" dirty="0"/>
              <a:t>Správa daní </a:t>
            </a:r>
            <a:r>
              <a:rPr lang="cs-CZ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≠ daňové řízení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20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B52198-316F-4C1A-A18B-0717EAE09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správy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E2A722-1044-4994-BBF2-23039643F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Registrace daňových subjektů vč. činnosti vyhledávací – přípravné řízení</a:t>
            </a:r>
          </a:p>
          <a:p>
            <a:r>
              <a:rPr lang="cs-CZ" dirty="0"/>
              <a:t>Nalézací řízení (Vyměřování daní x Doměřování daní)</a:t>
            </a:r>
          </a:p>
          <a:p>
            <a:r>
              <a:rPr lang="cs-CZ" dirty="0"/>
              <a:t>Inkasní správa</a:t>
            </a:r>
          </a:p>
          <a:p>
            <a:r>
              <a:rPr lang="cs-CZ" dirty="0"/>
              <a:t>Opravné prostředky</a:t>
            </a:r>
          </a:p>
          <a:p>
            <a:r>
              <a:rPr lang="cs-CZ" dirty="0"/>
              <a:t>Vymáhání daní</a:t>
            </a:r>
          </a:p>
        </p:txBody>
      </p:sp>
    </p:spTree>
    <p:extLst>
      <p:ext uri="{BB962C8B-B14F-4D97-AF65-F5344CB8AC3E}">
        <p14:creationId xmlns:p14="http://schemas.microsoft.com/office/powerpoint/2010/main" val="381205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B52198-316F-4C1A-A18B-0717EAE09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řízení při správě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E2A722-1044-4994-BBF2-23039643F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Registrační řízení</a:t>
            </a:r>
          </a:p>
          <a:p>
            <a:r>
              <a:rPr lang="cs-CZ" dirty="0"/>
              <a:t>Řízení o závazném posouzení</a:t>
            </a:r>
          </a:p>
          <a:p>
            <a:r>
              <a:rPr lang="cs-CZ" dirty="0"/>
              <a:t>Daňové řízení</a:t>
            </a:r>
          </a:p>
          <a:p>
            <a:pPr lvl="1"/>
            <a:r>
              <a:rPr lang="cs-CZ" dirty="0"/>
              <a:t>Nalézací řízení (vyměřovací x </a:t>
            </a:r>
            <a:r>
              <a:rPr lang="cs-CZ" dirty="0" err="1"/>
              <a:t>doměřovací</a:t>
            </a:r>
            <a:r>
              <a:rPr lang="cs-CZ" dirty="0"/>
              <a:t> řízení)</a:t>
            </a:r>
          </a:p>
          <a:p>
            <a:pPr lvl="1"/>
            <a:r>
              <a:rPr lang="cs-CZ" dirty="0"/>
              <a:t>Inkasní řízení (řízení při placení daní, řízení o povolení posečkání) + exekuční řízení</a:t>
            </a:r>
          </a:p>
          <a:p>
            <a:pPr lvl="1"/>
            <a:r>
              <a:rPr lang="cs-CZ" dirty="0"/>
              <a:t>Řízení o opravných prostředcích</a:t>
            </a:r>
          </a:p>
          <a:p>
            <a:r>
              <a:rPr lang="cs-CZ" dirty="0"/>
              <a:t>Sankční řízení</a:t>
            </a:r>
          </a:p>
          <a:p>
            <a:r>
              <a:rPr lang="cs-CZ" sz="1800" dirty="0"/>
              <a:t>+ mnohá další </a:t>
            </a:r>
            <a:r>
              <a:rPr lang="cs-CZ" sz="1800"/>
              <a:t>(dílčí) řízení</a:t>
            </a:r>
            <a:r>
              <a:rPr lang="cs-CZ" sz="18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1820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70A8E-3844-4393-AEED-EB4898CDD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4932655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Registrační řízení</a:t>
            </a:r>
          </a:p>
        </p:txBody>
      </p:sp>
    </p:spTree>
    <p:extLst>
      <p:ext uri="{BB962C8B-B14F-4D97-AF65-F5344CB8AC3E}">
        <p14:creationId xmlns:p14="http://schemas.microsoft.com/office/powerpoint/2010/main" val="106995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B52198-316F-4C1A-A18B-0717EAE09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registrační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E2A722-1044-4994-BBF2-23039643F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Registrační řízení v širším pojetí: </a:t>
            </a:r>
            <a:r>
              <a:rPr lang="cs-CZ" altLang="cs-CZ" dirty="0"/>
              <a:t>výseč správy daní spojená s registrací a vyhledáváním daňových subjektů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dirty="0"/>
              <a:t>Registrační řízení v u</a:t>
            </a:r>
            <a:r>
              <a:rPr lang="cs-CZ" altLang="cs-CZ" dirty="0"/>
              <a:t>žším pojetí: řízení v procesu registrace, vyhledávání, změny a  zrušení registrace daňového subjektu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070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6C7F5403-BB0C-4410-86CD-5805622F34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Cíl registračního řízení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BAD62D8D-ABBD-47B2-B8B2-B66A878703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Specifické řízení, která se uplatňuje při správě daní, ale není součástí daňového řízení ve smyslu § 134 DŘ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Slouží k tomu, že dojde k přesnému vymezení daňových subjektů pro jednotlivé správce daně a tedy zjištění okruhu povinných subjektů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Správce daně zjišťuje údaje proto, aby mohl se subjektem dále pracovat v rámci správy daní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4510F1F-9D24-4171-9104-95882E351B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1749" name="Zástupný symbol pro číslo snímku 4">
            <a:extLst>
              <a:ext uri="{FF2B5EF4-FFF2-40B4-BE49-F238E27FC236}">
                <a16:creationId xmlns:a16="http://schemas.microsoft.com/office/drawing/2014/main" id="{194C54F7-F963-44D0-B644-3A4BDBEA57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5137405-4FD6-42F1-B883-861D7750436E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44BB6921-0443-48E8-85E3-36564D515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Subjekty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AD83BD-DAAF-4A67-81E6-0F39B2C16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endParaRPr lang="cs-CZ" sz="2400" dirty="0"/>
          </a:p>
          <a:p>
            <a:pPr lvl="1" eaLnBrk="1" hangingPunct="1">
              <a:defRPr/>
            </a:pPr>
            <a:r>
              <a:rPr lang="cs-CZ" sz="2400" dirty="0"/>
              <a:t>Oprávněný – správce daně</a:t>
            </a:r>
          </a:p>
          <a:p>
            <a:pPr lvl="1" eaLnBrk="1" hangingPunct="1">
              <a:defRPr/>
            </a:pPr>
            <a:endParaRPr lang="cs-CZ" sz="2400" dirty="0"/>
          </a:p>
          <a:p>
            <a:pPr lvl="1" eaLnBrk="1" hangingPunct="1">
              <a:defRPr/>
            </a:pPr>
            <a:endParaRPr lang="cs-CZ" sz="2400" dirty="0"/>
          </a:p>
          <a:p>
            <a:pPr lvl="1" eaLnBrk="1" hangingPunct="1">
              <a:defRPr/>
            </a:pPr>
            <a:endParaRPr lang="cs-CZ" sz="2400" dirty="0"/>
          </a:p>
          <a:p>
            <a:pPr lvl="1" eaLnBrk="1" hangingPunct="1">
              <a:defRPr/>
            </a:pPr>
            <a:r>
              <a:rPr lang="cs-CZ" sz="2400" dirty="0"/>
              <a:t>Povinný – daňový subjekt (plátce, poplatník)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1FEEFF0-28AA-484D-A660-CBFD1A14CD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2773" name="Zástupný symbol pro číslo snímku 4">
            <a:extLst>
              <a:ext uri="{FF2B5EF4-FFF2-40B4-BE49-F238E27FC236}">
                <a16:creationId xmlns:a16="http://schemas.microsoft.com/office/drawing/2014/main" id="{F9B45B7F-4348-404F-BE18-647D80ED86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FA3394-4E1D-48E9-BF9B-35892ABCEBD4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301</TotalTime>
  <Words>1160</Words>
  <Application>Microsoft Office PowerPoint</Application>
  <PresentationFormat>Širokoúhlá obrazovka</PresentationFormat>
  <Paragraphs>151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Arial</vt:lpstr>
      <vt:lpstr>Tahoma</vt:lpstr>
      <vt:lpstr>Trebuchet MS</vt:lpstr>
      <vt:lpstr>Wingdings</vt:lpstr>
      <vt:lpstr>Prezentace_MU_CZ</vt:lpstr>
      <vt:lpstr>Registrační řízení Řízení o závazném posouzení</vt:lpstr>
      <vt:lpstr>    Etapy správy daní</vt:lpstr>
      <vt:lpstr>Správa daní</vt:lpstr>
      <vt:lpstr>Etapy správy daní</vt:lpstr>
      <vt:lpstr>Zvláštní řízení při správě daní</vt:lpstr>
      <vt:lpstr>    Registrační řízení</vt:lpstr>
      <vt:lpstr>Pojem registrační řízení</vt:lpstr>
      <vt:lpstr>Cíl registračního řízení</vt:lpstr>
      <vt:lpstr>Subjekty</vt:lpstr>
      <vt:lpstr>Prezentace aplikace PowerPoint</vt:lpstr>
      <vt:lpstr>Registrace daňových subjektů (vyhledávání)</vt:lpstr>
      <vt:lpstr>Vznik registrační povinnosti</vt:lpstr>
      <vt:lpstr>Přihláška k registraci</vt:lpstr>
      <vt:lpstr>Oznamovací povinnost</vt:lpstr>
      <vt:lpstr>Pochybnosti v registračním řízení</vt:lpstr>
      <vt:lpstr>Rozhodnutí o registraci</vt:lpstr>
      <vt:lpstr>DIČ</vt:lpstr>
      <vt:lpstr>Registrace u jednotlivých daní</vt:lpstr>
      <vt:lpstr>    Řízení o závazném posouzení</vt:lpstr>
      <vt:lpstr>Závazné posouzení</vt:lpstr>
      <vt:lpstr>Rozhodnutí o závazném posouzení</vt:lpstr>
      <vt:lpstr>Rozhodnutí o závazném posouzení</vt:lpstr>
      <vt:lpstr>Závazné posouzení - situace</vt:lpstr>
      <vt:lpstr>Závazné posouzení - situace</vt:lpstr>
      <vt:lpstr>Závazné posouzení - situace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Jan Neckář</cp:lastModifiedBy>
  <cp:revision>23</cp:revision>
  <cp:lastPrinted>1601-01-01T00:00:00Z</cp:lastPrinted>
  <dcterms:created xsi:type="dcterms:W3CDTF">2020-12-10T09:33:34Z</dcterms:created>
  <dcterms:modified xsi:type="dcterms:W3CDTF">2022-02-17T05:54:55Z</dcterms:modified>
</cp:coreProperties>
</file>