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6"/>
  </p:notesMasterIdLst>
  <p:handoutMasterIdLst>
    <p:handoutMasterId r:id="rId37"/>
  </p:handoutMasterIdLst>
  <p:sldIdLst>
    <p:sldId id="256" r:id="rId2"/>
    <p:sldId id="258" r:id="rId3"/>
    <p:sldId id="373" r:id="rId4"/>
    <p:sldId id="370" r:id="rId5"/>
    <p:sldId id="336" r:id="rId6"/>
    <p:sldId id="386" r:id="rId7"/>
    <p:sldId id="268" r:id="rId8"/>
    <p:sldId id="269" r:id="rId9"/>
    <p:sldId id="270" r:id="rId10"/>
    <p:sldId id="273" r:id="rId11"/>
    <p:sldId id="337" r:id="rId12"/>
    <p:sldId id="257" r:id="rId13"/>
    <p:sldId id="260" r:id="rId14"/>
    <p:sldId id="379" r:id="rId15"/>
    <p:sldId id="389" r:id="rId16"/>
    <p:sldId id="390" r:id="rId17"/>
    <p:sldId id="387" r:id="rId18"/>
    <p:sldId id="391" r:id="rId19"/>
    <p:sldId id="392" r:id="rId20"/>
    <p:sldId id="266" r:id="rId21"/>
    <p:sldId id="388" r:id="rId22"/>
    <p:sldId id="385" r:id="rId23"/>
    <p:sldId id="358" r:id="rId24"/>
    <p:sldId id="359" r:id="rId25"/>
    <p:sldId id="360" r:id="rId26"/>
    <p:sldId id="362" r:id="rId27"/>
    <p:sldId id="364" r:id="rId28"/>
    <p:sldId id="368" r:id="rId29"/>
    <p:sldId id="369" r:id="rId30"/>
    <p:sldId id="349" r:id="rId31"/>
    <p:sldId id="350" r:id="rId32"/>
    <p:sldId id="393" r:id="rId33"/>
    <p:sldId id="394" r:id="rId34"/>
    <p:sldId id="354" r:id="rId3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69" d="100"/>
          <a:sy n="69" d="100"/>
        </p:scale>
        <p:origin x="79" y="1385"/>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pt-BR"/>
              <a:t>doc. JUDr. Tereza Kyselovská, Ph.D.</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pt-BR"/>
              <a:t>doc. JUDr. Tereza Kyselovská, Ph.D.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7945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4" name="Zástupný symbol pro obsah 3"/>
          <p:cNvSpPr>
            <a:spLocks noGrp="1"/>
          </p:cNvSpPr>
          <p:nvPr>
            <p:ph sz="half" idx="2"/>
          </p:nvPr>
        </p:nvSpPr>
        <p:spPr>
          <a:xfrm>
            <a:off x="6298841" y="2019302"/>
            <a:ext cx="5169259"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a:t>doc. JUDr. Tereza Kyselovská, Ph.D.</a:t>
            </a:r>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90490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pt-BR"/>
              <a:t>doc. 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pt-BR"/>
              <a:t>doc. JUDr. Tereza Kyselovská, Ph.D.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pt-BR"/>
              <a:t>doc. JUDr. Tereza Kyselovská, Ph.D.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pt-BR"/>
              <a:t>doc. JUDr. Tereza Kyselovská, Ph.D.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pt-BR"/>
              <a:t>doc. JUDr. Tereza Kyselovská, Ph.D.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s.muni.cz/auth/el/law/jaro2024/CORE113/index.qwarp?predmet=1570001;qurl=%2Fel%2Flaw%2Fjaro2024%2FCORE113%2Findex.qwar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uni.cz/lide/107801-tereza-kyselovska/zivotopis" TargetMode="External"/><Relationship Id="rId2" Type="http://schemas.openxmlformats.org/officeDocument/2006/relationships/hyperlink" Target="mailto:tereza.kyselovska@law.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501869" y="2717484"/>
            <a:ext cx="11361600" cy="1171580"/>
          </a:xfrm>
        </p:spPr>
        <p:txBody>
          <a:bodyPr/>
          <a:lstStyle/>
          <a:p>
            <a:r>
              <a:rPr lang="cs-CZ" dirty="0"/>
              <a:t>Technologický vývoj a právní regulace práv duševního vlastnictví v mezinárodním prostoru </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501869" y="4768409"/>
            <a:ext cx="11361600" cy="698497"/>
          </a:xfrm>
        </p:spPr>
        <p:txBody>
          <a:bodyPr/>
          <a:lstStyle/>
          <a:p>
            <a:r>
              <a:rPr lang="cs-CZ" dirty="0">
                <a:hlinkClick r:id="rId2"/>
              </a:rPr>
              <a:t>Jednotlivec (nepodnikatel i podnikatel) a právo v regionálně a univerzálně propojeném světě</a:t>
            </a:r>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průmyslová revoluce</a:t>
            </a:r>
          </a:p>
        </p:txBody>
      </p:sp>
      <p:sp>
        <p:nvSpPr>
          <p:cNvPr id="3" name="Zástupný symbol pro obsah 2"/>
          <p:cNvSpPr>
            <a:spLocks noGrp="1"/>
          </p:cNvSpPr>
          <p:nvPr>
            <p:ph idx="1"/>
          </p:nvPr>
        </p:nvSpPr>
        <p:spPr/>
        <p:txBody>
          <a:bodyPr/>
          <a:lstStyle/>
          <a:p>
            <a:r>
              <a:rPr lang="cs-CZ" altLang="cs-CZ" sz="2400" dirty="0"/>
              <a:t>1990, </a:t>
            </a:r>
            <a:r>
              <a:rPr lang="cs-CZ" altLang="cs-CZ" sz="2400" dirty="0" err="1"/>
              <a:t>Jeremy</a:t>
            </a:r>
            <a:r>
              <a:rPr lang="cs-CZ" altLang="cs-CZ" sz="2400" dirty="0"/>
              <a:t> </a:t>
            </a:r>
            <a:r>
              <a:rPr lang="cs-CZ" altLang="cs-CZ" sz="2400" dirty="0" err="1"/>
              <a:t>Rifkin</a:t>
            </a:r>
            <a:r>
              <a:rPr lang="cs-CZ" altLang="cs-CZ" sz="2400" dirty="0"/>
              <a:t> - internet, moderní formy komunikace a obnovitelné zdroje ve 21. století</a:t>
            </a:r>
          </a:p>
          <a:p>
            <a:r>
              <a:rPr lang="cs-CZ" sz="2400" i="1" dirty="0"/>
              <a:t>„</a:t>
            </a:r>
            <a:r>
              <a:rPr lang="en-US" sz="2400" i="1" dirty="0"/>
              <a:t>There are three reasons why today’s transformations represent not merely a prolongation of the Third Industrial Revolution but rather the arrival of a Fourth and distinct one: velocity, scope, and systems impact. The speed of current breakthroughs has no historical precedent. When compared with previous industrial revolutions, the Fourth is evolving at an exponential rather than a linear pace.</a:t>
            </a:r>
            <a:r>
              <a:rPr lang="cs-CZ" sz="2400" i="1" dirty="0"/>
              <a:t>“</a:t>
            </a:r>
            <a:r>
              <a:rPr lang="en-US" sz="2400" i="1" dirty="0"/>
              <a:t> </a:t>
            </a:r>
            <a:endParaRPr lang="cs-CZ" altLang="cs-CZ" sz="2400" i="1" dirty="0"/>
          </a:p>
          <a:p>
            <a:endParaRPr lang="cs-CZ" sz="2400" dirty="0"/>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49451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dirty="0"/>
              <a:t>Internet</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24679" y="1556544"/>
            <a:ext cx="4699000" cy="3744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8CEEB56-DA78-41F8-A3F5-4405F8BDC928}" type="slidenum">
              <a:rPr lang="cs-CZ" altLang="cs-CZ" sz="1200"/>
              <a:pPr>
                <a:spcBef>
                  <a:spcPct val="0"/>
                </a:spcBef>
                <a:buClrTx/>
                <a:buFontTx/>
                <a:buNone/>
              </a:pPr>
              <a:t>11</a:t>
            </a:fld>
            <a:endParaRPr lang="cs-CZ" altLang="cs-CZ" sz="1200"/>
          </a:p>
        </p:txBody>
      </p:sp>
      <p:sp>
        <p:nvSpPr>
          <p:cNvPr id="2" name="Zástupný symbol pro zápatí 1"/>
          <p:cNvSpPr>
            <a:spLocks noGrp="1"/>
          </p:cNvSpPr>
          <p:nvPr>
            <p:ph type="ftr" sz="quarter" idx="10"/>
          </p:nvPr>
        </p:nvSpPr>
        <p:spPr/>
        <p:txBody>
          <a:bodyPr/>
          <a:lstStyle/>
          <a:p>
            <a:r>
              <a:rPr lang="cs-CZ" altLang="cs-CZ"/>
              <a:t>doc. JUDr. Tereza Kyselovská, Ph.D.</a:t>
            </a:r>
            <a:endParaRPr lang="cs-CZ" altLang="cs-CZ" dirty="0"/>
          </a:p>
        </p:txBody>
      </p:sp>
    </p:spTree>
    <p:extLst>
      <p:ext uri="{BB962C8B-B14F-4D97-AF65-F5344CB8AC3E}">
        <p14:creationId xmlns:p14="http://schemas.microsoft.com/office/powerpoint/2010/main" val="137681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8D40D4-E5A5-A07B-FBDD-462CDD896C3B}"/>
              </a:ext>
            </a:extLst>
          </p:cNvPr>
          <p:cNvSpPr>
            <a:spLocks noGrp="1"/>
          </p:cNvSpPr>
          <p:nvPr>
            <p:ph type="ftr" sz="quarter" idx="10"/>
          </p:nvPr>
        </p:nvSpPr>
        <p:spPr/>
        <p:txBody>
          <a:bodyPr/>
          <a:lstStyle/>
          <a:p>
            <a:r>
              <a:rPr lang="cs-CZ"/>
              <a:t>Tradiční přístupy mezinárodního práva soukromého a procesního a jejich relevance v online prostředí</a:t>
            </a:r>
            <a:endParaRPr lang="cs-CZ" dirty="0"/>
          </a:p>
        </p:txBody>
      </p:sp>
      <p:sp>
        <p:nvSpPr>
          <p:cNvPr id="3" name="Zástupný symbol pro číslo snímku 2">
            <a:extLst>
              <a:ext uri="{FF2B5EF4-FFF2-40B4-BE49-F238E27FC236}">
                <a16:creationId xmlns:a16="http://schemas.microsoft.com/office/drawing/2014/main" id="{6335072F-BB9B-DF9B-5B6A-FA5BC636B5A1}"/>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1BE2797A-F04A-3BFA-C060-09472E7BB9E0}"/>
              </a:ext>
            </a:extLst>
          </p:cNvPr>
          <p:cNvSpPr>
            <a:spLocks noGrp="1"/>
          </p:cNvSpPr>
          <p:nvPr>
            <p:ph type="title"/>
          </p:nvPr>
        </p:nvSpPr>
        <p:spPr/>
        <p:txBody>
          <a:bodyPr/>
          <a:lstStyle/>
          <a:p>
            <a:r>
              <a:rPr lang="cs-CZ" dirty="0"/>
              <a:t>Technologie </a:t>
            </a:r>
          </a:p>
        </p:txBody>
      </p:sp>
      <p:pic>
        <p:nvPicPr>
          <p:cNvPr id="7" name="Zástupný obsah 6" descr="Obsah obrázku řada/pruh, snímek obrazovky, Vykreslený graf, diagram&#10;&#10;Popis byl vytvořen automaticky">
            <a:extLst>
              <a:ext uri="{FF2B5EF4-FFF2-40B4-BE49-F238E27FC236}">
                <a16:creationId xmlns:a16="http://schemas.microsoft.com/office/drawing/2014/main" id="{E9E1AF5E-882F-4D9A-93AB-C7FD43B27A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51" t="3396" r="3055" b="12223"/>
          <a:stretch/>
        </p:blipFill>
        <p:spPr>
          <a:xfrm>
            <a:off x="3579616" y="1952997"/>
            <a:ext cx="4424384" cy="3493583"/>
          </a:xfrm>
        </p:spPr>
      </p:pic>
      <p:pic>
        <p:nvPicPr>
          <p:cNvPr id="9" name="Obrázek 8" descr="Obsah obrázku klipart, symbol, logo, Grafika&#10;&#10;Popis byl vytvořen automaticky">
            <a:extLst>
              <a:ext uri="{FF2B5EF4-FFF2-40B4-BE49-F238E27FC236}">
                <a16:creationId xmlns:a16="http://schemas.microsoft.com/office/drawing/2014/main" id="{D7C9D04E-1100-7A1C-8F8B-A5E85F923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585" y="4114527"/>
            <a:ext cx="1015190" cy="1028726"/>
          </a:xfrm>
          <a:prstGeom prst="rect">
            <a:avLst/>
          </a:prstGeom>
        </p:spPr>
      </p:pic>
      <p:pic>
        <p:nvPicPr>
          <p:cNvPr id="11" name="Obrázek 10" descr="Obsah obrázku Grafika, Písmo, grafický design, bílé&#10;&#10;Popis byl vytvořen automaticky">
            <a:extLst>
              <a:ext uri="{FF2B5EF4-FFF2-40B4-BE49-F238E27FC236}">
                <a16:creationId xmlns:a16="http://schemas.microsoft.com/office/drawing/2014/main" id="{A7B64FB1-3240-0AD7-BD40-F202AA8F5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691" y="3851955"/>
            <a:ext cx="1381851" cy="262572"/>
          </a:xfrm>
          <a:prstGeom prst="rect">
            <a:avLst/>
          </a:prstGeom>
        </p:spPr>
      </p:pic>
      <p:pic>
        <p:nvPicPr>
          <p:cNvPr id="13" name="Obrázek 12" descr="Obsah obrázku text, umění, Grafika&#10;&#10;Popis byl vytvořen automaticky">
            <a:extLst>
              <a:ext uri="{FF2B5EF4-FFF2-40B4-BE49-F238E27FC236}">
                <a16:creationId xmlns:a16="http://schemas.microsoft.com/office/drawing/2014/main" id="{3E01D34E-68E6-8E42-37D0-A405594F3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785" y="449296"/>
            <a:ext cx="1773187" cy="992985"/>
          </a:xfrm>
          <a:prstGeom prst="rect">
            <a:avLst/>
          </a:prstGeom>
        </p:spPr>
      </p:pic>
      <p:sp>
        <p:nvSpPr>
          <p:cNvPr id="14" name="Šipka: ohnutá nahoru 13">
            <a:extLst>
              <a:ext uri="{FF2B5EF4-FFF2-40B4-BE49-F238E27FC236}">
                <a16:creationId xmlns:a16="http://schemas.microsoft.com/office/drawing/2014/main" id="{2F5B6930-1882-B41D-D17F-2F38B510DC87}"/>
              </a:ext>
            </a:extLst>
          </p:cNvPr>
          <p:cNvSpPr/>
          <p:nvPr/>
        </p:nvSpPr>
        <p:spPr bwMode="auto">
          <a:xfrm>
            <a:off x="7914786" y="1511105"/>
            <a:ext cx="438747" cy="643770"/>
          </a:xfrm>
          <a:prstGeom prst="bentUp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endParaRPr lang="cs-CZ" sz="2800" dirty="0" err="1">
              <a:solidFill>
                <a:schemeClr val="bg1"/>
              </a:solidFill>
              <a:latin typeface="+mn-lt"/>
            </a:endParaRPr>
          </a:p>
        </p:txBody>
      </p:sp>
    </p:spTree>
    <p:extLst>
      <p:ext uri="{BB962C8B-B14F-4D97-AF65-F5344CB8AC3E}">
        <p14:creationId xmlns:p14="http://schemas.microsoft.com/office/powerpoint/2010/main" val="299836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966B23E-E09C-E637-2864-7879EEB55FC2}"/>
              </a:ext>
            </a:extLst>
          </p:cNvPr>
          <p:cNvSpPr>
            <a:spLocks noGrp="1"/>
          </p:cNvSpPr>
          <p:nvPr>
            <p:ph type="ftr" sz="quarter" idx="10"/>
          </p:nvPr>
        </p:nvSpPr>
        <p:spPr/>
        <p:txBody>
          <a:bodyPr/>
          <a:lstStyle/>
          <a:p>
            <a:r>
              <a:rPr lang="cs-CZ"/>
              <a:t>Tradiční přístupy mezinárodního práva soukromého a procesního a jejich relevance v online prostředí</a:t>
            </a:r>
            <a:endParaRPr lang="cs-CZ" dirty="0"/>
          </a:p>
        </p:txBody>
      </p:sp>
      <p:sp>
        <p:nvSpPr>
          <p:cNvPr id="3" name="Zástupný symbol pro číslo snímku 2">
            <a:extLst>
              <a:ext uri="{FF2B5EF4-FFF2-40B4-BE49-F238E27FC236}">
                <a16:creationId xmlns:a16="http://schemas.microsoft.com/office/drawing/2014/main" id="{264193E7-BC54-2970-D983-FC81D492BCC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5E4AAFCF-C63F-2FB4-34AE-E5DCFB38258D}"/>
              </a:ext>
            </a:extLst>
          </p:cNvPr>
          <p:cNvSpPr>
            <a:spLocks noGrp="1"/>
          </p:cNvSpPr>
          <p:nvPr>
            <p:ph type="title"/>
          </p:nvPr>
        </p:nvSpPr>
        <p:spPr/>
        <p:txBody>
          <a:bodyPr/>
          <a:lstStyle/>
          <a:p>
            <a:r>
              <a:rPr lang="cs-CZ" dirty="0"/>
              <a:t>Technologie</a:t>
            </a:r>
          </a:p>
        </p:txBody>
      </p:sp>
      <p:sp>
        <p:nvSpPr>
          <p:cNvPr id="5" name="Zástupný obsah 4">
            <a:extLst>
              <a:ext uri="{FF2B5EF4-FFF2-40B4-BE49-F238E27FC236}">
                <a16:creationId xmlns:a16="http://schemas.microsoft.com/office/drawing/2014/main" id="{DD10725E-A679-796B-B7E3-858321F83482}"/>
              </a:ext>
            </a:extLst>
          </p:cNvPr>
          <p:cNvSpPr>
            <a:spLocks noGrp="1"/>
          </p:cNvSpPr>
          <p:nvPr>
            <p:ph idx="1"/>
          </p:nvPr>
        </p:nvSpPr>
        <p:spPr/>
        <p:txBody>
          <a:bodyPr/>
          <a:lstStyle/>
          <a:p>
            <a:r>
              <a:rPr lang="cs-CZ" dirty="0"/>
              <a:t>S online prostředím a novými technologiemi se musíme vyrovnat jako</a:t>
            </a:r>
          </a:p>
          <a:p>
            <a:pPr marL="511200" indent="-457200">
              <a:buFont typeface="+mj-lt"/>
              <a:buAutoNum type="arabicPeriod"/>
            </a:pPr>
            <a:r>
              <a:rPr lang="cs-CZ" dirty="0"/>
              <a:t>uživatelé (chytré telefony, aplikace)</a:t>
            </a:r>
          </a:p>
          <a:p>
            <a:pPr marL="511200" indent="-457200">
              <a:buFont typeface="+mj-lt"/>
              <a:buAutoNum type="arabicPeriod"/>
            </a:pPr>
            <a:r>
              <a:rPr lang="cs-CZ" dirty="0"/>
              <a:t>pedagogové a akademičtí pracovníci (nové výukové metody s využitím online způsobů komunikace, kontrola prací studentů)</a:t>
            </a:r>
          </a:p>
          <a:p>
            <a:pPr marL="511200" indent="-457200">
              <a:buFont typeface="+mj-lt"/>
              <a:buAutoNum type="arabicPeriod"/>
            </a:pPr>
            <a:r>
              <a:rPr lang="cs-CZ" dirty="0"/>
              <a:t>právníci (z pohledu vytváření, výkladu i aplikace práva)</a:t>
            </a:r>
          </a:p>
          <a:p>
            <a:pPr marL="54000" indent="0">
              <a:buNone/>
            </a:pPr>
            <a:endParaRPr lang="cs-CZ" dirty="0"/>
          </a:p>
          <a:p>
            <a:pPr>
              <a:buFont typeface="Wingdings" panose="05000000000000000000" pitchFamily="2" charset="2"/>
              <a:buChar char="Ø"/>
            </a:pPr>
            <a:r>
              <a:rPr lang="cs-CZ" dirty="0"/>
              <a:t> … </a:t>
            </a:r>
            <a:r>
              <a:rPr lang="cs-CZ" i="1" dirty="0"/>
              <a:t>právo se opožďuje za vývojem technologií</a:t>
            </a:r>
            <a:r>
              <a:rPr lang="cs-CZ" dirty="0"/>
              <a:t>…</a:t>
            </a:r>
          </a:p>
          <a:p>
            <a:pPr>
              <a:buFont typeface="Wingdings" panose="05000000000000000000" pitchFamily="2" charset="2"/>
              <a:buChar char="Ø"/>
            </a:pPr>
            <a:endParaRPr lang="cs-CZ" dirty="0"/>
          </a:p>
          <a:p>
            <a:pPr marL="511200" indent="-457200">
              <a:buFont typeface="+mj-lt"/>
              <a:buAutoNum type="arabicPeriod"/>
            </a:pPr>
            <a:endParaRPr lang="cs-CZ" dirty="0"/>
          </a:p>
        </p:txBody>
      </p:sp>
    </p:spTree>
    <p:extLst>
      <p:ext uri="{BB962C8B-B14F-4D97-AF65-F5344CB8AC3E}">
        <p14:creationId xmlns:p14="http://schemas.microsoft.com/office/powerpoint/2010/main" val="28362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A39251-8FC7-43A8-9EBA-7AD770E70775}"/>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9D7D9D8-4E37-41E0-80C0-50FC787978D9}"/>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8B30CC58-ED41-4341-8118-458C58E09819}"/>
              </a:ext>
            </a:extLst>
          </p:cNvPr>
          <p:cNvSpPr>
            <a:spLocks noGrp="1"/>
          </p:cNvSpPr>
          <p:nvPr>
            <p:ph type="title"/>
          </p:nvPr>
        </p:nvSpPr>
        <p:spPr/>
        <p:txBody>
          <a:bodyPr/>
          <a:lstStyle/>
          <a:p>
            <a:r>
              <a:rPr lang="cs-CZ" dirty="0"/>
              <a:t>Práva k duševnímu vlastnictví (PDV)</a:t>
            </a:r>
          </a:p>
        </p:txBody>
      </p:sp>
      <p:sp>
        <p:nvSpPr>
          <p:cNvPr id="5" name="Zástupný obsah 4">
            <a:extLst>
              <a:ext uri="{FF2B5EF4-FFF2-40B4-BE49-F238E27FC236}">
                <a16:creationId xmlns:a16="http://schemas.microsoft.com/office/drawing/2014/main" id="{850D1FFB-F1F8-4D32-B73D-3C5B0397A73E}"/>
              </a:ext>
            </a:extLst>
          </p:cNvPr>
          <p:cNvSpPr>
            <a:spLocks noGrp="1"/>
          </p:cNvSpPr>
          <p:nvPr>
            <p:ph idx="1"/>
          </p:nvPr>
        </p:nvSpPr>
        <p:spPr/>
        <p:txBody>
          <a:bodyPr/>
          <a:lstStyle/>
          <a:p>
            <a:r>
              <a:rPr lang="cs-CZ" dirty="0"/>
              <a:t>Práva registrovaná a neregistrovaná (právo autorské a práva průmyslová)</a:t>
            </a:r>
          </a:p>
          <a:p>
            <a:r>
              <a:rPr lang="cs-CZ" dirty="0"/>
              <a:t>Práva upravená v národních právních řádech (s dopady mezinárodních úmluv) a práva upravená v jednotném právu EU</a:t>
            </a:r>
          </a:p>
          <a:p>
            <a:endParaRPr lang="cs-CZ" dirty="0"/>
          </a:p>
        </p:txBody>
      </p:sp>
    </p:spTree>
    <p:extLst>
      <p:ext uri="{BB962C8B-B14F-4D97-AF65-F5344CB8AC3E}">
        <p14:creationId xmlns:p14="http://schemas.microsoft.com/office/powerpoint/2010/main" val="423493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EA3D818-E0D8-E96B-9A23-41C7F89083C6}"/>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A0BBDA99-2126-F24D-B630-219857EF085C}"/>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3D4393F5-AB5E-5920-F714-66AA68697F24}"/>
              </a:ext>
            </a:extLst>
          </p:cNvPr>
          <p:cNvSpPr>
            <a:spLocks noGrp="1"/>
          </p:cNvSpPr>
          <p:nvPr>
            <p:ph type="title"/>
          </p:nvPr>
        </p:nvSpPr>
        <p:spPr/>
        <p:txBody>
          <a:bodyPr/>
          <a:lstStyle/>
          <a:p>
            <a:r>
              <a:rPr lang="cs-CZ" dirty="0"/>
              <a:t>PDV</a:t>
            </a:r>
          </a:p>
        </p:txBody>
      </p:sp>
      <p:sp>
        <p:nvSpPr>
          <p:cNvPr id="5" name="Zástupný obsah 4">
            <a:extLst>
              <a:ext uri="{FF2B5EF4-FFF2-40B4-BE49-F238E27FC236}">
                <a16:creationId xmlns:a16="http://schemas.microsoft.com/office/drawing/2014/main" id="{E1FDB63A-3377-DE71-1111-5DF70C9F6696}"/>
              </a:ext>
            </a:extLst>
          </p:cNvPr>
          <p:cNvSpPr>
            <a:spLocks noGrp="1"/>
          </p:cNvSpPr>
          <p:nvPr>
            <p:ph idx="1"/>
          </p:nvPr>
        </p:nvSpPr>
        <p:spPr/>
        <p:txBody>
          <a:bodyPr/>
          <a:lstStyle/>
          <a:p>
            <a:r>
              <a:rPr lang="cs-CZ" dirty="0"/>
              <a:t>Mezinárodní smlouvy a mezinárodní organizace</a:t>
            </a:r>
          </a:p>
          <a:p>
            <a:pPr lvl="1"/>
            <a:r>
              <a:rPr lang="cs-CZ" dirty="0"/>
              <a:t>Bernská úmluva, Pařížská úmluva, specializované úmluvy v oblasti průmyslových práv (PCT – mezinárodní patentový systém, madridský systém pro ochranné známky, haagský systém mezinárodního zápisu pro průmyslové vzory nebo lisabonský systém pro zeměpisná označení</a:t>
            </a:r>
          </a:p>
          <a:p>
            <a:r>
              <a:rPr lang="cs-CZ" dirty="0"/>
              <a:t>Národní právní úpravy</a:t>
            </a:r>
          </a:p>
          <a:p>
            <a:r>
              <a:rPr lang="cs-CZ" dirty="0"/>
              <a:t>Právo EU</a:t>
            </a:r>
          </a:p>
          <a:p>
            <a:pPr lvl="1" algn="just"/>
            <a:r>
              <a:rPr lang="cs-CZ" dirty="0"/>
              <a:t>Jednotné právo duševního vlastnictví Společenství/EU zahrnuje ochrannou známku EU, (průmyslové) vzory Společenství, odrůdová práva Společenství, zeměpisná označení a označení původu, evropský patent s jednotným účinkem = systém jednotné patentové ochrany…</a:t>
            </a:r>
          </a:p>
          <a:p>
            <a:endParaRPr lang="cs-CZ" dirty="0"/>
          </a:p>
        </p:txBody>
      </p:sp>
    </p:spTree>
    <p:extLst>
      <p:ext uri="{BB962C8B-B14F-4D97-AF65-F5344CB8AC3E}">
        <p14:creationId xmlns:p14="http://schemas.microsoft.com/office/powerpoint/2010/main" val="270922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C14E7BA-C84F-7D81-4637-AE6A240DD511}"/>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CC6B0BFF-9D8C-876D-C550-668A675E5DE9}"/>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9364D65-FFE9-4B1A-2ABF-BC92CC4C6719}"/>
              </a:ext>
            </a:extLst>
          </p:cNvPr>
          <p:cNvSpPr>
            <a:spLocks noGrp="1"/>
          </p:cNvSpPr>
          <p:nvPr>
            <p:ph type="title"/>
          </p:nvPr>
        </p:nvSpPr>
        <p:spPr/>
        <p:txBody>
          <a:bodyPr/>
          <a:lstStyle/>
          <a:p>
            <a:r>
              <a:rPr lang="cs-CZ" dirty="0"/>
              <a:t>PDV</a:t>
            </a:r>
          </a:p>
        </p:txBody>
      </p:sp>
      <p:sp>
        <p:nvSpPr>
          <p:cNvPr id="5" name="Zástupný obsah 4">
            <a:extLst>
              <a:ext uri="{FF2B5EF4-FFF2-40B4-BE49-F238E27FC236}">
                <a16:creationId xmlns:a16="http://schemas.microsoft.com/office/drawing/2014/main" id="{DF8B6760-30BB-ED7A-9ED8-1130E7BCBE03}"/>
              </a:ext>
            </a:extLst>
          </p:cNvPr>
          <p:cNvSpPr>
            <a:spLocks noGrp="1"/>
          </p:cNvSpPr>
          <p:nvPr>
            <p:ph idx="1"/>
          </p:nvPr>
        </p:nvSpPr>
        <p:spPr>
          <a:xfrm>
            <a:off x="666000" y="1302387"/>
            <a:ext cx="10753200" cy="4139998"/>
          </a:xfrm>
        </p:spPr>
        <p:txBody>
          <a:bodyPr/>
          <a:lstStyle/>
          <a:p>
            <a:r>
              <a:rPr lang="cs-CZ" sz="2000" dirty="0"/>
              <a:t>… systém jednotné patentové ochrany</a:t>
            </a:r>
          </a:p>
          <a:p>
            <a:pPr lvl="1"/>
            <a:r>
              <a:rPr lang="cs-CZ" dirty="0"/>
              <a:t>1.6.2023 – spuštěn systém jednotné patentové ochrany (patentový balíček)</a:t>
            </a:r>
          </a:p>
          <a:p>
            <a:pPr lvl="1">
              <a:buFont typeface="Wingdings" panose="05000000000000000000" pitchFamily="2" charset="2"/>
              <a:buChar char="Ø"/>
            </a:pPr>
            <a:r>
              <a:rPr lang="cs-CZ" dirty="0"/>
              <a:t>Dohoda o Jednotném patentovém soudu</a:t>
            </a:r>
          </a:p>
          <a:p>
            <a:pPr lvl="1">
              <a:buFont typeface="Wingdings" panose="05000000000000000000" pitchFamily="2" charset="2"/>
              <a:buChar char="Ø"/>
            </a:pPr>
            <a:r>
              <a:rPr lang="cs-CZ" dirty="0"/>
              <a:t>Nařízení Evropského parlamentu a Rady (EU) č. 1257/2012 ze dne 17. prosince 2012 , kterým se provádí posílená spolupráce v oblasti vytvoření jednotné patentové ochrany</a:t>
            </a:r>
          </a:p>
          <a:p>
            <a:pPr lvl="1">
              <a:buFont typeface="Wingdings" panose="05000000000000000000" pitchFamily="2" charset="2"/>
              <a:buChar char="Ø"/>
            </a:pPr>
            <a:r>
              <a:rPr lang="cs-CZ" dirty="0"/>
              <a:t>Nařízení Rady (EU) č. 1260/2012 ze dne 17. prosince 2012 , kterým se provádí posílená spolupráce v oblasti vytvoření jednotné patentové ochrany, pokud jde o příslušná ustanovení o překladu</a:t>
            </a:r>
          </a:p>
          <a:p>
            <a:pPr lvl="1">
              <a:buFont typeface="Wingdings" panose="05000000000000000000" pitchFamily="2" charset="2"/>
              <a:buChar char="§"/>
            </a:pPr>
            <a:r>
              <a:rPr lang="cs-CZ" dirty="0"/>
              <a:t>Podpis (24), ratifikace (17), neúčastní se (Chor, </a:t>
            </a:r>
            <a:r>
              <a:rPr lang="cs-CZ" dirty="0" err="1"/>
              <a:t>Šp</a:t>
            </a:r>
            <a:r>
              <a:rPr lang="cs-CZ" dirty="0"/>
              <a:t>, </a:t>
            </a:r>
            <a:r>
              <a:rPr lang="cs-CZ" dirty="0" err="1"/>
              <a:t>Pol</a:t>
            </a:r>
            <a:r>
              <a:rPr lang="cs-CZ" dirty="0"/>
              <a:t>)</a:t>
            </a:r>
          </a:p>
          <a:p>
            <a:r>
              <a:rPr lang="cs-CZ" sz="2000" dirty="0"/>
              <a:t>Dosud „evropský patent“ vs. nově „evropský patent s jednotným účinkem“</a:t>
            </a:r>
          </a:p>
          <a:p>
            <a:pPr lvl="1"/>
            <a:r>
              <a:rPr lang="cs-CZ" dirty="0"/>
              <a:t>Evropský patent – jedna evropská přihláška, ale zisk jednotlivých národních patentů </a:t>
            </a:r>
            <a:r>
              <a:rPr lang="en-GB" dirty="0"/>
              <a:t>+ </a:t>
            </a:r>
            <a:r>
              <a:rPr lang="en-GB" dirty="0" err="1"/>
              <a:t>nutn</a:t>
            </a:r>
            <a:r>
              <a:rPr lang="cs-CZ" dirty="0"/>
              <a:t>á validace, navzájem na sobě nezávislé, samostatné žaloby pro každý patent zvlášť</a:t>
            </a:r>
          </a:p>
          <a:p>
            <a:pPr lvl="1"/>
            <a:r>
              <a:rPr lang="cs-CZ" dirty="0"/>
              <a:t>Evropský patent s jednotným účinkem – jedna evropská přihláška u EPO, patent s jednotným účinkem ve všech zúčastněných zemích, příslušnost Jednotného patentového soudu (Paříž, Mnichov, místní decentralizace), účinky rozhodnutí ve všech zúčastněných státech</a:t>
            </a:r>
          </a:p>
          <a:p>
            <a:pPr lvl="1"/>
            <a:r>
              <a:rPr lang="cs-CZ" dirty="0"/>
              <a:t>Nadále koexistence obou systémů</a:t>
            </a:r>
          </a:p>
          <a:p>
            <a:endParaRPr lang="cs-CZ" sz="2000" dirty="0"/>
          </a:p>
        </p:txBody>
      </p:sp>
    </p:spTree>
    <p:extLst>
      <p:ext uri="{BB962C8B-B14F-4D97-AF65-F5344CB8AC3E}">
        <p14:creationId xmlns:p14="http://schemas.microsoft.com/office/powerpoint/2010/main" val="313275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6A9644-D04C-DA56-9F65-18717D5FF31A}"/>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0AD91B5-D8A5-2A3B-C7F8-56EBD8576F77}"/>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41D4FC11-5659-B1B1-7F57-5751E5B4510A}"/>
              </a:ext>
            </a:extLst>
          </p:cNvPr>
          <p:cNvSpPr>
            <a:spLocks noGrp="1"/>
          </p:cNvSpPr>
          <p:nvPr>
            <p:ph type="title"/>
          </p:nvPr>
        </p:nvSpPr>
        <p:spPr>
          <a:xfrm>
            <a:off x="666000" y="420092"/>
            <a:ext cx="10753200" cy="451576"/>
          </a:xfrm>
        </p:spPr>
        <p:txBody>
          <a:bodyPr/>
          <a:lstStyle/>
          <a:p>
            <a:r>
              <a:rPr lang="cs-CZ" dirty="0"/>
              <a:t>PDV</a:t>
            </a:r>
          </a:p>
        </p:txBody>
      </p:sp>
      <p:sp>
        <p:nvSpPr>
          <p:cNvPr id="5" name="Zástupný obsah 4">
            <a:extLst>
              <a:ext uri="{FF2B5EF4-FFF2-40B4-BE49-F238E27FC236}">
                <a16:creationId xmlns:a16="http://schemas.microsoft.com/office/drawing/2014/main" id="{456FD49D-2F11-1393-2DE1-66C09EA1F573}"/>
              </a:ext>
            </a:extLst>
          </p:cNvPr>
          <p:cNvSpPr>
            <a:spLocks noGrp="1"/>
          </p:cNvSpPr>
          <p:nvPr>
            <p:ph idx="1"/>
          </p:nvPr>
        </p:nvSpPr>
        <p:spPr>
          <a:xfrm>
            <a:off x="540000" y="1192994"/>
            <a:ext cx="10753200" cy="4139998"/>
          </a:xfrm>
        </p:spPr>
        <p:txBody>
          <a:bodyPr/>
          <a:lstStyle/>
          <a:p>
            <a:pPr marL="586350" indent="-514350">
              <a:buFont typeface="+mj-lt"/>
              <a:buAutoNum type="arabicPeriod"/>
            </a:pPr>
            <a:r>
              <a:rPr lang="cs-CZ" b="1" dirty="0"/>
              <a:t>Práva k duševnímu vlastnictví jako taková</a:t>
            </a:r>
          </a:p>
          <a:p>
            <a:pPr lvl="1"/>
            <a:r>
              <a:rPr lang="cs-CZ" sz="2800" dirty="0"/>
              <a:t>Druhy, vznik, obsah, délka ochrany, převoditelnost (osobnostní a majetkové aspekty), zánik…</a:t>
            </a:r>
          </a:p>
          <a:p>
            <a:pPr lvl="1"/>
            <a:r>
              <a:rPr lang="cs-CZ" sz="2800" dirty="0"/>
              <a:t>Mezinárodní právo veřejné, „velké“ duševně právní úmluvy</a:t>
            </a:r>
          </a:p>
          <a:p>
            <a:pPr marL="324000" lvl="1" indent="0">
              <a:buNone/>
            </a:pPr>
            <a:endParaRPr lang="cs-CZ" sz="2800" dirty="0"/>
          </a:p>
          <a:p>
            <a:pPr marL="586350" indent="-514350">
              <a:buFont typeface="+mj-lt"/>
              <a:buAutoNum type="arabicPeriod"/>
            </a:pPr>
            <a:r>
              <a:rPr lang="cs-CZ" b="1" dirty="0"/>
              <a:t>Smlouvy</a:t>
            </a:r>
            <a:r>
              <a:rPr lang="cs-CZ" dirty="0"/>
              <a:t> týkající se PDV (licenční, převodní)</a:t>
            </a:r>
          </a:p>
          <a:p>
            <a:pPr marL="586350" indent="-514350">
              <a:buFont typeface="+mj-lt"/>
              <a:buAutoNum type="arabicPeriod"/>
            </a:pPr>
            <a:r>
              <a:rPr lang="cs-CZ" b="1" dirty="0"/>
              <a:t>Porušení</a:t>
            </a:r>
            <a:r>
              <a:rPr lang="cs-CZ" dirty="0"/>
              <a:t> práv k duševnímu vlastnictví = mimosmluvní závazky (delikty)</a:t>
            </a:r>
          </a:p>
        </p:txBody>
      </p:sp>
    </p:spTree>
    <p:extLst>
      <p:ext uri="{BB962C8B-B14F-4D97-AF65-F5344CB8AC3E}">
        <p14:creationId xmlns:p14="http://schemas.microsoft.com/office/powerpoint/2010/main" val="415127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A41DAB3-B6F1-B8A6-B114-40593E5A17A1}"/>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D5DB8615-EBD4-CF53-9891-E27FAE6D52D7}"/>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1BF3BA88-9FA8-68B3-9B0E-CFBDC92724CB}"/>
              </a:ext>
            </a:extLst>
          </p:cNvPr>
          <p:cNvSpPr>
            <a:spLocks noGrp="1"/>
          </p:cNvSpPr>
          <p:nvPr>
            <p:ph type="title"/>
          </p:nvPr>
        </p:nvSpPr>
        <p:spPr/>
        <p:txBody>
          <a:bodyPr/>
          <a:lstStyle/>
          <a:p>
            <a:r>
              <a:rPr lang="cs-CZ" dirty="0"/>
              <a:t>Mezinárodní právo soukromé</a:t>
            </a:r>
          </a:p>
        </p:txBody>
      </p:sp>
      <p:sp>
        <p:nvSpPr>
          <p:cNvPr id="5" name="Zástupný obsah 4">
            <a:extLst>
              <a:ext uri="{FF2B5EF4-FFF2-40B4-BE49-F238E27FC236}">
                <a16:creationId xmlns:a16="http://schemas.microsoft.com/office/drawing/2014/main" id="{ED4D634F-7E1C-3521-CE47-85FCD1A4213A}"/>
              </a:ext>
            </a:extLst>
          </p:cNvPr>
          <p:cNvSpPr>
            <a:spLocks noGrp="1"/>
          </p:cNvSpPr>
          <p:nvPr>
            <p:ph idx="1"/>
          </p:nvPr>
        </p:nvSpPr>
        <p:spPr/>
        <p:txBody>
          <a:bodyPr/>
          <a:lstStyle/>
          <a:p>
            <a:r>
              <a:rPr lang="cs-CZ" b="1" dirty="0"/>
              <a:t>Soukromoprávní vztahy</a:t>
            </a:r>
          </a:p>
          <a:p>
            <a:pPr lvl="1"/>
            <a:r>
              <a:rPr lang="cs-CZ" dirty="0"/>
              <a:t>Občanské (dědické)</a:t>
            </a:r>
          </a:p>
          <a:p>
            <a:pPr lvl="1"/>
            <a:r>
              <a:rPr lang="cs-CZ" dirty="0"/>
              <a:t>Obchodní</a:t>
            </a:r>
          </a:p>
          <a:p>
            <a:pPr lvl="1"/>
            <a:r>
              <a:rPr lang="cs-CZ" dirty="0"/>
              <a:t>Rodinné</a:t>
            </a:r>
          </a:p>
          <a:p>
            <a:pPr lvl="1"/>
            <a:r>
              <a:rPr lang="cs-CZ" dirty="0"/>
              <a:t>Pracovní</a:t>
            </a:r>
            <a:endParaRPr lang="cs-CZ" sz="1600" dirty="0"/>
          </a:p>
          <a:p>
            <a:pPr lvl="1"/>
            <a:r>
              <a:rPr lang="cs-CZ" sz="2800" dirty="0"/>
              <a:t>…. </a:t>
            </a:r>
            <a:r>
              <a:rPr lang="cs-CZ" sz="2800" b="1" dirty="0"/>
              <a:t>s mezinárodním prvkem</a:t>
            </a:r>
          </a:p>
          <a:p>
            <a:pPr lvl="1"/>
            <a:r>
              <a:rPr lang="sk-SK" altLang="cs-CZ" sz="1900" dirty="0"/>
              <a:t>Subjekt</a:t>
            </a:r>
            <a:r>
              <a:rPr lang="sk-SK" altLang="cs-CZ" dirty="0"/>
              <a:t> (</a:t>
            </a:r>
            <a:r>
              <a:rPr lang="sk-SK" altLang="cs-CZ" dirty="0" err="1"/>
              <a:t>např</a:t>
            </a:r>
            <a:r>
              <a:rPr lang="sk-SK" altLang="cs-CZ" dirty="0"/>
              <a:t>. </a:t>
            </a:r>
            <a:r>
              <a:rPr lang="sk-SK" altLang="cs-CZ" dirty="0" err="1"/>
              <a:t>bydliště</a:t>
            </a:r>
            <a:r>
              <a:rPr lang="sk-SK" altLang="cs-CZ" dirty="0"/>
              <a:t> osoby)</a:t>
            </a:r>
          </a:p>
          <a:p>
            <a:pPr lvl="1"/>
            <a:r>
              <a:rPr lang="sk-SK" altLang="cs-CZ" sz="2300" dirty="0" err="1"/>
              <a:t>Skutečnost</a:t>
            </a:r>
            <a:r>
              <a:rPr lang="sk-SK" altLang="cs-CZ" sz="2300" dirty="0"/>
              <a:t> </a:t>
            </a:r>
            <a:r>
              <a:rPr lang="sk-SK" altLang="cs-CZ" sz="2300" dirty="0" err="1"/>
              <a:t>právně</a:t>
            </a:r>
            <a:r>
              <a:rPr lang="sk-SK" altLang="cs-CZ" sz="2300" dirty="0"/>
              <a:t> významná pro vznik a </a:t>
            </a:r>
            <a:r>
              <a:rPr lang="sk-SK" altLang="cs-CZ" sz="2300" dirty="0" err="1"/>
              <a:t>existenci</a:t>
            </a:r>
            <a:r>
              <a:rPr lang="sk-SK" altLang="cs-CZ" sz="2300" dirty="0"/>
              <a:t> </a:t>
            </a:r>
            <a:r>
              <a:rPr lang="sk-SK" altLang="cs-CZ" sz="2300" dirty="0" err="1"/>
              <a:t>vztahu</a:t>
            </a:r>
            <a:r>
              <a:rPr lang="sk-SK" altLang="cs-CZ" sz="2300" dirty="0"/>
              <a:t> </a:t>
            </a:r>
            <a:r>
              <a:rPr lang="sk-SK" altLang="cs-CZ" dirty="0"/>
              <a:t>(</a:t>
            </a:r>
            <a:r>
              <a:rPr lang="sk-SK" altLang="cs-CZ" dirty="0" err="1"/>
              <a:t>např</a:t>
            </a:r>
            <a:r>
              <a:rPr lang="sk-SK" altLang="cs-CZ" dirty="0"/>
              <a:t>. </a:t>
            </a:r>
            <a:r>
              <a:rPr lang="sk-SK" altLang="cs-CZ" dirty="0" err="1"/>
              <a:t>místo</a:t>
            </a:r>
            <a:r>
              <a:rPr lang="sk-SK" altLang="cs-CZ" dirty="0"/>
              <a:t> </a:t>
            </a:r>
            <a:r>
              <a:rPr lang="sk-SK" altLang="cs-CZ" dirty="0" err="1"/>
              <a:t>uzavření</a:t>
            </a:r>
            <a:r>
              <a:rPr lang="sk-SK" altLang="cs-CZ" dirty="0"/>
              <a:t> </a:t>
            </a:r>
            <a:r>
              <a:rPr lang="sk-SK" altLang="cs-CZ" dirty="0" err="1"/>
              <a:t>smlouvy</a:t>
            </a:r>
            <a:r>
              <a:rPr lang="sk-SK" altLang="cs-CZ" dirty="0"/>
              <a:t>)</a:t>
            </a:r>
          </a:p>
          <a:p>
            <a:pPr lvl="1"/>
            <a:r>
              <a:rPr lang="sk-SK" altLang="cs-CZ" sz="2300" dirty="0" err="1"/>
              <a:t>Předmět</a:t>
            </a:r>
            <a:r>
              <a:rPr lang="sk-SK" altLang="cs-CZ" dirty="0"/>
              <a:t> (</a:t>
            </a:r>
            <a:r>
              <a:rPr lang="sk-SK" altLang="cs-CZ" dirty="0" err="1"/>
              <a:t>např</a:t>
            </a:r>
            <a:r>
              <a:rPr lang="sk-SK" altLang="cs-CZ" dirty="0"/>
              <a:t>. </a:t>
            </a:r>
            <a:r>
              <a:rPr lang="sk-SK" altLang="cs-CZ" dirty="0" err="1"/>
              <a:t>místo</a:t>
            </a:r>
            <a:r>
              <a:rPr lang="sk-SK" altLang="cs-CZ" dirty="0"/>
              <a:t> polohy </a:t>
            </a:r>
            <a:r>
              <a:rPr lang="sk-SK" altLang="cs-CZ" dirty="0" err="1"/>
              <a:t>nemovitosti</a:t>
            </a:r>
            <a:r>
              <a:rPr lang="sk-SK" altLang="cs-CZ" dirty="0"/>
              <a:t>)</a:t>
            </a:r>
          </a:p>
          <a:p>
            <a:endParaRPr lang="cs-CZ" dirty="0"/>
          </a:p>
        </p:txBody>
      </p:sp>
    </p:spTree>
    <p:extLst>
      <p:ext uri="{BB962C8B-B14F-4D97-AF65-F5344CB8AC3E}">
        <p14:creationId xmlns:p14="http://schemas.microsoft.com/office/powerpoint/2010/main" val="387585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55C9A3-676A-7A59-7F55-8AF74630FFEB}"/>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D955A83-E7C7-F3C8-3299-130ECAE1B3D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F754D23E-7CF1-B738-E735-798AA0028833}"/>
              </a:ext>
            </a:extLst>
          </p:cNvPr>
          <p:cNvSpPr>
            <a:spLocks noGrp="1"/>
          </p:cNvSpPr>
          <p:nvPr>
            <p:ph type="title"/>
          </p:nvPr>
        </p:nvSpPr>
        <p:spPr/>
        <p:txBody>
          <a:bodyPr/>
          <a:lstStyle/>
          <a:p>
            <a:r>
              <a:rPr lang="cs-CZ" dirty="0"/>
              <a:t>Mezinárodní právo soukromé</a:t>
            </a:r>
          </a:p>
        </p:txBody>
      </p:sp>
      <p:sp>
        <p:nvSpPr>
          <p:cNvPr id="5" name="Zástupný obsah 4">
            <a:extLst>
              <a:ext uri="{FF2B5EF4-FFF2-40B4-BE49-F238E27FC236}">
                <a16:creationId xmlns:a16="http://schemas.microsoft.com/office/drawing/2014/main" id="{4EEA87F9-FA09-83C9-38B8-9FC7788E52B3}"/>
              </a:ext>
            </a:extLst>
          </p:cNvPr>
          <p:cNvSpPr>
            <a:spLocks noGrp="1"/>
          </p:cNvSpPr>
          <p:nvPr>
            <p:ph idx="1"/>
          </p:nvPr>
        </p:nvSpPr>
        <p:spPr/>
        <p:txBody>
          <a:bodyPr/>
          <a:lstStyle/>
          <a:p>
            <a:pPr>
              <a:defRPr/>
            </a:pPr>
            <a:r>
              <a:rPr lang="cs-CZ" dirty="0"/>
              <a:t>MPS řeší čtyři základní otázky:</a:t>
            </a:r>
          </a:p>
          <a:p>
            <a:pPr marL="457200" indent="-457200">
              <a:buFont typeface="+mj-lt"/>
              <a:buAutoNum type="arabicPeriod"/>
              <a:defRPr/>
            </a:pPr>
            <a:r>
              <a:rPr lang="cs-CZ" dirty="0"/>
              <a:t>Právo rozhodné – </a:t>
            </a:r>
            <a:r>
              <a:rPr lang="cs-CZ" i="1" dirty="0"/>
              <a:t>Jakým právem se bude právní vztah řídit?</a:t>
            </a:r>
          </a:p>
          <a:p>
            <a:pPr marL="457200" indent="-457200">
              <a:buFont typeface="+mj-lt"/>
              <a:buAutoNum type="arabicPeriod"/>
              <a:defRPr/>
            </a:pPr>
            <a:r>
              <a:rPr lang="cs-CZ" dirty="0"/>
              <a:t>Mezinárodní příslušnost soudů – </a:t>
            </a:r>
            <a:r>
              <a:rPr lang="cs-CZ" i="1" dirty="0"/>
              <a:t>Kde se budeme soudit?</a:t>
            </a:r>
          </a:p>
          <a:p>
            <a:pPr marL="457200" indent="-457200">
              <a:buFont typeface="+mj-lt"/>
              <a:buAutoNum type="arabicPeriod"/>
              <a:defRPr/>
            </a:pPr>
            <a:r>
              <a:rPr lang="cs-CZ" dirty="0"/>
              <a:t>Uznání a výkon cizího rozhodnutí – </a:t>
            </a:r>
            <a:r>
              <a:rPr lang="cs-CZ" i="1" dirty="0"/>
              <a:t>Jak se bude nakládat s rozhodnutím v cizině?</a:t>
            </a:r>
          </a:p>
          <a:p>
            <a:pPr marL="457200" indent="-457200">
              <a:buFont typeface="+mj-lt"/>
              <a:buAutoNum type="arabicPeriod"/>
              <a:defRPr/>
            </a:pPr>
            <a:r>
              <a:rPr lang="cs-CZ" dirty="0"/>
              <a:t>Justiční spolupráci a právní pomoc mezi dvěma a více státy – </a:t>
            </a:r>
            <a:r>
              <a:rPr lang="cs-CZ" i="1" dirty="0"/>
              <a:t>Jak mezi sebou státy a jejich orgány spolupracují?</a:t>
            </a:r>
          </a:p>
          <a:p>
            <a:endParaRPr lang="cs-CZ" dirty="0"/>
          </a:p>
        </p:txBody>
      </p:sp>
    </p:spTree>
    <p:extLst>
      <p:ext uri="{BB962C8B-B14F-4D97-AF65-F5344CB8AC3E}">
        <p14:creationId xmlns:p14="http://schemas.microsoft.com/office/powerpoint/2010/main" val="97695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9ABBFF-6F5B-4301-94B0-1DE62CED7988}"/>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3B20EC2-E47F-4A62-918D-A9971A60F09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37A87595-909C-4E16-9271-8420A54D4A18}"/>
              </a:ext>
            </a:extLst>
          </p:cNvPr>
          <p:cNvSpPr>
            <a:spLocks noGrp="1"/>
          </p:cNvSpPr>
          <p:nvPr>
            <p:ph type="title"/>
          </p:nvPr>
        </p:nvSpPr>
        <p:spPr/>
        <p:txBody>
          <a:bodyPr/>
          <a:lstStyle/>
          <a:p>
            <a:r>
              <a:rPr lang="cs-CZ" dirty="0"/>
              <a:t>Představení</a:t>
            </a:r>
          </a:p>
        </p:txBody>
      </p:sp>
      <p:sp>
        <p:nvSpPr>
          <p:cNvPr id="5" name="Zástupný obsah 4">
            <a:extLst>
              <a:ext uri="{FF2B5EF4-FFF2-40B4-BE49-F238E27FC236}">
                <a16:creationId xmlns:a16="http://schemas.microsoft.com/office/drawing/2014/main" id="{194C5ACE-EF8A-4915-B923-6B5E5D9AB29C}"/>
              </a:ext>
            </a:extLst>
          </p:cNvPr>
          <p:cNvSpPr>
            <a:spLocks noGrp="1"/>
          </p:cNvSpPr>
          <p:nvPr>
            <p:ph idx="1"/>
          </p:nvPr>
        </p:nvSpPr>
        <p:spPr/>
        <p:txBody>
          <a:bodyPr/>
          <a:lstStyle/>
          <a:p>
            <a:r>
              <a:rPr lang="cs-CZ" dirty="0"/>
              <a:t>Doc. JUDr. Tereza Kyselovská, Ph.D.</a:t>
            </a:r>
          </a:p>
          <a:p>
            <a:r>
              <a:rPr lang="cs-CZ" dirty="0"/>
              <a:t>Katedra mezinárodního a evropského práva, Právnická fakulta MU</a:t>
            </a:r>
          </a:p>
          <a:p>
            <a:r>
              <a:rPr lang="cs-CZ" dirty="0"/>
              <a:t>Kontakt: </a:t>
            </a:r>
            <a:r>
              <a:rPr lang="cs-CZ" dirty="0">
                <a:hlinkClick r:id="rId2"/>
              </a:rPr>
              <a:t>tereza.kyselovska@law.muni.cz</a:t>
            </a:r>
            <a:endParaRPr lang="cs-CZ" dirty="0"/>
          </a:p>
          <a:p>
            <a:r>
              <a:rPr lang="cs-CZ" dirty="0"/>
              <a:t>CV </a:t>
            </a:r>
            <a:r>
              <a:rPr lang="cs-CZ" dirty="0">
                <a:hlinkClick r:id="rId3"/>
              </a:rPr>
              <a:t>https://www.muni.cz/lide/107801-tereza-kyselovska/zivotopis</a:t>
            </a:r>
            <a:r>
              <a:rPr lang="cs-CZ" dirty="0"/>
              <a:t> </a:t>
            </a:r>
            <a:endParaRPr lang="en-US" dirty="0"/>
          </a:p>
          <a:p>
            <a:endParaRPr lang="cs-CZ" dirty="0"/>
          </a:p>
        </p:txBody>
      </p:sp>
    </p:spTree>
    <p:extLst>
      <p:ext uri="{BB962C8B-B14F-4D97-AF65-F5344CB8AC3E}">
        <p14:creationId xmlns:p14="http://schemas.microsoft.com/office/powerpoint/2010/main" val="12239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err="1"/>
              <a:t>World</a:t>
            </a:r>
            <a:r>
              <a:rPr lang="cs-CZ" altLang="cs-CZ" dirty="0"/>
              <a:t> </a:t>
            </a:r>
            <a:r>
              <a:rPr lang="cs-CZ" altLang="cs-CZ" dirty="0" err="1"/>
              <a:t>Wide</a:t>
            </a:r>
            <a:r>
              <a:rPr lang="cs-CZ" altLang="cs-CZ" dirty="0"/>
              <a:t> Web</a:t>
            </a:r>
            <a:endParaRPr lang="cs-CZ" dirty="0"/>
          </a:p>
        </p:txBody>
      </p:sp>
      <p:sp>
        <p:nvSpPr>
          <p:cNvPr id="3" name="Zástupný symbol pro obsah 2"/>
          <p:cNvSpPr>
            <a:spLocks noGrp="1"/>
          </p:cNvSpPr>
          <p:nvPr>
            <p:ph idx="1"/>
          </p:nvPr>
        </p:nvSpPr>
        <p:spPr/>
        <p:txBody>
          <a:bodyPr/>
          <a:lstStyle/>
          <a:p>
            <a:r>
              <a:rPr lang="cs-CZ" altLang="cs-CZ" sz="2400" b="1" dirty="0" err="1"/>
              <a:t>W</a:t>
            </a:r>
            <a:r>
              <a:rPr lang="cs-CZ" altLang="cs-CZ" sz="2400" dirty="0" err="1"/>
              <a:t>orldwide</a:t>
            </a:r>
            <a:r>
              <a:rPr lang="cs-CZ" altLang="cs-CZ" sz="2400" dirty="0"/>
              <a:t> </a:t>
            </a:r>
            <a:r>
              <a:rPr lang="cs-CZ" altLang="cs-CZ" sz="2400" dirty="0" err="1"/>
              <a:t>accessibility</a:t>
            </a:r>
            <a:endParaRPr lang="cs-CZ" altLang="cs-CZ" sz="2400" dirty="0"/>
          </a:p>
          <a:p>
            <a:r>
              <a:rPr lang="cs-CZ" altLang="cs-CZ" sz="2400" b="1" dirty="0" err="1"/>
              <a:t>W</a:t>
            </a:r>
            <a:r>
              <a:rPr lang="cs-CZ" altLang="cs-CZ" sz="2400" dirty="0" err="1"/>
              <a:t>orldwide</a:t>
            </a:r>
            <a:r>
              <a:rPr lang="cs-CZ" altLang="cs-CZ" sz="2400" dirty="0"/>
              <a:t> place </a:t>
            </a:r>
            <a:r>
              <a:rPr lang="cs-CZ" altLang="cs-CZ" sz="2400" dirty="0" err="1"/>
              <a:t>of</a:t>
            </a:r>
            <a:r>
              <a:rPr lang="cs-CZ" altLang="cs-CZ" sz="2400" dirty="0"/>
              <a:t> performance (</a:t>
            </a:r>
            <a:r>
              <a:rPr lang="cs-CZ" altLang="cs-CZ" sz="2400" dirty="0" err="1"/>
              <a:t>contracts</a:t>
            </a:r>
            <a:r>
              <a:rPr lang="cs-CZ" altLang="cs-CZ" sz="2400" dirty="0"/>
              <a:t>) </a:t>
            </a:r>
            <a:r>
              <a:rPr lang="cs-CZ" altLang="cs-CZ" sz="2400" dirty="0" err="1"/>
              <a:t>or</a:t>
            </a:r>
            <a:r>
              <a:rPr lang="cs-CZ" altLang="cs-CZ" sz="2400" dirty="0"/>
              <a:t> </a:t>
            </a:r>
            <a:r>
              <a:rPr lang="cs-CZ" altLang="cs-CZ" sz="2400" dirty="0" err="1"/>
              <a:t>potential</a:t>
            </a:r>
            <a:r>
              <a:rPr lang="cs-CZ" altLang="cs-CZ" sz="2400" dirty="0"/>
              <a:t> </a:t>
            </a:r>
            <a:r>
              <a:rPr lang="cs-CZ" altLang="cs-CZ" sz="2400" dirty="0" err="1"/>
              <a:t>damage</a:t>
            </a:r>
            <a:r>
              <a:rPr lang="cs-CZ" altLang="cs-CZ" sz="2400" dirty="0"/>
              <a:t> (</a:t>
            </a:r>
            <a:r>
              <a:rPr lang="cs-CZ" altLang="cs-CZ" sz="2400" dirty="0" err="1"/>
              <a:t>delicts</a:t>
            </a:r>
            <a:r>
              <a:rPr lang="cs-CZ" altLang="cs-CZ" sz="2400" dirty="0"/>
              <a:t>)</a:t>
            </a:r>
          </a:p>
          <a:p>
            <a:r>
              <a:rPr lang="cs-CZ" altLang="cs-CZ" sz="2400" b="1" dirty="0" err="1"/>
              <a:t>W</a:t>
            </a:r>
            <a:r>
              <a:rPr lang="cs-CZ" altLang="cs-CZ" sz="2400" dirty="0" err="1"/>
              <a:t>orldwide</a:t>
            </a:r>
            <a:r>
              <a:rPr lang="cs-CZ" altLang="cs-CZ" sz="2400" dirty="0"/>
              <a:t> </a:t>
            </a:r>
            <a:r>
              <a:rPr lang="cs-CZ" altLang="cs-CZ" sz="2400" dirty="0" err="1"/>
              <a:t>jurisdiction</a:t>
            </a:r>
            <a:endParaRPr lang="cs-CZ" altLang="cs-CZ" sz="2400" dirty="0"/>
          </a:p>
          <a:p>
            <a:endParaRPr lang="cs-CZ" altLang="cs-CZ" sz="2400" dirty="0"/>
          </a:p>
          <a:p>
            <a:r>
              <a:rPr lang="cs-CZ" altLang="cs-CZ" sz="2400" dirty="0"/>
              <a:t>Důsledky vlivu elektronizace na MPS</a:t>
            </a:r>
          </a:p>
          <a:p>
            <a:pPr lvl="1"/>
            <a:r>
              <a:rPr lang="cs-CZ" altLang="cs-CZ" sz="2400" dirty="0"/>
              <a:t>Mnohost potenciálních sudišť</a:t>
            </a:r>
          </a:p>
          <a:p>
            <a:pPr lvl="1"/>
            <a:r>
              <a:rPr lang="cs-CZ" altLang="cs-CZ" sz="2400" dirty="0"/>
              <a:t>Mnohost rozhodných práv</a:t>
            </a:r>
          </a:p>
          <a:p>
            <a:pPr lvl="1"/>
            <a:r>
              <a:rPr lang="cs-CZ" altLang="cs-CZ" sz="2400" dirty="0"/>
              <a:t>Právní nejistota a nedostatek předvídatelnosti (nedostatek judikatury)</a:t>
            </a:r>
          </a:p>
          <a:p>
            <a:endParaRPr lang="cs-CZ" altLang="cs-CZ" sz="2400" dirty="0"/>
          </a:p>
          <a:p>
            <a:endParaRPr lang="cs-CZ" altLang="cs-CZ" sz="2400" dirty="0"/>
          </a:p>
          <a:p>
            <a:endParaRPr lang="cs-CZ" sz="2400" dirty="0"/>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379220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PDV a MPS</a:t>
            </a:r>
          </a:p>
        </p:txBody>
      </p:sp>
      <p:sp>
        <p:nvSpPr>
          <p:cNvPr id="3" name="Zástupný symbol pro obsah 2"/>
          <p:cNvSpPr>
            <a:spLocks noGrp="1"/>
          </p:cNvSpPr>
          <p:nvPr>
            <p:ph sz="half" idx="1"/>
          </p:nvPr>
        </p:nvSpPr>
        <p:spPr/>
        <p:txBody>
          <a:bodyPr/>
          <a:lstStyle/>
          <a:p>
            <a:pPr marL="342900" indent="-342900">
              <a:buFont typeface="Arial" panose="020B0604020202020204" pitchFamily="34" charset="0"/>
              <a:buChar char="•"/>
            </a:pPr>
            <a:r>
              <a:rPr lang="cs-CZ" sz="2400" dirty="0"/>
              <a:t>Internacionalizace smluv v této oblasti</a:t>
            </a:r>
          </a:p>
          <a:p>
            <a:pPr marL="342900" indent="-342900">
              <a:buFont typeface="Arial" panose="020B0604020202020204" pitchFamily="34" charset="0"/>
              <a:buChar char="•"/>
            </a:pPr>
            <a:r>
              <a:rPr lang="cs-CZ" sz="2400" dirty="0"/>
              <a:t>Trend uzavírat velmi podrobné smlouvy s procesními a režimovými doložkami (volba práva a sudiště)</a:t>
            </a:r>
          </a:p>
          <a:p>
            <a:pPr marL="342900" indent="-342900">
              <a:buFont typeface="Arial" panose="020B0604020202020204" pitchFamily="34" charset="0"/>
              <a:buChar char="•"/>
            </a:pPr>
            <a:r>
              <a:rPr lang="cs-CZ" sz="2400" dirty="0"/>
              <a:t>Globalizace, elektronizace</a:t>
            </a:r>
          </a:p>
          <a:p>
            <a:pPr marL="342900" indent="-342900">
              <a:buFont typeface="Arial" panose="020B0604020202020204" pitchFamily="34" charset="0"/>
              <a:buChar char="•"/>
            </a:pPr>
            <a:r>
              <a:rPr lang="cs-CZ" sz="2400" dirty="0"/>
              <a:t>Využívání/porušení ve více státech najednou</a:t>
            </a:r>
          </a:p>
        </p:txBody>
      </p:sp>
      <p:sp>
        <p:nvSpPr>
          <p:cNvPr id="4" name="Zástupný symbol pro obsah 3"/>
          <p:cNvSpPr>
            <a:spLocks noGrp="1"/>
          </p:cNvSpPr>
          <p:nvPr>
            <p:ph sz="half" idx="2"/>
          </p:nvPr>
        </p:nvSpPr>
        <p:spPr/>
        <p:txBody>
          <a:bodyPr/>
          <a:lstStyle/>
          <a:p>
            <a:pPr marL="342900" indent="-342900">
              <a:buFont typeface="Arial" panose="020B0604020202020204" pitchFamily="34" charset="0"/>
              <a:buChar char="•"/>
            </a:pPr>
            <a:r>
              <a:rPr lang="cs-CZ" sz="2400" dirty="0"/>
              <a:t>Absolutní práva, </a:t>
            </a:r>
            <a:r>
              <a:rPr lang="cs-CZ" sz="2400" i="1" dirty="0" err="1"/>
              <a:t>erga</a:t>
            </a:r>
            <a:r>
              <a:rPr lang="cs-CZ" sz="2400" i="1" dirty="0"/>
              <a:t> </a:t>
            </a:r>
            <a:r>
              <a:rPr lang="cs-CZ" sz="2400" i="1" dirty="0" err="1"/>
              <a:t>omnes</a:t>
            </a:r>
            <a:endParaRPr lang="cs-CZ" sz="2400" i="1" dirty="0"/>
          </a:p>
          <a:p>
            <a:pPr marL="342900" indent="-342900">
              <a:buFont typeface="Arial" panose="020B0604020202020204" pitchFamily="34" charset="0"/>
              <a:buChar char="•"/>
            </a:pPr>
            <a:r>
              <a:rPr lang="cs-CZ" sz="2400" dirty="0"/>
              <a:t>Princip teritoriality (???, univerzalita)</a:t>
            </a:r>
          </a:p>
          <a:p>
            <a:pPr marL="342900" indent="-342900">
              <a:buFont typeface="Arial" panose="020B0604020202020204" pitchFamily="34" charset="0"/>
              <a:buChar char="•"/>
            </a:pPr>
            <a:r>
              <a:rPr lang="cs-CZ" sz="2400" i="1" dirty="0"/>
              <a:t>Lex loci </a:t>
            </a:r>
            <a:r>
              <a:rPr lang="cs-CZ" sz="2400" i="1" dirty="0" err="1"/>
              <a:t>protectionis</a:t>
            </a:r>
            <a:endParaRPr lang="cs-CZ" sz="2400" i="1" dirty="0"/>
          </a:p>
          <a:p>
            <a:pPr marL="342900" indent="-342900">
              <a:buFont typeface="Arial" panose="020B0604020202020204" pitchFamily="34" charset="0"/>
              <a:buChar char="•"/>
            </a:pPr>
            <a:r>
              <a:rPr lang="cs-CZ" sz="2400" dirty="0"/>
              <a:t>Veřejný zájem</a:t>
            </a:r>
          </a:p>
          <a:p>
            <a:pPr marL="342900" indent="-342900">
              <a:buFont typeface="Arial" panose="020B0604020202020204" pitchFamily="34" charset="0"/>
              <a:buChar char="•"/>
            </a:pPr>
            <a:r>
              <a:rPr lang="cs-CZ" sz="2400" dirty="0"/>
              <a:t>Soutěžní právo, ochrana spotřebitele a zaměstnance</a:t>
            </a:r>
          </a:p>
        </p:txBody>
      </p:sp>
      <p:sp>
        <p:nvSpPr>
          <p:cNvPr id="5" name="Zástupný symbol pro zápatí 4"/>
          <p:cNvSpPr>
            <a:spLocks noGrp="1"/>
          </p:cNvSpPr>
          <p:nvPr>
            <p:ph type="ftr" sz="quarter" idx="10"/>
          </p:nvPr>
        </p:nvSpPr>
        <p:spPr/>
        <p:txBody>
          <a:bodyPr/>
          <a:lstStyle/>
          <a:p>
            <a:r>
              <a:rPr lang="cs-CZ" altLang="cs-CZ"/>
              <a:t>JUDr. Tereza Kyselovská, Ph.D.</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21</a:t>
            </a:fld>
            <a:endParaRPr lang="cs-CZ" altLang="cs-CZ" dirty="0"/>
          </a:p>
        </p:txBody>
      </p:sp>
    </p:spTree>
    <p:extLst>
      <p:ext uri="{BB962C8B-B14F-4D97-AF65-F5344CB8AC3E}">
        <p14:creationId xmlns:p14="http://schemas.microsoft.com/office/powerpoint/2010/main" val="1425064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5D8EC8-8DE6-0EA9-E1E4-8CA50E55ACB9}"/>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D0BB8A4D-CA70-047E-79F5-38BED1065D4C}"/>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B46BB8AB-6FF4-1177-07C8-029F7970072A}"/>
              </a:ext>
            </a:extLst>
          </p:cNvPr>
          <p:cNvSpPr>
            <a:spLocks noGrp="1"/>
          </p:cNvSpPr>
          <p:nvPr>
            <p:ph type="title"/>
          </p:nvPr>
        </p:nvSpPr>
        <p:spPr/>
        <p:txBody>
          <a:bodyPr/>
          <a:lstStyle/>
          <a:p>
            <a:r>
              <a:rPr lang="cs-CZ" dirty="0"/>
              <a:t>Internet a MPS – jak problém (vy)řešit?</a:t>
            </a:r>
          </a:p>
        </p:txBody>
      </p:sp>
      <p:sp>
        <p:nvSpPr>
          <p:cNvPr id="5" name="Zástupný obsah 4">
            <a:extLst>
              <a:ext uri="{FF2B5EF4-FFF2-40B4-BE49-F238E27FC236}">
                <a16:creationId xmlns:a16="http://schemas.microsoft.com/office/drawing/2014/main" id="{40CD75C4-287F-8131-BA1B-D9EABBD5D581}"/>
              </a:ext>
            </a:extLst>
          </p:cNvPr>
          <p:cNvSpPr>
            <a:spLocks noGrp="1"/>
          </p:cNvSpPr>
          <p:nvPr>
            <p:ph idx="1"/>
          </p:nvPr>
        </p:nvSpPr>
        <p:spPr/>
        <p:txBody>
          <a:bodyPr/>
          <a:lstStyle/>
          <a:p>
            <a:r>
              <a:rPr lang="cs-CZ" dirty="0"/>
              <a:t>Právní úprava MPS – zásadně „technologicky neutrální“</a:t>
            </a:r>
          </a:p>
          <a:p>
            <a:r>
              <a:rPr lang="cs-CZ" dirty="0"/>
              <a:t>Nutná interpretace SD EU – není jí dost</a:t>
            </a:r>
          </a:p>
          <a:p>
            <a:pPr lvl="1"/>
            <a:r>
              <a:rPr lang="cs-CZ" sz="2400" dirty="0"/>
              <a:t>„oblíbené“ a judikované oblasti na internetu -  spotřebitelské smlouvy, porušení osobnostních práv a pomluva, porušení práv k duševnímu vlastnictví</a:t>
            </a:r>
          </a:p>
          <a:p>
            <a:r>
              <a:rPr lang="cs-CZ" sz="3200" dirty="0"/>
              <a:t>Vliv pravidel nestátního původu (soft </a:t>
            </a:r>
            <a:r>
              <a:rPr lang="cs-CZ" sz="3200" dirty="0" err="1"/>
              <a:t>law</a:t>
            </a:r>
            <a:r>
              <a:rPr lang="cs-CZ" sz="3200" dirty="0"/>
              <a:t>)</a:t>
            </a:r>
          </a:p>
          <a:p>
            <a:pPr lvl="1"/>
            <a:r>
              <a:rPr lang="cs-CZ" sz="2400" dirty="0"/>
              <a:t>CLIP Principy, ALI Principy, Kjótská doporučení</a:t>
            </a:r>
          </a:p>
        </p:txBody>
      </p:sp>
    </p:spTree>
    <p:extLst>
      <p:ext uri="{BB962C8B-B14F-4D97-AF65-F5344CB8AC3E}">
        <p14:creationId xmlns:p14="http://schemas.microsoft.com/office/powerpoint/2010/main" val="43340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CF9312-F3D3-7054-7666-0A43CB6055C3}"/>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49901CD-3C70-38E0-D5A6-408B2D8E9385}"/>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150CDC9D-1700-078D-8F48-164F971A8D29}"/>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86E8BAB0-9D89-8A3E-6777-30C497853919}"/>
              </a:ext>
            </a:extLst>
          </p:cNvPr>
          <p:cNvSpPr>
            <a:spLocks noGrp="1"/>
          </p:cNvSpPr>
          <p:nvPr>
            <p:ph idx="1"/>
          </p:nvPr>
        </p:nvSpPr>
        <p:spPr/>
        <p:txBody>
          <a:bodyPr/>
          <a:lstStyle/>
          <a:p>
            <a:r>
              <a:rPr lang="cs-CZ" sz="2400" dirty="0"/>
              <a:t>Veřejný zájem – ochrana vědy, výzkumu, „otevřenost“ společnosti, ekonomický vývoj… versus individuální zájem stran</a:t>
            </a:r>
          </a:p>
          <a:p>
            <a:r>
              <a:rPr lang="cs-CZ" sz="2400" dirty="0"/>
              <a:t>Ochrana slabší strany? (softwarové licenční smlouvy)</a:t>
            </a:r>
          </a:p>
          <a:p>
            <a:r>
              <a:rPr lang="cs-CZ" sz="2400" dirty="0"/>
              <a:t>Zaměstnanecká díla? (univerzity, výzkumné týmy)</a:t>
            </a:r>
          </a:p>
          <a:p>
            <a:r>
              <a:rPr lang="cs-CZ" sz="2400" dirty="0"/>
              <a:t>Autor jako slabší smluvní strana?</a:t>
            </a:r>
          </a:p>
          <a:p>
            <a:endParaRPr lang="cs-CZ" sz="2400" dirty="0"/>
          </a:p>
        </p:txBody>
      </p:sp>
    </p:spTree>
    <p:extLst>
      <p:ext uri="{BB962C8B-B14F-4D97-AF65-F5344CB8AC3E}">
        <p14:creationId xmlns:p14="http://schemas.microsoft.com/office/powerpoint/2010/main" val="291582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6AD362-1FEC-C63D-4B39-415DF46340D2}"/>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559512F3-50BF-ACD4-70BF-79BABFF0BD07}"/>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27D21A97-1C8E-5296-1CB6-6CC62EABA5C9}"/>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F0087326-D8FE-3F67-AF5F-93D01CCD6B89}"/>
              </a:ext>
            </a:extLst>
          </p:cNvPr>
          <p:cNvSpPr>
            <a:spLocks noGrp="1"/>
          </p:cNvSpPr>
          <p:nvPr>
            <p:ph idx="1"/>
          </p:nvPr>
        </p:nvSpPr>
        <p:spPr/>
        <p:txBody>
          <a:bodyPr/>
          <a:lstStyle/>
          <a:p>
            <a:r>
              <a:rPr lang="cs-CZ" dirty="0"/>
              <a:t>Kvalifikace </a:t>
            </a:r>
          </a:p>
          <a:p>
            <a:pPr lvl="1"/>
            <a:r>
              <a:rPr lang="cs-CZ" sz="2400" dirty="0"/>
              <a:t>… smlouva kupní, nájem, leasing, smíšená…</a:t>
            </a:r>
          </a:p>
          <a:p>
            <a:pPr lvl="1"/>
            <a:r>
              <a:rPr lang="cs-CZ" sz="2400" dirty="0"/>
              <a:t>V MO – kvalifikace jako smlouva </a:t>
            </a:r>
            <a:r>
              <a:rPr lang="cs-CZ" sz="2400" i="1" dirty="0" err="1"/>
              <a:t>sui</a:t>
            </a:r>
            <a:r>
              <a:rPr lang="cs-CZ" sz="2400" i="1" dirty="0"/>
              <a:t> generis</a:t>
            </a:r>
          </a:p>
          <a:p>
            <a:pPr lvl="1"/>
            <a:r>
              <a:rPr lang="cs-CZ" sz="2400" dirty="0"/>
              <a:t>„čistá“ licence nebo smlouva obsahující nějakou část/aspekt spojený s PDV</a:t>
            </a:r>
          </a:p>
          <a:p>
            <a:pPr lvl="1"/>
            <a:r>
              <a:rPr lang="cs-CZ" sz="2400" dirty="0"/>
              <a:t>Open source software, smíšené smlouvy…?</a:t>
            </a:r>
          </a:p>
          <a:p>
            <a:r>
              <a:rPr lang="cs-CZ" dirty="0"/>
              <a:t>Hranice mezi závazkem smluvním (možnost volby práva) a mimosmluvním (</a:t>
            </a:r>
            <a:r>
              <a:rPr lang="cs-CZ" i="1" dirty="0"/>
              <a:t>lex loci </a:t>
            </a:r>
            <a:r>
              <a:rPr lang="cs-CZ" i="1" dirty="0" err="1"/>
              <a:t>protectionis</a:t>
            </a:r>
            <a:r>
              <a:rPr lang="cs-CZ" i="1" dirty="0"/>
              <a:t>, </a:t>
            </a:r>
            <a:r>
              <a:rPr lang="cs-CZ" dirty="0"/>
              <a:t>volba práva vyloučena)</a:t>
            </a:r>
          </a:p>
          <a:p>
            <a:endParaRPr lang="cs-CZ" i="1" dirty="0"/>
          </a:p>
          <a:p>
            <a:endParaRPr lang="cs-CZ" dirty="0"/>
          </a:p>
          <a:p>
            <a:endParaRPr lang="cs-CZ" dirty="0"/>
          </a:p>
        </p:txBody>
      </p:sp>
    </p:spTree>
    <p:extLst>
      <p:ext uri="{BB962C8B-B14F-4D97-AF65-F5344CB8AC3E}">
        <p14:creationId xmlns:p14="http://schemas.microsoft.com/office/powerpoint/2010/main" val="411414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CAE4AA3-DE1B-CB6E-3AB5-E6E8E74B866A}"/>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6F959638-6DB8-84F1-5D31-42A960858D0B}"/>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EAEF9237-22A6-A3F8-CD6D-B817026D01CE}"/>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4282DB26-F7B5-2FB2-658D-26F051D84BA6}"/>
              </a:ext>
            </a:extLst>
          </p:cNvPr>
          <p:cNvSpPr>
            <a:spLocks noGrp="1"/>
          </p:cNvSpPr>
          <p:nvPr>
            <p:ph idx="1"/>
          </p:nvPr>
        </p:nvSpPr>
        <p:spPr/>
        <p:txBody>
          <a:bodyPr/>
          <a:lstStyle/>
          <a:p>
            <a:r>
              <a:rPr lang="cs-CZ" sz="2400" dirty="0"/>
              <a:t>… co vše spadá pod </a:t>
            </a:r>
            <a:r>
              <a:rPr lang="cs-CZ" sz="2400" i="1" dirty="0"/>
              <a:t>lex </a:t>
            </a:r>
            <a:r>
              <a:rPr lang="cs-CZ" sz="2400" i="1" dirty="0" err="1"/>
              <a:t>causae</a:t>
            </a:r>
            <a:r>
              <a:rPr lang="cs-CZ" sz="2400" i="1" dirty="0"/>
              <a:t> (lex </a:t>
            </a:r>
            <a:r>
              <a:rPr lang="cs-CZ" sz="2400" i="1" dirty="0" err="1"/>
              <a:t>contractus</a:t>
            </a:r>
            <a:r>
              <a:rPr lang="cs-CZ" sz="2400" dirty="0"/>
              <a:t> – právo rozhodné pro smlouvu</a:t>
            </a:r>
            <a:r>
              <a:rPr lang="cs-CZ" sz="2400" i="1" dirty="0"/>
              <a:t>) </a:t>
            </a:r>
            <a:r>
              <a:rPr lang="cs-CZ" sz="2400" dirty="0"/>
              <a:t>a co pod </a:t>
            </a:r>
            <a:r>
              <a:rPr lang="cs-CZ" sz="2400" i="1" dirty="0"/>
              <a:t>lex loci </a:t>
            </a:r>
            <a:r>
              <a:rPr lang="cs-CZ" sz="2400" i="1" dirty="0" err="1"/>
              <a:t>protectionis</a:t>
            </a:r>
            <a:r>
              <a:rPr lang="cs-CZ" sz="2400" dirty="0"/>
              <a:t>?</a:t>
            </a:r>
          </a:p>
          <a:p>
            <a:r>
              <a:rPr lang="cs-CZ" sz="2400" i="1" dirty="0"/>
              <a:t>Lex </a:t>
            </a:r>
            <a:r>
              <a:rPr lang="cs-CZ" sz="2400" i="1" dirty="0" err="1"/>
              <a:t>causae</a:t>
            </a:r>
            <a:endParaRPr lang="cs-CZ" sz="2400" i="1" dirty="0"/>
          </a:p>
          <a:p>
            <a:pPr lvl="1"/>
            <a:r>
              <a:rPr lang="cs-CZ" sz="2400" dirty="0"/>
              <a:t>Formální a materiální platnost smlouvy, práva a povinnosti stran smlouvy – můžeme upravit smluvně</a:t>
            </a:r>
          </a:p>
          <a:p>
            <a:r>
              <a:rPr lang="cs-CZ" sz="2400" i="1" dirty="0"/>
              <a:t>Lex loci </a:t>
            </a:r>
            <a:r>
              <a:rPr lang="cs-CZ" sz="2400" i="1" dirty="0" err="1"/>
              <a:t>protectionis</a:t>
            </a:r>
            <a:endParaRPr lang="cs-CZ" sz="2400" i="1" dirty="0"/>
          </a:p>
          <a:p>
            <a:pPr lvl="1"/>
            <a:r>
              <a:rPr lang="cs-CZ" sz="2400" dirty="0"/>
              <a:t>Převoditelnost práv </a:t>
            </a:r>
          </a:p>
          <a:p>
            <a:pPr lvl="1"/>
            <a:r>
              <a:rPr lang="cs-CZ" sz="2400" dirty="0"/>
              <a:t>Existence a platnost práv</a:t>
            </a:r>
          </a:p>
          <a:p>
            <a:pPr lvl="1"/>
            <a:r>
              <a:rPr lang="cs-CZ" sz="2400" dirty="0"/>
              <a:t>Dopad na třetí osoby </a:t>
            </a:r>
          </a:p>
          <a:p>
            <a:endParaRPr lang="cs-CZ" sz="2400" dirty="0"/>
          </a:p>
        </p:txBody>
      </p:sp>
    </p:spTree>
    <p:extLst>
      <p:ext uri="{BB962C8B-B14F-4D97-AF65-F5344CB8AC3E}">
        <p14:creationId xmlns:p14="http://schemas.microsoft.com/office/powerpoint/2010/main" val="156934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E43565-8C6C-478E-CE61-1AAFDBB92363}"/>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864D7BF-E471-F3E0-4FC3-2B84F8C8C312}"/>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66D4DA1-ADA2-41DB-7A4B-084C8650900D}"/>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1900AB53-D057-5078-1517-A5DA85F7F948}"/>
              </a:ext>
            </a:extLst>
          </p:cNvPr>
          <p:cNvSpPr>
            <a:spLocks noGrp="1"/>
          </p:cNvSpPr>
          <p:nvPr>
            <p:ph idx="1"/>
          </p:nvPr>
        </p:nvSpPr>
        <p:spPr/>
        <p:txBody>
          <a:bodyPr/>
          <a:lstStyle/>
          <a:p>
            <a:r>
              <a:rPr lang="cs-CZ" sz="2400" dirty="0"/>
              <a:t>Nařízení Řím I – článek 3 – volba práva</a:t>
            </a:r>
          </a:p>
          <a:p>
            <a:pPr lvl="1"/>
            <a:r>
              <a:rPr lang="cs-CZ" sz="2400" i="1" dirty="0"/>
              <a:t>Smlouva se řídí právem, které si strany zvolí. Volba musí být vyjádřena výslovně nebo jasně vyplývat z ustanovení smlouvy nebo okolností případu. Strany si mohou zvolit právo rozhodné pro celou smlouvu nebo pouze pro její část.</a:t>
            </a:r>
          </a:p>
          <a:p>
            <a:r>
              <a:rPr lang="cs-CZ" sz="2400" dirty="0"/>
              <a:t>Ani volba práva negarantuje jeden jediný právní režim</a:t>
            </a:r>
          </a:p>
          <a:p>
            <a:pPr lvl="1"/>
            <a:r>
              <a:rPr lang="cs-CZ" sz="2400" dirty="0"/>
              <a:t>Imperativní normy (článek 3/3, 3/4, 9)</a:t>
            </a:r>
          </a:p>
          <a:p>
            <a:pPr lvl="1"/>
            <a:r>
              <a:rPr lang="cs-CZ" sz="2400" dirty="0" err="1"/>
              <a:t>Antitrust</a:t>
            </a:r>
            <a:r>
              <a:rPr lang="cs-CZ" sz="2400" dirty="0"/>
              <a:t>, soutěžní právo, omezení u technologií dvojího použití…</a:t>
            </a:r>
          </a:p>
          <a:p>
            <a:endParaRPr lang="cs-CZ" sz="2400" dirty="0"/>
          </a:p>
        </p:txBody>
      </p:sp>
    </p:spTree>
    <p:extLst>
      <p:ext uri="{BB962C8B-B14F-4D97-AF65-F5344CB8AC3E}">
        <p14:creationId xmlns:p14="http://schemas.microsoft.com/office/powerpoint/2010/main" val="2799493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0B9546-E94D-74B3-0604-296026E7B64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6F69CE80-4948-A8DE-7369-E2367BF9735C}"/>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687F0311-9B36-90F0-10BB-7C37D0BF01EC}"/>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13ADC83-E8B4-3529-E5CF-B42918D6C6FB}"/>
              </a:ext>
            </a:extLst>
          </p:cNvPr>
          <p:cNvSpPr>
            <a:spLocks noGrp="1"/>
          </p:cNvSpPr>
          <p:nvPr>
            <p:ph idx="1"/>
          </p:nvPr>
        </p:nvSpPr>
        <p:spPr/>
        <p:txBody>
          <a:bodyPr/>
          <a:lstStyle/>
          <a:p>
            <a:r>
              <a:rPr lang="cs-CZ" sz="2400" dirty="0"/>
              <a:t>Nařízení Řím I – článek 4 odst. 2 – poskytovatel charakteristického plnění</a:t>
            </a:r>
          </a:p>
          <a:p>
            <a:pPr lvl="1"/>
            <a:r>
              <a:rPr lang="cs-CZ" sz="2400" dirty="0"/>
              <a:t>Pokud se na smlouvu nevztahuje odstavec 1 nebo pokud by se na prvky smlouvy vztahovalo více než jedno z písmen a) až h) odstavce 1, řídí se smlouva právem země, </a:t>
            </a:r>
            <a:r>
              <a:rPr lang="cs-CZ" sz="2400" u="sng" dirty="0"/>
              <a:t>v níž má strana, která je povinna poskytnout plnění charakteristické pro smlouvu, své obvyklé bydliště</a:t>
            </a:r>
            <a:r>
              <a:rPr lang="cs-CZ" sz="2400" dirty="0"/>
              <a:t>.</a:t>
            </a:r>
          </a:p>
          <a:p>
            <a:r>
              <a:rPr lang="cs-CZ" sz="2400" dirty="0"/>
              <a:t>Poskytovatel charakteristického plnění</a:t>
            </a:r>
          </a:p>
          <a:p>
            <a:pPr lvl="1"/>
            <a:r>
              <a:rPr lang="cs-CZ" sz="2400" dirty="0"/>
              <a:t>Poskytovatel licence?</a:t>
            </a:r>
          </a:p>
          <a:p>
            <a:pPr lvl="1"/>
            <a:r>
              <a:rPr lang="cs-CZ" sz="2400" dirty="0"/>
              <a:t>Jednoznačné pouze u jednoduchých smluv</a:t>
            </a:r>
          </a:p>
          <a:p>
            <a:pPr lvl="1"/>
            <a:r>
              <a:rPr lang="cs-CZ" sz="2400" dirty="0"/>
              <a:t>ALE</a:t>
            </a:r>
          </a:p>
          <a:p>
            <a:pPr lvl="1"/>
            <a:r>
              <a:rPr lang="cs-CZ" sz="2400" dirty="0"/>
              <a:t>Nabyvatel licence mívá další povinnosti – registrace licence, technická podpora, záruky, odpovědnost, </a:t>
            </a:r>
            <a:r>
              <a:rPr lang="cs-CZ" sz="2400" dirty="0" err="1"/>
              <a:t>sublicencování</a:t>
            </a:r>
            <a:r>
              <a:rPr lang="cs-CZ" sz="2400" dirty="0"/>
              <a:t> apod.</a:t>
            </a:r>
          </a:p>
          <a:p>
            <a:pPr lvl="1"/>
            <a:r>
              <a:rPr lang="cs-CZ" sz="2400" dirty="0"/>
              <a:t>Problém u křížových licencí</a:t>
            </a:r>
          </a:p>
          <a:p>
            <a:pPr lvl="1"/>
            <a:endParaRPr lang="cs-CZ" sz="2400" dirty="0"/>
          </a:p>
          <a:p>
            <a:endParaRPr lang="cs-CZ" sz="2400" dirty="0"/>
          </a:p>
        </p:txBody>
      </p:sp>
    </p:spTree>
    <p:extLst>
      <p:ext uri="{BB962C8B-B14F-4D97-AF65-F5344CB8AC3E}">
        <p14:creationId xmlns:p14="http://schemas.microsoft.com/office/powerpoint/2010/main" val="2979061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FD713C-E6A9-C27A-D817-ECF3BC2C8992}"/>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1CA4D940-6D46-7F0B-01FD-72D09E8C2500}"/>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A2235DC2-7B1A-8222-A030-60F42F605343}"/>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A29F6DDF-8F79-97A0-A087-FCDEEFC41F0D}"/>
              </a:ext>
            </a:extLst>
          </p:cNvPr>
          <p:cNvSpPr>
            <a:spLocks noGrp="1"/>
          </p:cNvSpPr>
          <p:nvPr>
            <p:ph idx="1"/>
          </p:nvPr>
        </p:nvSpPr>
        <p:spPr/>
        <p:txBody>
          <a:bodyPr/>
          <a:lstStyle/>
          <a:p>
            <a:r>
              <a:rPr lang="cs-CZ" dirty="0"/>
              <a:t>Poskytovatel charakteristického plnění</a:t>
            </a:r>
          </a:p>
          <a:p>
            <a:pPr lvl="1"/>
            <a:r>
              <a:rPr lang="cs-CZ" sz="2400" dirty="0"/>
              <a:t>Smlouva o převodu majetkových průmyslových práv (a některých majetkových autorských práv)</a:t>
            </a:r>
          </a:p>
          <a:p>
            <a:pPr marL="1257300" lvl="2" indent="-342900">
              <a:buFont typeface="+mj-lt"/>
              <a:buAutoNum type="arabicPeriod"/>
            </a:pPr>
            <a:r>
              <a:rPr lang="cs-CZ" sz="2400" dirty="0"/>
              <a:t>Jednoduchá smlouva -  převodce převádí právo, nabyvatel platí jednorázovou částku, „kupní smlouva“ – právo země obvyklého bydliště převodce</a:t>
            </a:r>
          </a:p>
          <a:p>
            <a:pPr marL="1257300" lvl="2" indent="-342900">
              <a:buFont typeface="+mj-lt"/>
              <a:buAutoNum type="arabicPeriod"/>
            </a:pPr>
            <a:r>
              <a:rPr lang="cs-CZ" sz="2400" dirty="0"/>
              <a:t>Komplexní smlouvy – další povinnosti pro nabyvatele (distribuce, marketing) – právo země obvyklého bydliště nabyvatele</a:t>
            </a:r>
          </a:p>
        </p:txBody>
      </p:sp>
    </p:spTree>
    <p:extLst>
      <p:ext uri="{BB962C8B-B14F-4D97-AF65-F5344CB8AC3E}">
        <p14:creationId xmlns:p14="http://schemas.microsoft.com/office/powerpoint/2010/main" val="338267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A9E6F7-6651-D230-E6FF-BD0FFCD1B6A0}"/>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9AF6C3ED-069A-5E60-22F5-6A065E0D247E}"/>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E02C619F-4201-EE0C-37B5-F4ACA158EFD6}"/>
              </a:ext>
            </a:extLst>
          </p:cNvPr>
          <p:cNvSpPr>
            <a:spLocks noGrp="1"/>
          </p:cNvSpPr>
          <p:nvPr>
            <p:ph type="title"/>
          </p:nvPr>
        </p:nvSpPr>
        <p:spPr/>
        <p:txBody>
          <a:bodyPr/>
          <a:lstStyle/>
          <a:p>
            <a:r>
              <a:rPr lang="cs-CZ" dirty="0"/>
              <a:t>Mezinárodní licenční smlouva</a:t>
            </a:r>
          </a:p>
        </p:txBody>
      </p:sp>
      <p:sp>
        <p:nvSpPr>
          <p:cNvPr id="5" name="Zástupný obsah 4">
            <a:extLst>
              <a:ext uri="{FF2B5EF4-FFF2-40B4-BE49-F238E27FC236}">
                <a16:creationId xmlns:a16="http://schemas.microsoft.com/office/drawing/2014/main" id="{257B166C-EBE1-97FA-7C53-85215784F87A}"/>
              </a:ext>
            </a:extLst>
          </p:cNvPr>
          <p:cNvSpPr>
            <a:spLocks noGrp="1"/>
          </p:cNvSpPr>
          <p:nvPr>
            <p:ph idx="1"/>
          </p:nvPr>
        </p:nvSpPr>
        <p:spPr/>
        <p:txBody>
          <a:bodyPr/>
          <a:lstStyle/>
          <a:p>
            <a:r>
              <a:rPr lang="cs-CZ" dirty="0"/>
              <a:t>Poskytovatel charakteristického plnění</a:t>
            </a:r>
          </a:p>
          <a:p>
            <a:pPr lvl="1"/>
            <a:r>
              <a:rPr lang="cs-CZ" sz="2400" dirty="0"/>
              <a:t>Mezinárodní licenční smlouva</a:t>
            </a:r>
          </a:p>
          <a:p>
            <a:pPr marL="1257300" lvl="2" indent="-342900">
              <a:buFont typeface="+mj-lt"/>
              <a:buAutoNum type="arabicPeriod"/>
            </a:pPr>
            <a:r>
              <a:rPr lang="cs-CZ" sz="2400" dirty="0"/>
              <a:t>Jednoduchá smlouva -  jednorázové využití chráněného práva, jednorázová platba – právo země obvyklého bydliště převodce</a:t>
            </a:r>
          </a:p>
          <a:p>
            <a:pPr marL="1257300" lvl="2" indent="-342900">
              <a:buFont typeface="+mj-lt"/>
              <a:buAutoNum type="arabicPeriod"/>
            </a:pPr>
            <a:r>
              <a:rPr lang="cs-CZ" sz="2400" dirty="0"/>
              <a:t>Komplexní smlouvy – další povinnosti pro nabyvatele (výroba, distribuce, marketing, poplatky dle příjmů z licencovaného zboží) – právo země obvyklého bydliště nabyvatele (přebírá na sebe hlavní ekonomické riziko)</a:t>
            </a:r>
          </a:p>
          <a:p>
            <a:pPr marL="1714500" lvl="3" indent="-342900">
              <a:buFont typeface="+mj-lt"/>
              <a:buAutoNum type="arabicPeriod"/>
            </a:pPr>
            <a:r>
              <a:rPr lang="cs-CZ" sz="2300" dirty="0"/>
              <a:t>LS nakladatelská</a:t>
            </a:r>
          </a:p>
          <a:p>
            <a:pPr marL="1714500" lvl="3" indent="-342900">
              <a:buFont typeface="+mj-lt"/>
              <a:buAutoNum type="arabicPeriod"/>
            </a:pPr>
            <a:r>
              <a:rPr lang="cs-CZ" sz="2300" dirty="0"/>
              <a:t>LS autorská</a:t>
            </a:r>
          </a:p>
          <a:p>
            <a:pPr marL="1714500" lvl="3" indent="-342900">
              <a:buFont typeface="+mj-lt"/>
              <a:buAutoNum type="arabicPeriod"/>
            </a:pPr>
            <a:r>
              <a:rPr lang="cs-CZ" sz="2300" dirty="0"/>
              <a:t>LS při kolektivní správě </a:t>
            </a:r>
          </a:p>
          <a:p>
            <a:pPr marL="1714500" lvl="3" indent="-342900">
              <a:buFont typeface="+mj-lt"/>
              <a:buAutoNum type="arabicPeriod"/>
            </a:pPr>
            <a:r>
              <a:rPr lang="cs-CZ" sz="2300" dirty="0"/>
              <a:t>…</a:t>
            </a:r>
          </a:p>
          <a:p>
            <a:endParaRPr lang="cs-CZ" dirty="0"/>
          </a:p>
        </p:txBody>
      </p:sp>
    </p:spTree>
    <p:extLst>
      <p:ext uri="{BB962C8B-B14F-4D97-AF65-F5344CB8AC3E}">
        <p14:creationId xmlns:p14="http://schemas.microsoft.com/office/powerpoint/2010/main" val="404808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C7A5A9-C6F3-A9C5-7AA1-A176B514962B}"/>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3716C7D4-B975-1DC7-10FF-434BBA9DD2C7}"/>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F83E1C4-7430-C664-280B-AB8CABF371A8}"/>
              </a:ext>
            </a:extLst>
          </p:cNvPr>
          <p:cNvSpPr>
            <a:spLocks noGrp="1"/>
          </p:cNvSpPr>
          <p:nvPr>
            <p:ph type="title"/>
          </p:nvPr>
        </p:nvSpPr>
        <p:spPr/>
        <p:txBody>
          <a:bodyPr/>
          <a:lstStyle/>
          <a:p>
            <a:r>
              <a:rPr lang="cs-CZ" dirty="0"/>
              <a:t>Osnova přednášky</a:t>
            </a:r>
          </a:p>
        </p:txBody>
      </p:sp>
      <p:sp>
        <p:nvSpPr>
          <p:cNvPr id="5" name="Zástupný obsah 4">
            <a:extLst>
              <a:ext uri="{FF2B5EF4-FFF2-40B4-BE49-F238E27FC236}">
                <a16:creationId xmlns:a16="http://schemas.microsoft.com/office/drawing/2014/main" id="{DFA5B75A-71C2-2F91-8145-E5366057505E}"/>
              </a:ext>
            </a:extLst>
          </p:cNvPr>
          <p:cNvSpPr>
            <a:spLocks noGrp="1"/>
          </p:cNvSpPr>
          <p:nvPr>
            <p:ph idx="1"/>
          </p:nvPr>
        </p:nvSpPr>
        <p:spPr/>
        <p:txBody>
          <a:bodyPr/>
          <a:lstStyle/>
          <a:p>
            <a:r>
              <a:rPr lang="cs-CZ" dirty="0"/>
              <a:t>Internet</a:t>
            </a:r>
          </a:p>
          <a:p>
            <a:r>
              <a:rPr lang="cs-CZ" dirty="0"/>
              <a:t>Právo k duševnímu vlastnictví</a:t>
            </a:r>
          </a:p>
          <a:p>
            <a:r>
              <a:rPr lang="cs-CZ" dirty="0"/>
              <a:t>Mezinárodní právo soukromé</a:t>
            </a:r>
          </a:p>
          <a:p>
            <a:endParaRPr lang="cs-CZ" dirty="0"/>
          </a:p>
          <a:p>
            <a:pPr>
              <a:buFont typeface="Wingdings" panose="05000000000000000000" pitchFamily="2" charset="2"/>
              <a:buChar char="Ø"/>
            </a:pPr>
            <a:r>
              <a:rPr lang="cs-CZ" dirty="0"/>
              <a:t>Vliv internetu a elektronizace na právní regulaci práv duševního vlastnictví</a:t>
            </a:r>
          </a:p>
        </p:txBody>
      </p:sp>
    </p:spTree>
    <p:extLst>
      <p:ext uri="{BB962C8B-B14F-4D97-AF65-F5344CB8AC3E}">
        <p14:creationId xmlns:p14="http://schemas.microsoft.com/office/powerpoint/2010/main" val="3752865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9EBD24-C53B-C395-2B63-9211AC54D22F}"/>
              </a:ext>
            </a:extLst>
          </p:cNvPr>
          <p:cNvSpPr>
            <a:spLocks noGrp="1"/>
          </p:cNvSpPr>
          <p:nvPr>
            <p:ph type="title"/>
          </p:nvPr>
        </p:nvSpPr>
        <p:spPr/>
        <p:txBody>
          <a:bodyPr/>
          <a:lstStyle/>
          <a:p>
            <a:r>
              <a:rPr lang="cs-CZ" dirty="0"/>
              <a:t>Související oblasti</a:t>
            </a:r>
          </a:p>
        </p:txBody>
      </p:sp>
      <p:sp>
        <p:nvSpPr>
          <p:cNvPr id="3" name="Podnadpis 2">
            <a:extLst>
              <a:ext uri="{FF2B5EF4-FFF2-40B4-BE49-F238E27FC236}">
                <a16:creationId xmlns:a16="http://schemas.microsoft.com/office/drawing/2014/main" id="{5830F8DB-24AA-249F-BF7E-ECA19E48811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2300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5B4179-95D2-3A38-9BE5-28D46B31E70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CB49A996-49B7-DA40-D116-789AB0F0FEA5}"/>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CBBDDE6C-6AF0-B5A0-AE12-C870546C52AA}"/>
              </a:ext>
            </a:extLst>
          </p:cNvPr>
          <p:cNvSpPr>
            <a:spLocks noGrp="1"/>
          </p:cNvSpPr>
          <p:nvPr>
            <p:ph type="title"/>
          </p:nvPr>
        </p:nvSpPr>
        <p:spPr/>
        <p:txBody>
          <a:bodyPr/>
          <a:lstStyle/>
          <a:p>
            <a:r>
              <a:rPr lang="cs-CZ" dirty="0"/>
              <a:t>Nařízení o zákazu neoprávněné </a:t>
            </a:r>
            <a:r>
              <a:rPr lang="cs-CZ" dirty="0" err="1"/>
              <a:t>geoblokace</a:t>
            </a:r>
            <a:endParaRPr lang="cs-CZ" dirty="0"/>
          </a:p>
        </p:txBody>
      </p:sp>
      <p:sp>
        <p:nvSpPr>
          <p:cNvPr id="5" name="Zástupný obsah 4">
            <a:extLst>
              <a:ext uri="{FF2B5EF4-FFF2-40B4-BE49-F238E27FC236}">
                <a16:creationId xmlns:a16="http://schemas.microsoft.com/office/drawing/2014/main" id="{85957176-E2CB-9E0E-AB13-F6B5600D8333}"/>
              </a:ext>
            </a:extLst>
          </p:cNvPr>
          <p:cNvSpPr>
            <a:spLocks noGrp="1"/>
          </p:cNvSpPr>
          <p:nvPr>
            <p:ph idx="1"/>
          </p:nvPr>
        </p:nvSpPr>
        <p:spPr/>
        <p:txBody>
          <a:bodyPr/>
          <a:lstStyle/>
          <a:p>
            <a:r>
              <a:rPr lang="cs-CZ" sz="2400" dirty="0"/>
              <a:t>Nařízení (EU) 2018/302 Evropského parlamentu a Rady ze dne 28. února 2018 o řešení neoprávněného zeměpisného blokování a dalších forem diskriminace založených na státní příslušnosti, místě bydliště či místně usazení zákazníků v rámci vnitřního trhu a o změně nařízení (ES) č. 2006/2004 a (EU) 2017/2394 a směrnice 2009/22/ES (</a:t>
            </a:r>
            <a:r>
              <a:rPr lang="cs-CZ" sz="2400" b="1" dirty="0"/>
              <a:t>nařízení o zákazu neoprávněné </a:t>
            </a:r>
            <a:r>
              <a:rPr lang="cs-CZ" sz="2400" b="1" dirty="0" err="1"/>
              <a:t>geoblokace</a:t>
            </a:r>
            <a:r>
              <a:rPr lang="cs-CZ" sz="2400" dirty="0"/>
              <a:t>)</a:t>
            </a:r>
          </a:p>
          <a:p>
            <a:pPr lvl="1"/>
            <a:r>
              <a:rPr lang="cs-CZ" sz="2400" dirty="0"/>
              <a:t>Nevztahuje se mimo jiné na audiovizuální služby, včetně kinematografických služeb, bez ohledu na způsob jejich výroby, distribuce a vysílání, a rozhlasové vysílání a pravidla uplatňovaná v oblasti autorského práva a práv s ním souvisejících</a:t>
            </a:r>
          </a:p>
          <a:p>
            <a:endParaRPr lang="cs-CZ" sz="2400" dirty="0"/>
          </a:p>
        </p:txBody>
      </p:sp>
    </p:spTree>
    <p:extLst>
      <p:ext uri="{BB962C8B-B14F-4D97-AF65-F5344CB8AC3E}">
        <p14:creationId xmlns:p14="http://schemas.microsoft.com/office/powerpoint/2010/main" val="2642716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CD79EA-0133-58C2-409B-5E1FF84AF06E}"/>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26CDF171-E7B0-9D24-8787-5CCAC9E57AD7}"/>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6B5721CB-F8BF-3DEC-7C7E-5BEFC1EC4B0A}"/>
              </a:ext>
            </a:extLst>
          </p:cNvPr>
          <p:cNvSpPr>
            <a:spLocks noGrp="1"/>
          </p:cNvSpPr>
          <p:nvPr>
            <p:ph type="title"/>
          </p:nvPr>
        </p:nvSpPr>
        <p:spPr/>
        <p:txBody>
          <a:bodyPr/>
          <a:lstStyle/>
          <a:p>
            <a:r>
              <a:rPr lang="cs-CZ" dirty="0"/>
              <a:t>Nařízení o digitálních službách (DSA)</a:t>
            </a:r>
          </a:p>
        </p:txBody>
      </p:sp>
      <p:sp>
        <p:nvSpPr>
          <p:cNvPr id="5" name="Zástupný obsah 4">
            <a:extLst>
              <a:ext uri="{FF2B5EF4-FFF2-40B4-BE49-F238E27FC236}">
                <a16:creationId xmlns:a16="http://schemas.microsoft.com/office/drawing/2014/main" id="{ECBB2D2F-4C1C-868F-BFFE-2E18E089C66B}"/>
              </a:ext>
            </a:extLst>
          </p:cNvPr>
          <p:cNvSpPr>
            <a:spLocks noGrp="1"/>
          </p:cNvSpPr>
          <p:nvPr>
            <p:ph idx="1"/>
          </p:nvPr>
        </p:nvSpPr>
        <p:spPr/>
        <p:txBody>
          <a:bodyPr/>
          <a:lstStyle/>
          <a:p>
            <a:r>
              <a:rPr lang="cs-CZ" sz="2600" dirty="0"/>
              <a:t>Nařízení Evropského parlamentu a Rady (EU) 2022/2065 ze dne 19. října 2022 o jednotném trhu digitálních služeb a o změně směrnice 2000/31/ES</a:t>
            </a:r>
          </a:p>
          <a:p>
            <a:pPr lvl="1"/>
            <a:r>
              <a:rPr lang="cs-CZ" sz="2400" dirty="0"/>
              <a:t>Unijní (EU) Ústava internetu</a:t>
            </a:r>
          </a:p>
          <a:p>
            <a:pPr lvl="1"/>
            <a:r>
              <a:rPr lang="cs-CZ" sz="2400" dirty="0"/>
              <a:t>Účinnost od 17.2.2024</a:t>
            </a:r>
          </a:p>
          <a:p>
            <a:pPr lvl="1"/>
            <a:r>
              <a:rPr lang="cs-CZ" sz="2400" dirty="0"/>
              <a:t>Cílem tohoto nařízení je přispět k řádnému fungování vnitřního trhu se zprostředkovatelskými službami stanovením harmonizovaných pravidel pro bezpečné, předvídatelné a důvěryhodné online prostředí, jež usnadňuje inovaci a v němž jsou účinně chráněna základní práva zakotvená v Listině, včetně zásady ochrany spotřebitele.</a:t>
            </a:r>
          </a:p>
          <a:p>
            <a:pPr lvl="1"/>
            <a:r>
              <a:rPr lang="cs-CZ" sz="2400" dirty="0"/>
              <a:t>Regulace ISP, odpovědnost ISP, velké a velmi velké platformy</a:t>
            </a:r>
          </a:p>
        </p:txBody>
      </p:sp>
    </p:spTree>
    <p:extLst>
      <p:ext uri="{BB962C8B-B14F-4D97-AF65-F5344CB8AC3E}">
        <p14:creationId xmlns:p14="http://schemas.microsoft.com/office/powerpoint/2010/main" val="3023366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7BC441A-0E89-E497-94F8-6AD69F37D4B4}"/>
              </a:ext>
            </a:extLst>
          </p:cNvPr>
          <p:cNvSpPr>
            <a:spLocks noGrp="1"/>
          </p:cNvSpPr>
          <p:nvPr>
            <p:ph type="ftr" sz="quarter" idx="10"/>
          </p:nvPr>
        </p:nvSpPr>
        <p:spPr/>
        <p:txBody>
          <a:bodyPr/>
          <a:lstStyle/>
          <a:p>
            <a:r>
              <a:rPr lang="pt-BR"/>
              <a:t>JUDr. Tereza Kyselovská, Ph.D.</a:t>
            </a:r>
            <a:endParaRPr lang="cs-CZ" dirty="0"/>
          </a:p>
        </p:txBody>
      </p:sp>
      <p:sp>
        <p:nvSpPr>
          <p:cNvPr id="3" name="Zástupný symbol pro číslo snímku 2">
            <a:extLst>
              <a:ext uri="{FF2B5EF4-FFF2-40B4-BE49-F238E27FC236}">
                <a16:creationId xmlns:a16="http://schemas.microsoft.com/office/drawing/2014/main" id="{5DE7C7D3-4E01-6652-0653-0D923C162AF6}"/>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DA1F12CC-E07F-94F1-41F4-95B8FAC2CF03}"/>
              </a:ext>
            </a:extLst>
          </p:cNvPr>
          <p:cNvSpPr>
            <a:spLocks noGrp="1"/>
          </p:cNvSpPr>
          <p:nvPr>
            <p:ph type="title"/>
          </p:nvPr>
        </p:nvSpPr>
        <p:spPr/>
        <p:txBody>
          <a:bodyPr/>
          <a:lstStyle/>
          <a:p>
            <a:r>
              <a:rPr lang="cs-CZ" dirty="0"/>
              <a:t>Nařízení o digitálních službách (DSA)</a:t>
            </a:r>
          </a:p>
        </p:txBody>
      </p:sp>
      <p:sp>
        <p:nvSpPr>
          <p:cNvPr id="5" name="Zástupný obsah 4">
            <a:extLst>
              <a:ext uri="{FF2B5EF4-FFF2-40B4-BE49-F238E27FC236}">
                <a16:creationId xmlns:a16="http://schemas.microsoft.com/office/drawing/2014/main" id="{C5D03A93-5260-BF48-7E2B-F08AA6E7CE3D}"/>
              </a:ext>
            </a:extLst>
          </p:cNvPr>
          <p:cNvSpPr>
            <a:spLocks noGrp="1"/>
          </p:cNvSpPr>
          <p:nvPr>
            <p:ph idx="1"/>
          </p:nvPr>
        </p:nvSpPr>
        <p:spPr/>
        <p:txBody>
          <a:bodyPr/>
          <a:lstStyle/>
          <a:p>
            <a:r>
              <a:rPr lang="cs-CZ" dirty="0"/>
              <a:t>Vazba na MPS</a:t>
            </a:r>
          </a:p>
          <a:p>
            <a:pPr lvl="1"/>
            <a:r>
              <a:rPr lang="cs-CZ" sz="2400" dirty="0"/>
              <a:t>Článek 2 odst. 4 písm. h) - Tímto nařízením nejsou dotčena pravidla stanovená jinými právními akty Unie upravujícími jiné aspekty poskytování zprostředkovatelských služeb na vnitřním trhu nebo upřesňujícími a doplňujícími toto nařízení, zejména právní akty Unie v oblasti justiční spolupráce v občanských věcech, </a:t>
            </a:r>
            <a:r>
              <a:rPr lang="cs-CZ" sz="2400" u="sng" dirty="0"/>
              <a:t>zejména nařízení (EU) č. 1215/2012 nebo jakýkoli právní akt Unie, jímž se stanoví pravidla o právu rozhodném pro smluvní a mimosmluvní závazkové vztahy</a:t>
            </a:r>
          </a:p>
          <a:p>
            <a:pPr lvl="1"/>
            <a:r>
              <a:rPr lang="cs-CZ" sz="2400" dirty="0"/>
              <a:t>Nedotýká se použití Nařízení Brusel Ibis, Nařízení Řím I a Nařízení Řím II</a:t>
            </a:r>
          </a:p>
        </p:txBody>
      </p:sp>
    </p:spTree>
    <p:extLst>
      <p:ext uri="{BB962C8B-B14F-4D97-AF65-F5344CB8AC3E}">
        <p14:creationId xmlns:p14="http://schemas.microsoft.com/office/powerpoint/2010/main" val="688812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60E4B-FFFB-4289-2FC6-3DAD1A78D2B1}"/>
              </a:ext>
            </a:extLst>
          </p:cNvPr>
          <p:cNvSpPr>
            <a:spLocks noGrp="1"/>
          </p:cNvSpPr>
          <p:nvPr>
            <p:ph type="title"/>
          </p:nvPr>
        </p:nvSpPr>
        <p:spPr/>
        <p:txBody>
          <a:bodyPr/>
          <a:lstStyle/>
          <a:p>
            <a:r>
              <a:rPr lang="cs-CZ" dirty="0"/>
              <a:t>Děkuji za pozornost. </a:t>
            </a:r>
            <a:br>
              <a:rPr lang="cs-CZ" dirty="0"/>
            </a:br>
            <a:endParaRPr lang="cs-CZ" dirty="0"/>
          </a:p>
        </p:txBody>
      </p:sp>
      <p:sp>
        <p:nvSpPr>
          <p:cNvPr id="3" name="Podnadpis 2">
            <a:extLst>
              <a:ext uri="{FF2B5EF4-FFF2-40B4-BE49-F238E27FC236}">
                <a16:creationId xmlns:a16="http://schemas.microsoft.com/office/drawing/2014/main" id="{048481D2-A183-15CA-FDDC-61DD189C8C68}"/>
              </a:ext>
            </a:extLst>
          </p:cNvPr>
          <p:cNvSpPr>
            <a:spLocks noGrp="1"/>
          </p:cNvSpPr>
          <p:nvPr>
            <p:ph type="subTitle" idx="1"/>
          </p:nvPr>
        </p:nvSpPr>
        <p:spPr>
          <a:xfrm>
            <a:off x="488309" y="4720559"/>
            <a:ext cx="11361600" cy="698497"/>
          </a:xfrm>
        </p:spPr>
        <p:txBody>
          <a:bodyPr/>
          <a:lstStyle/>
          <a:p>
            <a:endParaRPr lang="cs-CZ" dirty="0"/>
          </a:p>
        </p:txBody>
      </p:sp>
    </p:spTree>
    <p:extLst>
      <p:ext uri="{BB962C8B-B14F-4D97-AF65-F5344CB8AC3E}">
        <p14:creationId xmlns:p14="http://schemas.microsoft.com/office/powerpoint/2010/main" val="415552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A6E1349-7961-8825-BC51-8B591DDF981C}"/>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FC0DD5CA-7E58-4400-3F89-44EA7BC3E9D3}"/>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28AFD304-9C51-0DDE-F1EB-E89A44BB8D35}"/>
              </a:ext>
            </a:extLst>
          </p:cNvPr>
          <p:cNvSpPr>
            <a:spLocks noGrp="1"/>
          </p:cNvSpPr>
          <p:nvPr>
            <p:ph type="title"/>
          </p:nvPr>
        </p:nvSpPr>
        <p:spPr>
          <a:xfrm>
            <a:off x="666000" y="-451576"/>
            <a:ext cx="10753200" cy="451576"/>
          </a:xfrm>
        </p:spPr>
        <p:txBody>
          <a:bodyPr/>
          <a:lstStyle/>
          <a:p>
            <a:endParaRPr lang="cs-CZ" dirty="0"/>
          </a:p>
        </p:txBody>
      </p:sp>
      <p:pic>
        <p:nvPicPr>
          <p:cNvPr id="7" name="Zástupný obsah 6" descr="Obsah obrázku text, snímek obrazovky, Písmo, číslo&#10;&#10;Popis byl vytvořen automaticky">
            <a:extLst>
              <a:ext uri="{FF2B5EF4-FFF2-40B4-BE49-F238E27FC236}">
                <a16:creationId xmlns:a16="http://schemas.microsoft.com/office/drawing/2014/main" id="{21D59F8B-B6CB-673C-73FC-C23DE36FF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506" y="137385"/>
            <a:ext cx="5651747" cy="6583229"/>
          </a:xfrm>
        </p:spPr>
      </p:pic>
    </p:spTree>
    <p:extLst>
      <p:ext uri="{BB962C8B-B14F-4D97-AF65-F5344CB8AC3E}">
        <p14:creationId xmlns:p14="http://schemas.microsoft.com/office/powerpoint/2010/main" val="149496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10BEAE-F24A-364B-652D-5DBADF1F8C31}"/>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1D929D69-D46B-1640-2CC2-D8741888E90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DF85167B-9E9A-BFEA-A122-BF6E4B147321}"/>
              </a:ext>
            </a:extLst>
          </p:cNvPr>
          <p:cNvSpPr>
            <a:spLocks noGrp="1"/>
          </p:cNvSpPr>
          <p:nvPr>
            <p:ph type="title"/>
          </p:nvPr>
        </p:nvSpPr>
        <p:spPr/>
        <p:txBody>
          <a:bodyPr/>
          <a:lstStyle/>
          <a:p>
            <a:r>
              <a:rPr lang="cs-CZ" dirty="0"/>
              <a:t>Výchozí teze</a:t>
            </a:r>
          </a:p>
        </p:txBody>
      </p:sp>
      <p:sp>
        <p:nvSpPr>
          <p:cNvPr id="5" name="Zástupný obsah 4">
            <a:extLst>
              <a:ext uri="{FF2B5EF4-FFF2-40B4-BE49-F238E27FC236}">
                <a16:creationId xmlns:a16="http://schemas.microsoft.com/office/drawing/2014/main" id="{A03FB172-D782-DDA4-B9E6-3C9EF598F2D9}"/>
              </a:ext>
            </a:extLst>
          </p:cNvPr>
          <p:cNvSpPr>
            <a:spLocks noGrp="1"/>
          </p:cNvSpPr>
          <p:nvPr>
            <p:ph idx="1"/>
          </p:nvPr>
        </p:nvSpPr>
        <p:spPr/>
        <p:txBody>
          <a:bodyPr/>
          <a:lstStyle/>
          <a:p>
            <a:endParaRPr lang="cs-CZ" dirty="0"/>
          </a:p>
          <a:p>
            <a:endParaRPr lang="cs-CZ" dirty="0"/>
          </a:p>
          <a:p>
            <a:endParaRPr lang="cs-CZ" dirty="0"/>
          </a:p>
          <a:p>
            <a:r>
              <a:rPr lang="cs-CZ" dirty="0"/>
              <a:t>Právo je teritoriální</a:t>
            </a:r>
          </a:p>
          <a:p>
            <a:r>
              <a:rPr lang="cs-CZ" dirty="0"/>
              <a:t>Teritorialita je základem MPS</a:t>
            </a:r>
          </a:p>
          <a:p>
            <a:r>
              <a:rPr lang="cs-CZ" dirty="0"/>
              <a:t>Internet je prostor „bez hranic“ (sic!)</a:t>
            </a:r>
          </a:p>
          <a:p>
            <a:r>
              <a:rPr lang="cs-CZ" dirty="0"/>
              <a:t>Předpisy jsou „technologicky neutrální“ – nutná interpretace</a:t>
            </a:r>
          </a:p>
          <a:p>
            <a:pPr marL="72000" indent="0">
              <a:buNone/>
            </a:pPr>
            <a:endParaRPr lang="cs-CZ" dirty="0"/>
          </a:p>
          <a:p>
            <a:endParaRPr lang="cs-CZ" dirty="0"/>
          </a:p>
        </p:txBody>
      </p:sp>
      <p:pic>
        <p:nvPicPr>
          <p:cNvPr id="6" name="Picture 2">
            <a:extLst>
              <a:ext uri="{FF2B5EF4-FFF2-40B4-BE49-F238E27FC236}">
                <a16:creationId xmlns:a16="http://schemas.microsoft.com/office/drawing/2014/main" id="{CE260203-686B-44F0-F76E-C36A8ED36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47106" y="1103500"/>
            <a:ext cx="3630253" cy="20993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67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1E0CD0-2F7D-4C99-BF3A-668A678233EB}"/>
              </a:ext>
            </a:extLst>
          </p:cNvPr>
          <p:cNvSpPr>
            <a:spLocks noGrp="1"/>
          </p:cNvSpPr>
          <p:nvPr>
            <p:ph type="ftr" sz="quarter" idx="10"/>
          </p:nvPr>
        </p:nvSpPr>
        <p:spPr/>
        <p:txBody>
          <a:bodyPr/>
          <a:lstStyle/>
          <a:p>
            <a:r>
              <a:rPr lang="pt-BR"/>
              <a:t>doc. JUDr. Tereza Kyselovská, Ph.D.</a:t>
            </a:r>
            <a:endParaRPr lang="cs-CZ" dirty="0"/>
          </a:p>
        </p:txBody>
      </p:sp>
      <p:sp>
        <p:nvSpPr>
          <p:cNvPr id="3" name="Zástupný symbol pro číslo snímku 2">
            <a:extLst>
              <a:ext uri="{FF2B5EF4-FFF2-40B4-BE49-F238E27FC236}">
                <a16:creationId xmlns:a16="http://schemas.microsoft.com/office/drawing/2014/main" id="{46B2BDAB-AA21-E91F-8A46-CBF06BF883F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18EC663D-6B46-62BA-2448-EF0291420B4E}"/>
              </a:ext>
            </a:extLst>
          </p:cNvPr>
          <p:cNvSpPr>
            <a:spLocks noGrp="1"/>
          </p:cNvSpPr>
          <p:nvPr>
            <p:ph type="title"/>
          </p:nvPr>
        </p:nvSpPr>
        <p:spPr/>
        <p:txBody>
          <a:bodyPr/>
          <a:lstStyle/>
          <a:p>
            <a:r>
              <a:rPr lang="cs-CZ" dirty="0"/>
              <a:t>Internet</a:t>
            </a:r>
          </a:p>
        </p:txBody>
      </p:sp>
      <p:sp>
        <p:nvSpPr>
          <p:cNvPr id="5" name="Zástupný obsah 4">
            <a:extLst>
              <a:ext uri="{FF2B5EF4-FFF2-40B4-BE49-F238E27FC236}">
                <a16:creationId xmlns:a16="http://schemas.microsoft.com/office/drawing/2014/main" id="{6666E414-3C20-A712-FB56-F4E3F8146C5D}"/>
              </a:ext>
            </a:extLst>
          </p:cNvPr>
          <p:cNvSpPr>
            <a:spLocks noGrp="1"/>
          </p:cNvSpPr>
          <p:nvPr>
            <p:ph idx="1"/>
          </p:nvPr>
        </p:nvSpPr>
        <p:spPr/>
        <p:txBody>
          <a:bodyPr/>
          <a:lstStyle/>
          <a:p>
            <a:r>
              <a:rPr lang="cs-CZ" dirty="0"/>
              <a:t>Jaké jsou charakteristické znaky internetu?</a:t>
            </a:r>
          </a:p>
        </p:txBody>
      </p:sp>
    </p:spTree>
    <p:extLst>
      <p:ext uri="{BB962C8B-B14F-4D97-AF65-F5344CB8AC3E}">
        <p14:creationId xmlns:p14="http://schemas.microsoft.com/office/powerpoint/2010/main" val="208719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 průmyslová revoluce</a:t>
            </a:r>
          </a:p>
        </p:txBody>
      </p:sp>
      <p:sp>
        <p:nvSpPr>
          <p:cNvPr id="3" name="Zástupný symbol pro obsah 2"/>
          <p:cNvSpPr>
            <a:spLocks noGrp="1"/>
          </p:cNvSpPr>
          <p:nvPr>
            <p:ph idx="1"/>
          </p:nvPr>
        </p:nvSpPr>
        <p:spPr/>
        <p:txBody>
          <a:bodyPr/>
          <a:lstStyle/>
          <a:p>
            <a:r>
              <a:rPr lang="cs-CZ" sz="2400" i="1" dirty="0"/>
              <a:t>„</a:t>
            </a:r>
            <a:r>
              <a:rPr lang="en-US" sz="2400" i="1" dirty="0"/>
              <a:t>The possibilities of billions of people connected by mobile devices, with unprecedented processing power, storage capacity, and access to knowledge, are unlimited. And these possibilities will be multiplied by emerging technology breakthroughs in fields such as artificial intelligence, robotics, the Internet of Things, autonomous vehicles, 3-D printing, nanotechnology, biotechnology, materials science, energy storage, and quantum computing.</a:t>
            </a:r>
            <a:r>
              <a:rPr lang="cs-CZ" sz="2400" i="1" dirty="0"/>
              <a:t>“</a:t>
            </a:r>
            <a:endParaRPr lang="en-US" sz="2400" i="1" dirty="0"/>
          </a:p>
          <a:p>
            <a:r>
              <a:rPr lang="cs-CZ" sz="2400" dirty="0"/>
              <a:t>https://www.youtube.com/watch?time_continue=508&amp;v=khjY5LWF3tg</a:t>
            </a:r>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230374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průmyslová revoluce</a:t>
            </a:r>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50879" y="1519691"/>
            <a:ext cx="5071824" cy="41148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915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průmyslová revoluce</a:t>
            </a:r>
          </a:p>
        </p:txBody>
      </p:sp>
      <p:sp>
        <p:nvSpPr>
          <p:cNvPr id="4" name="Zástupný symbol pro zápatí 3"/>
          <p:cNvSpPr>
            <a:spLocks noGrp="1"/>
          </p:cNvSpPr>
          <p:nvPr>
            <p:ph type="ftr" sz="quarter" idx="10"/>
          </p:nvPr>
        </p:nvSpPr>
        <p:spPr/>
        <p:txBody>
          <a:bodyPr/>
          <a:lstStyle/>
          <a:p>
            <a:r>
              <a:rPr lang="cs-CZ" altLang="cs-CZ"/>
              <a:t>doc. JUDr. Tereza Kyselovská, Ph.D.</a:t>
            </a:r>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7201" y="2222500"/>
            <a:ext cx="4356099"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065" y="2222501"/>
            <a:ext cx="4151871" cy="3581399"/>
          </a:xfrm>
          <a:prstGeom prst="rect">
            <a:avLst/>
          </a:prstGeom>
        </p:spPr>
      </p:pic>
    </p:spTree>
    <p:extLst>
      <p:ext uri="{BB962C8B-B14F-4D97-AF65-F5344CB8AC3E}">
        <p14:creationId xmlns:p14="http://schemas.microsoft.com/office/powerpoint/2010/main" val="138704875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477</TotalTime>
  <Words>2172</Words>
  <Application>Microsoft Office PowerPoint</Application>
  <PresentationFormat>Širokoúhlá obrazovka</PresentationFormat>
  <Paragraphs>236</Paragraphs>
  <Slides>34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34</vt:i4>
      </vt:variant>
    </vt:vector>
  </HeadingPairs>
  <TitlesOfParts>
    <vt:vector size="38" baseType="lpstr">
      <vt:lpstr>Arial</vt:lpstr>
      <vt:lpstr>Tahoma</vt:lpstr>
      <vt:lpstr>Wingdings</vt:lpstr>
      <vt:lpstr>Prezentace_MU_CZ</vt:lpstr>
      <vt:lpstr>Technologický vývoj a právní regulace práv duševního vlastnictví v mezinárodním prostoru </vt:lpstr>
      <vt:lpstr>Představení</vt:lpstr>
      <vt:lpstr>Osnova přednášky</vt:lpstr>
      <vt:lpstr>Prezentace aplikace PowerPoint</vt:lpstr>
      <vt:lpstr>Výchozí teze</vt:lpstr>
      <vt:lpstr>Internet</vt:lpstr>
      <vt:lpstr>4. průmyslová revoluce</vt:lpstr>
      <vt:lpstr>1. průmyslová revoluce</vt:lpstr>
      <vt:lpstr>2. průmyslová revoluce</vt:lpstr>
      <vt:lpstr>3. průmyslová revoluce</vt:lpstr>
      <vt:lpstr>Internet</vt:lpstr>
      <vt:lpstr>Technologie </vt:lpstr>
      <vt:lpstr>Technologie</vt:lpstr>
      <vt:lpstr>Práva k duševnímu vlastnictví (PDV)</vt:lpstr>
      <vt:lpstr>PDV</vt:lpstr>
      <vt:lpstr>PDV</vt:lpstr>
      <vt:lpstr>PDV</vt:lpstr>
      <vt:lpstr>Mezinárodní právo soukromé</vt:lpstr>
      <vt:lpstr>Mezinárodní právo soukromé</vt:lpstr>
      <vt:lpstr>World Wide Web</vt:lpstr>
      <vt:lpstr>PDV a MPS</vt:lpstr>
      <vt:lpstr>Internet a MPS – jak problém (vy)řešit?</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Mezinárodní licenční smlouva</vt:lpstr>
      <vt:lpstr>Související oblasti</vt:lpstr>
      <vt:lpstr>Nařízení o zákazu neoprávněné geoblokace</vt:lpstr>
      <vt:lpstr>Nařízení o digitálních službách (DSA)</vt:lpstr>
      <vt:lpstr>Nařízení o digitálních službách (DSA)</vt:lpstr>
      <vt:lpstr>Děkuji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Tereza Kyselovská</dc:creator>
  <cp:lastModifiedBy>§ K</cp:lastModifiedBy>
  <cp:revision>28</cp:revision>
  <cp:lastPrinted>1601-01-01T00:00:00Z</cp:lastPrinted>
  <dcterms:created xsi:type="dcterms:W3CDTF">2022-10-03T07:42:59Z</dcterms:created>
  <dcterms:modified xsi:type="dcterms:W3CDTF">2024-05-22T11:50:27Z</dcterms:modified>
</cp:coreProperties>
</file>