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46"/>
  </p:notesMasterIdLst>
  <p:sldIdLst>
    <p:sldId id="270" r:id="rId2"/>
    <p:sldId id="271" r:id="rId3"/>
    <p:sldId id="390" r:id="rId4"/>
    <p:sldId id="307" r:id="rId5"/>
    <p:sldId id="361" r:id="rId6"/>
    <p:sldId id="306" r:id="rId7"/>
    <p:sldId id="302" r:id="rId8"/>
    <p:sldId id="301" r:id="rId9"/>
    <p:sldId id="275" r:id="rId10"/>
    <p:sldId id="276" r:id="rId11"/>
    <p:sldId id="405" r:id="rId12"/>
    <p:sldId id="412" r:id="rId13"/>
    <p:sldId id="311" r:id="rId14"/>
    <p:sldId id="346" r:id="rId15"/>
    <p:sldId id="363" r:id="rId16"/>
    <p:sldId id="364" r:id="rId17"/>
    <p:sldId id="372" r:id="rId18"/>
    <p:sldId id="362" r:id="rId19"/>
    <p:sldId id="391" r:id="rId20"/>
    <p:sldId id="349" r:id="rId21"/>
    <p:sldId id="392" r:id="rId22"/>
    <p:sldId id="367" r:id="rId23"/>
    <p:sldId id="395" r:id="rId24"/>
    <p:sldId id="413" r:id="rId25"/>
    <p:sldId id="414" r:id="rId26"/>
    <p:sldId id="351" r:id="rId27"/>
    <p:sldId id="280" r:id="rId28"/>
    <p:sldId id="385" r:id="rId29"/>
    <p:sldId id="415" r:id="rId30"/>
    <p:sldId id="370" r:id="rId31"/>
    <p:sldId id="371" r:id="rId32"/>
    <p:sldId id="411" r:id="rId33"/>
    <p:sldId id="373" r:id="rId34"/>
    <p:sldId id="350" r:id="rId35"/>
    <p:sldId id="368" r:id="rId36"/>
    <p:sldId id="389" r:id="rId37"/>
    <p:sldId id="369" r:id="rId38"/>
    <p:sldId id="399" r:id="rId39"/>
    <p:sldId id="375" r:id="rId40"/>
    <p:sldId id="386" r:id="rId41"/>
    <p:sldId id="292" r:id="rId42"/>
    <p:sldId id="398" r:id="rId43"/>
    <p:sldId id="353" r:id="rId44"/>
    <p:sldId id="269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1" autoAdjust="0"/>
    <p:restoredTop sz="86439" autoAdjust="0"/>
  </p:normalViewPr>
  <p:slideViewPr>
    <p:cSldViewPr>
      <p:cViewPr varScale="1">
        <p:scale>
          <a:sx n="99" d="100"/>
          <a:sy n="99" d="100"/>
        </p:scale>
        <p:origin x="15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021BD0-F08E-4425-BD23-099F782822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629E55-9D51-4E42-9231-2AE2A6EE8142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40409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dirty="0"/>
              <a:t>ABGB ROZLIŠOVAL  (V DUCHU OSVÍCENSKÉHO RACIONALISMU A LIBERALISMU) MEZI PRÁVY VROZENÝMI (NEZADATELNÝMI, PRIROZENÝMI) A PRÁVY NABYVATELNÝMI (ZÁKONODÁRCEM PŘIZNANÝMI)</a:t>
            </a: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34B969-8DFC-4030-912B-C9D46EC95DAE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010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DAEBE2-D17C-4567-8A8F-9EBFFC028060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hu-HU" altLang="cs-CZ" sz="400"/>
              <a:t>Čl. 8 Právo na respektování rodinného a soukromého života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8(1): Každý  má  právo   na  respektování  svého  soukromého  a rodinného života, obydlí a korespondence.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cs-CZ" sz="400"/>
              <a:t>Čl. 10 Svoboda projevu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10(1): Každý má  právo na  svobodu projevu.  Toto právo zahrnuje svobodu  zastávat názory  a přijímat  a rozšiřovat  informace nebo myšlenky bez  zasahování státních orgánů a  bez ohledu na hranice. Tento  článek nebrání  státům, aby  vyžadovaly udělování  povolení rozhlasovým, televizním nebo filmovým společnostem.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10(2): Výkon  těchto  svobod,  protože  zahrnuje  i povinnosti i odpovědnost, může podléhat takovým formalitám, podmínkám, omezením nebo  sankcím,  které  stanoví  zákon  a  které  jsou  nezbytné  v demokratické  společnosti  v  zájmu  (...)  </a:t>
            </a:r>
            <a:r>
              <a:rPr lang="hu-HU" altLang="cs-CZ" sz="500" b="1" u="sng"/>
              <a:t>ochrany pověsti  nebo práv  jiných</a:t>
            </a:r>
            <a:r>
              <a:rPr lang="hu-HU" altLang="cs-CZ" sz="500"/>
              <a:t> (...)</a:t>
            </a:r>
          </a:p>
          <a:p>
            <a:pPr eaLnBrk="1" hangingPunct="1"/>
            <a:endParaRPr lang="hu-HU" altLang="cs-CZ"/>
          </a:p>
        </p:txBody>
      </p:sp>
    </p:spTree>
    <p:extLst>
      <p:ext uri="{BB962C8B-B14F-4D97-AF65-F5344CB8AC3E}">
        <p14:creationId xmlns:p14="http://schemas.microsoft.com/office/powerpoint/2010/main" val="1084354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F31271-7CA5-4042-A124-C045EB2B183A}" type="slidenum">
              <a:rPr lang="cs-CZ" altLang="cs-CZ" smtClean="0"/>
              <a:pPr/>
              <a:t>33</a:t>
            </a:fld>
            <a:endParaRPr lang="cs-CZ" altLang="cs-CZ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1000" b="1" dirty="0"/>
              <a:t>Předpoklady uplatnění práva na ochranu osobnosti</a:t>
            </a:r>
            <a:r>
              <a:rPr lang="cs-CZ" altLang="cs-CZ" sz="1000" dirty="0"/>
              <a:t> (</a:t>
            </a:r>
            <a:r>
              <a:rPr lang="cs-CZ" altLang="cs-CZ" sz="1000" dirty="0" err="1"/>
              <a:t>rozh</a:t>
            </a:r>
            <a:r>
              <a:rPr lang="cs-CZ" altLang="cs-CZ" sz="1000" dirty="0"/>
              <a:t>. </a:t>
            </a:r>
            <a:r>
              <a:rPr lang="cs-CZ" altLang="cs-CZ" sz="1000" dirty="0" err="1"/>
              <a:t>Sp</a:t>
            </a:r>
            <a:r>
              <a:rPr lang="cs-CZ" altLang="cs-CZ" sz="1000" dirty="0"/>
              <a:t>. Zn. 28 </a:t>
            </a:r>
            <a:r>
              <a:rPr lang="cs-CZ" altLang="cs-CZ" sz="1000" dirty="0" err="1"/>
              <a:t>Cdo</a:t>
            </a:r>
            <a:r>
              <a:rPr lang="cs-CZ" altLang="cs-CZ" sz="1000" dirty="0"/>
              <a:t> 1524/2002)</a:t>
            </a:r>
          </a:p>
          <a:p>
            <a:pPr eaLnBrk="1" hangingPunct="1"/>
            <a:r>
              <a:rPr lang="cs-CZ" altLang="cs-CZ" sz="1000" dirty="0"/>
              <a:t>Předpokladem úspěšného uplatnění práva na ochranu osobnosti je jednak to, že došlo k neoprávněnému zásahu, a jednak to, že tento zásah byl </a:t>
            </a:r>
            <a:r>
              <a:rPr lang="cs-CZ" altLang="cs-CZ" sz="1000" b="1" dirty="0"/>
              <a:t>objektivně  způsobilý přivodit újmu na právech</a:t>
            </a:r>
            <a:r>
              <a:rPr lang="cs-CZ" altLang="cs-CZ" sz="1000" dirty="0"/>
              <a:t> chráněných § 11 OZ.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b="1" dirty="0"/>
              <a:t>Neoprávněnost zásahu do osobnostních práv</a:t>
            </a:r>
          </a:p>
          <a:p>
            <a:pPr eaLnBrk="1" hangingPunct="1"/>
            <a:r>
              <a:rPr lang="cs-CZ" altLang="cs-CZ" sz="1000" dirty="0"/>
              <a:t>Neoprávněným zásahem do práva na ochranu osobnosti je jednání, které zasahuje  do práv chráněných  § 11 OZ a které je v rozporu s právy a povinnostmi původce zásahu stanovenými právním řádem.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dirty="0"/>
              <a:t>Důkaz pravdy</a:t>
            </a:r>
          </a:p>
          <a:p>
            <a:pPr eaLnBrk="1" hangingPunct="1"/>
            <a:r>
              <a:rPr lang="cs-CZ" altLang="cs-CZ" sz="1000" dirty="0"/>
              <a:t>Bylo-li do osobnostních práv zasaženo tvrzením nebo obviněním, nešlo o neoprávněný  zásah, odpovídal-li jeho obsah pravdě; ve věcech ochrany osobnosti je třeba zásadně připustit možnost důkazu pravdy.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b="1" dirty="0"/>
              <a:t>Oprávněnost kritiky</a:t>
            </a:r>
          </a:p>
          <a:p>
            <a:pPr eaLnBrk="1" hangingPunct="1"/>
            <a:r>
              <a:rPr lang="cs-CZ" altLang="cs-CZ" sz="1000" dirty="0"/>
              <a:t>Rozdíl mezi neoprávněným zásahem do práva na ochranu osobnosti  a kritikou je nutno spatřovat v pravdivosti (objektivnosti) projevu a v cíli, který sleduje.</a:t>
            </a:r>
          </a:p>
          <a:p>
            <a:pPr eaLnBrk="1" hangingPunct="1"/>
            <a:r>
              <a:rPr lang="cs-CZ" altLang="cs-CZ" sz="1000" dirty="0"/>
              <a:t>Kritiku počínání fyzické osoba, opírající se o okolnosti, o nichž je sdělován pravdivý údaj, nelze zpravidla pokládat za odporující ustanovení § 11 OZ.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endParaRPr lang="cs-CZ" altLang="cs-CZ" sz="1000" dirty="0"/>
          </a:p>
          <a:p>
            <a:pPr eaLnBrk="1" hangingPunct="1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3130923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58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09E31-1925-42BB-9CEC-6323E0B6C7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51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B7045-0705-4539-9A0C-79CFB4D4BF8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98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E63E-7EE4-4928-9485-3F353E765E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71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8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615F-F50C-4B03-A1E1-E39DA33876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0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B6885-E77C-4348-8955-7D6E7D3A54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00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C81AD-F3E5-4C7B-978B-F04E08411C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64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238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B0B44-CBD7-4388-8EE4-3B97D9C1EE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B782-E730-477C-9241-3C37D46FBD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4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0BAD9-F66C-486D-8370-F1CA5EEC9F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20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24744"/>
            <a:ext cx="7915275" cy="306625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6000" dirty="0"/>
              <a:t>Právo na ochranu osobnosti</a:t>
            </a:r>
            <a:br>
              <a:rPr lang="cs-CZ" altLang="cs-CZ" sz="6000" dirty="0"/>
            </a:br>
            <a:endParaRPr lang="cs-CZ" altLang="cs-CZ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3212976"/>
            <a:ext cx="6329363" cy="316706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prof. JUDr. Kateřina Ronovská, Ph.D.		Právnická fakulta MU, Brno							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ransition>
    <p:wheel spokes="3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ÚSTAVNĚ PRÁVNÍ ZAKOTVENÍ PRÁVA NA OCHRANU OSOBNOSTI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636912"/>
            <a:ext cx="8007350" cy="332732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Ústava: </a:t>
            </a:r>
            <a:r>
              <a:rPr lang="cs-CZ" altLang="cs-CZ" sz="2800" dirty="0"/>
              <a:t>zejména v preambuli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LZPS: </a:t>
            </a:r>
            <a:r>
              <a:rPr lang="cs-CZ" altLang="cs-CZ" sz="2800" dirty="0"/>
              <a:t>zejm. čl. 1,6,7,8,10,11, 12,13, 15, 16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/>
              <a:t>…podle čl. 10 odst. 1 LZPS "</a:t>
            </a:r>
            <a:r>
              <a:rPr lang="cs-CZ" altLang="cs-CZ" sz="2800" u="sng" dirty="0"/>
              <a:t>každý má právo, aby byla zachována jeho lidská důstojnost, osobní čest, dobrá pověst a chráněno jeho jméno</a:t>
            </a:r>
            <a:r>
              <a:rPr lang="cs-CZ" altLang="cs-CZ" sz="2800" dirty="0"/>
              <a:t>".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Právo Evropské unie (GDPR)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Obecné nařízení o ochraně osobních údajů</a:t>
            </a:r>
            <a:r>
              <a:rPr lang="cs-CZ" dirty="0"/>
              <a:t> (angl. </a:t>
            </a:r>
            <a:r>
              <a:rPr lang="cs-CZ" i="1" dirty="0"/>
              <a:t>General Data </a:t>
            </a:r>
            <a:r>
              <a:rPr lang="cs-CZ" i="1" dirty="0" err="1"/>
              <a:t>Protection</a:t>
            </a:r>
            <a:r>
              <a:rPr lang="cs-CZ" i="1" dirty="0"/>
              <a:t> </a:t>
            </a:r>
            <a:r>
              <a:rPr lang="cs-CZ" i="1" dirty="0" err="1"/>
              <a:t>Regulation</a:t>
            </a:r>
            <a:r>
              <a:rPr lang="cs-CZ" i="1" dirty="0"/>
              <a:t> neboli GDPR</a:t>
            </a:r>
            <a:r>
              <a:rPr lang="cs-CZ" dirty="0"/>
              <a:t>) je legislativa EU, která výrazně zvyšuje ochranu osobních dat občanů (účinnost 25.5. 2018)</a:t>
            </a:r>
          </a:p>
          <a:p>
            <a:pPr>
              <a:defRPr/>
            </a:pPr>
            <a:r>
              <a:rPr lang="cs-CZ" u="sng" dirty="0"/>
              <a:t>cílem hájit co nejvíce práva občanů EU proti neoprávněnému zacházení </a:t>
            </a:r>
            <a:r>
              <a:rPr lang="cs-CZ" dirty="0"/>
              <a:t>s jejich daty včetně osobních údajů </a:t>
            </a:r>
          </a:p>
          <a:p>
            <a:pPr>
              <a:defRPr/>
            </a:pPr>
            <a:r>
              <a:rPr lang="cs-CZ" dirty="0"/>
              <a:t>„</a:t>
            </a:r>
            <a:r>
              <a:rPr lang="cs-CZ" i="1" u="sng" dirty="0"/>
              <a:t>prováděcí zákon o ochraně OO</a:t>
            </a:r>
            <a:r>
              <a:rPr lang="cs-CZ" u="sng" dirty="0"/>
              <a:t>“- zákon č.110/2019 Sb., o zpracování osobních údajů provedení obecného nařízení GDPR do českého právního řádu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778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728490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ZÁKONNÉ ZAKOTVENÍ PRÁVA NA OCHRANU OSOBNOSTI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80342" y="2420888"/>
            <a:ext cx="8229600" cy="387789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/>
              <a:t>Občanský zákoník: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/>
              <a:t>§ 3, § 81 a násl. OZ, a též § 2956, 2957 OZ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>
                <a:solidFill>
                  <a:srgbClr val="00B050"/>
                </a:solidFill>
              </a:rPr>
              <a:t> </a:t>
            </a:r>
            <a:endParaRPr lang="hu-HU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6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086635" cy="648072"/>
          </a:xfrm>
        </p:spPr>
        <p:txBody>
          <a:bodyPr/>
          <a:lstStyle/>
          <a:p>
            <a:pPr eaLnBrk="1" hangingPunct="1"/>
            <a:r>
              <a:rPr lang="cs-CZ" altLang="cs-CZ" sz="2800" cap="all" dirty="0"/>
              <a:t>Další související předpisy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94360" y="1844824"/>
            <a:ext cx="7886700" cy="435133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198/2009 Sb., antidiskriminační zákon, od. 1. 9. 2009 účinnost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b="1" dirty="0"/>
              <a:t>zákon č. 285/2002 Sb.,  o darování, odběrech a transplantacích tkání a orgánů a změněně kterých zákonů (transplantační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zákon č. 301/2000 Sb., o matrikách, jménu a příjmení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§ 10, §11 zákona č. 46/2000 Sb., o právech a povinnostech při vydávání periodického tisku a o změně některých dalších zákonů (tiskový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§ 35, §36 zákona č. 231/2001 Sb., o provozování rozhlasového a televizního vysílání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b="1" dirty="0"/>
              <a:t>zákon č. 121/2000 Sb., o právu autorském, právech souvisejících s právem autorským a o změně některých zákonů (autorský zákon),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218/2003 Sb., o soudnictví ve věcech mládeže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227/2006 Sb. , o výzkumu na lidských embryonálních kmenových buňkách a souvisejících činnostech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zákon č. 262/2006 Sb., zákoník práce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111/2009 Sb., o základních registrech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106/1999 Sb., o svobodném přístupu k informacím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Trestní zákoník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49 zákona č. 200/1990 Sb., o přestupcích – přestupky proti občanskému soužití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§ 28 a § 35 zákona č. 372/2011 Sb., o zdravotních službách a podmínkách jejich poskytování </a:t>
            </a:r>
          </a:p>
          <a:p>
            <a:pPr>
              <a:lnSpc>
                <a:spcPct val="80000"/>
              </a:lnSpc>
              <a:defRPr/>
            </a:pPr>
            <a:r>
              <a:rPr lang="cs-CZ" sz="1600" dirty="0"/>
              <a:t>OSŘ-§ 133a občanského soudního řádu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ZŘS a další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DŮLEŽITÝ PRAMEN POZNÁNÍ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JUDIKATURA ČESKÝ SOUDŮ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JUDIKATURA EVROPSKÉHO SOUDU PRO LIDSKÁ PRÁVA</a:t>
            </a:r>
          </a:p>
          <a:p>
            <a:pPr marL="0" indent="0" eaLnBrk="1" hangingPunct="1"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JUDIKATURA SOUDNÍHO DVORA EU</a:t>
            </a:r>
          </a:p>
          <a:p>
            <a:pPr marL="0" indent="0" eaLnBrk="1" hangingPunct="1">
              <a:buNone/>
              <a:defRPr/>
            </a:pPr>
            <a:endParaRPr lang="cs-CZ" altLang="cs-CZ" dirty="0"/>
          </a:p>
          <a:p>
            <a:pPr marL="0" indent="0" eaLnBrk="1" hangingPunct="1">
              <a:buFont typeface="Arial" charset="0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altLang="cs-CZ"/>
              <a:t>OCHRANA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760"/>
            <a:ext cx="8218487" cy="54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000" u="sng" dirty="0"/>
              <a:t>Původem přirozenoprávní (§ 81)</a:t>
            </a:r>
            <a:r>
              <a:rPr lang="cs-CZ" sz="2000" dirty="0"/>
              <a:t>: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Právo být pojmenován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Svoboda člověka zvolit si své označení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Ochrana důstojnosti, cti, vážnosti, tj. „dobré jméno“</a:t>
            </a:r>
          </a:p>
          <a:p>
            <a:pPr>
              <a:defRPr/>
            </a:pPr>
            <a:r>
              <a:rPr lang="cs-CZ" sz="2000" u="sng" dirty="0"/>
              <a:t>Původem statusovou (pozitivně právní) – ochrana „tvaru“ jména (§ 78):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Zpochybnění práva ke jménu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Neoprávněný zásah do jména (např. použití jména při propagaci výrobku či služby)</a:t>
            </a:r>
          </a:p>
          <a:p>
            <a:pPr marL="0" indent="0">
              <a:buFont typeface="Arial" charset="0"/>
              <a:buNone/>
              <a:defRPr/>
            </a:pPr>
            <a:endParaRPr lang="cs-CZ" sz="2000" u="sng" dirty="0"/>
          </a:p>
          <a:p>
            <a:pPr marL="0" indent="0">
              <a:buFont typeface="Arial" charset="0"/>
              <a:buNone/>
              <a:defRPr/>
            </a:pPr>
            <a:r>
              <a:rPr lang="cs-CZ" sz="2000" u="sng" dirty="0"/>
              <a:t>Praktický význam</a:t>
            </a:r>
            <a:r>
              <a:rPr lang="cs-CZ" sz="2000" dirty="0"/>
              <a:t>: náhradu nemajetkové újmy </a:t>
            </a:r>
            <a:r>
              <a:rPr lang="cs-CZ" sz="2000" b="1" dirty="0"/>
              <a:t>lze požadovat pouze u újmy na přirozených právech</a:t>
            </a:r>
            <a:r>
              <a:rPr lang="cs-CZ" sz="2000" dirty="0"/>
              <a:t> (§ 2956 a násl. – není jednotný názor, že absolutní právo ke jménu není právem přirozeným)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000" dirty="0"/>
              <a:t>- Možnost požadovat náhradu majetkové újmy majetkové, bezdůvodné obohacení, též </a:t>
            </a:r>
            <a:r>
              <a:rPr lang="cs-CZ" sz="2000" dirty="0" err="1"/>
              <a:t>nekalosoutěžní</a:t>
            </a:r>
            <a:r>
              <a:rPr lang="cs-CZ" sz="2000" dirty="0"/>
              <a:t> ochrana § 2976 OZ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cap="all" dirty="0"/>
              <a:t>Aktivní legitimace k ochraně jména – </a:t>
            </a:r>
            <a:br>
              <a:rPr lang="cs-CZ" altLang="cs-CZ" sz="2800" cap="all" dirty="0"/>
            </a:br>
            <a:r>
              <a:rPr lang="cs-CZ" altLang="cs-CZ" sz="2800" cap="all" dirty="0"/>
              <a:t>§78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u="sng" dirty="0"/>
              <a:t>Dotčený člověk</a:t>
            </a:r>
          </a:p>
          <a:p>
            <a:pPr>
              <a:defRPr/>
            </a:pPr>
            <a:endParaRPr lang="cs-CZ" sz="2400" u="sng" dirty="0"/>
          </a:p>
          <a:p>
            <a:pPr>
              <a:defRPr/>
            </a:pPr>
            <a:r>
              <a:rPr lang="cs-CZ" sz="2400" u="sng" dirty="0"/>
              <a:t>Manžel, potomek, předek, partner (tax.)</a:t>
            </a:r>
            <a:r>
              <a:rPr lang="cs-CZ" sz="2400" dirty="0"/>
              <a:t> - vlastním jménem – (výjimka!)</a:t>
            </a:r>
          </a:p>
          <a:p>
            <a:pPr>
              <a:defRPr/>
            </a:pPr>
            <a:endParaRPr lang="cs-CZ" sz="2400" dirty="0"/>
          </a:p>
          <a:p>
            <a:pPr marL="0" indent="0">
              <a:buFont typeface="Arial" charset="0"/>
              <a:buNone/>
              <a:defRPr/>
            </a:pPr>
            <a:r>
              <a:rPr lang="cs-CZ" sz="2400" u="sng" dirty="0"/>
              <a:t>Pokud kumulativně splněny 2 podmínky: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/>
              <a:t> a) </a:t>
            </a:r>
            <a:r>
              <a:rPr lang="cs-CZ" sz="2400" u="sng" dirty="0"/>
              <a:t>v případě ztráty schopnosti/možnosti člověka samostatně chránit své právo</a:t>
            </a:r>
            <a:r>
              <a:rPr lang="cs-CZ" sz="2400" dirty="0"/>
              <a:t> (zvláštní „žalobní právo“ dle DZ) a zároveň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/>
              <a:t> b) nedal najevo (svéprávný), </a:t>
            </a:r>
            <a:r>
              <a:rPr lang="cs-CZ" sz="2400" u="sng" dirty="0"/>
              <a:t>že si nepřeje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OCHRANA PŘÍJMENÍ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u="sng" dirty="0"/>
              <a:t>Zvláštní aktivní legitimace k ochraně příjmení § 78/3 OZ (dědičné příjmení § 860 a násl. OZ):</a:t>
            </a:r>
          </a:p>
          <a:p>
            <a:pPr marL="0" indent="0">
              <a:buFont typeface="Arial" charset="0"/>
              <a:buNone/>
              <a:defRPr/>
            </a:pPr>
            <a:endParaRPr lang="cs-CZ" u="sng" dirty="0"/>
          </a:p>
          <a:p>
            <a:pPr>
              <a:buFontTx/>
              <a:buChar char="-"/>
              <a:defRPr/>
            </a:pPr>
            <a:r>
              <a:rPr lang="cs-CZ" u="sng" dirty="0"/>
              <a:t>manžel, osoba blízká (§ 22)</a:t>
            </a:r>
            <a:r>
              <a:rPr lang="cs-CZ" dirty="0"/>
              <a:t>, byť nebylo do jejich právo ke jménu přímo zasaženo</a:t>
            </a:r>
          </a:p>
          <a:p>
            <a:pPr>
              <a:buFontTx/>
              <a:buChar char="-"/>
              <a:defRPr/>
            </a:pPr>
            <a:r>
              <a:rPr lang="cs-CZ" u="sng" dirty="0"/>
              <a:t>důležitý zájem rodiny (ochrana rodového jména)</a:t>
            </a:r>
          </a:p>
          <a:p>
            <a:pPr>
              <a:buFontTx/>
              <a:buChar char="-"/>
              <a:defRPr/>
            </a:pPr>
            <a:r>
              <a:rPr lang="cs-CZ" dirty="0"/>
              <a:t>i </a:t>
            </a:r>
            <a:r>
              <a:rPr lang="cs-CZ" u="sng" dirty="0"/>
              <a:t>proti vůli </a:t>
            </a:r>
            <a:r>
              <a:rPr lang="cs-CZ" dirty="0"/>
              <a:t>dotčeného člověka</a:t>
            </a:r>
          </a:p>
          <a:p>
            <a:pPr>
              <a:buFontTx/>
              <a:buChar char="-"/>
              <a:defRPr/>
            </a:pPr>
            <a:r>
              <a:rPr lang="cs-CZ" dirty="0"/>
              <a:t>i když </a:t>
            </a:r>
            <a:r>
              <a:rPr lang="cs-CZ" u="sng" dirty="0"/>
              <a:t>nenese</a:t>
            </a:r>
            <a:r>
              <a:rPr lang="cs-CZ" dirty="0"/>
              <a:t> stejné příjmení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PSEUDONYM (§ 79)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1800" u="sng" dirty="0"/>
              <a:t>Přirozené právo zvolit si  vlastní  „jiné“ soukromé označe</a:t>
            </a:r>
            <a:r>
              <a:rPr lang="cs-CZ" altLang="cs-CZ" sz="1800" dirty="0"/>
              <a:t>ní -  pro určitý obor i pro </a:t>
            </a:r>
            <a:r>
              <a:rPr lang="cs-CZ" altLang="cs-CZ" sz="1800" u="sng" dirty="0"/>
              <a:t>soukromý styk vůbec (již i v ABGB)</a:t>
            </a:r>
          </a:p>
          <a:p>
            <a:pPr>
              <a:defRPr/>
            </a:pPr>
            <a:r>
              <a:rPr lang="cs-CZ" altLang="cs-CZ" sz="1800" u="sng" dirty="0"/>
              <a:t>Není legální definice v OZ</a:t>
            </a:r>
            <a:r>
              <a:rPr lang="cs-CZ" altLang="cs-CZ" sz="1800" dirty="0"/>
              <a:t> ani v jiném zákoně (</a:t>
            </a:r>
            <a:r>
              <a:rPr lang="cs-CZ" altLang="cs-CZ" sz="1800" u="sng" dirty="0"/>
              <a:t>jakékoli označení </a:t>
            </a:r>
            <a:r>
              <a:rPr lang="cs-CZ" altLang="cs-CZ" sz="1800" dirty="0"/>
              <a:t>v soukromém styku, odlišné od jména, nesmí být v rozporu s dobrými mravy, veřejným pořádkem)</a:t>
            </a:r>
          </a:p>
          <a:p>
            <a:pPr>
              <a:defRPr/>
            </a:pPr>
            <a:r>
              <a:rPr lang="cs-CZ" altLang="cs-CZ" sz="1800" u="sng" dirty="0"/>
              <a:t>Právní jednání pod pseudonymem </a:t>
            </a:r>
            <a:r>
              <a:rPr lang="cs-CZ" altLang="cs-CZ" sz="1800" dirty="0"/>
              <a:t>může být platné (kumulativně):</a:t>
            </a:r>
          </a:p>
          <a:p>
            <a:pPr lvl="1">
              <a:buFontTx/>
              <a:buChar char="-"/>
              <a:defRPr/>
            </a:pPr>
            <a:r>
              <a:rPr lang="cs-CZ" altLang="cs-CZ" sz="1800" u="sng" dirty="0"/>
              <a:t>je-li zřejmé, kdo jednal</a:t>
            </a:r>
          </a:p>
          <a:p>
            <a:pPr lvl="1">
              <a:buFontTx/>
              <a:buChar char="-"/>
              <a:defRPr/>
            </a:pPr>
            <a:r>
              <a:rPr lang="cs-CZ" altLang="cs-CZ" sz="1800" dirty="0"/>
              <a:t>Nemůže-li mít druhá strana pochybnost o osobě jednajícího</a:t>
            </a:r>
          </a:p>
          <a:p>
            <a:pPr>
              <a:defRPr/>
            </a:pPr>
            <a:r>
              <a:rPr lang="cs-CZ" altLang="cs-CZ" sz="1800" dirty="0"/>
              <a:t>Vždy nutno respektovat </a:t>
            </a:r>
            <a:r>
              <a:rPr lang="cs-CZ" altLang="cs-CZ" sz="1800" u="sng" dirty="0"/>
              <a:t>ochranu práv 3 osob </a:t>
            </a:r>
          </a:p>
          <a:p>
            <a:pPr>
              <a:defRPr/>
            </a:pPr>
            <a:r>
              <a:rPr lang="cs-CZ" altLang="cs-CZ" sz="1800" u="sng" dirty="0"/>
              <a:t>následky  omylu (§ 583) nese kdo jedná pod pseudonymem</a:t>
            </a:r>
            <a:r>
              <a:rPr lang="cs-CZ" altLang="cs-CZ" sz="1800" dirty="0"/>
              <a:t>, odpovědnost za výsledek, neřeší se zavinění</a:t>
            </a:r>
          </a:p>
          <a:p>
            <a:pPr>
              <a:defRPr/>
            </a:pPr>
            <a:r>
              <a:rPr lang="cs-CZ" altLang="cs-CZ" sz="1800" dirty="0"/>
              <a:t>Osobnostní ochrana pseudonymu (chráněný statek osobnostní), zvláštní úprava </a:t>
            </a:r>
            <a:r>
              <a:rPr lang="cs-CZ" altLang="cs-CZ" sz="1800" dirty="0" err="1"/>
              <a:t>AutZ</a:t>
            </a:r>
            <a:r>
              <a:rPr lang="cs-CZ" altLang="cs-CZ" sz="1800" dirty="0"/>
              <a:t> - souběh</a:t>
            </a:r>
          </a:p>
          <a:p>
            <a:pPr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412776"/>
            <a:ext cx="8082321" cy="4719737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4800" dirty="0"/>
          </a:p>
          <a:p>
            <a:pPr>
              <a:buNone/>
            </a:pPr>
            <a:endParaRPr lang="cs-CZ" sz="4800" dirty="0"/>
          </a:p>
          <a:p>
            <a:pPr algn="ctr">
              <a:buNone/>
            </a:pPr>
            <a:r>
              <a:rPr lang="cs-CZ" sz="4800" dirty="0"/>
              <a:t>OCHRANA OSOBNOSTI</a:t>
            </a:r>
          </a:p>
          <a:p>
            <a:pPr algn="ctr">
              <a:buNone/>
            </a:pPr>
            <a:r>
              <a:rPr lang="cs-CZ" sz="3200" dirty="0"/>
              <a:t>(tělesné a duševní integrity člověka)</a:t>
            </a:r>
          </a:p>
          <a:p>
            <a:pPr algn="ctr">
              <a:buNone/>
            </a:pPr>
            <a:r>
              <a:rPr lang="cs-CZ" sz="3200" dirty="0"/>
              <a:t>„všeobecná“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u="sng" dirty="0"/>
              <a:t>OSNOVA:</a:t>
            </a:r>
            <a:r>
              <a:rPr lang="cs-CZ" sz="4000" u="sng" dirty="0"/>
              <a:t/>
            </a:r>
            <a:br>
              <a:rPr lang="cs-CZ" sz="4000" u="sng" dirty="0"/>
            </a:br>
            <a:endParaRPr lang="cs-CZ" sz="36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800"/>
            <a:ext cx="8218487" cy="44973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Obecný výklad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Právní zakotvení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Člověk a jeho  právo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Jméno, příjmení, pseudonym – zvláštní a ucelenější úprava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Chráněné statky osobností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Omezení práva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Prostředky ochrany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na soukromí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na duševní a tělesnou integritu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Práva člověka převzatého do zdravotnického zařízení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Nakládání s částmi lidského těla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lidského těla po smrti člověka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Zvláštní osobností práva tvůrčí (základní charakteristika)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názvu, pověsti a soukromí právnické osoby – tzv. quasi-osobnostní práva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osobnosti versus svoboda projevu</a:t>
            </a:r>
            <a:br>
              <a:rPr lang="cs-CZ" altLang="cs-CZ" sz="1800" dirty="0"/>
            </a:br>
            <a:endParaRPr lang="cs-CZ" alt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latin typeface="+mn-lt"/>
              </a:rPr>
              <a:t>PRINCIPY OBECNÉ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43170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v pochybnostech ve prospěch života</a:t>
            </a:r>
            <a:r>
              <a:rPr lang="cs-CZ" sz="1800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dirty="0"/>
              <a:t>	(zásada pro vitae/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  <a:r>
              <a:rPr lang="cs-CZ" sz="1800" dirty="0" err="1"/>
              <a:t>life</a:t>
            </a:r>
            <a:r>
              <a:rPr lang="cs-CZ" sz="1800" dirty="0"/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přednosti ochrany lidské bytosti před zájmy společnosti nebo vědy,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18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nedotknutelnosti osobnosti</a:t>
            </a:r>
            <a:r>
              <a:rPr lang="cs-CZ" sz="1800" dirty="0"/>
              <a:t>,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dirty="0"/>
              <a:t>(nedotknutelnost lidské bytosti, stránek osobnosti včetně kupř. soukromí a rodinného života, projevů osobní povahy atd. - lze však udělit svolení(licenci) dotčeného anebo výjimečně zákonem)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odvolatelnosti svolení</a:t>
            </a:r>
            <a:r>
              <a:rPr lang="cs-CZ" sz="1800" dirty="0"/>
              <a:t>, je založena na možné změně přesvědčení svolujícího (limity – zákaz zneužití, poctivost)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zákazu těžení finančního prospěchu z lidského těla</a:t>
            </a:r>
            <a:r>
              <a:rPr lang="cs-CZ" sz="1800" dirty="0"/>
              <a:t> nebo jeho částí,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pietní ochrany</a:t>
            </a:r>
            <a:r>
              <a:rPr lang="cs-CZ" sz="1800" dirty="0"/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>
                <a:latin typeface="+mn-lt"/>
              </a:rPr>
              <a:t>PRINCIPY EXPLICITNĚ V OZ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832"/>
            <a:ext cx="8229600" cy="4237906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OZ vychází z úpravy OZ1964, kterou ale zpřesňuje, přináší některé změny</a:t>
            </a:r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3 odst. 1 OZ: „Soukromé právo chrání důstojnost a svobodu člověka </a:t>
            </a:r>
            <a:r>
              <a:rPr lang="cs-CZ" sz="2000" b="1" u="sng" dirty="0"/>
              <a:t>i jeho přirozené právo brát se o vlastní štěstí</a:t>
            </a:r>
            <a:r>
              <a:rPr lang="cs-CZ" sz="2000" b="1" dirty="0"/>
              <a:t> a štěstí jeho rodiny nebo lidí jemu blízkých takovým způsobem, jenž nepůsobí bezdůvodně újmu druhým.“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3 odst. 2 OZ:…. „</a:t>
            </a:r>
            <a:r>
              <a:rPr lang="cs-CZ" sz="2000" b="1" u="sng" dirty="0"/>
              <a:t>každý má právo na ochranu svého života a zdraví, jakož i svobody, cti, důstojnosti a soukrom</a:t>
            </a:r>
            <a:r>
              <a:rPr lang="cs-CZ" sz="2000" b="1" dirty="0"/>
              <a:t>í“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	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81 OZ: „Chráněna je osobnost člověka včetně </a:t>
            </a:r>
            <a:r>
              <a:rPr lang="cs-CZ" sz="2000" b="1" u="sng" dirty="0"/>
              <a:t>všech jeho přirozených práv</a:t>
            </a:r>
            <a:r>
              <a:rPr lang="cs-CZ" sz="2000" b="1" dirty="0"/>
              <a:t>. Každý je povinen ctít svobodné rozhodnutí člověka </a:t>
            </a:r>
            <a:r>
              <a:rPr lang="cs-CZ" sz="2000" b="1" u="sng" dirty="0"/>
              <a:t>žít podle svého</a:t>
            </a:r>
            <a:r>
              <a:rPr lang="cs-CZ" sz="2000" b="1" dirty="0"/>
              <a:t>“.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908720"/>
            <a:ext cx="8086635" cy="9357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/>
              <a:t>OCHRANA OSOBNOSTI</a:t>
            </a:r>
            <a:br>
              <a:rPr lang="cs-CZ" altLang="cs-CZ" sz="2800" dirty="0"/>
            </a:br>
            <a:r>
              <a:rPr lang="cs-CZ" altLang="cs-CZ" sz="2800" dirty="0"/>
              <a:t>(aktivní legitimace)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/>
              <a:t>Okruh osob</a:t>
            </a:r>
            <a:r>
              <a:rPr lang="cs-CZ" altLang="cs-CZ" sz="2800" dirty="0"/>
              <a:t>, které mohu uplatnit ochranu osobnosti člověka (aktivně legitimovaných):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/>
              <a:t>- </a:t>
            </a:r>
            <a:r>
              <a:rPr lang="cs-CZ" altLang="cs-CZ" sz="2800" u="sng" dirty="0"/>
              <a:t>dotčený člověk  (každý samostatně)</a:t>
            </a:r>
            <a:br>
              <a:rPr lang="cs-CZ" altLang="cs-CZ" sz="2800" u="sng" dirty="0"/>
            </a:br>
            <a:endParaRPr lang="cs-CZ" altLang="cs-CZ" sz="2800" u="sng" dirty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/>
              <a:t>– </a:t>
            </a:r>
            <a:r>
              <a:rPr lang="cs-CZ" altLang="cs-CZ" sz="2800" u="sng" dirty="0"/>
              <a:t>osoby blízké </a:t>
            </a:r>
            <a:r>
              <a:rPr lang="cs-CZ" altLang="cs-CZ" sz="2800" dirty="0"/>
              <a:t>(postmortální ochrana § 82 odst. 2 OZ),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/>
              <a:t>- právnická osoba</a:t>
            </a:r>
            <a:r>
              <a:rPr lang="cs-CZ" altLang="cs-CZ" sz="2800" dirty="0"/>
              <a:t>, týká-li se nedovolený zásah činnosti člověka v právnické osobě, § 83 odst. 2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800" dirty="0"/>
              <a:t>Pozor! u </a:t>
            </a:r>
            <a:r>
              <a:rPr lang="cs-CZ" altLang="cs-CZ" sz="2800" u="sng" dirty="0"/>
              <a:t>jména je okruh takto vymezených osob </a:t>
            </a:r>
            <a:r>
              <a:rPr lang="cs-CZ" altLang="cs-CZ" sz="2800" dirty="0"/>
              <a:t>odlišně (§ 78 OZ), viz výše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/>
              <a:t>OCHRANA OSOBNOSTI V OZ</a:t>
            </a:r>
            <a:br>
              <a:rPr lang="cs-CZ" sz="3100" dirty="0"/>
            </a:br>
            <a:r>
              <a:rPr lang="cs-CZ" dirty="0"/>
              <a:t>(pasivní legitimace)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b="1" dirty="0"/>
              <a:t> - </a:t>
            </a:r>
            <a:r>
              <a:rPr lang="cs-CZ" sz="2800" dirty="0"/>
              <a:t>„KAŽDÝ“  - člověk, právnická osoba, stát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dirty="0"/>
              <a:t> 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r>
              <a:rPr lang="cs-CZ" sz="2800" dirty="0"/>
              <a:t>více osob společně – společná odpovědnost za zásah do osobnostní sféry (vydavatel, novinář na volné noze apod.)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r>
              <a:rPr lang="cs-CZ" sz="2800" dirty="0"/>
              <a:t>Příklad: Zeman jako veřejný činitel či soukromá osoba?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dirty="0"/>
              <a:t>Ústavní soud, IV. ÚS 3076/20, [ÚS 277/2021]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7FC1B-6B43-4697-AA78-493DA7EC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IV. ÚS 3076/20, [ÚS 277/2021]</a:t>
            </a:r>
            <a:br>
              <a:rPr lang="pt-BR" dirty="0"/>
            </a:br>
            <a:r>
              <a:rPr lang="cs-CZ" dirty="0"/>
              <a:t>Skutkově: Zeman vs. Šarapatka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6AC686-113C-4F9E-8943-6A71575F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Spor před obecnými soudy se vedl o to, zda je stát povinen se vedlejšímu účastníkovi omluvit za následující výrok, který pronesl prezident republiky dne 16.  11.  2017 v  televizním pořadu Týden s  prezidentem: "</a:t>
            </a:r>
            <a:r>
              <a:rPr lang="cs-CZ" i="1" dirty="0"/>
              <a:t>Zdeněk Šarapatka je člověk, který kdysi pracoval, teď nevím, jestli v Lidovém domě nebo Úřadu vlády, už je to hrozně dávno, ale vím, že jsem ho vyhodil pro neschopnost</a:t>
            </a:r>
            <a:r>
              <a:rPr lang="cs-CZ" dirty="0"/>
              <a:t>.„</a:t>
            </a:r>
          </a:p>
          <a:p>
            <a:pPr algn="just"/>
            <a:r>
              <a:rPr lang="cs-CZ" dirty="0"/>
              <a:t>Nepravdivé tvrzení</a:t>
            </a:r>
          </a:p>
        </p:txBody>
      </p:sp>
    </p:spTree>
    <p:extLst>
      <p:ext uri="{BB962C8B-B14F-4D97-AF65-F5344CB8AC3E}">
        <p14:creationId xmlns:p14="http://schemas.microsoft.com/office/powerpoint/2010/main" val="3658952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909DB-DCBE-44BF-9D39-08A29AB37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argumentace ÚS: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4A3563-C6F4-4D9A-B900-5D07D627F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 „</a:t>
            </a:r>
            <a:r>
              <a:rPr lang="cs-CZ" i="1" u="sng" dirty="0"/>
              <a:t>Půjde-li o projev, který vybočuje z rámce výkonu funkce prezidenta republiky </a:t>
            </a:r>
            <a:r>
              <a:rPr lang="cs-CZ" i="1" dirty="0"/>
              <a:t>(tj. půjde-li o projev mimo výkon funkce prezidenta ve smyslu čl. 54 odst. 3 Ústavy a  mimo úřední postup prezidenta ve smyslu čl.  36 odst. 3 Listiny), </a:t>
            </a:r>
            <a:r>
              <a:rPr lang="cs-CZ" i="1" u="sng" dirty="0"/>
              <a:t>pak z  pohledu ústavního práva není nic, co by bránilo tomu, aby za případnou újmu jím způsobenou odpovídal prezident jako soukromá osoba podle obecných předpisů</a:t>
            </a:r>
            <a:r>
              <a:rPr lang="cs-CZ" dirty="0"/>
              <a:t>“.  </a:t>
            </a:r>
          </a:p>
          <a:p>
            <a:pPr marL="0" indent="0" algn="just">
              <a:buNone/>
            </a:pPr>
            <a:r>
              <a:rPr lang="cs-CZ" dirty="0"/>
              <a:t>Zda jde o „</a:t>
            </a:r>
            <a:r>
              <a:rPr lang="cs-CZ" i="1" dirty="0"/>
              <a:t>úřední postup</a:t>
            </a:r>
            <a:r>
              <a:rPr lang="cs-CZ" dirty="0"/>
              <a:t>“ svém hodnocení Ústavní soud vyšel </a:t>
            </a:r>
            <a:r>
              <a:rPr lang="cs-CZ" u="sng" dirty="0"/>
              <a:t>ze tří kritérií</a:t>
            </a:r>
            <a:r>
              <a:rPr lang="cs-CZ" dirty="0"/>
              <a:t>: 1) </a:t>
            </a:r>
            <a:r>
              <a:rPr lang="cs-CZ" u="sng" dirty="0"/>
              <a:t>časového</a:t>
            </a:r>
            <a:r>
              <a:rPr lang="cs-CZ" dirty="0"/>
              <a:t> kritéria, 2) kritéria</a:t>
            </a:r>
            <a:r>
              <a:rPr lang="cs-CZ" u="sng" dirty="0"/>
              <a:t> fóra</a:t>
            </a:r>
            <a:r>
              <a:rPr lang="cs-CZ" dirty="0"/>
              <a:t>, na němž byl výrok pronesen, a 3) kritéria </a:t>
            </a:r>
            <a:r>
              <a:rPr lang="cs-CZ" u="sng" dirty="0"/>
              <a:t>obsahu výroku</a:t>
            </a:r>
            <a:r>
              <a:rPr lang="cs-CZ" dirty="0"/>
              <a:t>.                            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30212250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CHRÁNĚNÉ STATKY OSOBNOSTNÍ DLE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b="1" dirty="0"/>
              <a:t>§ 81 odst. 1 OZ</a:t>
            </a:r>
            <a:r>
              <a:rPr lang="cs-CZ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i="1" dirty="0"/>
              <a:t>„ Chráněna je osobnost člověka včetně všech jeho přirozených práv. Každý je povinen ctít svobodné rozhodnutí člověka žít podle svého</a:t>
            </a:r>
            <a:r>
              <a:rPr lang="cs-CZ" dirty="0"/>
              <a:t>.“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/>
              <a:t>§ 81 odst. 2 OZ: demonstrativní výčet: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Důstojnost člověka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Právo žít v příznivém prostředí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Vážnost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Čest ve společnosti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Soukromí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jeho projevy osobní povahy atd…..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74638"/>
            <a:ext cx="8329642" cy="108266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b="1" dirty="0"/>
              <a:t>OMEZENÍ PRÁVA NA OCHRANU OSOBNOSTI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57298"/>
            <a:ext cx="8229600" cy="464347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7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Zásah se </a:t>
            </a:r>
            <a:r>
              <a:rPr lang="cs-CZ" b="1" u="sng" dirty="0"/>
              <a:t>svolením</a:t>
            </a:r>
            <a:r>
              <a:rPr lang="cs-CZ" dirty="0"/>
              <a:t> člověka (se </a:t>
            </a:r>
            <a:r>
              <a:rPr lang="cs-CZ" b="1" dirty="0"/>
              <a:t>souhlasem</a:t>
            </a:r>
            <a:r>
              <a:rPr lang="cs-CZ" dirty="0"/>
              <a:t>) – jednostranné právní jednání člověka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/>
              <a:t>důraz na určitost „svolení“</a:t>
            </a:r>
            <a:r>
              <a:rPr lang="cs-CZ" dirty="0"/>
              <a:t> – jakého chráněného statku se týká, rozsah, způsob zásahu,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 § 84 zachycení, § 85 OZ rozšiřování podoby (zásahy do soukromí)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kdo svolil - </a:t>
            </a:r>
            <a:r>
              <a:rPr lang="cs-CZ" b="1" dirty="0"/>
              <a:t>může </a:t>
            </a:r>
            <a:r>
              <a:rPr lang="cs-CZ" b="1" u="sng" dirty="0"/>
              <a:t>odvolat souhlas (limity)</a:t>
            </a:r>
            <a:endParaRPr lang="cs-CZ" b="1" dirty="0"/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/>
              <a:t>(otázka, zda i dvoustranné právní jednání – licence – blíže na seminářích) </a:t>
            </a:r>
            <a:endParaRPr lang="cs-CZ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cap="all" dirty="0"/>
              <a:t>Zákonné licence (podoba a soukromí)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773238"/>
            <a:ext cx="8082321" cy="547218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  <a:defRPr/>
            </a:pPr>
            <a:endParaRPr lang="cs-CZ" sz="2800" dirty="0"/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tzv. </a:t>
            </a:r>
            <a:r>
              <a:rPr lang="cs-CZ" sz="3100" b="1" dirty="0"/>
              <a:t>bezúplatné zákonné licence (rozšíření oproti OZ1964)</a:t>
            </a:r>
            <a:r>
              <a:rPr lang="cs-CZ" sz="3100" dirty="0"/>
              <a:t>: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Zákonná licence k ochraně práva nebo jiných chráněných zájmů třetích osob § 88/1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zákonná úřední licence § 88/2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Zákonná licence vystoupí-li někdo veřejně v záležitosti veřejného zájmu § 88 odst. 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zákonná licence vědecká a umělecká § 89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zákonná licence zpravodajská (reportážní) 89 OZ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</a:p>
          <a:p>
            <a:pPr marL="109728" indent="0"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974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59A30-F80B-42AB-9F7A-CDC507FD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FCFA5B-495E-4C94-8AB3-175D20813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Použití (pořízení) těchto chráněných hodnot: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nesmí být </a:t>
            </a:r>
            <a:r>
              <a:rPr lang="cs-CZ" sz="2400" b="1" u="sng" dirty="0"/>
              <a:t>nepřiměřeným způsobem </a:t>
            </a:r>
            <a:r>
              <a:rPr lang="cs-CZ" sz="2400" b="1" dirty="0"/>
              <a:t>a </a:t>
            </a:r>
            <a:r>
              <a:rPr lang="cs-CZ" sz="2400" b="1" u="sng" dirty="0"/>
              <a:t>v rozporu s</a:t>
            </a:r>
            <a:r>
              <a:rPr lang="cs-CZ" sz="2400" u="sng" dirty="0"/>
              <a:t>  </a:t>
            </a:r>
            <a:r>
              <a:rPr lang="cs-CZ" sz="2400" b="1" u="sng" dirty="0"/>
              <a:t>oprávněnými zájmy člověka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v případě pochybností </a:t>
            </a:r>
            <a:r>
              <a:rPr lang="cs-CZ" sz="2400" b="1" u="sng" dirty="0"/>
              <a:t>vykládat restriktivně</a:t>
            </a:r>
            <a:r>
              <a:rPr lang="cs-CZ" sz="2400" dirty="0"/>
              <a:t>  (§ 90 OZ)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musí být vždy zaručena základní ochrana </a:t>
            </a:r>
            <a:r>
              <a:rPr lang="cs-CZ" sz="2400" u="sng" dirty="0"/>
              <a:t>důstojné existence člověka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523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Základní východisko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poskytování právní ochrany  </a:t>
            </a:r>
            <a:r>
              <a:rPr lang="cs-CZ" altLang="cs-CZ" sz="4800" b="1" dirty="0"/>
              <a:t>člověku</a:t>
            </a:r>
            <a:r>
              <a:rPr lang="cs-CZ" altLang="cs-CZ" sz="4800" dirty="0"/>
              <a:t>, </a:t>
            </a:r>
          </a:p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jako lidské osobnosti, jeho rodině a jeho osobnímu stavu patří mezi pilíře obecného soukromého (občanského) práva</a:t>
            </a:r>
          </a:p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dirty="0"/>
              <a:t>Slovy OZ (proklamace): „právo brát se o vlastní štěstí“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/>
              <a:t>ZÁKONNÉ LICENCE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9"/>
            <a:ext cx="8362950" cy="4352924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rgbClr val="00B050"/>
                </a:solidFill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K OCHRANĚ PRÁVA NEBO JINÝCH CHRÁNĚNÝCH ZÁJMŮ TŘETÍCH OSOB: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88 odst. 1 OZ: PODOBIZNA, ZVUKOVÝ A OBRAZOVÝ ZÁZNAM (NE PÍSEMNOST OSOBNÍ POVAHY) “</a:t>
            </a:r>
            <a:r>
              <a:rPr lang="cs-CZ" i="1" dirty="0"/>
              <a:t>Svolení není třeba, pokud se podobizna nebo zvukový a obrazový záznam pořídí nebo použijí k výkonu nebo ochraně práv jiných nebo právem chráněných zájmů jiných osob.“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ÚŘEDNÍ a V PŘÍPADĚ, ŽE NĚKDO VYSTOUPÍ V ZÁLEŽITOSTI VEŘEJNÉHO ZÁJMU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88 odst. 2 OZ  PODOBIZNA, ZVUKOVÝ A OBRAZOVÝ ZÁZNAM( I PÍSEMNOST OSOBNÍ POVAHY)… „</a:t>
            </a:r>
            <a:r>
              <a:rPr lang="cs-CZ" i="1" dirty="0"/>
              <a:t>na základě zákona k úřednímu účelu nebo v případě, že někdo veřejně vystoupí v záležitosti veřejného zájmu.“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1143000"/>
          </a:xfrm>
        </p:spPr>
        <p:txBody>
          <a:bodyPr/>
          <a:lstStyle/>
          <a:p>
            <a:r>
              <a:rPr lang="cs-CZ" altLang="cs-CZ"/>
              <a:t>ZÁKONNÉ LICENCE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56792"/>
            <a:ext cx="8082321" cy="4575721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VĚDECKÁ A UMĚLECKÁ, ZPRAVODAJSKÁ</a:t>
            </a:r>
            <a:r>
              <a:rPr lang="cs-CZ" sz="2400" i="1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§ 89 OZ: vědecká a umělecká licence  zpravodajská </a:t>
            </a:r>
            <a:r>
              <a:rPr lang="cs-CZ" sz="2400" i="1" dirty="0"/>
              <a:t>- </a:t>
            </a:r>
            <a:r>
              <a:rPr lang="cs-CZ" sz="2400" dirty="0"/>
              <a:t>(NE POUŽITÍ PÍSEMNOSTÍ OSOBNÍ POVAHY)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DŮLEŽITÉ! ZÁKONNÝ DŮVOD NESMÍ BÝT VYUŽIT NEPŘIMĚŘENĚ A V ROZPORU S OPRÁVNĚNÝMI ZÁJMY ČLOVĚKA (§ 90 OZ )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X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PRÁVO NA INFORMACE, SVOBODA PROJEVU, OCHRANA VEŘEJNÉHO POŘÁDKU, VŽDY NUTNÝ  TEST PROPORCIONALITY (VIZ NÍŽE)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80729"/>
            <a:ext cx="8086635" cy="576064"/>
          </a:xfrm>
        </p:spPr>
        <p:txBody>
          <a:bodyPr/>
          <a:lstStyle/>
          <a:p>
            <a:r>
              <a:rPr lang="cs-CZ" dirty="0"/>
              <a:t>TEST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359274"/>
          </a:xfrm>
        </p:spPr>
        <p:txBody>
          <a:bodyPr/>
          <a:lstStyle/>
          <a:p>
            <a:r>
              <a:rPr lang="cs-CZ" b="1" dirty="0"/>
              <a:t>Kolize práv se řeší testem proporcionality (a takovým způsobem, aby </a:t>
            </a:r>
            <a:r>
              <a:rPr lang="cs-CZ" b="1" u="sng" dirty="0"/>
              <a:t>hodnotnější z nich bylo chráněno s minimálním omezením méně hodnotného</a:t>
            </a:r>
            <a:r>
              <a:rPr lang="cs-CZ" b="1" dirty="0"/>
              <a:t>).</a:t>
            </a:r>
          </a:p>
          <a:p>
            <a:r>
              <a:rPr lang="cs-CZ" sz="2000" b="1" dirty="0"/>
              <a:t>Kritéria dle ÚS (</a:t>
            </a:r>
            <a:r>
              <a:rPr lang="cs-CZ" sz="2000" b="1" dirty="0" err="1"/>
              <a:t>Pl</a:t>
            </a:r>
            <a:r>
              <a:rPr lang="cs-CZ" sz="2000" b="1" dirty="0"/>
              <a:t>. ÚS 4/94):</a:t>
            </a:r>
          </a:p>
          <a:p>
            <a:pPr algn="just"/>
            <a:r>
              <a:rPr lang="cs-CZ" sz="2000" b="1" u="sng" dirty="0"/>
              <a:t>kritérium vhodnosti</a:t>
            </a:r>
            <a:r>
              <a:rPr lang="cs-CZ" sz="2000" dirty="0"/>
              <a:t>: soud zkoumá, zdali „</a:t>
            </a:r>
            <a:r>
              <a:rPr lang="cs-CZ" sz="2000" i="1" dirty="0"/>
              <a:t>institut, omezující určité základní právo, umožňuje dosáhnout stanovený cíl</a:t>
            </a:r>
            <a:r>
              <a:rPr lang="cs-CZ" sz="2000" dirty="0"/>
              <a:t>“</a:t>
            </a:r>
          </a:p>
          <a:p>
            <a:pPr algn="just"/>
            <a:r>
              <a:rPr lang="cs-CZ" sz="2000" b="1" u="sng" dirty="0"/>
              <a:t>kritérium potřebnosti (nutnosti): </a:t>
            </a:r>
            <a:r>
              <a:rPr lang="cs-CZ" sz="2000" dirty="0"/>
              <a:t>soud zkoumá, zdali by stanoveného cíle nemohlo být dosaženo „</a:t>
            </a:r>
            <a:r>
              <a:rPr lang="cs-CZ" sz="2000" i="1" dirty="0"/>
              <a:t>jinými opatřeními, umožňujícími dosáhnout stejného cíle, avšak nedotýkajícími se základních práv a svobod</a:t>
            </a:r>
            <a:r>
              <a:rPr lang="cs-CZ" sz="2000" dirty="0"/>
              <a:t>“</a:t>
            </a:r>
          </a:p>
          <a:p>
            <a:pPr algn="just"/>
            <a:r>
              <a:rPr lang="cs-CZ" sz="2000" b="1" u="sng" dirty="0"/>
              <a:t>kritérium poměřování</a:t>
            </a:r>
            <a:r>
              <a:rPr lang="cs-CZ" sz="2000" dirty="0"/>
              <a:t>: soud porovnává „</a:t>
            </a:r>
            <a:r>
              <a:rPr lang="cs-CZ" sz="2000" i="1" dirty="0"/>
              <a:t>závažnost obou v kolizi stojících základních práv</a:t>
            </a:r>
            <a:r>
              <a:rPr lang="cs-CZ" sz="2000" dirty="0"/>
              <a:t>“, což „</a:t>
            </a:r>
            <a:r>
              <a:rPr lang="cs-CZ" sz="2000" i="1" dirty="0"/>
              <a:t>spočívá ve zvažování empirických, systémových, kontextových i hodnotových argumentů</a:t>
            </a:r>
            <a:r>
              <a:rPr lang="cs-CZ" sz="2000" dirty="0"/>
              <a:t>“.</a:t>
            </a:r>
          </a:p>
          <a:p>
            <a:pPr algn="just"/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2529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1412775"/>
            <a:ext cx="8086635" cy="3604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> </a:t>
            </a:r>
            <a:br>
              <a:rPr lang="cs-CZ" sz="2800" b="1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PROSTŘEDKY OCHRANY PRÁVA NA OCHRANU OSOBNOSTI (NÁROKY ZE ZÁSAHŮ)</a:t>
            </a:r>
            <a:br>
              <a:rPr lang="cs-CZ" sz="2800" dirty="0"/>
            </a:br>
            <a:endParaRPr lang="cs-CZ" sz="2800" b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1628800"/>
            <a:ext cx="8082321" cy="496855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PRÁVO NA OCHRANU OSOBNOSTI JE </a:t>
            </a:r>
            <a:r>
              <a:rPr lang="cs-CZ" sz="2400" u="sng" dirty="0"/>
              <a:t>SUBJEKTIVNÍ ABSOLUTNÍ SOUKROMÉ PRÁVO </a:t>
            </a:r>
            <a:r>
              <a:rPr lang="cs-CZ" sz="2400" dirty="0"/>
              <a:t>- JE VYBAVENO </a:t>
            </a:r>
            <a:r>
              <a:rPr lang="cs-CZ" sz="2400" u="sng" dirty="0"/>
              <a:t>NÁROKEM</a:t>
            </a:r>
            <a:r>
              <a:rPr lang="cs-CZ" sz="2400" dirty="0"/>
              <a:t> (VYMAHATELNÉ)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Prostředky ochrany jsou zakotveny v </a:t>
            </a:r>
            <a:r>
              <a:rPr lang="cs-CZ" sz="2400" u="sng" dirty="0"/>
              <a:t>nejrůznějších soukromoprávních i veřejnoprávních právních předpisech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Ochrana se týká </a:t>
            </a:r>
            <a:r>
              <a:rPr lang="cs-CZ" sz="2400" u="sng" dirty="0"/>
              <a:t>porušení i ohrožení práva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Rozmanitost skutkových podstat – zásahy do složek osobnosti a projevů osobní povahy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Občanský zákoník zakotvuje </a:t>
            </a:r>
            <a:r>
              <a:rPr lang="cs-CZ" sz="2400" u="sng" dirty="0"/>
              <a:t>obecné i zvláštní právní prostředky </a:t>
            </a:r>
            <a:r>
              <a:rPr lang="cs-CZ" sz="2400" dirty="0"/>
              <a:t>ochrany osobnosti.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u="sng" dirty="0"/>
              <a:t>Předpoklad</a:t>
            </a:r>
            <a:r>
              <a:rPr lang="cs-CZ" sz="2400" dirty="0"/>
              <a:t>: neoprávněný zásah, </a:t>
            </a:r>
            <a:r>
              <a:rPr lang="cs-CZ" sz="2400" b="1" dirty="0"/>
              <a:t>objektivně způsobilý </a:t>
            </a:r>
            <a:r>
              <a:rPr lang="cs-CZ" sz="2400" dirty="0"/>
              <a:t>přivodit nemajetkovou újmu na právech chráněných § 81 a násl. OZ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NEOPRÁVNĚNÝ ZÁSAH (předpoklad)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2017712"/>
            <a:ext cx="8082321" cy="493967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Z judikatury: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Neoprávněný zásah musí být objektivně způsobilý způsobit újmu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Neoprávněným zásahem je jednání, které zasahuje do  práv chráněných OZ a je v rozporu s právy a povinnostmi původce stanovenými právním řádem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V zásadě je nutno připustit důkaz pravdy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Rozdíl mezi neoprávněným zásahem a kritikou je nutno spatřovat v pravdivosti (objektivnosti) projevu a cíli, který sleduje.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 Pravdivou kritiku nelze zpravidla považovat za odporující zákonu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Rozsudek NS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30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1526/2004: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Nedošlo k neoprávněnému zásahu, pokud orgány činné v trestním řízení postupovaly podle zákona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dirty="0"/>
              <a:t/>
            </a:r>
            <a:br>
              <a:rPr lang="cs-CZ" altLang="cs-CZ" sz="3600" b="1" dirty="0"/>
            </a:br>
            <a:r>
              <a:rPr lang="cs-CZ" altLang="cs-CZ" sz="3100" b="1" dirty="0"/>
              <a:t>PROSTŘEDKY OCHRANY OSOBNOSTI I.</a:t>
            </a:r>
            <a:br>
              <a:rPr lang="cs-CZ" altLang="cs-CZ" sz="3100" b="1" dirty="0"/>
            </a:br>
            <a:r>
              <a:rPr lang="cs-CZ" altLang="cs-CZ" sz="3100" dirty="0"/>
              <a:t>ZVLÁŠTNÍ ŽALOBNÍ NÁROKY (absolutně </a:t>
            </a:r>
            <a:r>
              <a:rPr lang="cs-CZ" altLang="cs-CZ" sz="3100" dirty="0" err="1"/>
              <a:t>pr</a:t>
            </a:r>
            <a:r>
              <a:rPr lang="cs-CZ" altLang="cs-CZ" sz="3100" dirty="0"/>
              <a:t>.)</a:t>
            </a:r>
            <a:endParaRPr lang="cs-CZ" altLang="cs-CZ" sz="3100" b="1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/>
              <a:t>Taxativní výčet: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/>
              <a:t>zdržení se </a:t>
            </a:r>
            <a:r>
              <a:rPr lang="cs-CZ" dirty="0"/>
              <a:t>(upuštění od neoprávněného zásahu – negatorní – zápůrčí žalobou) - § 82 odst. 1OZ  (ochrana před jednorázovým – pokud stále trvá i trvalým zásahem)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/>
              <a:t>odstranění škodlivého následku (restituční) </a:t>
            </a:r>
            <a:r>
              <a:rPr lang="cs-CZ" dirty="0"/>
              <a:t>– 82 odst. 1OZ – obnovit původní stav (např. stažení difamujících informací z internetu)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89744" y="335038"/>
            <a:ext cx="8229600" cy="1509785"/>
          </a:xfrm>
        </p:spPr>
        <p:txBody>
          <a:bodyPr>
            <a:normAutofit/>
          </a:bodyPr>
          <a:lstStyle/>
          <a:p>
            <a:r>
              <a:rPr lang="cs-CZ" sz="2800" dirty="0"/>
              <a:t>PROSTŘEDKY OCHRANY OSOBNOSTI II. 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62613" y="2060848"/>
            <a:ext cx="8229600" cy="4176464"/>
          </a:xfrm>
        </p:spPr>
        <p:txBody>
          <a:bodyPr>
            <a:normAutofit lnSpcReduction="10000"/>
          </a:bodyPr>
          <a:lstStyle/>
          <a:p>
            <a:r>
              <a:rPr lang="cs-CZ" u="sng" dirty="0"/>
              <a:t>Nárok na náhradu vzniklé </a:t>
            </a:r>
            <a:r>
              <a:rPr lang="cs-CZ" b="1" u="sng" dirty="0"/>
              <a:t>nemajetkové újmy </a:t>
            </a:r>
            <a:r>
              <a:rPr lang="cs-CZ" dirty="0"/>
              <a:t>(přiměřené zadostiučinění) - § 2956 OZ</a:t>
            </a:r>
          </a:p>
          <a:p>
            <a:endParaRPr lang="cs-CZ" dirty="0"/>
          </a:p>
          <a:p>
            <a:r>
              <a:rPr lang="cs-CZ" u="sng" dirty="0"/>
              <a:t>Nelze předem vyloučit nebo omezit povinnost</a:t>
            </a:r>
            <a:r>
              <a:rPr lang="cs-CZ" dirty="0"/>
              <a:t> k náhradě újmy a přirozených právech - § 2898 OZ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Nárok na náhradu vzniklé </a:t>
            </a:r>
            <a:r>
              <a:rPr lang="cs-CZ" b="1" u="sng" dirty="0"/>
              <a:t>majetkové újmy </a:t>
            </a:r>
            <a:r>
              <a:rPr lang="cs-CZ" dirty="0"/>
              <a:t>(skutečné škody, ušlého zisku) – 2910 a násl. OZ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Nárok na vydání </a:t>
            </a:r>
            <a:r>
              <a:rPr lang="cs-CZ" b="1" dirty="0"/>
              <a:t>bezdůvodného obohacení </a:t>
            </a:r>
            <a:r>
              <a:rPr lang="cs-CZ" dirty="0"/>
              <a:t>(§ 2875 a násl. OZ)</a:t>
            </a:r>
            <a:endParaRPr lang="cs-CZ" altLang="cs-CZ" sz="2800" b="1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3289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464695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dirty="0"/>
              <a:t>NÁHRADA NEMAJEKTOVÉ i MAJETKOVÉ ÚJMY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37095" cy="5174035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PŘI ZÁSAHU DO PRÁVA NA OCHRANU OSOBNOSTI LZE I POŽADOVAT </a:t>
            </a:r>
            <a:r>
              <a:rPr lang="cs-CZ" sz="2000" b="1" dirty="0"/>
              <a:t>NÁHRADU MAJETKOVÉ A NEMAJTEKOVÉ ÚJMY </a:t>
            </a:r>
            <a:r>
              <a:rPr lang="cs-CZ" sz="2000" dirty="0"/>
              <a:t>(§ 2956 OZ)</a:t>
            </a:r>
          </a:p>
          <a:p>
            <a:pPr marL="109728" indent="0" algn="just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/>
              <a:t>VYŽADOVÁNO </a:t>
            </a:r>
            <a:r>
              <a:rPr lang="cs-CZ" sz="2000" b="1" u="sng" dirty="0"/>
              <a:t>ZAVINĚNÍ</a:t>
            </a:r>
            <a:r>
              <a:rPr lang="cs-CZ" sz="2000" u="sng" dirty="0"/>
              <a:t> RUŠITELE</a:t>
            </a:r>
            <a:r>
              <a:rPr lang="cs-CZ" sz="2000" dirty="0"/>
              <a:t>– SUBJEKTIVNÍ ODPOVĚDNOST (§ 2910 a násl. OZ)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/>
              <a:t>Zvláštní skutková podstata § 2956 OZ:„ </a:t>
            </a:r>
            <a:r>
              <a:rPr lang="cs-CZ" sz="2000" i="1" dirty="0"/>
              <a:t>Vznikne-li škůdci povinnost odčinit člověku újmu na jeho přirozeném právu chráněném ustanoveními první části tohoto zákona (NOZ), nahradí škodu majetkovou i nemajetkovou, kterou tím způsobil; jako nemajetkovou újmu odčiní i způsobené duševní útrapy.“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/>
              <a:t>„Nemajetková újma se odčiní </a:t>
            </a:r>
            <a:r>
              <a:rPr lang="cs-CZ" sz="2000" i="1" u="sng" dirty="0"/>
              <a:t>přiměřeným zadostiučiněním</a:t>
            </a:r>
            <a:r>
              <a:rPr lang="cs-CZ" sz="2000" i="1" dirty="0"/>
              <a:t>. Zadostiučinění musí být poskytnuto v penězích……</a:t>
            </a:r>
            <a:r>
              <a:rPr lang="cs-CZ" sz="2000" dirty="0"/>
              <a:t>“(§ 2951) – </a:t>
            </a:r>
            <a:r>
              <a:rPr lang="cs-CZ" sz="2000" b="1" dirty="0"/>
              <a:t>preferována peněžitá satisfakce</a:t>
            </a:r>
            <a:r>
              <a:rPr lang="cs-CZ" sz="2000" dirty="0"/>
              <a:t> (změna oproti OZ1964)</a:t>
            </a:r>
          </a:p>
          <a:p>
            <a:pPr>
              <a:defRPr/>
            </a:pPr>
            <a:endParaRPr lang="cs-CZ" u="sng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Náhrada nemajetkové újmy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sz="2800" u="sng" dirty="0"/>
              <a:t>Interpretační pravidlo </a:t>
            </a:r>
            <a:r>
              <a:rPr lang="cs-CZ" sz="2800" dirty="0"/>
              <a:t>pro určování výše náhrady nemajetkové újmy (2957 OZ) výslovně </a:t>
            </a:r>
            <a:r>
              <a:rPr lang="cs-CZ" sz="2800" u="sng" dirty="0"/>
              <a:t>v zákoně</a:t>
            </a:r>
            <a:r>
              <a:rPr lang="cs-CZ" sz="2800" dirty="0"/>
              <a:t>, co dovodila judikatura dříve</a:t>
            </a:r>
          </a:p>
          <a:p>
            <a:pPr marL="0" indent="0" algn="just">
              <a:buNone/>
              <a:defRPr/>
            </a:pPr>
            <a:endParaRPr lang="cs-CZ" sz="2800" dirty="0"/>
          </a:p>
          <a:p>
            <a:pPr algn="just">
              <a:defRPr/>
            </a:pPr>
            <a:r>
              <a:rPr lang="cs-CZ" sz="2800" dirty="0"/>
              <a:t>neoficiální“ tabulky NS + metodika</a:t>
            </a:r>
          </a:p>
          <a:p>
            <a:pPr algn="just">
              <a:buFont typeface="Arial" pitchFamily="34" charset="0"/>
              <a:buChar char="•"/>
              <a:defRPr/>
            </a:pPr>
            <a:endParaRPr lang="cs-CZ" sz="2800" dirty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/>
              <a:t>Náhrada nemajetkové </a:t>
            </a:r>
            <a:r>
              <a:rPr lang="cs-CZ" sz="2800" u="sng" dirty="0"/>
              <a:t>újmy i dalším osobám (2971 OZ) – zvláštní žalobní nároky těchto osob</a:t>
            </a:r>
          </a:p>
          <a:p>
            <a:pPr marL="0" indent="0" algn="just">
              <a:buNone/>
              <a:defRPr/>
            </a:pPr>
            <a:endParaRPr lang="cs-CZ" sz="2800" u="sng" dirty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/>
              <a:t>„Náhrada nemajetkové újmy </a:t>
            </a:r>
            <a:r>
              <a:rPr lang="cs-CZ" sz="2800" u="sng" dirty="0"/>
              <a:t>při usmrcení </a:t>
            </a:r>
            <a:r>
              <a:rPr lang="cs-CZ" sz="2800" dirty="0"/>
              <a:t>(tzv. sekundární oběti)  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509587" y="908720"/>
            <a:ext cx="8086635" cy="66546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/>
              <a:t>OTÁZKA 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3662" y="1424456"/>
            <a:ext cx="8218487" cy="5000625"/>
          </a:xfrm>
        </p:spPr>
        <p:txBody>
          <a:bodyPr rtlCol="0">
            <a:normAutofit fontScale="55000" lnSpcReduction="20000"/>
          </a:bodyPr>
          <a:lstStyle/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4500" b="1" dirty="0"/>
              <a:t>nepromlčitelnost práva na ochranu osobnosti</a:t>
            </a:r>
          </a:p>
          <a:p>
            <a:pPr marL="0" indent="0">
              <a:buNone/>
              <a:defRPr/>
            </a:pPr>
            <a:endParaRPr lang="cs-CZ" sz="4500" b="1" dirty="0"/>
          </a:p>
          <a:p>
            <a:pPr marL="0" indent="0">
              <a:buNone/>
              <a:defRPr/>
            </a:pPr>
            <a:r>
              <a:rPr lang="cs-CZ" sz="4500" b="1" dirty="0"/>
              <a:t> ale!</a:t>
            </a:r>
          </a:p>
          <a:p>
            <a:pPr marL="0" indent="0">
              <a:buNone/>
              <a:defRPr/>
            </a:pPr>
            <a:endParaRPr lang="cs-CZ" sz="4500" b="1" dirty="0"/>
          </a:p>
          <a:p>
            <a:pPr marL="0" indent="0">
              <a:buNone/>
              <a:defRPr/>
            </a:pPr>
            <a:r>
              <a:rPr lang="cs-CZ" sz="4500" b="1" dirty="0"/>
              <a:t>Promlčení práva na odčinění újmy:</a:t>
            </a:r>
          </a:p>
          <a:p>
            <a:pPr marL="0" indent="0">
              <a:buNone/>
              <a:defRPr/>
            </a:pPr>
            <a:endParaRPr lang="cs-CZ" sz="2400" u="sng" dirty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/>
              <a:t>§ 612 OZ: „</a:t>
            </a:r>
            <a:r>
              <a:rPr lang="cs-CZ" sz="5100" i="1" dirty="0"/>
              <a:t>V případě práva na život, důstojnost, jméno, zdraví, vážnost, čest, soukromí nebo obdobného osobního práva se promlčují jen práva na odčinění újmy způsobené na těchto právech.“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51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dirty="0"/>
              <a:t> </a:t>
            </a:r>
            <a:r>
              <a:rPr lang="cs-CZ" altLang="cs-CZ" sz="3100" dirty="0"/>
              <a:t>SOUKROMÁ OSOBNÍ PRÁVA NEMAJETKOVÉ POVAHY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44675"/>
            <a:ext cx="8007350" cy="4191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RODINNÁ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STATUSOVÁ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OSOBNOSTNÍ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 </a:t>
            </a:r>
            <a:br>
              <a:rPr lang="cs-CZ" altLang="cs-CZ" dirty="0"/>
            </a:br>
            <a:endParaRPr lang="cs-CZ" altLang="cs-CZ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i="1"/>
              <a:t/>
            </a:r>
            <a:br>
              <a:rPr lang="cs-CZ" altLang="cs-CZ" sz="3200" b="1" i="1"/>
            </a:br>
            <a:endParaRPr lang="cs-CZ" altLang="cs-CZ" sz="32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57298"/>
            <a:ext cx="8229600" cy="4525962"/>
          </a:xfrm>
        </p:spPr>
        <p:txBody>
          <a:bodyPr>
            <a:normAutofit fontScale="85000" lnSpcReduction="20000"/>
          </a:bodyPr>
          <a:lstStyle/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K ROZHODOVÁNÍ SPORŮ Z OCHRANY OSOBNOSTI </a:t>
            </a:r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V I. STUPNI </a:t>
            </a:r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JE PŘÍSLUŠNÝ OBECNÝ (OKRESNÍ SOUD) ŽALOVANÉHO</a:t>
            </a:r>
          </a:p>
          <a:p>
            <a:pPr lvl="1" algn="ctr" eaLnBrk="1" hangingPunct="1">
              <a:buFontTx/>
              <a:buNone/>
            </a:pPr>
            <a:endParaRPr lang="cs-CZ" altLang="cs-CZ" sz="3200" dirty="0"/>
          </a:p>
          <a:p>
            <a:pPr lvl="1" algn="ctr" eaLnBrk="1" hangingPunct="1">
              <a:buFontTx/>
              <a:buNone/>
            </a:pPr>
            <a:endParaRPr lang="cs-CZ" altLang="cs-CZ" sz="3200" dirty="0"/>
          </a:p>
          <a:p>
            <a:pPr lvl="1" algn="ctr" eaLnBrk="1" hangingPunct="1">
              <a:buFontTx/>
              <a:buNone/>
            </a:pPr>
            <a:r>
              <a:rPr lang="cs-CZ" altLang="cs-CZ" sz="3200" dirty="0"/>
              <a:t>(změna oproti úpravě do konce roku 2013, kdy krajské soudy)</a:t>
            </a:r>
          </a:p>
          <a:p>
            <a:pPr lvl="1" eaLnBrk="1" hangingPunct="1">
              <a:buFontTx/>
              <a:buNone/>
            </a:pPr>
            <a:endParaRPr lang="cs-CZ" altLang="cs-CZ" sz="3200" b="1" dirty="0"/>
          </a:p>
          <a:p>
            <a:pPr lvl="1" eaLnBrk="1" hangingPunct="1">
              <a:buFontTx/>
              <a:buNone/>
            </a:pPr>
            <a:endParaRPr lang="cs-CZ" altLang="cs-CZ" sz="3200" b="1" dirty="0"/>
          </a:p>
          <a:p>
            <a:pPr lvl="1"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73270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DALŠÍ PROSTŘEDKY OCHRANY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84313"/>
            <a:ext cx="8301037" cy="52292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cs-CZ" altLang="cs-CZ" sz="2000" b="1" u="sng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V MEDIÁLNÍM PRÁVU </a:t>
            </a:r>
            <a:r>
              <a:rPr lang="cs-CZ" altLang="cs-CZ" sz="2000" b="1" dirty="0"/>
              <a:t>– právo na odpověď a dodatečné sdělení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ZAMĚSTNANCE </a:t>
            </a:r>
            <a:r>
              <a:rPr lang="cs-CZ" altLang="cs-CZ" sz="2000" b="1" dirty="0"/>
              <a:t>§ 13, § 16 rovné zacházení (rovněž 133a OSŘ – žalovaný musí prokázat opak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V ANTIDISKRIMINAČNÍM ZÁKONĚ </a:t>
            </a:r>
            <a:r>
              <a:rPr lang="cs-CZ" altLang="cs-CZ" sz="2000" b="1" dirty="0"/>
              <a:t>§ 10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V OBLASTI SVOBODNÉHO PŘÍSTUPU K INFORMACÍM </a:t>
            </a:r>
            <a:r>
              <a:rPr lang="cs-CZ" altLang="cs-CZ" sz="2000" b="1" dirty="0"/>
              <a:t>(řeší kolizi)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TRESTNĚPRÁVNÍ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SPRÁVNĚ 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2800" b="1" dirty="0"/>
              <a:t> ZVLÁŠTNÍ OSOBNOSTNÍ PRÁVA TVŮRČÍ – EXKURS </a:t>
            </a:r>
            <a:br>
              <a:rPr lang="cs-CZ" altLang="cs-CZ" sz="2800" b="1" dirty="0"/>
            </a:br>
            <a:r>
              <a:rPr lang="cs-CZ" altLang="cs-CZ" sz="2800" b="1" dirty="0"/>
              <a:t>(blíže samostatný  kurs právo duševního vlastnictví)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náleží pouze člověku – </a:t>
            </a:r>
            <a:r>
              <a:rPr lang="cs-CZ" altLang="cs-CZ" sz="2400" b="1" dirty="0"/>
              <a:t>tvůrci (původci)</a:t>
            </a:r>
            <a:r>
              <a:rPr lang="cs-CZ" altLang="cs-CZ" sz="2400" dirty="0"/>
              <a:t>, kterým může být pouze fyzická osoba, což vyplývá z povahy tvůrčí činnosti (tvorby) samé.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vztahují se k tvůrčím duševním plodům osobnosti fyzické osoby.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Mezi tato práva patří: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1) </a:t>
            </a:r>
            <a:r>
              <a:rPr lang="cs-CZ" altLang="cs-CZ" sz="2400" b="1" dirty="0"/>
              <a:t>osobní právo na ochranu autorství</a:t>
            </a:r>
            <a:r>
              <a:rPr lang="cs-CZ" altLang="cs-CZ" sz="2400" dirty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2) </a:t>
            </a:r>
            <a:r>
              <a:rPr lang="cs-CZ" altLang="cs-CZ" sz="2400" b="1" dirty="0"/>
              <a:t>osobní právo na ochranu původcovství výkonu výkonného umělce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3) </a:t>
            </a:r>
            <a:r>
              <a:rPr lang="cs-CZ" altLang="cs-CZ" sz="2400" b="1" dirty="0"/>
              <a:t>osobní právo na ochranu původcovství ideálních předmětů průmyslových práv</a:t>
            </a:r>
            <a:r>
              <a:rPr lang="cs-CZ" altLang="cs-CZ" sz="2400" dirty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možný  souběh zvláštní ochrany autorskoprávní nebo průmyslově právní a obecné občanskoprávní</a:t>
            </a:r>
          </a:p>
        </p:txBody>
      </p:sp>
    </p:spTree>
    <p:extLst>
      <p:ext uri="{BB962C8B-B14F-4D97-AF65-F5344CB8AC3E}">
        <p14:creationId xmlns:p14="http://schemas.microsoft.com/office/powerpoint/2010/main" val="17105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656482"/>
          </a:xfrm>
        </p:spPr>
        <p:txBody>
          <a:bodyPr/>
          <a:lstStyle/>
          <a:p>
            <a:r>
              <a:rPr lang="cs-CZ" altLang="cs-CZ" sz="3600" b="1" cap="all" dirty="0"/>
              <a:t>„</a:t>
            </a:r>
            <a:r>
              <a:rPr lang="cs-CZ" altLang="cs-CZ" sz="2800" b="1" cap="all" dirty="0"/>
              <a:t>quasi osobnostní práva“ právnických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- právnické osoby </a:t>
            </a:r>
            <a:r>
              <a:rPr lang="cs-CZ" sz="2400" u="sng" dirty="0"/>
              <a:t>nemají „osobnost</a:t>
            </a:r>
            <a:r>
              <a:rPr lang="cs-CZ" sz="2400" dirty="0"/>
              <a:t>“ , nejsou nadány přirozenými právy (antropocentrický přístup OZ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Proto: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- </a:t>
            </a:r>
            <a:r>
              <a:rPr lang="cs-CZ" dirty="0"/>
              <a:t>Pouze </a:t>
            </a:r>
            <a:r>
              <a:rPr lang="cs-CZ" sz="2400" dirty="0"/>
              <a:t>„quasi osobnostní“ chráněné statky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 - § 135 OZ: rozšíření a  drobné zpřesnění – název, pověst, soukromí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Povinnost zdržet se zásahů, odstranit vadný stav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err="1"/>
              <a:t>Nekalosoutěžní</a:t>
            </a:r>
            <a:r>
              <a:rPr lang="cs-CZ" sz="2400" dirty="0"/>
              <a:t> ochrana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Právo na odpověď a dodatečné sdělení (tiskový zákon/ zákon o rozhlasovém a televizním vysílání)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Trestní zákoník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dirty="0"/>
              <a:t>k tématu viz rozhodnutí NS  - 23 </a:t>
            </a:r>
            <a:r>
              <a:rPr lang="cs-CZ" dirty="0" err="1"/>
              <a:t>Cdo</a:t>
            </a:r>
            <a:r>
              <a:rPr lang="cs-CZ" dirty="0"/>
              <a:t> 327/2021-190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2400" dirty="0"/>
              <a:t>„</a:t>
            </a:r>
            <a:r>
              <a:rPr lang="cs-CZ" sz="2400" i="1" dirty="0"/>
              <a:t>Právnická osoba nemá právo na odčinění nemajetkové újmy způsobené (samotným) neoprávněným zásahem do své pověsti podle § 135 odst. 2 o. z., není-li výslovně ujednáno jinak</a:t>
            </a:r>
            <a:r>
              <a:rPr lang="cs-CZ" sz="2400" dirty="0"/>
              <a:t>.“ - diskuse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….. A TO JE VŠE…..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DĚKUJI VÁM ZA POZORNOST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00731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cap="all" dirty="0"/>
              <a:t> </a:t>
            </a:r>
            <a:br>
              <a:rPr lang="cs-CZ" sz="3200" cap="all" dirty="0"/>
            </a:br>
            <a:r>
              <a:rPr lang="cs-CZ" sz="3100" cap="all" dirty="0"/>
              <a:t>právo na ochranu osobnosti </a:t>
            </a:r>
            <a:br>
              <a:rPr lang="cs-CZ" sz="3100" cap="all" dirty="0"/>
            </a:br>
            <a:endParaRPr lang="cs-CZ" altLang="cs-CZ" sz="3100" cap="all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906465"/>
          </a:xfrm>
        </p:spPr>
        <p:txBody>
          <a:bodyPr rtlCol="0">
            <a:normAutofit fontScale="3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u="sng" dirty="0"/>
              <a:t/>
            </a:r>
            <a:br>
              <a:rPr lang="cs-CZ" u="sng" dirty="0"/>
            </a:br>
            <a:endParaRPr lang="cs-CZ" u="sng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/>
              <a:t>přirozenoprávní koncept - </a:t>
            </a:r>
            <a:r>
              <a:rPr lang="cs-CZ" sz="6000" u="sng" dirty="0"/>
              <a:t>právní osobnost</a:t>
            </a:r>
            <a:r>
              <a:rPr lang="cs-CZ" sz="6000" dirty="0"/>
              <a:t> (subjektivita) je </a:t>
            </a:r>
            <a:r>
              <a:rPr lang="cs-CZ" sz="6000" u="sng" dirty="0"/>
              <a:t>důsledek </a:t>
            </a:r>
            <a:r>
              <a:rPr lang="cs-CZ" sz="6000" dirty="0"/>
              <a:t>osobnosti člověka jako takového (nikoli naopak)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/>
              <a:t>stát člověku osobnost </a:t>
            </a:r>
            <a:r>
              <a:rPr lang="cs-CZ" sz="6000" u="sng" dirty="0"/>
              <a:t>neposkytuje</a:t>
            </a:r>
            <a:r>
              <a:rPr lang="cs-CZ" sz="6000" dirty="0"/>
              <a:t>, ale</a:t>
            </a:r>
            <a:r>
              <a:rPr lang="cs-CZ" sz="6000" u="sng" dirty="0"/>
              <a:t> garantuje (zaručuje) jí </a:t>
            </a:r>
            <a:r>
              <a:rPr lang="cs-CZ" sz="7400" u="sng" dirty="0"/>
              <a:t>ochranu </a:t>
            </a:r>
            <a:r>
              <a:rPr lang="cs-CZ" sz="7400" dirty="0"/>
              <a:t>a upravuje způsoby jejího uplatnění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7400" dirty="0"/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sz="7400" dirty="0"/>
              <a:t>STÁT UPRAVUJE: </a:t>
            </a:r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endParaRPr lang="cs-CZ" sz="74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u="sng" dirty="0"/>
              <a:t>ZPŮSOB VÝKONU PŘIROZENÉHO PRÁVA </a:t>
            </a:r>
            <a:r>
              <a:rPr lang="cs-CZ" sz="7400" dirty="0"/>
              <a:t>NA OCHRANU OSOBNOSTI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u="sng" dirty="0"/>
              <a:t>ZPŮSOB UPLATŇOVÁNÍ </a:t>
            </a:r>
            <a:r>
              <a:rPr lang="cs-CZ" sz="7400" dirty="0"/>
              <a:t>TOHOTO PRÁVA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u="sng" dirty="0"/>
              <a:t>ZPŮSOB OCHRANY </a:t>
            </a:r>
            <a:r>
              <a:rPr lang="cs-CZ" sz="7400" dirty="0"/>
              <a:t>TOHOTO PRÁVA (teritorialita)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863947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PRÁVO NA OCHRANU OSOBNOSTI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775"/>
            <a:ext cx="8147050" cy="525658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náleží </a:t>
            </a:r>
            <a:r>
              <a:rPr lang="cs-CZ" altLang="cs-CZ" sz="2400" u="sng" dirty="0"/>
              <a:t>nerozlučně a neoddělitelně každému člověku</a:t>
            </a:r>
            <a:r>
              <a:rPr lang="cs-CZ" altLang="cs-CZ" sz="2400" dirty="0"/>
              <a:t> jako jedinečné individualitě (přirozené právo)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Je spjato se zásadou, že </a:t>
            </a:r>
            <a:r>
              <a:rPr lang="cs-CZ" altLang="cs-CZ" sz="2400" u="sng" dirty="0"/>
              <a:t>„každý člověk má právo si žít podle svého“, </a:t>
            </a:r>
            <a:r>
              <a:rPr lang="cs-CZ" altLang="cs-CZ" sz="2400" dirty="0"/>
              <a:t>čemuž odpovídá </a:t>
            </a:r>
            <a:r>
              <a:rPr lang="cs-CZ" altLang="cs-CZ" sz="2400" u="sng" dirty="0"/>
              <a:t>povinnost všech ostatních to respektovat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/>
              <a:t>nemajetkový charakter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u="sng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/>
              <a:t>jednotné právo na ochranu osobnosti = </a:t>
            </a:r>
            <a:r>
              <a:rPr lang="cs-CZ" altLang="cs-CZ" sz="3000" b="1" u="sng" dirty="0"/>
              <a:t>jednota a celistvost lidské osobnosti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chráněné jsou </a:t>
            </a:r>
            <a:r>
              <a:rPr lang="cs-CZ" altLang="cs-CZ" sz="2400" u="sng" dirty="0"/>
              <a:t>nehmotné statky osobnostní </a:t>
            </a:r>
            <a:r>
              <a:rPr lang="cs-CZ" altLang="cs-CZ" sz="2400" dirty="0"/>
              <a:t>– hodnoty lidské osobnosti, které tvoří její fyzickou (tělesnou)  a psychicko-morální i sociální integritu  (všeobecná osobnostní práva) a výsledky duševní tvořivé činnosti (zvláštní osobnostní práva tvůrčí)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92697"/>
            <a:ext cx="8086635" cy="792088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 </a:t>
            </a:r>
            <a:r>
              <a:rPr lang="cs-CZ" altLang="cs-CZ" sz="2800" dirty="0"/>
              <a:t>PRÁVO NA OCHRANU OSOBNOSTI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92137" y="1759118"/>
            <a:ext cx="8082321" cy="5098882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u="sng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(PŘIROZENÉ) SUBJEKTIVNÍ PRÁVO  </a:t>
            </a:r>
            <a:r>
              <a:rPr lang="cs-CZ" sz="2400" dirty="0"/>
              <a:t>(I POVINNOSTI) KAŽDÉHO ČLOVĚKA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ABSOLUTNÍ</a:t>
            </a:r>
            <a:r>
              <a:rPr lang="cs-CZ" sz="2400" dirty="0"/>
              <a:t> PRÁVNÍ POVAHY -PŮSOBÍ </a:t>
            </a:r>
            <a:r>
              <a:rPr lang="cs-CZ" sz="2400" u="sng" dirty="0"/>
              <a:t>ERGA OMNES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u="sng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NEMAJETKOVÝ CHARAKTER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u="sng" dirty="0"/>
              <a:t>PRÁVO NA OCHRANU OSOBNOSTI JE ZÁKLADNÍ PRÁVO A TA JSOU“ </a:t>
            </a:r>
            <a:endParaRPr lang="cs-CZ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dirty="0"/>
              <a:t> +Nezadatelná (vrozená)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Nezcizitelná (nepřevoditelná)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Nepromlčitelná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Nezrušitelná (nemožnost se vzdát – subjektivní právo nemůže z vůle člověka zaniknout)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400" b="1" u="sng" dirty="0"/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u="sng" dirty="0">
              <a:solidFill>
                <a:srgbClr val="3333CC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PRÁVNÍ ZAKOTVENÍ de lege lata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 MEZINÁRODNÍCH DOKUMENTECH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 ÚSTAVĚ A LZPS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ZÁKONNÉ ZAKOTVENÍ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72400" cy="1039813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MEZINÁRODNĚ/EVROPSKÉ</a:t>
            </a:r>
            <a:br>
              <a:rPr lang="cs-CZ" altLang="cs-CZ" sz="2800" dirty="0"/>
            </a:br>
            <a:r>
              <a:rPr lang="cs-CZ" altLang="cs-CZ" sz="2800" dirty="0"/>
              <a:t>PRÁVNÍ ZAKOTVENÍ</a:t>
            </a:r>
            <a:endParaRPr lang="en-US" altLang="cs-CZ" sz="2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85975"/>
            <a:ext cx="8229600" cy="40401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Všeobecná deklarace lidských práv z roku 1948</a:t>
            </a:r>
            <a:endParaRPr lang="hu-HU" altLang="cs-CZ" sz="2000" dirty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/>
              <a:t>Mezinárodní pakt o občanských a politických právech (1966) </a:t>
            </a:r>
            <a:r>
              <a:rPr lang="cs-CZ" altLang="cs-CZ" sz="2000" dirty="0"/>
              <a:t>(vyhláška MZV č. 120/1976 Sb.)</a:t>
            </a:r>
            <a:endParaRPr lang="hu-HU" altLang="cs-CZ" sz="2000" dirty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/>
              <a:t>Úmluva o ochraně lidských práv a základních  svobod (EÚLP50) </a:t>
            </a:r>
            <a:r>
              <a:rPr lang="cs-CZ" altLang="cs-CZ" sz="2000" dirty="0"/>
              <a:t>sděl. č. 209/1992 Sb.), včetně Protokolů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 Evropská Úmluva na ochranu lidských práv a důstojnosti lidské bytosti v souvislosti s aplikací biologie a medicíny (Úmluva o lidských právech a biomedicíně), (sděl. č. 96/2001 Sb. m.s.), včetně Dodatkového protokolu o zákazu klonování lidských bytostí. (sděl. č. 97/2001 Sb. m. s.)atd.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 Úmluva o právech dítěte (sdělení č. 104/1991 Sb., s opčním protokolem č. 57/2006 </a:t>
            </a:r>
            <a:r>
              <a:rPr lang="cs-CZ" altLang="cs-CZ" sz="2000" dirty="0" err="1"/>
              <a:t>Sb.m.s</a:t>
            </a:r>
            <a:r>
              <a:rPr lang="cs-CZ" altLang="cs-CZ" sz="2000" dirty="0"/>
              <a:t>.)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/>
              <a:t>The</a:t>
            </a:r>
            <a:r>
              <a:rPr lang="cs-CZ" altLang="cs-CZ" sz="2000" dirty="0"/>
              <a:t> Charter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Fundamental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Rights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the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European</a:t>
            </a:r>
            <a:r>
              <a:rPr lang="cs-CZ" altLang="cs-CZ" sz="2000" dirty="0"/>
              <a:t> Union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Obecné nařízení o ochraně osobních údajů (GDPR) (https://eur-lex.europa.eu/</a:t>
            </a:r>
            <a:r>
              <a:rPr lang="cs-CZ" altLang="cs-CZ" sz="2000" dirty="0" err="1"/>
              <a:t>legal-content</a:t>
            </a:r>
            <a:r>
              <a:rPr lang="cs-CZ" altLang="cs-CZ" sz="2000" dirty="0"/>
              <a:t>/CS/TXT/PDF/?</a:t>
            </a:r>
            <a:r>
              <a:rPr lang="cs-CZ" altLang="cs-CZ" sz="2000" dirty="0" err="1"/>
              <a:t>uri</a:t>
            </a:r>
            <a:r>
              <a:rPr lang="cs-CZ" altLang="cs-CZ" sz="2000" dirty="0"/>
              <a:t>=CELEX:32016R0679)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A další…..</a:t>
            </a:r>
            <a:endParaRPr lang="en-US" altLang="cs-CZ" sz="20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15</TotalTime>
  <Words>3757</Words>
  <Application>Microsoft Office PowerPoint</Application>
  <PresentationFormat>Předvádění na obrazovce (4:3)</PresentationFormat>
  <Paragraphs>437</Paragraphs>
  <Slides>44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Tahoma</vt:lpstr>
      <vt:lpstr>Wingdings</vt:lpstr>
      <vt:lpstr>Motiv1</vt:lpstr>
      <vt:lpstr>Právo na ochranu osobnosti </vt:lpstr>
      <vt:lpstr>OSNOVA: </vt:lpstr>
      <vt:lpstr>Základní východisko</vt:lpstr>
      <vt:lpstr> SOUKROMÁ OSOBNÍ PRÁVA NEMAJETKOVÉ POVAHY</vt:lpstr>
      <vt:lpstr>  právo na ochranu osobnosti  </vt:lpstr>
      <vt:lpstr>PRÁVO NA OCHRANU OSOBNOSTI</vt:lpstr>
      <vt:lpstr> PRÁVO NA OCHRANU OSOBNOSTI</vt:lpstr>
      <vt:lpstr>PRÁVNÍ ZAKOTVENÍ de lege lata</vt:lpstr>
      <vt:lpstr>MEZINÁRODNĚ/EVROPSKÉ PRÁVNÍ ZAKOTVENÍ</vt:lpstr>
      <vt:lpstr>ÚSTAVNĚ PRÁVNÍ ZAKOTVENÍ PRÁVA NA OCHRANU OSOBNOSTI</vt:lpstr>
      <vt:lpstr>Právo Evropské unie (GDPR)</vt:lpstr>
      <vt:lpstr>ZÁKONNÉ ZAKOTVENÍ PRÁVA NA OCHRANU OSOBNOSTI</vt:lpstr>
      <vt:lpstr>Další související předpisy</vt:lpstr>
      <vt:lpstr>DŮLEŽITÝ PRAMEN POZNÁNÍ</vt:lpstr>
      <vt:lpstr>OCHRANA JMÉNA</vt:lpstr>
      <vt:lpstr>Aktivní legitimace k ochraně jména –  §78 OZ</vt:lpstr>
      <vt:lpstr>OCHRANA PŘÍJMENÍ</vt:lpstr>
      <vt:lpstr>PSEUDONYM (§ 79)</vt:lpstr>
      <vt:lpstr>Prezentace aplikace PowerPoint</vt:lpstr>
      <vt:lpstr>PRINCIPY OBECNÉ</vt:lpstr>
      <vt:lpstr>PRINCIPY EXPLICITNĚ V OZ </vt:lpstr>
      <vt:lpstr>OCHRANA OSOBNOSTI (aktivní legitimace)</vt:lpstr>
      <vt:lpstr>OCHRANA OSOBNOSTI V OZ (pasivní legitimace)</vt:lpstr>
      <vt:lpstr>IV. ÚS 3076/20, [ÚS 277/2021] Skutkově: Zeman vs. Šarapatka</vt:lpstr>
      <vt:lpstr>Z argumentace ÚS:</vt:lpstr>
      <vt:lpstr>CHRÁNĚNÉ STATKY OSOBNOSTNÍ DLE OZ</vt:lpstr>
      <vt:lpstr>OMEZENÍ PRÁVA NA OCHRANU OSOBNOSTI</vt:lpstr>
      <vt:lpstr>Zákonné licence (podoba a soukromí)</vt:lpstr>
      <vt:lpstr>Limity!</vt:lpstr>
      <vt:lpstr>ZÁKONNÉ LICENCE I.</vt:lpstr>
      <vt:lpstr>ZÁKONNÉ LICENCE II.</vt:lpstr>
      <vt:lpstr>TEST PROPORCIONALITY</vt:lpstr>
      <vt:lpstr>            PROSTŘEDKY OCHRANY PRÁVA NA OCHRANU OSOBNOSTI (NÁROKY ZE ZÁSAHŮ) </vt:lpstr>
      <vt:lpstr>NEOPRÁVNĚNÝ ZÁSAH (předpoklad)</vt:lpstr>
      <vt:lpstr> PROSTŘEDKY OCHRANY OSOBNOSTI I. ZVLÁŠTNÍ ŽALOBNÍ NÁROKY (absolutně pr.)</vt:lpstr>
      <vt:lpstr>PROSTŘEDKY OCHRANY OSOBNOSTI II.  </vt:lpstr>
      <vt:lpstr>NÁHRADA NEMAJEKTOVÉ i MAJETKOVÉ ÚJMY </vt:lpstr>
      <vt:lpstr>Náhrada nemajetkové újmy</vt:lpstr>
      <vt:lpstr>OTÁZKA PROMLČENÍ</vt:lpstr>
      <vt:lpstr> </vt:lpstr>
      <vt:lpstr>DALŠÍ PROSTŘEDKY OCHRANY</vt:lpstr>
      <vt:lpstr> ZVLÁŠTNÍ OSOBNOSTNÍ PRÁVA TVŮRČÍ – EXKURS  (blíže samostatný  kurs právo duševního vlastnictví)</vt:lpstr>
      <vt:lpstr>„quasi osobnostní práva“ právnických osob</vt:lpstr>
      <vt:lpstr>Prezentace aplikace PowerPoint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ronovska</dc:creator>
  <cp:lastModifiedBy>Ronovská Kateřina</cp:lastModifiedBy>
  <cp:revision>280</cp:revision>
  <dcterms:created xsi:type="dcterms:W3CDTF">2006-03-21T12:38:01Z</dcterms:created>
  <dcterms:modified xsi:type="dcterms:W3CDTF">2024-04-25T10:17:16Z</dcterms:modified>
</cp:coreProperties>
</file>