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6"/>
  </p:notesMasterIdLst>
  <p:handoutMasterIdLst>
    <p:handoutMasterId r:id="rId27"/>
  </p:handoutMasterIdLst>
  <p:sldIdLst>
    <p:sldId id="256" r:id="rId2"/>
    <p:sldId id="257" r:id="rId3"/>
    <p:sldId id="258" r:id="rId4"/>
    <p:sldId id="259" r:id="rId5"/>
    <p:sldId id="260" r:id="rId6"/>
    <p:sldId id="270" r:id="rId7"/>
    <p:sldId id="262" r:id="rId8"/>
    <p:sldId id="261" r:id="rId9"/>
    <p:sldId id="264" r:id="rId10"/>
    <p:sldId id="271" r:id="rId11"/>
    <p:sldId id="265" r:id="rId12"/>
    <p:sldId id="272" r:id="rId13"/>
    <p:sldId id="266" r:id="rId14"/>
    <p:sldId id="267" r:id="rId15"/>
    <p:sldId id="279" r:id="rId16"/>
    <p:sldId id="263" r:id="rId17"/>
    <p:sldId id="268" r:id="rId18"/>
    <p:sldId id="269" r:id="rId19"/>
    <p:sldId id="273" r:id="rId20"/>
    <p:sldId id="274" r:id="rId21"/>
    <p:sldId id="275" r:id="rId22"/>
    <p:sldId id="280" r:id="rId23"/>
    <p:sldId id="276" r:id="rId24"/>
    <p:sldId id="278" r:id="rId2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667542-8DFB-F233-DB12-3B4A0332319E}" name="Alžbeta Králová" initials="AK" userId="S::219733@muni.cz::e90fa332-5289-4981-8185-4fc397aed2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3E1FC-9A6D-E6E3-6BE9-2945BD48CEFD}" v="70" dt="2024-03-05T23:58:12.620"/>
    <p1510:client id="{4953E494-24F1-C602-D915-EC8C1623339C}" v="3" dt="2024-03-06T10:53:09.102"/>
    <p1510:client id="{8F0DDA1F-F7ED-50D9-5D1B-AE1C5B000F0E}" v="195" dt="2024-03-05T13:24:49.301"/>
    <p1510:client id="{BDAADC08-4F48-0BFC-AC18-71CF11C38292}" v="630" dt="2024-03-06T12:34:55.417"/>
    <p1510:client id="{D345081B-6E8A-72F6-B33C-A809C5870148}" v="120" dt="2024-03-05T14:59:16.251"/>
    <p1510:client id="{ED453C63-3B2D-BECC-29EE-5E0B9EC1EA5C}" v="2" dt="2024-03-06T04:42:09.925"/>
    <p1510:client id="{FEB28BF4-01F1-1790-C0A4-A49DC60E6059}" v="32" dt="2024-03-06T12:48:39.02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20"/>
        <p:guide orient="horz" pos="1272"/>
        <p:guide orient="horz" pos="715"/>
        <p:guide orient="horz" pos="3861"/>
        <p:guide orient="horz" pos="3944"/>
        <p:guide pos="428"/>
        <p:guide pos="7224"/>
        <p:guide pos="909"/>
        <p:guide pos="3688"/>
        <p:guide pos="39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Katedra ústavního práva a politologie</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a:t>Katedra ústavního práva a politologie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Katedra ústavního práva a politologie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Katedra ústavního práva a politologie</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a:t>Katedra ústavního práva a politologie</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a:p>
        </p:txBody>
      </p:sp>
    </p:spTree>
    <p:extLst>
      <p:ext uri="{BB962C8B-B14F-4D97-AF65-F5344CB8AC3E}">
        <p14:creationId xmlns:p14="http://schemas.microsoft.com/office/powerpoint/2010/main" val="30097039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Katedra ústavního práva a politologie</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Katedra ústavního práva a politologie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Katedra ústavního práva a politologie</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Katedra ústavního práva a politologie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Katedra ústavního práva a politologie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a:t>Katedra ústavního práva a politologie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a:t>Katedra ústavního práva a politologie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Katedra ústavního práva a politologie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Katedra ústavního práva a politologie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Katedra ústavního práva a politologie</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082AD02-C1F2-13A8-33A3-FF13CCC147D8}"/>
              </a:ext>
            </a:extLst>
          </p:cNvPr>
          <p:cNvSpPr>
            <a:spLocks noGrp="1"/>
          </p:cNvSpPr>
          <p:nvPr>
            <p:ph type="ftr" sz="quarter" idx="10"/>
          </p:nvPr>
        </p:nvSpPr>
        <p:spPr/>
        <p:txBody>
          <a:bodyPr/>
          <a:lstStyle/>
          <a:p>
            <a:r>
              <a:rPr lang="cs-CZ">
                <a:cs typeface="Arial"/>
              </a:rPr>
              <a:t>Katedra ústavního práva a politologie</a:t>
            </a:r>
          </a:p>
        </p:txBody>
      </p:sp>
      <p:sp>
        <p:nvSpPr>
          <p:cNvPr id="4" name="Nadpis 3">
            <a:extLst>
              <a:ext uri="{FF2B5EF4-FFF2-40B4-BE49-F238E27FC236}">
                <a16:creationId xmlns:a16="http://schemas.microsoft.com/office/drawing/2014/main" id="{AE5E2142-120A-EB14-D801-E1C49064CD47}"/>
              </a:ext>
            </a:extLst>
          </p:cNvPr>
          <p:cNvSpPr>
            <a:spLocks noGrp="1"/>
          </p:cNvSpPr>
          <p:nvPr>
            <p:ph type="title"/>
          </p:nvPr>
        </p:nvSpPr>
        <p:spPr>
          <a:xfrm>
            <a:off x="324418" y="2773365"/>
            <a:ext cx="8705184" cy="1171580"/>
          </a:xfrm>
        </p:spPr>
        <p:txBody>
          <a:bodyPr/>
          <a:lstStyle/>
          <a:p>
            <a:r>
              <a:rPr lang="cs-CZ"/>
              <a:t>Jak přemýšlet o ústavním právu. Hlavní výzvy a specifika</a:t>
            </a:r>
          </a:p>
        </p:txBody>
      </p:sp>
      <p:sp>
        <p:nvSpPr>
          <p:cNvPr id="5" name="Podnadpis 4">
            <a:extLst>
              <a:ext uri="{FF2B5EF4-FFF2-40B4-BE49-F238E27FC236}">
                <a16:creationId xmlns:a16="http://schemas.microsoft.com/office/drawing/2014/main" id="{DEE05184-A22A-8B94-8683-193C4037A484}"/>
              </a:ext>
            </a:extLst>
          </p:cNvPr>
          <p:cNvSpPr>
            <a:spLocks noGrp="1"/>
          </p:cNvSpPr>
          <p:nvPr>
            <p:ph type="subTitle" idx="1"/>
          </p:nvPr>
        </p:nvSpPr>
        <p:spPr/>
        <p:txBody>
          <a:bodyPr/>
          <a:lstStyle/>
          <a:p>
            <a:endParaRPr lang="cs-CZ"/>
          </a:p>
          <a:p>
            <a:endParaRPr lang="cs-CZ"/>
          </a:p>
          <a:p>
            <a:r>
              <a:rPr lang="cs-CZ"/>
              <a:t>Ústavní právo I – přednáška 6. 3. 2024           Ladislav Vyhnánek a Alžbeta Králová</a:t>
            </a:r>
          </a:p>
        </p:txBody>
      </p:sp>
      <p:sp>
        <p:nvSpPr>
          <p:cNvPr id="7" name="Zástupný symbol pro číslo snímku 6">
            <a:extLst>
              <a:ext uri="{FF2B5EF4-FFF2-40B4-BE49-F238E27FC236}">
                <a16:creationId xmlns:a16="http://schemas.microsoft.com/office/drawing/2014/main" id="{ABDBE78C-987E-50BC-FEB9-8CF249C75EB0}"/>
              </a:ext>
            </a:extLst>
          </p:cNvPr>
          <p:cNvSpPr>
            <a:spLocks noGrp="1"/>
          </p:cNvSpPr>
          <p:nvPr>
            <p:ph type="sldNum" sz="quarter" idx="11"/>
          </p:nvPr>
        </p:nvSpPr>
        <p:spPr/>
        <p:txBody>
          <a:bodyPr/>
          <a:lstStyle/>
          <a:p>
            <a:fld id="{0DE708CC-0C3F-4567-9698-B54C0F35BD31}" type="slidenum">
              <a:rPr lang="cs-CZ" altLang="cs-CZ" smtClean="0"/>
              <a:pPr/>
              <a:t>1</a:t>
            </a:fld>
            <a:endParaRPr lang="cs-CZ"/>
          </a:p>
        </p:txBody>
      </p:sp>
    </p:spTree>
    <p:extLst>
      <p:ext uri="{BB962C8B-B14F-4D97-AF65-F5344CB8AC3E}">
        <p14:creationId xmlns:p14="http://schemas.microsoft.com/office/powerpoint/2010/main" val="12721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127C9FA-13F6-9C82-4F39-28306B431BBF}"/>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DB1CFFF3-393E-D368-9EDF-67EC72A8DF35}"/>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a:p>
        </p:txBody>
      </p:sp>
      <p:sp>
        <p:nvSpPr>
          <p:cNvPr id="4" name="Nadpis 3">
            <a:extLst>
              <a:ext uri="{FF2B5EF4-FFF2-40B4-BE49-F238E27FC236}">
                <a16:creationId xmlns:a16="http://schemas.microsoft.com/office/drawing/2014/main" id="{D082B4B8-6440-DC17-5B70-5E7577A65C50}"/>
              </a:ext>
            </a:extLst>
          </p:cNvPr>
          <p:cNvSpPr>
            <a:spLocks noGrp="1"/>
          </p:cNvSpPr>
          <p:nvPr>
            <p:ph type="title"/>
          </p:nvPr>
        </p:nvSpPr>
        <p:spPr/>
        <p:txBody>
          <a:bodyPr/>
          <a:lstStyle/>
          <a:p>
            <a:r>
              <a:rPr lang="cs-CZ"/>
              <a:t>Povaha ústavního práva a důsledky pro jeho interpretaci (a aplikaci) III – rovnováha</a:t>
            </a:r>
          </a:p>
        </p:txBody>
      </p:sp>
      <p:sp>
        <p:nvSpPr>
          <p:cNvPr id="5" name="Zástupný obsah 4">
            <a:extLst>
              <a:ext uri="{FF2B5EF4-FFF2-40B4-BE49-F238E27FC236}">
                <a16:creationId xmlns:a16="http://schemas.microsoft.com/office/drawing/2014/main" id="{AD3BA90B-127A-57A8-7286-89B4950E967E}"/>
              </a:ext>
            </a:extLst>
          </p:cNvPr>
          <p:cNvSpPr>
            <a:spLocks noGrp="1"/>
          </p:cNvSpPr>
          <p:nvPr>
            <p:ph idx="1"/>
          </p:nvPr>
        </p:nvSpPr>
        <p:spPr>
          <a:xfrm>
            <a:off x="720000" y="2016254"/>
            <a:ext cx="10910438" cy="4282078"/>
          </a:xfrm>
        </p:spPr>
        <p:txBody>
          <a:bodyPr/>
          <a:lstStyle/>
          <a:p>
            <a:r>
              <a:rPr lang="cs-CZ" sz="2400"/>
              <a:t>Politiku lze ústavou usměrnit, ale jen velmi těžko spoutat</a:t>
            </a:r>
          </a:p>
          <a:p>
            <a:r>
              <a:rPr lang="cs-CZ" sz="2400"/>
              <a:t>Cílem je nalézt rovnováhu mezi 1) „konstitucionalistickým účelem“, tj. zajištěním, aby moc byla vykonávána v rámci pravidel a 2) povahou politiky, která vyžaduje i určitou míru volnosti, resp. flexibility ke své realizaci.</a:t>
            </a:r>
          </a:p>
          <a:p>
            <a:r>
              <a:rPr lang="cs-CZ" sz="2400"/>
              <a:t>Trojúhelník: </a:t>
            </a:r>
            <a:r>
              <a:rPr lang="cs-CZ" sz="2400" b="1"/>
              <a:t>právní jistota</a:t>
            </a:r>
            <a:r>
              <a:rPr lang="cs-CZ" sz="2400"/>
              <a:t>, </a:t>
            </a:r>
            <a:r>
              <a:rPr lang="cs-CZ" sz="2400" b="1"/>
              <a:t>spravedlnost</a:t>
            </a:r>
            <a:r>
              <a:rPr lang="cs-CZ" sz="2400"/>
              <a:t> a </a:t>
            </a:r>
            <a:r>
              <a:rPr lang="cs-CZ" sz="2400" b="1"/>
              <a:t>efektivita </a:t>
            </a:r>
            <a:r>
              <a:rPr lang="cs-CZ" sz="2400"/>
              <a:t>(nemůžete mít všechno)</a:t>
            </a:r>
          </a:p>
          <a:p>
            <a:r>
              <a:rPr lang="cs-CZ" sz="2400"/>
              <a:t>Nastavení v rámci tohoto trojúhelníku se liší podle kontextu (politika vs. základní práva atp.)</a:t>
            </a:r>
          </a:p>
          <a:p>
            <a:endParaRPr lang="cs-CZ" sz="2400" b="1"/>
          </a:p>
          <a:p>
            <a:endParaRPr lang="cs-CZ"/>
          </a:p>
        </p:txBody>
      </p:sp>
    </p:spTree>
    <p:extLst>
      <p:ext uri="{BB962C8B-B14F-4D97-AF65-F5344CB8AC3E}">
        <p14:creationId xmlns:p14="http://schemas.microsoft.com/office/powerpoint/2010/main" val="324954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A1EDABF-0BCC-122B-6DEF-FAE31866778C}"/>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8F043FAD-199B-9DF6-A9C9-793E13F441F7}"/>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a:p>
        </p:txBody>
      </p:sp>
      <p:sp>
        <p:nvSpPr>
          <p:cNvPr id="4" name="Nadpis 3">
            <a:extLst>
              <a:ext uri="{FF2B5EF4-FFF2-40B4-BE49-F238E27FC236}">
                <a16:creationId xmlns:a16="http://schemas.microsoft.com/office/drawing/2014/main" id="{B86B433B-B3D2-C2B4-4647-26222F3B74BD}"/>
              </a:ext>
            </a:extLst>
          </p:cNvPr>
          <p:cNvSpPr>
            <a:spLocks noGrp="1"/>
          </p:cNvSpPr>
          <p:nvPr>
            <p:ph type="title"/>
          </p:nvPr>
        </p:nvSpPr>
        <p:spPr/>
        <p:txBody>
          <a:bodyPr/>
          <a:lstStyle/>
          <a:p>
            <a:r>
              <a:rPr lang="cs-CZ"/>
              <a:t>Povaha ústavního práva a důsledky pro jeho interpretaci IV – rovnováha (vláda bez důvěry</a:t>
            </a:r>
          </a:p>
        </p:txBody>
      </p:sp>
      <p:sp>
        <p:nvSpPr>
          <p:cNvPr id="5" name="Zástupný obsah 4">
            <a:extLst>
              <a:ext uri="{FF2B5EF4-FFF2-40B4-BE49-F238E27FC236}">
                <a16:creationId xmlns:a16="http://schemas.microsoft.com/office/drawing/2014/main" id="{ACC647F5-4701-560F-46B0-08E9D54542CD}"/>
              </a:ext>
            </a:extLst>
          </p:cNvPr>
          <p:cNvSpPr>
            <a:spLocks noGrp="1"/>
          </p:cNvSpPr>
          <p:nvPr>
            <p:ph idx="1"/>
          </p:nvPr>
        </p:nvSpPr>
        <p:spPr>
          <a:xfrm>
            <a:off x="605178" y="2245235"/>
            <a:ext cx="10753200" cy="4139998"/>
          </a:xfrm>
        </p:spPr>
        <p:txBody>
          <a:bodyPr/>
          <a:lstStyle/>
          <a:p>
            <a:r>
              <a:rPr lang="cs-CZ"/>
              <a:t>Vztah mezi prezidentem, vládou, Poslaneckou sněmovnou (a Ústavním soudem?) při jmenování a odvolávání vlády.</a:t>
            </a:r>
          </a:p>
          <a:p>
            <a:r>
              <a:rPr lang="cs-CZ"/>
              <a:t>Problém „</a:t>
            </a:r>
            <a:r>
              <a:rPr lang="cs-CZ" i="1"/>
              <a:t>vlády bez důvěry</a:t>
            </a:r>
            <a:r>
              <a:rPr lang="cs-CZ"/>
              <a:t>“.</a:t>
            </a:r>
          </a:p>
          <a:p>
            <a:r>
              <a:rPr lang="cs-CZ"/>
              <a:t>Může prezident držet u moci vládu bez důvěry celé volební období? Kdo může koho kontrolovat? Kdo je „hraničním orgánem“? Jakou roli hrají implicitní principy?</a:t>
            </a:r>
          </a:p>
        </p:txBody>
      </p:sp>
    </p:spTree>
    <p:extLst>
      <p:ext uri="{BB962C8B-B14F-4D97-AF65-F5344CB8AC3E}">
        <p14:creationId xmlns:p14="http://schemas.microsoft.com/office/powerpoint/2010/main" val="250380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B80365D-6C39-FFF1-AC92-E7E5527622BF}"/>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Katedra ústavního práva a politologie</a:t>
            </a:r>
          </a:p>
        </p:txBody>
      </p:sp>
      <p:sp>
        <p:nvSpPr>
          <p:cNvPr id="3" name="Zástupný symbol pro číslo snímku 2">
            <a:extLst>
              <a:ext uri="{FF2B5EF4-FFF2-40B4-BE49-F238E27FC236}">
                <a16:creationId xmlns:a16="http://schemas.microsoft.com/office/drawing/2014/main" id="{D1F3496E-2D81-4796-E347-DAD45A4C788E}"/>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12</a:t>
            </a:fld>
            <a:endParaRPr lang="cs-CZ" altLang="cs-CZ"/>
          </a:p>
        </p:txBody>
      </p:sp>
      <p:sp>
        <p:nvSpPr>
          <p:cNvPr id="4" name="Nadpis 3">
            <a:extLst>
              <a:ext uri="{FF2B5EF4-FFF2-40B4-BE49-F238E27FC236}">
                <a16:creationId xmlns:a16="http://schemas.microsoft.com/office/drawing/2014/main" id="{88506FE4-87C4-D2C6-8BEE-DF1C0A3E6574}"/>
              </a:ext>
            </a:extLst>
          </p:cNvPr>
          <p:cNvSpPr>
            <a:spLocks noGrp="1"/>
          </p:cNvSpPr>
          <p:nvPr>
            <p:ph type="title"/>
          </p:nvPr>
        </p:nvSpPr>
        <p:spPr>
          <a:xfrm>
            <a:off x="720000" y="720000"/>
            <a:ext cx="10753200" cy="451576"/>
          </a:xfrm>
        </p:spPr>
        <p:txBody>
          <a:bodyPr anchor="t">
            <a:noAutofit/>
          </a:bodyPr>
          <a:lstStyle/>
          <a:p>
            <a:r>
              <a:rPr lang="cs-CZ" sz="3000"/>
              <a:t>Povaha ústavního práva a důsledky pro jeho interpretaci V – rovnováha</a:t>
            </a:r>
            <a:endParaRPr lang="cs-CZ" sz="3000">
              <a:cs typeface="Arial"/>
            </a:endParaRPr>
          </a:p>
        </p:txBody>
      </p:sp>
      <p:sp>
        <p:nvSpPr>
          <p:cNvPr id="5" name="Zástupný obsah 4">
            <a:extLst>
              <a:ext uri="{FF2B5EF4-FFF2-40B4-BE49-F238E27FC236}">
                <a16:creationId xmlns:a16="http://schemas.microsoft.com/office/drawing/2014/main" id="{98D4A604-B9FB-6A78-F668-04DBA82CFAC5}"/>
              </a:ext>
            </a:extLst>
          </p:cNvPr>
          <p:cNvSpPr>
            <a:spLocks noGrp="1"/>
          </p:cNvSpPr>
          <p:nvPr>
            <p:ph idx="1"/>
          </p:nvPr>
        </p:nvSpPr>
        <p:spPr>
          <a:xfrm>
            <a:off x="610480" y="1941362"/>
            <a:ext cx="5776378" cy="4140000"/>
          </a:xfrm>
        </p:spPr>
        <p:txBody>
          <a:bodyPr vert="horz" lIns="0" tIns="0" rIns="0" bIns="0" rtlCol="0" anchor="t">
            <a:noAutofit/>
          </a:bodyPr>
          <a:lstStyle/>
          <a:p>
            <a:pPr marL="251460" indent="-179705">
              <a:lnSpc>
                <a:spcPct val="140000"/>
              </a:lnSpc>
              <a:spcAft>
                <a:spcPts val="600"/>
              </a:spcAft>
            </a:pPr>
            <a:r>
              <a:rPr lang="cs-CZ" sz="1900"/>
              <a:t>Klademe větší důraz na spravedlivé a efektivní řešení než na právní jistotu (tj. nestanovíme např. lhůtu X dní, týdnů či měsíců).</a:t>
            </a:r>
            <a:endParaRPr lang="cs-CZ" sz="1900">
              <a:cs typeface="Arial"/>
            </a:endParaRPr>
          </a:p>
          <a:p>
            <a:pPr marL="251460" indent="-179705">
              <a:lnSpc>
                <a:spcPct val="140000"/>
              </a:lnSpc>
              <a:spcAft>
                <a:spcPts val="600"/>
              </a:spcAft>
            </a:pPr>
            <a:r>
              <a:rPr lang="cs-CZ" sz="1900"/>
              <a:t>Jde o problém, který se často neopakuje a je silně závislý na kontextu (zejména kontextu politickém).</a:t>
            </a:r>
            <a:endParaRPr lang="cs-CZ" sz="1900">
              <a:cs typeface="Arial"/>
            </a:endParaRPr>
          </a:p>
          <a:p>
            <a:pPr marL="251460" indent="-179705">
              <a:lnSpc>
                <a:spcPct val="140000"/>
              </a:lnSpc>
              <a:spcAft>
                <a:spcPts val="600"/>
              </a:spcAft>
            </a:pPr>
            <a:r>
              <a:rPr lang="cs-CZ" sz="1900"/>
              <a:t>Co se můžeme na příkladu naučit dále: význam „principů parlamentní republiky“, význam „řádného plnění ústavní funkce“ jako povinnosti i cíle.</a:t>
            </a:r>
            <a:endParaRPr lang="cs-CZ" sz="1900">
              <a:cs typeface="Arial"/>
            </a:endParaRPr>
          </a:p>
          <a:p>
            <a:pPr marL="251460" indent="-179705">
              <a:lnSpc>
                <a:spcPct val="140000"/>
              </a:lnSpc>
              <a:spcAft>
                <a:spcPts val="600"/>
              </a:spcAft>
            </a:pPr>
            <a:r>
              <a:rPr lang="cs-CZ" sz="1900"/>
              <a:t>Tyto principy výrazně ovlivňují výklad konkrétních ustanovení ústavy.</a:t>
            </a:r>
            <a:endParaRPr lang="cs-CZ" sz="1900">
              <a:cs typeface="Arial"/>
            </a:endParaRPr>
          </a:p>
        </p:txBody>
      </p:sp>
      <p:pic>
        <p:nvPicPr>
          <p:cNvPr id="6" name="Obrázek 5" descr="Vyvážení kamenů na dřevě">
            <a:extLst>
              <a:ext uri="{FF2B5EF4-FFF2-40B4-BE49-F238E27FC236}">
                <a16:creationId xmlns:a16="http://schemas.microsoft.com/office/drawing/2014/main" id="{C4B078BE-5218-6CFC-694C-710C53AAB9EC}"/>
              </a:ext>
            </a:extLst>
          </p:cNvPr>
          <p:cNvPicPr>
            <a:picLocks noChangeAspect="1"/>
          </p:cNvPicPr>
          <p:nvPr/>
        </p:nvPicPr>
        <p:blipFill>
          <a:blip r:embed="rId2"/>
          <a:stretch>
            <a:fillRect/>
          </a:stretch>
        </p:blipFill>
        <p:spPr>
          <a:xfrm>
            <a:off x="6251280" y="2187747"/>
            <a:ext cx="5219998" cy="3145048"/>
          </a:xfrm>
          <a:prstGeom prst="rect">
            <a:avLst/>
          </a:prstGeom>
          <a:noFill/>
        </p:spPr>
      </p:pic>
    </p:spTree>
    <p:extLst>
      <p:ext uri="{BB962C8B-B14F-4D97-AF65-F5344CB8AC3E}">
        <p14:creationId xmlns:p14="http://schemas.microsoft.com/office/powerpoint/2010/main" val="160278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5FFFFF9-913C-5084-CCAE-92483748D85A}"/>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BE48B254-7152-CE17-A4C6-85EA7A374D1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a:p>
        </p:txBody>
      </p:sp>
      <p:sp>
        <p:nvSpPr>
          <p:cNvPr id="4" name="Nadpis 3">
            <a:extLst>
              <a:ext uri="{FF2B5EF4-FFF2-40B4-BE49-F238E27FC236}">
                <a16:creationId xmlns:a16="http://schemas.microsoft.com/office/drawing/2014/main" id="{4EEB9ABB-B621-734F-86FA-3B7B4B139947}"/>
              </a:ext>
            </a:extLst>
          </p:cNvPr>
          <p:cNvSpPr>
            <a:spLocks noGrp="1"/>
          </p:cNvSpPr>
          <p:nvPr>
            <p:ph type="title"/>
          </p:nvPr>
        </p:nvSpPr>
        <p:spPr/>
        <p:txBody>
          <a:bodyPr/>
          <a:lstStyle/>
          <a:p>
            <a:r>
              <a:rPr lang="cs-CZ"/>
              <a:t>Povaha ústavního práva a důsledky pro jeho interpretaci VI – ústava ≠ zákon</a:t>
            </a:r>
          </a:p>
        </p:txBody>
      </p:sp>
      <p:sp>
        <p:nvSpPr>
          <p:cNvPr id="5" name="Zástupný obsah 4">
            <a:extLst>
              <a:ext uri="{FF2B5EF4-FFF2-40B4-BE49-F238E27FC236}">
                <a16:creationId xmlns:a16="http://schemas.microsoft.com/office/drawing/2014/main" id="{428F9DF3-4D34-FC61-1677-2A2089D1572C}"/>
              </a:ext>
            </a:extLst>
          </p:cNvPr>
          <p:cNvSpPr>
            <a:spLocks noGrp="1"/>
          </p:cNvSpPr>
          <p:nvPr>
            <p:ph idx="1"/>
          </p:nvPr>
        </p:nvSpPr>
        <p:spPr>
          <a:xfrm>
            <a:off x="720000" y="2213920"/>
            <a:ext cx="10753200" cy="3837618"/>
          </a:xfrm>
        </p:spPr>
        <p:txBody>
          <a:bodyPr vert="horz" lIns="0" tIns="0" rIns="0" bIns="0" rtlCol="0" anchor="t">
            <a:noAutofit/>
          </a:bodyPr>
          <a:lstStyle/>
          <a:p>
            <a:pPr marL="251460" indent="-179705"/>
            <a:r>
              <a:rPr lang="cs-CZ" sz="2400"/>
              <a:t>rozdíl mezi </a:t>
            </a:r>
            <a:r>
              <a:rPr lang="cs-CZ" sz="2400" b="1"/>
              <a:t>ústavním zakotvením </a:t>
            </a:r>
            <a:r>
              <a:rPr lang="cs-CZ" sz="2400"/>
              <a:t>a </a:t>
            </a:r>
            <a:r>
              <a:rPr lang="cs-CZ" sz="2400" b="1"/>
              <a:t>zákonnou</a:t>
            </a:r>
            <a:r>
              <a:rPr lang="cs-CZ" sz="2400"/>
              <a:t> (resp. </a:t>
            </a:r>
            <a:r>
              <a:rPr lang="cs-CZ" sz="2400" err="1"/>
              <a:t>podústavní</a:t>
            </a:r>
            <a:r>
              <a:rPr lang="cs-CZ" sz="2400"/>
              <a:t>) </a:t>
            </a:r>
            <a:r>
              <a:rPr lang="cs-CZ" sz="2400" b="1"/>
              <a:t>úpravou</a:t>
            </a:r>
            <a:endParaRPr lang="cs-CZ"/>
          </a:p>
          <a:p>
            <a:pPr marL="251460" indent="-179705"/>
            <a:r>
              <a:rPr lang="cs-CZ" sz="2400"/>
              <a:t>srov. např. nový nález ÚS o valorizaci důchodů a problém obstrukcí. Je nutné rozlišovat (a najít), co je </a:t>
            </a:r>
            <a:r>
              <a:rPr lang="cs-CZ" sz="2400" b="1"/>
              <a:t>ústavním standardem </a:t>
            </a:r>
            <a:r>
              <a:rPr lang="cs-CZ" sz="2400"/>
              <a:t>pro hodnocení omezení vystupování poslanců v rozpravě („omezení obstrukcí“) a co je obsaženo v jednacím řádu Poslanecké sněmovny. </a:t>
            </a:r>
            <a:r>
              <a:rPr lang="cs-CZ" sz="2400" b="1"/>
              <a:t>Ne každé porušení zákona je porušením ústavy</a:t>
            </a:r>
            <a:r>
              <a:rPr lang="cs-CZ" sz="2400"/>
              <a:t>. Některé ale ano – jak to poznat?</a:t>
            </a:r>
            <a:endParaRPr lang="cs-CZ" sz="2400">
              <a:cs typeface="Arial"/>
            </a:endParaRPr>
          </a:p>
          <a:p>
            <a:pPr marL="251460" indent="-179705"/>
            <a:endParaRPr lang="cs-CZ" sz="2400">
              <a:cs typeface="Arial"/>
            </a:endParaRPr>
          </a:p>
        </p:txBody>
      </p:sp>
    </p:spTree>
    <p:extLst>
      <p:ext uri="{BB962C8B-B14F-4D97-AF65-F5344CB8AC3E}">
        <p14:creationId xmlns:p14="http://schemas.microsoft.com/office/powerpoint/2010/main" val="305188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F508520-8190-073C-98A8-44E1CDBE548B}"/>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B84FB559-8482-8F06-765A-6E42B9B7B042}"/>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a:p>
        </p:txBody>
      </p:sp>
      <p:sp>
        <p:nvSpPr>
          <p:cNvPr id="4" name="Nadpis 3">
            <a:extLst>
              <a:ext uri="{FF2B5EF4-FFF2-40B4-BE49-F238E27FC236}">
                <a16:creationId xmlns:a16="http://schemas.microsoft.com/office/drawing/2014/main" id="{E4D209B8-F3A5-E3A7-DDE2-D09194DABB30}"/>
              </a:ext>
            </a:extLst>
          </p:cNvPr>
          <p:cNvSpPr>
            <a:spLocks noGrp="1"/>
          </p:cNvSpPr>
          <p:nvPr>
            <p:ph type="title"/>
          </p:nvPr>
        </p:nvSpPr>
        <p:spPr/>
        <p:txBody>
          <a:bodyPr/>
          <a:lstStyle/>
          <a:p>
            <a:r>
              <a:rPr lang="cs-CZ"/>
              <a:t>Povaha ústavního práva a důsledky pro jeho interpretaci VII (</a:t>
            </a:r>
            <a:r>
              <a:rPr lang="cs-CZ" err="1"/>
              <a:t>Pl</a:t>
            </a:r>
            <a:r>
              <a:rPr lang="cs-CZ"/>
              <a:t>. ÚS 30</a:t>
            </a:r>
            <a:r>
              <a:rPr lang="en-GB"/>
              <a:t>/</a:t>
            </a:r>
            <a:r>
              <a:rPr lang="cs-CZ"/>
              <a:t>23) – ústava ≠ zákon</a:t>
            </a:r>
          </a:p>
        </p:txBody>
      </p:sp>
      <p:sp>
        <p:nvSpPr>
          <p:cNvPr id="5" name="Zástupný obsah 4">
            <a:extLst>
              <a:ext uri="{FF2B5EF4-FFF2-40B4-BE49-F238E27FC236}">
                <a16:creationId xmlns:a16="http://schemas.microsoft.com/office/drawing/2014/main" id="{6364F973-5962-34DB-1D24-549B3EA51490}"/>
              </a:ext>
            </a:extLst>
          </p:cNvPr>
          <p:cNvSpPr>
            <a:spLocks noGrp="1"/>
          </p:cNvSpPr>
          <p:nvPr>
            <p:ph idx="1"/>
          </p:nvPr>
        </p:nvSpPr>
        <p:spPr>
          <a:xfrm>
            <a:off x="720000" y="2051360"/>
            <a:ext cx="10753200" cy="4312718"/>
          </a:xfrm>
        </p:spPr>
        <p:txBody>
          <a:bodyPr vert="horz" lIns="0" tIns="0" rIns="0" bIns="0" rtlCol="0" anchor="t">
            <a:noAutofit/>
          </a:bodyPr>
          <a:lstStyle/>
          <a:p>
            <a:pPr marL="251460" indent="-179705"/>
            <a:r>
              <a:rPr lang="cs-CZ" sz="2200" i="1" dirty="0"/>
              <a:t>„Mezi principy zákonodárného procesu patří princip pluralismu, jenž vychází z principu svobodné soutěže politických stran a politických sil (čl. 5 Ústavy a čl. 22 Listiny)“… „dále princip většinového rozhodování a princip ochrany menšiny</a:t>
            </a:r>
            <a:r>
              <a:rPr lang="cs-CZ" sz="2200" dirty="0"/>
              <a:t>“</a:t>
            </a:r>
            <a:endParaRPr lang="cs-CZ" dirty="0"/>
          </a:p>
          <a:p>
            <a:pPr marL="251460" indent="-179705"/>
            <a:r>
              <a:rPr lang="cs-CZ" sz="2200" dirty="0"/>
              <a:t>„</a:t>
            </a:r>
            <a:r>
              <a:rPr lang="cs-CZ" sz="2200" i="1" dirty="0"/>
              <a:t>seznámit se s obsahem předloženého návrhu zákona, posoudit jej a zaujmout k němu stanovisko v rámci jeho projednávání </a:t>
            </a:r>
            <a:r>
              <a:rPr lang="cs-CZ" sz="2200" dirty="0"/>
              <a:t>(…). </a:t>
            </a:r>
            <a:r>
              <a:rPr lang="cs-CZ" sz="2200" b="1" i="1" dirty="0"/>
              <a:t>K tomu jim musí být vytvořen dostatečný časový prostor</a:t>
            </a:r>
            <a:r>
              <a:rPr lang="cs-CZ" sz="2200" dirty="0"/>
              <a:t>.“ Tj. kontextuální standard „dostatečného prostoru“, který bude aplikován podle skutkových okolností.</a:t>
            </a:r>
            <a:endParaRPr lang="cs-CZ" sz="2200" dirty="0">
              <a:cs typeface="Arial"/>
            </a:endParaRPr>
          </a:p>
          <a:p>
            <a:pPr marL="251460" indent="-179705"/>
            <a:r>
              <a:rPr lang="cs-CZ" sz="2200" dirty="0"/>
              <a:t>Musí být zohledněn </a:t>
            </a:r>
            <a:r>
              <a:rPr lang="cs-CZ" sz="2200" b="1" dirty="0"/>
              <a:t>teleologický výklad </a:t>
            </a:r>
            <a:r>
              <a:rPr lang="cs-CZ" sz="2200" dirty="0"/>
              <a:t>(účel standardu, který chceme stanovit)</a:t>
            </a:r>
            <a:endParaRPr lang="en-GB" sz="2200" dirty="0">
              <a:cs typeface="Arial"/>
            </a:endParaRPr>
          </a:p>
        </p:txBody>
      </p:sp>
    </p:spTree>
    <p:extLst>
      <p:ext uri="{BB962C8B-B14F-4D97-AF65-F5344CB8AC3E}">
        <p14:creationId xmlns:p14="http://schemas.microsoft.com/office/powerpoint/2010/main" val="421006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5FFFFF9-913C-5084-CCAE-92483748D85A}"/>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BE48B254-7152-CE17-A4C6-85EA7A374D1F}"/>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a:p>
        </p:txBody>
      </p:sp>
      <p:sp>
        <p:nvSpPr>
          <p:cNvPr id="4" name="Nadpis 3">
            <a:extLst>
              <a:ext uri="{FF2B5EF4-FFF2-40B4-BE49-F238E27FC236}">
                <a16:creationId xmlns:a16="http://schemas.microsoft.com/office/drawing/2014/main" id="{4EEB9ABB-B621-734F-86FA-3B7B4B139947}"/>
              </a:ext>
            </a:extLst>
          </p:cNvPr>
          <p:cNvSpPr>
            <a:spLocks noGrp="1"/>
          </p:cNvSpPr>
          <p:nvPr>
            <p:ph type="title"/>
          </p:nvPr>
        </p:nvSpPr>
        <p:spPr/>
        <p:txBody>
          <a:bodyPr/>
          <a:lstStyle/>
          <a:p>
            <a:r>
              <a:rPr lang="cs-CZ"/>
              <a:t>Povaha ústavního práva a důsledky pro jeho interpretaci VIII – ústava ≠ zákon</a:t>
            </a:r>
          </a:p>
        </p:txBody>
      </p:sp>
      <p:sp>
        <p:nvSpPr>
          <p:cNvPr id="5" name="Zástupný obsah 4">
            <a:extLst>
              <a:ext uri="{FF2B5EF4-FFF2-40B4-BE49-F238E27FC236}">
                <a16:creationId xmlns:a16="http://schemas.microsoft.com/office/drawing/2014/main" id="{428F9DF3-4D34-FC61-1677-2A2089D1572C}"/>
              </a:ext>
            </a:extLst>
          </p:cNvPr>
          <p:cNvSpPr>
            <a:spLocks noGrp="1"/>
          </p:cNvSpPr>
          <p:nvPr>
            <p:ph idx="1"/>
          </p:nvPr>
        </p:nvSpPr>
        <p:spPr>
          <a:xfrm>
            <a:off x="720000" y="2213920"/>
            <a:ext cx="10753200" cy="3837618"/>
          </a:xfrm>
        </p:spPr>
        <p:txBody>
          <a:bodyPr vert="horz" lIns="0" tIns="0" rIns="0" bIns="0" rtlCol="0" anchor="t">
            <a:noAutofit/>
          </a:bodyPr>
          <a:lstStyle/>
          <a:p>
            <a:pPr marL="251460" indent="-179705"/>
            <a:r>
              <a:rPr lang="cs-CZ" sz="2400">
                <a:ea typeface="+mn-lt"/>
                <a:cs typeface="+mn-lt"/>
              </a:rPr>
              <a:t>ÚS není povolán k tomu, aby v další instanci přezkoumával/revidoval závěry obecných soudů</a:t>
            </a:r>
            <a:endParaRPr lang="cs-CZ">
              <a:ea typeface="+mn-lt"/>
              <a:cs typeface="+mn-lt"/>
            </a:endParaRPr>
          </a:p>
          <a:p>
            <a:pPr marL="251460" indent="-179705"/>
            <a:r>
              <a:rPr lang="cs-CZ" sz="2400">
                <a:cs typeface="Arial"/>
              </a:rPr>
              <a:t>stojí mimo rámec obecného soudnictví</a:t>
            </a:r>
          </a:p>
          <a:p>
            <a:pPr marL="251460" indent="-179705"/>
            <a:r>
              <a:rPr lang="cs-CZ" sz="2400">
                <a:cs typeface="Arial"/>
              </a:rPr>
              <a:t>ale různé otázky, kde se hranice mohou hranice ústavnosti/zákonnosti stírat:</a:t>
            </a:r>
          </a:p>
          <a:p>
            <a:pPr marL="503555" lvl="1" indent="-179705">
              <a:buFont typeface="Courier New" panose="020B0604020202020204" pitchFamily="34" charset="0"/>
              <a:buChar char="o"/>
            </a:pPr>
            <a:r>
              <a:rPr lang="cs-CZ" sz="2200" dirty="0">
                <a:cs typeface="Arial"/>
              </a:rPr>
              <a:t>rodinné právo</a:t>
            </a:r>
          </a:p>
          <a:p>
            <a:pPr marL="503555" lvl="1" indent="-179705">
              <a:buFont typeface="Courier New" panose="020B0604020202020204" pitchFamily="34" charset="0"/>
              <a:buChar char="o"/>
            </a:pPr>
            <a:r>
              <a:rPr lang="cs-CZ" sz="2200" dirty="0">
                <a:cs typeface="Arial"/>
              </a:rPr>
              <a:t>spravedlivý proces (obecně nebo v trestní oblasti ve spojení se zásadou </a:t>
            </a:r>
            <a:r>
              <a:rPr lang="cs-CZ" sz="2200" i="1" dirty="0">
                <a:cs typeface="Arial"/>
              </a:rPr>
              <a:t>in </a:t>
            </a:r>
            <a:r>
              <a:rPr lang="cs-CZ" sz="2200" i="1" dirty="0" err="1">
                <a:cs typeface="Arial"/>
              </a:rPr>
              <a:t>dubio</a:t>
            </a:r>
            <a:r>
              <a:rPr lang="cs-CZ" sz="2200" i="1" dirty="0">
                <a:cs typeface="Arial"/>
              </a:rPr>
              <a:t> pro </a:t>
            </a:r>
            <a:r>
              <a:rPr lang="cs-CZ" sz="2200" i="1" dirty="0" err="1">
                <a:cs typeface="Arial"/>
              </a:rPr>
              <a:t>reo</a:t>
            </a:r>
            <a:r>
              <a:rPr lang="cs-CZ" sz="2200" dirty="0">
                <a:cs typeface="Arial"/>
              </a:rPr>
              <a:t>)</a:t>
            </a:r>
          </a:p>
          <a:p>
            <a:pPr marL="503555" lvl="1" indent="-179705">
              <a:buFont typeface="Courier New" panose="020B0604020202020204" pitchFamily="34" charset="0"/>
              <a:buChar char="o"/>
            </a:pPr>
            <a:r>
              <a:rPr lang="cs-CZ" sz="2200" dirty="0">
                <a:cs typeface="Arial"/>
              </a:rPr>
              <a:t>nepřezkoumatelnost s intenzitou protiústavnosti? </a:t>
            </a:r>
          </a:p>
          <a:p>
            <a:pPr marL="503555" lvl="1" indent="-179705">
              <a:buFont typeface="Courier New" panose="020B0604020202020204" pitchFamily="34" charset="0"/>
              <a:buChar char="o"/>
            </a:pPr>
            <a:endParaRPr lang="cs-CZ" sz="1600">
              <a:cs typeface="Arial"/>
            </a:endParaRPr>
          </a:p>
          <a:p>
            <a:pPr marL="503555" lvl="1" indent="-179705">
              <a:buFont typeface="Courier New" panose="020B0604020202020204" pitchFamily="34" charset="0"/>
              <a:buChar char="o"/>
            </a:pPr>
            <a:endParaRPr lang="cs-CZ" sz="1600">
              <a:cs typeface="Arial"/>
            </a:endParaRPr>
          </a:p>
          <a:p>
            <a:pPr marL="251460" indent="-179705"/>
            <a:endParaRPr lang="cs-CZ" sz="2400">
              <a:cs typeface="Arial"/>
            </a:endParaRPr>
          </a:p>
        </p:txBody>
      </p:sp>
    </p:spTree>
    <p:extLst>
      <p:ext uri="{BB962C8B-B14F-4D97-AF65-F5344CB8AC3E}">
        <p14:creationId xmlns:p14="http://schemas.microsoft.com/office/powerpoint/2010/main" val="406757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C9F02CC-CCAA-702C-A2F3-93898582A01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Katedra ústavního práva a politologie</a:t>
            </a:r>
          </a:p>
        </p:txBody>
      </p:sp>
      <p:sp>
        <p:nvSpPr>
          <p:cNvPr id="3" name="Zástupný symbol pro číslo snímku 2">
            <a:extLst>
              <a:ext uri="{FF2B5EF4-FFF2-40B4-BE49-F238E27FC236}">
                <a16:creationId xmlns:a16="http://schemas.microsoft.com/office/drawing/2014/main" id="{998DBC82-88F7-BA4B-B82E-87D50F7D1A32}"/>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16</a:t>
            </a:fld>
            <a:endParaRPr lang="cs-CZ" altLang="cs-CZ"/>
          </a:p>
        </p:txBody>
      </p:sp>
      <p:sp>
        <p:nvSpPr>
          <p:cNvPr id="4" name="Nadpis 3">
            <a:extLst>
              <a:ext uri="{FF2B5EF4-FFF2-40B4-BE49-F238E27FC236}">
                <a16:creationId xmlns:a16="http://schemas.microsoft.com/office/drawing/2014/main" id="{BE35D2B0-11AF-992B-11C9-EEC39B352AD8}"/>
              </a:ext>
            </a:extLst>
          </p:cNvPr>
          <p:cNvSpPr>
            <a:spLocks noGrp="1"/>
          </p:cNvSpPr>
          <p:nvPr>
            <p:ph type="title"/>
          </p:nvPr>
        </p:nvSpPr>
        <p:spPr>
          <a:xfrm>
            <a:off x="720000" y="720000"/>
            <a:ext cx="10753200" cy="451576"/>
          </a:xfrm>
        </p:spPr>
        <p:txBody>
          <a:bodyPr anchor="t">
            <a:noAutofit/>
          </a:bodyPr>
          <a:lstStyle/>
          <a:p>
            <a:r>
              <a:rPr lang="cs-CZ" sz="3000"/>
              <a:t>Exkurz: Základní typy řízení před Ústavním soudem</a:t>
            </a:r>
          </a:p>
        </p:txBody>
      </p:sp>
      <p:sp>
        <p:nvSpPr>
          <p:cNvPr id="5" name="Zástupný obsah 4">
            <a:extLst>
              <a:ext uri="{FF2B5EF4-FFF2-40B4-BE49-F238E27FC236}">
                <a16:creationId xmlns:a16="http://schemas.microsoft.com/office/drawing/2014/main" id="{7E025B26-2DDE-2E11-8824-EA2854ACA561}"/>
              </a:ext>
            </a:extLst>
          </p:cNvPr>
          <p:cNvSpPr>
            <a:spLocks noGrp="1"/>
          </p:cNvSpPr>
          <p:nvPr>
            <p:ph idx="1"/>
          </p:nvPr>
        </p:nvSpPr>
        <p:spPr>
          <a:xfrm>
            <a:off x="540083" y="1438002"/>
            <a:ext cx="5567100" cy="4732664"/>
          </a:xfrm>
        </p:spPr>
        <p:txBody>
          <a:bodyPr vert="horz" lIns="0" tIns="0" rIns="0" bIns="0" rtlCol="0" anchor="t">
            <a:noAutofit/>
          </a:bodyPr>
          <a:lstStyle/>
          <a:p>
            <a:pPr marL="251460" indent="-179705">
              <a:lnSpc>
                <a:spcPct val="140000"/>
              </a:lnSpc>
              <a:spcAft>
                <a:spcPts val="600"/>
              </a:spcAft>
            </a:pPr>
            <a:r>
              <a:rPr lang="cs-CZ" sz="1700"/>
              <a:t>Nyní nejde o podrobné vymezení typu řízení a procesních pravidel</a:t>
            </a:r>
            <a:endParaRPr lang="cs-CZ" sz="1700">
              <a:cs typeface="Arial"/>
            </a:endParaRPr>
          </a:p>
          <a:p>
            <a:pPr marL="251460" indent="-179705">
              <a:lnSpc>
                <a:spcPct val="140000"/>
              </a:lnSpc>
              <a:spcAft>
                <a:spcPts val="600"/>
              </a:spcAft>
            </a:pPr>
            <a:r>
              <a:rPr lang="cs-CZ" sz="1700"/>
              <a:t>Nejčastěji se setkáte s rozhodnutími Ústavního soudu v řízeních o:</a:t>
            </a:r>
            <a:endParaRPr lang="cs-CZ" sz="1700">
              <a:cs typeface="Arial"/>
            </a:endParaRPr>
          </a:p>
          <a:p>
            <a:pPr marL="251460" indent="-179705">
              <a:lnSpc>
                <a:spcPct val="140000"/>
              </a:lnSpc>
              <a:spcAft>
                <a:spcPts val="600"/>
              </a:spcAft>
            </a:pPr>
            <a:r>
              <a:rPr lang="cs-CZ" sz="1700" b="1"/>
              <a:t>Ústavní stížnosti</a:t>
            </a:r>
            <a:endParaRPr lang="cs-CZ" sz="1700" b="1">
              <a:cs typeface="Arial"/>
            </a:endParaRPr>
          </a:p>
          <a:p>
            <a:pPr marL="251460" indent="-179705">
              <a:lnSpc>
                <a:spcPct val="140000"/>
              </a:lnSpc>
              <a:spcAft>
                <a:spcPts val="600"/>
              </a:spcAft>
            </a:pPr>
            <a:r>
              <a:rPr lang="cs-CZ" sz="1700" b="1"/>
              <a:t>Návrhu na zrušení </a:t>
            </a:r>
            <a:r>
              <a:rPr lang="cs-CZ" sz="1700"/>
              <a:t>(eventuálně deklarace protiústavnosti)</a:t>
            </a:r>
            <a:r>
              <a:rPr lang="cs-CZ" sz="1700" b="1"/>
              <a:t> právního předpisu.</a:t>
            </a:r>
            <a:endParaRPr lang="cs-CZ" sz="1700" b="1">
              <a:cs typeface="Arial"/>
            </a:endParaRPr>
          </a:p>
          <a:p>
            <a:pPr marL="251460" indent="-179705">
              <a:lnSpc>
                <a:spcPct val="140000"/>
              </a:lnSpc>
              <a:spcAft>
                <a:spcPts val="600"/>
              </a:spcAft>
            </a:pPr>
            <a:r>
              <a:rPr lang="cs-CZ" sz="1700"/>
              <a:t>Další spory jsou výrazně méně časté (např. kompetenční spory, jejichž řešení by mělo potenciál promlouvat do nastavení práv a povinnosti v rámci organizačního ústavního práva) či se prakticky nevyskytují.</a:t>
            </a:r>
            <a:endParaRPr lang="cs-CZ" sz="1700">
              <a:cs typeface="Arial"/>
            </a:endParaRPr>
          </a:p>
        </p:txBody>
      </p:sp>
      <p:pic>
        <p:nvPicPr>
          <p:cNvPr id="6" name="Obrázek 5" descr="Ústavní soud - Aktuálně.cz">
            <a:extLst>
              <a:ext uri="{FF2B5EF4-FFF2-40B4-BE49-F238E27FC236}">
                <a16:creationId xmlns:a16="http://schemas.microsoft.com/office/drawing/2014/main" id="{3AF3C82A-EAC6-58BD-C9DD-1FC316B00E91}"/>
              </a:ext>
            </a:extLst>
          </p:cNvPr>
          <p:cNvPicPr>
            <a:picLocks noChangeAspect="1"/>
          </p:cNvPicPr>
          <p:nvPr/>
        </p:nvPicPr>
        <p:blipFill rotWithShape="1">
          <a:blip r:embed="rId2"/>
          <a:srcRect l="14074" r="14074"/>
          <a:stretch/>
        </p:blipFill>
        <p:spPr>
          <a:xfrm>
            <a:off x="6265933" y="1607335"/>
            <a:ext cx="5281350" cy="4139998"/>
          </a:xfrm>
          <a:prstGeom prst="rect">
            <a:avLst/>
          </a:prstGeom>
          <a:noFill/>
        </p:spPr>
      </p:pic>
    </p:spTree>
    <p:extLst>
      <p:ext uri="{BB962C8B-B14F-4D97-AF65-F5344CB8AC3E}">
        <p14:creationId xmlns:p14="http://schemas.microsoft.com/office/powerpoint/2010/main" val="405235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C8A99AC-7989-1E81-BE4B-D82DE4F935A0}"/>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1FD0C071-08A1-67E0-70C8-5A94AE14F006}"/>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a:p>
        </p:txBody>
      </p:sp>
      <p:sp>
        <p:nvSpPr>
          <p:cNvPr id="4" name="Nadpis 3">
            <a:extLst>
              <a:ext uri="{FF2B5EF4-FFF2-40B4-BE49-F238E27FC236}">
                <a16:creationId xmlns:a16="http://schemas.microsoft.com/office/drawing/2014/main" id="{3D9ABD87-FA67-2DF9-4052-0DDB46210981}"/>
              </a:ext>
            </a:extLst>
          </p:cNvPr>
          <p:cNvSpPr>
            <a:spLocks noGrp="1"/>
          </p:cNvSpPr>
          <p:nvPr>
            <p:ph type="title"/>
          </p:nvPr>
        </p:nvSpPr>
        <p:spPr/>
        <p:txBody>
          <a:bodyPr/>
          <a:lstStyle/>
          <a:p>
            <a:r>
              <a:rPr lang="cs-CZ"/>
              <a:t>Proměny ústavního práva prostřednictvím judikatury</a:t>
            </a:r>
          </a:p>
        </p:txBody>
      </p:sp>
      <p:sp>
        <p:nvSpPr>
          <p:cNvPr id="5" name="Zástupný obsah 4">
            <a:extLst>
              <a:ext uri="{FF2B5EF4-FFF2-40B4-BE49-F238E27FC236}">
                <a16:creationId xmlns:a16="http://schemas.microsoft.com/office/drawing/2014/main" id="{B92393DD-6E98-A5AB-4F2F-1EC93CC41EBE}"/>
              </a:ext>
            </a:extLst>
          </p:cNvPr>
          <p:cNvSpPr>
            <a:spLocks noGrp="1"/>
          </p:cNvSpPr>
          <p:nvPr>
            <p:ph idx="1"/>
          </p:nvPr>
        </p:nvSpPr>
        <p:spPr>
          <a:xfrm>
            <a:off x="720000" y="2153899"/>
            <a:ext cx="10753200" cy="3917748"/>
          </a:xfrm>
        </p:spPr>
        <p:txBody>
          <a:bodyPr vert="horz" lIns="0" tIns="0" rIns="0" bIns="0" rtlCol="0" anchor="t">
            <a:noAutofit/>
          </a:bodyPr>
          <a:lstStyle/>
          <a:p>
            <a:pPr marL="251460" indent="-179705"/>
            <a:r>
              <a:rPr lang="cs-CZ" sz="2400"/>
              <a:t>Proměny ústavy intepretací ústavního práva</a:t>
            </a:r>
            <a:endParaRPr lang="cs-CZ"/>
          </a:p>
          <a:p>
            <a:pPr marL="251460" indent="-179705"/>
            <a:r>
              <a:rPr lang="cs-CZ" sz="2400"/>
              <a:t>Velmi časté (ale nejen) v oblasti lidských práv: na jedné straně </a:t>
            </a:r>
            <a:r>
              <a:rPr lang="cs-CZ" sz="2400" b="1"/>
              <a:t>konkretizace</a:t>
            </a:r>
            <a:r>
              <a:rPr lang="cs-CZ" sz="2400"/>
              <a:t> a </a:t>
            </a:r>
            <a:r>
              <a:rPr lang="cs-CZ" sz="2400" b="1"/>
              <a:t>dotváření</a:t>
            </a:r>
            <a:r>
              <a:rPr lang="cs-CZ" sz="2400"/>
              <a:t> (ideálně vede k vyšší právní jistotě, pokud jde o právo v praxi).</a:t>
            </a:r>
            <a:endParaRPr lang="cs-CZ" sz="2400">
              <a:cs typeface="Arial"/>
            </a:endParaRPr>
          </a:p>
          <a:p>
            <a:pPr marL="251460" indent="-179705"/>
            <a:r>
              <a:rPr lang="cs-CZ" sz="2400" b="1"/>
              <a:t>Příklad:</a:t>
            </a:r>
            <a:r>
              <a:rPr lang="cs-CZ" sz="2400"/>
              <a:t> konkrétní kritéria pro posuzování konfliktu základních práv.</a:t>
            </a:r>
            <a:endParaRPr lang="cs-CZ" sz="2400">
              <a:cs typeface="Arial"/>
            </a:endParaRPr>
          </a:p>
          <a:p>
            <a:pPr marL="251460" indent="-179705"/>
            <a:r>
              <a:rPr lang="cs-CZ" sz="2400"/>
              <a:t>Můžeme se ale setkat i s faktickým přetvářením práva (např. teleologický ústavně konformní výklad, který jde proti textu právního předpisu).</a:t>
            </a:r>
            <a:endParaRPr lang="cs-CZ" sz="2400">
              <a:cs typeface="Arial"/>
            </a:endParaRPr>
          </a:p>
        </p:txBody>
      </p:sp>
    </p:spTree>
    <p:extLst>
      <p:ext uri="{BB962C8B-B14F-4D97-AF65-F5344CB8AC3E}">
        <p14:creationId xmlns:p14="http://schemas.microsoft.com/office/powerpoint/2010/main" val="662293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4D6316-907B-8CA8-A915-C5F58B0BBF37}"/>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C8D6BBE1-8563-F1A2-B6D5-0029540CEF59}"/>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a:p>
        </p:txBody>
      </p:sp>
      <p:sp>
        <p:nvSpPr>
          <p:cNvPr id="4" name="Nadpis 3">
            <a:extLst>
              <a:ext uri="{FF2B5EF4-FFF2-40B4-BE49-F238E27FC236}">
                <a16:creationId xmlns:a16="http://schemas.microsoft.com/office/drawing/2014/main" id="{5DC83812-6289-FC54-AF46-0D18AB4C6C74}"/>
              </a:ext>
            </a:extLst>
          </p:cNvPr>
          <p:cNvSpPr>
            <a:spLocks noGrp="1"/>
          </p:cNvSpPr>
          <p:nvPr>
            <p:ph type="title"/>
          </p:nvPr>
        </p:nvSpPr>
        <p:spPr/>
        <p:txBody>
          <a:bodyPr/>
          <a:lstStyle/>
          <a:p>
            <a:r>
              <a:rPr lang="cs-CZ"/>
              <a:t>Proměny ústavního práva prostřednictvím judikatury II (příklad konfliktu dvou ZP)</a:t>
            </a:r>
          </a:p>
        </p:txBody>
      </p:sp>
      <p:sp>
        <p:nvSpPr>
          <p:cNvPr id="5" name="Zástupný obsah 4">
            <a:extLst>
              <a:ext uri="{FF2B5EF4-FFF2-40B4-BE49-F238E27FC236}">
                <a16:creationId xmlns:a16="http://schemas.microsoft.com/office/drawing/2014/main" id="{B3D6A3DA-453B-1B42-30EB-622254CCB092}"/>
              </a:ext>
            </a:extLst>
          </p:cNvPr>
          <p:cNvSpPr>
            <a:spLocks noGrp="1"/>
          </p:cNvSpPr>
          <p:nvPr>
            <p:ph idx="1"/>
          </p:nvPr>
        </p:nvSpPr>
        <p:spPr>
          <a:xfrm>
            <a:off x="720000" y="1692002"/>
            <a:ext cx="10753200" cy="4445998"/>
          </a:xfrm>
        </p:spPr>
        <p:txBody>
          <a:bodyPr vert="horz" lIns="0" tIns="0" rIns="0" bIns="0" rtlCol="0" anchor="t">
            <a:noAutofit/>
          </a:bodyPr>
          <a:lstStyle/>
          <a:p>
            <a:pPr marL="251460" indent="-179705"/>
            <a:r>
              <a:rPr lang="cs-CZ" sz="1800"/>
              <a:t>Čl. 17 odst. 1 Listiny: </a:t>
            </a:r>
            <a:r>
              <a:rPr lang="cs-CZ" sz="1800" u="sng"/>
              <a:t>Svoboda projevu je zaručena</a:t>
            </a:r>
            <a:r>
              <a:rPr lang="cs-CZ" sz="1800"/>
              <a:t>, dále odst. 4: </a:t>
            </a:r>
            <a:r>
              <a:rPr lang="cs-CZ" sz="1800" u="sng"/>
              <a:t>Lze ji </a:t>
            </a:r>
            <a:r>
              <a:rPr lang="cs-CZ" sz="1800" b="0" i="0" u="sng">
                <a:solidFill>
                  <a:srgbClr val="000000"/>
                </a:solidFill>
                <a:effectLst/>
                <a:latin typeface="Arial"/>
                <a:cs typeface="Arial"/>
              </a:rPr>
              <a:t>lze omezit zákonem, jde-li o opatření v demokratické společnosti nezbytné pro ochranu práv a svobod druhých </a:t>
            </a:r>
            <a:r>
              <a:rPr lang="cs-CZ" sz="1800" b="0" i="0">
                <a:solidFill>
                  <a:srgbClr val="000000"/>
                </a:solidFill>
                <a:effectLst/>
                <a:latin typeface="Arial"/>
                <a:cs typeface="Arial"/>
              </a:rPr>
              <a:t>(např. osobnostní práva).</a:t>
            </a:r>
          </a:p>
          <a:p>
            <a:pPr marL="251460" indent="-179705"/>
            <a:r>
              <a:rPr lang="cs-CZ" sz="1800" b="1">
                <a:solidFill>
                  <a:srgbClr val="000000"/>
                </a:solidFill>
                <a:latin typeface="Arial"/>
                <a:cs typeface="Arial"/>
              </a:rPr>
              <a:t>II. ÚS 2051</a:t>
            </a:r>
            <a:r>
              <a:rPr lang="en-GB" sz="1800" b="1">
                <a:solidFill>
                  <a:srgbClr val="000000"/>
                </a:solidFill>
                <a:latin typeface="Arial"/>
                <a:cs typeface="Arial"/>
              </a:rPr>
              <a:t>/</a:t>
            </a:r>
            <a:r>
              <a:rPr lang="cs-CZ" sz="1800" b="1">
                <a:solidFill>
                  <a:srgbClr val="000000"/>
                </a:solidFill>
                <a:latin typeface="Arial"/>
                <a:cs typeface="Arial"/>
              </a:rPr>
              <a:t>14</a:t>
            </a:r>
            <a:r>
              <a:rPr lang="cs-CZ" sz="1800">
                <a:solidFill>
                  <a:srgbClr val="000000"/>
                </a:solidFill>
                <a:latin typeface="Arial"/>
                <a:cs typeface="Arial"/>
              </a:rPr>
              <a:t>: P</a:t>
            </a:r>
            <a:r>
              <a:rPr lang="cs-CZ" sz="1800" b="0" i="0">
                <a:solidFill>
                  <a:srgbClr val="000000"/>
                </a:solidFill>
                <a:effectLst/>
                <a:latin typeface="Arial"/>
                <a:cs typeface="Arial"/>
              </a:rPr>
              <a:t>ři řešení kolize mezi základním právem na svobodu projevu a základním právem na ochranu důstojnosti a cti jednotlivce musí být brána v potaz zejména 1) povaha výroku (…) 2) obsah výroku (např. zda jde o projev „politický“ ….), 3) forma výroku (zejména nakolik je předmětný výrok expresivní či dokonce vulgární), 4) postavení kritizované osoby (např. zda jde o osobu veřejně činnou ….), 5) zda se výrok (kritika) dotýká soukromé či veřejné sféry této kritizované osoby, 6) chování kritizované osoby (např. zda kritiku sama „vyprovokovala“ či jak se posléze ke kritice postavila), 7) kdo výrok pronáší (…) a 8) kdy tak učiní (tzn. např. jaké měl či mohl mít jeho autor v daný okamžik k dispozici inform</a:t>
            </a:r>
            <a:r>
              <a:rPr lang="cs-CZ" sz="1800">
                <a:solidFill>
                  <a:srgbClr val="000000"/>
                </a:solidFill>
                <a:latin typeface="Arial"/>
                <a:cs typeface="Arial"/>
              </a:rPr>
              <a:t>ace. </a:t>
            </a:r>
            <a:r>
              <a:rPr lang="cs-CZ" sz="1800" b="1">
                <a:solidFill>
                  <a:srgbClr val="000000"/>
                </a:solidFill>
                <a:latin typeface="Arial"/>
                <a:cs typeface="Arial"/>
              </a:rPr>
              <a:t>(Dotváření)</a:t>
            </a:r>
            <a:endParaRPr lang="cs-CZ" sz="1800" b="1">
              <a:latin typeface="Arial"/>
              <a:cs typeface="Arial"/>
            </a:endParaRPr>
          </a:p>
        </p:txBody>
      </p:sp>
    </p:spTree>
    <p:extLst>
      <p:ext uri="{BB962C8B-B14F-4D97-AF65-F5344CB8AC3E}">
        <p14:creationId xmlns:p14="http://schemas.microsoft.com/office/powerpoint/2010/main" val="332037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B02B6BB-87BA-DDA7-296F-798C3BC91CF7}"/>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3C482986-C6F4-56E0-4326-93560CA04F70}"/>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a:p>
        </p:txBody>
      </p:sp>
      <p:sp>
        <p:nvSpPr>
          <p:cNvPr id="4" name="Nadpis 3">
            <a:extLst>
              <a:ext uri="{FF2B5EF4-FFF2-40B4-BE49-F238E27FC236}">
                <a16:creationId xmlns:a16="http://schemas.microsoft.com/office/drawing/2014/main" id="{D8221B08-E284-571D-DC1E-D1922541D063}"/>
              </a:ext>
            </a:extLst>
          </p:cNvPr>
          <p:cNvSpPr>
            <a:spLocks noGrp="1"/>
          </p:cNvSpPr>
          <p:nvPr>
            <p:ph type="title"/>
          </p:nvPr>
        </p:nvSpPr>
        <p:spPr/>
        <p:txBody>
          <a:bodyPr/>
          <a:lstStyle/>
          <a:p>
            <a:r>
              <a:rPr lang="cs-CZ"/>
              <a:t>Ústavní soud, ústavně konformní výklad a primát teleologického výkladu</a:t>
            </a:r>
          </a:p>
        </p:txBody>
      </p:sp>
      <p:sp>
        <p:nvSpPr>
          <p:cNvPr id="5" name="Zástupný obsah 4">
            <a:extLst>
              <a:ext uri="{FF2B5EF4-FFF2-40B4-BE49-F238E27FC236}">
                <a16:creationId xmlns:a16="http://schemas.microsoft.com/office/drawing/2014/main" id="{21AD1067-A309-8A3A-BD24-D568518E6CEC}"/>
              </a:ext>
            </a:extLst>
          </p:cNvPr>
          <p:cNvSpPr>
            <a:spLocks noGrp="1"/>
          </p:cNvSpPr>
          <p:nvPr>
            <p:ph idx="1"/>
          </p:nvPr>
        </p:nvSpPr>
        <p:spPr>
          <a:xfrm>
            <a:off x="720000" y="2422687"/>
            <a:ext cx="10753200" cy="4139998"/>
          </a:xfrm>
        </p:spPr>
        <p:txBody>
          <a:bodyPr/>
          <a:lstStyle/>
          <a:p>
            <a:r>
              <a:rPr lang="cs-CZ" sz="2200" b="1"/>
              <a:t>Ústavně konformní výklad </a:t>
            </a:r>
            <a:r>
              <a:rPr lang="cs-CZ" sz="2200"/>
              <a:t>jako klíčový výkladový princip</a:t>
            </a:r>
          </a:p>
          <a:p>
            <a:r>
              <a:rPr lang="cs-CZ" sz="2200"/>
              <a:t>Významný pro </a:t>
            </a:r>
            <a:r>
              <a:rPr lang="cs-CZ" sz="2200" b="1"/>
              <a:t>celý právní řád </a:t>
            </a:r>
            <a:r>
              <a:rPr lang="cs-CZ" sz="2200"/>
              <a:t>a </a:t>
            </a:r>
            <a:r>
              <a:rPr lang="cs-CZ" sz="2200" b="1"/>
              <a:t>všechny orgány veřejné moci </a:t>
            </a:r>
            <a:r>
              <a:rPr lang="cs-CZ" sz="2200"/>
              <a:t>(a osoby)</a:t>
            </a:r>
          </a:p>
          <a:p>
            <a:r>
              <a:rPr lang="cs-CZ" sz="2200"/>
              <a:t>Existuje-li více výkladů, musí být zvolen ten, který je v souladu s normami ústavního pořádku.</a:t>
            </a:r>
          </a:p>
          <a:p>
            <a:r>
              <a:rPr lang="cs-CZ" sz="2200"/>
              <a:t>Často souvisí s teleologickým výkladem – i pokud text zdánlivě naznačuje něco jiného, s ohledem na smysl normy můžeme nalézt výklad, který je ústavně souladný.</a:t>
            </a:r>
          </a:p>
          <a:p>
            <a:endParaRPr lang="cs-CZ" sz="2200"/>
          </a:p>
          <a:p>
            <a:endParaRPr lang="cs-CZ"/>
          </a:p>
          <a:p>
            <a:endParaRPr lang="cs-CZ"/>
          </a:p>
        </p:txBody>
      </p:sp>
    </p:spTree>
    <p:extLst>
      <p:ext uri="{BB962C8B-B14F-4D97-AF65-F5344CB8AC3E}">
        <p14:creationId xmlns:p14="http://schemas.microsoft.com/office/powerpoint/2010/main" val="123621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988E231-68FE-CE3A-7A0E-1CF2DFF0D642}"/>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Katedra ústavního práva a politologie</a:t>
            </a:r>
          </a:p>
        </p:txBody>
      </p:sp>
      <p:sp>
        <p:nvSpPr>
          <p:cNvPr id="3" name="Zástupný symbol pro číslo snímku 2">
            <a:extLst>
              <a:ext uri="{FF2B5EF4-FFF2-40B4-BE49-F238E27FC236}">
                <a16:creationId xmlns:a16="http://schemas.microsoft.com/office/drawing/2014/main" id="{2E7E0480-AE83-99BB-AA4A-A78376B99538}"/>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2</a:t>
            </a:fld>
            <a:endParaRPr lang="cs-CZ" altLang="cs-CZ"/>
          </a:p>
        </p:txBody>
      </p:sp>
      <p:sp>
        <p:nvSpPr>
          <p:cNvPr id="4" name="Nadpis 3">
            <a:extLst>
              <a:ext uri="{FF2B5EF4-FFF2-40B4-BE49-F238E27FC236}">
                <a16:creationId xmlns:a16="http://schemas.microsoft.com/office/drawing/2014/main" id="{DE35E4B4-6517-3EE0-8CD5-2218CDD68DE6}"/>
              </a:ext>
            </a:extLst>
          </p:cNvPr>
          <p:cNvSpPr>
            <a:spLocks noGrp="1"/>
          </p:cNvSpPr>
          <p:nvPr>
            <p:ph type="title"/>
          </p:nvPr>
        </p:nvSpPr>
        <p:spPr>
          <a:xfrm>
            <a:off x="720000" y="720000"/>
            <a:ext cx="10753200" cy="451576"/>
          </a:xfrm>
        </p:spPr>
        <p:txBody>
          <a:bodyPr anchor="t">
            <a:noAutofit/>
          </a:bodyPr>
          <a:lstStyle/>
          <a:p>
            <a:r>
              <a:rPr lang="cs-CZ" sz="3000" dirty="0"/>
              <a:t>Vymezení přednášky</a:t>
            </a:r>
          </a:p>
        </p:txBody>
      </p:sp>
      <p:sp>
        <p:nvSpPr>
          <p:cNvPr id="5" name="Zástupný obsah 4">
            <a:extLst>
              <a:ext uri="{FF2B5EF4-FFF2-40B4-BE49-F238E27FC236}">
                <a16:creationId xmlns:a16="http://schemas.microsoft.com/office/drawing/2014/main" id="{315C0F9C-8D0B-EC21-5FFD-3461F350DDC9}"/>
              </a:ext>
            </a:extLst>
          </p:cNvPr>
          <p:cNvSpPr>
            <a:spLocks noGrp="1"/>
          </p:cNvSpPr>
          <p:nvPr>
            <p:ph idx="1"/>
          </p:nvPr>
        </p:nvSpPr>
        <p:spPr>
          <a:xfrm>
            <a:off x="593000" y="1766085"/>
            <a:ext cx="5503600" cy="4118832"/>
          </a:xfrm>
        </p:spPr>
        <p:txBody>
          <a:bodyPr vert="horz" lIns="0" tIns="0" rIns="0" bIns="0" rtlCol="0" anchor="t">
            <a:noAutofit/>
          </a:bodyPr>
          <a:lstStyle/>
          <a:p>
            <a:pPr marL="251460" indent="-179705">
              <a:lnSpc>
                <a:spcPct val="140000"/>
              </a:lnSpc>
              <a:spcAft>
                <a:spcPts val="600"/>
              </a:spcAft>
            </a:pPr>
            <a:r>
              <a:rPr lang="cs-CZ" sz="2000" kern="100"/>
              <a:t>P</a:t>
            </a:r>
            <a:r>
              <a:rPr lang="cs-CZ" sz="2000" kern="100">
                <a:effectLst/>
              </a:rPr>
              <a:t>ředmět, funkce a obsah ústavního práva (funkce a předmět do značné míry determinují, jak o ústavním právu máme přemýšlet)</a:t>
            </a:r>
            <a:endParaRPr lang="cs-CZ" sz="2000" kern="100">
              <a:effectLst/>
              <a:cs typeface="Arial"/>
            </a:endParaRPr>
          </a:p>
          <a:p>
            <a:pPr marL="251460" indent="-179705">
              <a:lnSpc>
                <a:spcPct val="140000"/>
              </a:lnSpc>
              <a:spcAft>
                <a:spcPts val="600"/>
              </a:spcAft>
            </a:pPr>
            <a:r>
              <a:rPr lang="cs-CZ" sz="2000" kern="100">
                <a:effectLst/>
              </a:rPr>
              <a:t>Ústavněprávní interpretace</a:t>
            </a:r>
            <a:endParaRPr lang="cs-CZ" sz="2000" kern="100">
              <a:effectLst/>
              <a:cs typeface="Arial"/>
            </a:endParaRPr>
          </a:p>
          <a:p>
            <a:pPr marL="251460" indent="-179705">
              <a:lnSpc>
                <a:spcPct val="140000"/>
              </a:lnSpc>
              <a:spcAft>
                <a:spcPts val="600"/>
              </a:spcAft>
            </a:pPr>
            <a:r>
              <a:rPr lang="cs-CZ" sz="2000" kern="100"/>
              <a:t>Ú</a:t>
            </a:r>
            <a:r>
              <a:rPr lang="cs-CZ" sz="2000" kern="100">
                <a:effectLst/>
              </a:rPr>
              <a:t>stavní právo a politika, historické souvislosti</a:t>
            </a:r>
            <a:endParaRPr lang="cs-CZ" sz="2000" kern="100">
              <a:effectLst/>
              <a:cs typeface="Arial"/>
            </a:endParaRPr>
          </a:p>
          <a:p>
            <a:pPr marL="251460" indent="-179705">
              <a:lnSpc>
                <a:spcPct val="140000"/>
              </a:lnSpc>
              <a:spcAft>
                <a:spcPts val="600"/>
              </a:spcAft>
            </a:pPr>
            <a:r>
              <a:rPr lang="cs-CZ" sz="2000" kern="100"/>
              <a:t>R</a:t>
            </a:r>
            <a:r>
              <a:rPr lang="cs-CZ" sz="2000" kern="100">
                <a:effectLst/>
              </a:rPr>
              <a:t>ole Ústavního soudu a dalších ústavních aktérů</a:t>
            </a:r>
            <a:endParaRPr lang="cs-CZ" sz="2000" kern="100">
              <a:effectLst/>
              <a:cs typeface="Arial"/>
            </a:endParaRPr>
          </a:p>
          <a:p>
            <a:pPr marL="251460" indent="-179705">
              <a:lnSpc>
                <a:spcPct val="140000"/>
              </a:lnSpc>
              <a:spcAft>
                <a:spcPts val="600"/>
              </a:spcAft>
            </a:pPr>
            <a:r>
              <a:rPr lang="cs-CZ" sz="2000" kern="100"/>
              <a:t>Z</a:t>
            </a:r>
            <a:r>
              <a:rPr lang="cs-CZ" sz="2000" kern="100">
                <a:effectLst/>
              </a:rPr>
              <a:t>ákladní typy řízení před ÚS (a jejich význam)</a:t>
            </a:r>
            <a:endParaRPr lang="cs-CZ" sz="2000" kern="100">
              <a:effectLst/>
              <a:cs typeface="Arial"/>
            </a:endParaRPr>
          </a:p>
          <a:p>
            <a:pPr>
              <a:lnSpc>
                <a:spcPct val="140000"/>
              </a:lnSpc>
              <a:spcAft>
                <a:spcPts val="600"/>
              </a:spcAft>
            </a:pPr>
            <a:endParaRPr lang="cs-CZ" sz="1800"/>
          </a:p>
        </p:txBody>
      </p:sp>
      <p:pic>
        <p:nvPicPr>
          <p:cNvPr id="6" name="Obrázek 5" descr="Umožňuje česká ústava zásadní politickou změnu? – !Argument">
            <a:extLst>
              <a:ext uri="{FF2B5EF4-FFF2-40B4-BE49-F238E27FC236}">
                <a16:creationId xmlns:a16="http://schemas.microsoft.com/office/drawing/2014/main" id="{AB5D07D1-C04C-6718-3A16-C20255DAD91A}"/>
              </a:ext>
            </a:extLst>
          </p:cNvPr>
          <p:cNvPicPr>
            <a:picLocks noChangeAspect="1"/>
          </p:cNvPicPr>
          <p:nvPr/>
        </p:nvPicPr>
        <p:blipFill rotWithShape="1">
          <a:blip r:embed="rId2"/>
          <a:srcRect r="13574" b="2"/>
          <a:stretch/>
        </p:blipFill>
        <p:spPr>
          <a:xfrm>
            <a:off x="6340017" y="1713169"/>
            <a:ext cx="5281350" cy="4139998"/>
          </a:xfrm>
          <a:prstGeom prst="rect">
            <a:avLst/>
          </a:prstGeom>
          <a:noFill/>
        </p:spPr>
      </p:pic>
    </p:spTree>
    <p:extLst>
      <p:ext uri="{BB962C8B-B14F-4D97-AF65-F5344CB8AC3E}">
        <p14:creationId xmlns:p14="http://schemas.microsoft.com/office/powerpoint/2010/main" val="306264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B6B37BB-A220-90DF-50BC-B71FA7D34E14}"/>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AF82916E-7870-C0A3-A8F6-EED3A70A244B}"/>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a:p>
        </p:txBody>
      </p:sp>
      <p:sp>
        <p:nvSpPr>
          <p:cNvPr id="4" name="Nadpis 3">
            <a:extLst>
              <a:ext uri="{FF2B5EF4-FFF2-40B4-BE49-F238E27FC236}">
                <a16:creationId xmlns:a16="http://schemas.microsoft.com/office/drawing/2014/main" id="{950A754A-F269-0726-DB72-59F5F0A9395D}"/>
              </a:ext>
            </a:extLst>
          </p:cNvPr>
          <p:cNvSpPr>
            <a:spLocks noGrp="1"/>
          </p:cNvSpPr>
          <p:nvPr>
            <p:ph type="title"/>
          </p:nvPr>
        </p:nvSpPr>
        <p:spPr/>
        <p:txBody>
          <a:bodyPr/>
          <a:lstStyle/>
          <a:p>
            <a:r>
              <a:rPr lang="cs-CZ"/>
              <a:t>Ústavní soud, ústavně konformní výklad a primát teleologického výkladu </a:t>
            </a:r>
          </a:p>
        </p:txBody>
      </p:sp>
      <p:sp>
        <p:nvSpPr>
          <p:cNvPr id="5" name="Zástupný obsah 4">
            <a:extLst>
              <a:ext uri="{FF2B5EF4-FFF2-40B4-BE49-F238E27FC236}">
                <a16:creationId xmlns:a16="http://schemas.microsoft.com/office/drawing/2014/main" id="{D5AED344-D0BC-0FCA-EA79-4938D05B1DC1}"/>
              </a:ext>
            </a:extLst>
          </p:cNvPr>
          <p:cNvSpPr>
            <a:spLocks noGrp="1"/>
          </p:cNvSpPr>
          <p:nvPr>
            <p:ph idx="1"/>
          </p:nvPr>
        </p:nvSpPr>
        <p:spPr/>
        <p:txBody>
          <a:bodyPr/>
          <a:lstStyle/>
          <a:p>
            <a:pPr algn="just"/>
            <a:r>
              <a:rPr lang="cs-CZ" sz="2200" b="0" i="0">
                <a:solidFill>
                  <a:srgbClr val="000000"/>
                </a:solidFill>
                <a:effectLst/>
                <a:latin typeface="Arial" panose="020B0604020202020204" pitchFamily="34" charset="0"/>
              </a:rPr>
              <a:t>Jazykový výklad jako „prvotní přiblížení“</a:t>
            </a:r>
          </a:p>
          <a:p>
            <a:pPr algn="just"/>
            <a:r>
              <a:rPr lang="cs-CZ" sz="2200" b="0" i="0">
                <a:solidFill>
                  <a:srgbClr val="000000"/>
                </a:solidFill>
                <a:effectLst/>
                <a:latin typeface="Arial" panose="020B0604020202020204" pitchFamily="34" charset="0"/>
              </a:rPr>
              <a:t>„</a:t>
            </a:r>
            <a:r>
              <a:rPr lang="cs-CZ" sz="2200" b="0" i="1">
                <a:solidFill>
                  <a:srgbClr val="000000"/>
                </a:solidFill>
                <a:effectLst/>
                <a:latin typeface="Arial" panose="020B0604020202020204" pitchFamily="34" charset="0"/>
              </a:rPr>
              <a:t>Ve vztahu k výkladu teleologickému Ústavní soud (…) připomíná, že jednotlivá ustanovení jednoduchého práva jsou orgány veřejné moci povinny interpretovat a aplikovat v první řadě vždy z pohledu účelu a smyslu ochrany ústavně garantovaných základních práv a svobod, tj. v daném případě in </a:t>
            </a:r>
            <a:r>
              <a:rPr lang="cs-CZ" sz="2200" b="0" i="1" err="1">
                <a:solidFill>
                  <a:srgbClr val="000000"/>
                </a:solidFill>
                <a:effectLst/>
                <a:latin typeface="Arial" panose="020B0604020202020204" pitchFamily="34" charset="0"/>
              </a:rPr>
              <a:t>favorem</a:t>
            </a:r>
            <a:r>
              <a:rPr lang="cs-CZ" sz="2200" b="0" i="1">
                <a:solidFill>
                  <a:srgbClr val="000000"/>
                </a:solidFill>
                <a:effectLst/>
                <a:latin typeface="Arial" panose="020B0604020202020204" pitchFamily="34" charset="0"/>
              </a:rPr>
              <a:t> procesně oprávněného. Tudíž i při případné (…) konkurenci více metodologicky racionálně obhajitelných interpretačních alternativ je nutno zvolit jako výsledek výkladu tu, která opodstatněně nabývá přednosti před ostatními, tj. upřednostnit interpretaci takovou, jež je ústavně konformnější</a:t>
            </a:r>
            <a:r>
              <a:rPr lang="cs-CZ" sz="2200" b="0" i="0">
                <a:solidFill>
                  <a:srgbClr val="000000"/>
                </a:solidFill>
                <a:effectLst/>
                <a:latin typeface="Arial" panose="020B0604020202020204" pitchFamily="34" charset="0"/>
              </a:rPr>
              <a:t>.“ (např. II.ÚS 225/13)</a:t>
            </a:r>
            <a:endParaRPr lang="cs-CZ" sz="2200"/>
          </a:p>
        </p:txBody>
      </p:sp>
    </p:spTree>
    <p:extLst>
      <p:ext uri="{BB962C8B-B14F-4D97-AF65-F5344CB8AC3E}">
        <p14:creationId xmlns:p14="http://schemas.microsoft.com/office/powerpoint/2010/main" val="380182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74B9984-DB82-96EE-4075-4EE9A0C87A48}"/>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2935BD54-18F0-A6C9-569A-46C5BB9CBF4C}"/>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a:p>
        </p:txBody>
      </p:sp>
      <p:sp>
        <p:nvSpPr>
          <p:cNvPr id="4" name="Nadpis 3">
            <a:extLst>
              <a:ext uri="{FF2B5EF4-FFF2-40B4-BE49-F238E27FC236}">
                <a16:creationId xmlns:a16="http://schemas.microsoft.com/office/drawing/2014/main" id="{FBD72F48-06BC-20DD-153F-F5F12EAAD27C}"/>
              </a:ext>
            </a:extLst>
          </p:cNvPr>
          <p:cNvSpPr>
            <a:spLocks noGrp="1"/>
          </p:cNvSpPr>
          <p:nvPr>
            <p:ph type="title"/>
          </p:nvPr>
        </p:nvSpPr>
        <p:spPr/>
        <p:txBody>
          <a:bodyPr/>
          <a:lstStyle/>
          <a:p>
            <a:r>
              <a:rPr lang="cs-CZ" sz="3200"/>
              <a:t>Ústavní soud, ústavně konformní výklad a primát teleologického výkladu (proměna textu zákona)</a:t>
            </a:r>
          </a:p>
        </p:txBody>
      </p:sp>
      <p:sp>
        <p:nvSpPr>
          <p:cNvPr id="5" name="Zástupný obsah 4">
            <a:extLst>
              <a:ext uri="{FF2B5EF4-FFF2-40B4-BE49-F238E27FC236}">
                <a16:creationId xmlns:a16="http://schemas.microsoft.com/office/drawing/2014/main" id="{599295F3-90B2-160C-9BA2-17F2CDA4B91D}"/>
              </a:ext>
            </a:extLst>
          </p:cNvPr>
          <p:cNvSpPr>
            <a:spLocks noGrp="1"/>
          </p:cNvSpPr>
          <p:nvPr>
            <p:ph idx="1"/>
          </p:nvPr>
        </p:nvSpPr>
        <p:spPr>
          <a:xfrm>
            <a:off x="667808" y="1890331"/>
            <a:ext cx="10753200" cy="4139998"/>
          </a:xfrm>
        </p:spPr>
        <p:txBody>
          <a:bodyPr/>
          <a:lstStyle/>
          <a:p>
            <a:r>
              <a:rPr lang="cs-CZ" sz="2000"/>
              <a:t>IV. ÚS 1554</a:t>
            </a:r>
            <a:r>
              <a:rPr lang="en-GB" sz="2000"/>
              <a:t>/</a:t>
            </a:r>
            <a:r>
              <a:rPr lang="cs-CZ" sz="2000"/>
              <a:t>08: </a:t>
            </a:r>
            <a:r>
              <a:rPr lang="cs-CZ" sz="2000" b="1"/>
              <a:t>Problém odůvodnění předběžného opatření</a:t>
            </a:r>
            <a:r>
              <a:rPr lang="cs-CZ" sz="2000"/>
              <a:t>:</a:t>
            </a:r>
          </a:p>
          <a:p>
            <a:r>
              <a:rPr lang="cs-CZ" sz="2000"/>
              <a:t>Ústavní soud: </a:t>
            </a:r>
            <a:r>
              <a:rPr lang="cs-CZ" sz="2000" i="1"/>
              <a:t>E</a:t>
            </a:r>
            <a:r>
              <a:rPr lang="cs-CZ" sz="2000" b="0" i="1">
                <a:solidFill>
                  <a:srgbClr val="000000"/>
                </a:solidFill>
                <a:effectLst/>
                <a:latin typeface="Arial" panose="020B0604020202020204" pitchFamily="34" charset="0"/>
              </a:rPr>
              <a:t>xistuje i možnost </a:t>
            </a:r>
            <a:r>
              <a:rPr lang="cs-CZ" sz="2000" b="1" i="1">
                <a:solidFill>
                  <a:srgbClr val="000000"/>
                </a:solidFill>
                <a:effectLst/>
                <a:latin typeface="Arial" panose="020B0604020202020204" pitchFamily="34" charset="0"/>
              </a:rPr>
              <a:t>teleologické redukce </a:t>
            </a:r>
            <a:r>
              <a:rPr lang="en-GB" sz="2000" i="1">
                <a:solidFill>
                  <a:srgbClr val="000000"/>
                </a:solidFill>
                <a:effectLst/>
                <a:latin typeface="Arial" panose="020B0604020202020204" pitchFamily="34" charset="0"/>
              </a:rPr>
              <a:t>[u]</a:t>
            </a:r>
            <a:r>
              <a:rPr lang="cs-CZ" sz="2000" b="0" i="1">
                <a:solidFill>
                  <a:srgbClr val="000000"/>
                </a:solidFill>
                <a:effectLst/>
                <a:latin typeface="Arial" panose="020B0604020202020204" pitchFamily="34" charset="0"/>
              </a:rPr>
              <a:t>stanovení § 169 odst. 2 o. s. ř. </a:t>
            </a:r>
            <a:r>
              <a:rPr lang="en-GB" sz="2000" b="0" i="1">
                <a:solidFill>
                  <a:srgbClr val="000000"/>
                </a:solidFill>
                <a:effectLst/>
                <a:latin typeface="Arial" panose="020B0604020202020204" pitchFamily="34" charset="0"/>
              </a:rPr>
              <a:t>[to] </a:t>
            </a:r>
            <a:r>
              <a:rPr lang="cs-CZ" sz="2000" b="0" i="1">
                <a:solidFill>
                  <a:srgbClr val="000000"/>
                </a:solidFill>
                <a:effectLst/>
                <a:latin typeface="Arial" panose="020B0604020202020204" pitchFamily="34" charset="0"/>
              </a:rPr>
              <a:t>je nutno vyložit v souladu s jeho smyslem a účelem. Smyslem zmíněného ustanovení je zbavit soud povinnosti odůvodnit rozhodnutí, které zřejmě nebude napadeno odvoláním, neboť s ním všichni účastníci souhlasí. Tento smysl však v případě usnesení, kterým se zcela vyhovuje návrhu na předběžné opatření, chybí. Postrádá racionalitu zbavit soud povinnosti odůvodnit rozhodnutí tam, kde se k návrhu, na jehož základě bylo rozhodnutí vydáno, účastník vůbec nemohl vyjádřit</a:t>
            </a:r>
            <a:r>
              <a:rPr lang="cs-CZ" sz="2000" b="0" i="0">
                <a:solidFill>
                  <a:srgbClr val="000000"/>
                </a:solidFill>
                <a:effectLst/>
                <a:latin typeface="Arial" panose="020B0604020202020204" pitchFamily="34" charset="0"/>
              </a:rPr>
              <a:t>. </a:t>
            </a:r>
            <a:endParaRPr lang="en-GB" sz="2000" b="0" i="0">
              <a:solidFill>
                <a:srgbClr val="000000"/>
              </a:solidFill>
              <a:effectLst/>
              <a:latin typeface="Arial" panose="020B0604020202020204" pitchFamily="34" charset="0"/>
            </a:endParaRPr>
          </a:p>
          <a:p>
            <a:r>
              <a:rPr lang="cs-CZ" sz="2000">
                <a:solidFill>
                  <a:srgbClr val="000000"/>
                </a:solidFill>
                <a:latin typeface="Arial" panose="020B0604020202020204" pitchFamily="34" charset="0"/>
              </a:rPr>
              <a:t>ÚS fakticky dopsal podmínku do ustanovení zákona (bližší vysvětlení na přednášce).</a:t>
            </a:r>
            <a:endParaRPr lang="cs-CZ" sz="2000"/>
          </a:p>
        </p:txBody>
      </p:sp>
    </p:spTree>
    <p:extLst>
      <p:ext uri="{BB962C8B-B14F-4D97-AF65-F5344CB8AC3E}">
        <p14:creationId xmlns:p14="http://schemas.microsoft.com/office/powerpoint/2010/main" val="2369456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74B9984-DB82-96EE-4075-4EE9A0C87A48}"/>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2935BD54-18F0-A6C9-569A-46C5BB9CBF4C}"/>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a:p>
        </p:txBody>
      </p:sp>
      <p:sp>
        <p:nvSpPr>
          <p:cNvPr id="4" name="Nadpis 3">
            <a:extLst>
              <a:ext uri="{FF2B5EF4-FFF2-40B4-BE49-F238E27FC236}">
                <a16:creationId xmlns:a16="http://schemas.microsoft.com/office/drawing/2014/main" id="{FBD72F48-06BC-20DD-153F-F5F12EAAD27C}"/>
              </a:ext>
            </a:extLst>
          </p:cNvPr>
          <p:cNvSpPr>
            <a:spLocks noGrp="1"/>
          </p:cNvSpPr>
          <p:nvPr>
            <p:ph type="title"/>
          </p:nvPr>
        </p:nvSpPr>
        <p:spPr/>
        <p:txBody>
          <a:bodyPr/>
          <a:lstStyle/>
          <a:p>
            <a:r>
              <a:rPr lang="cs-CZ" sz="3200"/>
              <a:t>Ústavní soud, ústavně konformní výklad a primát teleologického výkladu (proměna textu zákona) II</a:t>
            </a:r>
          </a:p>
        </p:txBody>
      </p:sp>
      <p:sp>
        <p:nvSpPr>
          <p:cNvPr id="5" name="Zástupný obsah 4">
            <a:extLst>
              <a:ext uri="{FF2B5EF4-FFF2-40B4-BE49-F238E27FC236}">
                <a16:creationId xmlns:a16="http://schemas.microsoft.com/office/drawing/2014/main" id="{599295F3-90B2-160C-9BA2-17F2CDA4B91D}"/>
              </a:ext>
            </a:extLst>
          </p:cNvPr>
          <p:cNvSpPr>
            <a:spLocks noGrp="1"/>
          </p:cNvSpPr>
          <p:nvPr>
            <p:ph idx="1"/>
          </p:nvPr>
        </p:nvSpPr>
        <p:spPr>
          <a:xfrm>
            <a:off x="667808" y="1890331"/>
            <a:ext cx="10753200" cy="4139998"/>
          </a:xfrm>
        </p:spPr>
        <p:txBody>
          <a:bodyPr vert="horz" lIns="0" tIns="0" rIns="0" bIns="0" rtlCol="0" anchor="t">
            <a:noAutofit/>
          </a:bodyPr>
          <a:lstStyle/>
          <a:p>
            <a:pPr marL="251460" indent="-179705"/>
            <a:r>
              <a:rPr lang="cs-CZ" sz="2200">
                <a:cs typeface="Arial"/>
              </a:rPr>
              <a:t>proměny v důsledku výkladu ve světle mezinárodních závazků, viz např. </a:t>
            </a:r>
          </a:p>
          <a:p>
            <a:pPr marL="251460" indent="-179705"/>
            <a:r>
              <a:rPr lang="cs-CZ" sz="2200">
                <a:cs typeface="Arial"/>
              </a:rPr>
              <a:t>§ 75 odst. 1 soudního řádu správního:</a:t>
            </a:r>
          </a:p>
          <a:p>
            <a:pPr marL="251460" indent="-179705"/>
            <a:r>
              <a:rPr lang="cs-CZ" sz="2200"/>
              <a:t>"Při přezkoumání rozhodnutí vychází soud ze skutkového a právního stavu, který tu byl v době rozhodování správního orgánu."</a:t>
            </a:r>
            <a:endParaRPr lang="cs-CZ" sz="2200">
              <a:cs typeface="Arial"/>
            </a:endParaRPr>
          </a:p>
          <a:p>
            <a:pPr marL="251460" indent="-179705"/>
            <a:r>
              <a:rPr lang="cs-CZ" sz="2200">
                <a:cs typeface="Arial"/>
              </a:rPr>
              <a:t>vs. </a:t>
            </a:r>
          </a:p>
          <a:p>
            <a:pPr marL="251460" indent="-179705"/>
            <a:r>
              <a:rPr lang="cs-CZ" sz="2200">
                <a:cs typeface="Arial"/>
              </a:rPr>
              <a:t>nezbytnost přihlédnout k novým skutečnost v azylovém řízení (I. ÚS 425/16)</a:t>
            </a:r>
          </a:p>
          <a:p>
            <a:pPr marL="251460" indent="-179705"/>
            <a:r>
              <a:rPr lang="cs-CZ" sz="2200">
                <a:cs typeface="Arial"/>
              </a:rPr>
              <a:t>prolomení pravidla v případě, že se </a:t>
            </a:r>
            <a:r>
              <a:rPr lang="cs-CZ" sz="2200">
                <a:ea typeface="+mn-lt"/>
                <a:cs typeface="+mn-lt"/>
              </a:rPr>
              <a:t>po vydání rozhodnutí o zajištění změnil skutkový stav do té míry, že by zajištění mohlo být v rozporu s čl. 3 Úmluvy (</a:t>
            </a:r>
            <a:r>
              <a:rPr lang="cs-CZ" sz="2200" err="1">
                <a:ea typeface="+mn-lt"/>
                <a:cs typeface="+mn-lt"/>
              </a:rPr>
              <a:t>Pl</a:t>
            </a:r>
            <a:r>
              <a:rPr lang="cs-CZ" sz="2200">
                <a:ea typeface="+mn-lt"/>
                <a:cs typeface="+mn-lt"/>
              </a:rPr>
              <a:t>. ÚS 12/19)</a:t>
            </a:r>
          </a:p>
        </p:txBody>
      </p:sp>
    </p:spTree>
    <p:extLst>
      <p:ext uri="{BB962C8B-B14F-4D97-AF65-F5344CB8AC3E}">
        <p14:creationId xmlns:p14="http://schemas.microsoft.com/office/powerpoint/2010/main" val="61783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C0799D4-471D-4F5B-2D95-381303BEE043}"/>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cs-CZ"/>
              <a:t>Katedra ústavního práva a politologie</a:t>
            </a:r>
          </a:p>
        </p:txBody>
      </p:sp>
      <p:sp>
        <p:nvSpPr>
          <p:cNvPr id="3" name="Zástupný symbol pro číslo snímku 2">
            <a:extLst>
              <a:ext uri="{FF2B5EF4-FFF2-40B4-BE49-F238E27FC236}">
                <a16:creationId xmlns:a16="http://schemas.microsoft.com/office/drawing/2014/main" id="{39D48C63-FAFB-19C8-28AF-D7C0AD089615}"/>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23</a:t>
            </a:fld>
            <a:endParaRPr lang="cs-CZ" altLang="cs-CZ"/>
          </a:p>
        </p:txBody>
      </p:sp>
      <p:sp>
        <p:nvSpPr>
          <p:cNvPr id="4" name="Nadpis 3">
            <a:extLst>
              <a:ext uri="{FF2B5EF4-FFF2-40B4-BE49-F238E27FC236}">
                <a16:creationId xmlns:a16="http://schemas.microsoft.com/office/drawing/2014/main" id="{BC22213B-0753-E31D-B50A-3393AF92318A}"/>
              </a:ext>
            </a:extLst>
          </p:cNvPr>
          <p:cNvSpPr>
            <a:spLocks noGrp="1"/>
          </p:cNvSpPr>
          <p:nvPr>
            <p:ph type="title"/>
          </p:nvPr>
        </p:nvSpPr>
        <p:spPr>
          <a:xfrm>
            <a:off x="720000" y="720000"/>
            <a:ext cx="10753200" cy="451576"/>
          </a:xfrm>
        </p:spPr>
        <p:txBody>
          <a:bodyPr anchor="t">
            <a:noAutofit/>
          </a:bodyPr>
          <a:lstStyle/>
          <a:p>
            <a:r>
              <a:rPr lang="cs-CZ" sz="3200"/>
              <a:t>Ústavní soud (proměna textu ústavy judikaturou)</a:t>
            </a:r>
          </a:p>
        </p:txBody>
      </p:sp>
      <p:sp>
        <p:nvSpPr>
          <p:cNvPr id="27" name="Zástupný obsah 4">
            <a:extLst>
              <a:ext uri="{FF2B5EF4-FFF2-40B4-BE49-F238E27FC236}">
                <a16:creationId xmlns:a16="http://schemas.microsoft.com/office/drawing/2014/main" id="{4A40E801-970C-8CE5-4257-90CDCA316915}"/>
              </a:ext>
            </a:extLst>
          </p:cNvPr>
          <p:cNvSpPr txBox="1">
            <a:spLocks/>
          </p:cNvSpPr>
          <p:nvPr/>
        </p:nvSpPr>
        <p:spPr>
          <a:xfrm>
            <a:off x="720725" y="1710414"/>
            <a:ext cx="10753200" cy="4139998"/>
          </a:xfrm>
          <a:prstGeom prst="rect">
            <a:avLst/>
          </a:prstGeom>
        </p:spPr>
        <p:txBody>
          <a:bodyPr vert="horz" lIns="0" tIns="0" rIns="0" bIns="0" rtlCol="0" anchor="t">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251460" indent="-179705">
              <a:spcAft>
                <a:spcPts val="0"/>
              </a:spcAft>
            </a:pPr>
            <a:r>
              <a:rPr lang="cs-CZ" sz="2200" kern="0">
                <a:ea typeface="+mn-lt"/>
                <a:cs typeface="+mn-lt"/>
              </a:rPr>
              <a:t>Vezměme v potaz hypotetický příklad, v němž by Ústavní soud dovodil právo dvou osob stejného pohlaví uzavřít sňatek z obecnějších principů (ochrana soukromého a rodinného života, zákaz diskriminace)</a:t>
            </a:r>
            <a:endParaRPr lang="cs-CZ" sz="2200">
              <a:cs typeface="Arial"/>
            </a:endParaRPr>
          </a:p>
          <a:p>
            <a:pPr marL="251460" indent="-179705">
              <a:spcAft>
                <a:spcPts val="0"/>
              </a:spcAft>
            </a:pPr>
            <a:r>
              <a:rPr lang="cs-CZ" sz="2200" kern="0">
                <a:ea typeface="+mn-lt"/>
                <a:cs typeface="+mn-lt"/>
              </a:rPr>
              <a:t>V jiných jurisdikcích se něco podobného stalo (např. USA</a:t>
            </a:r>
            <a:r>
              <a:rPr lang="en-GB" sz="2200" kern="0">
                <a:ea typeface="+mn-lt"/>
                <a:cs typeface="+mn-lt"/>
              </a:rPr>
              <a:t>;</a:t>
            </a:r>
            <a:r>
              <a:rPr lang="cs-CZ" sz="2200" kern="0">
                <a:ea typeface="+mn-lt"/>
                <a:cs typeface="+mn-lt"/>
              </a:rPr>
              <a:t> </a:t>
            </a:r>
            <a:r>
              <a:rPr lang="cs-CZ" sz="2200" i="1" kern="0" err="1">
                <a:ea typeface="+mn-lt"/>
                <a:cs typeface="+mn-lt"/>
              </a:rPr>
              <a:t>Obergefell</a:t>
            </a:r>
            <a:r>
              <a:rPr lang="cs-CZ" sz="2200" i="1" kern="0">
                <a:ea typeface="+mn-lt"/>
                <a:cs typeface="+mn-lt"/>
              </a:rPr>
              <a:t> v. </a:t>
            </a:r>
            <a:r>
              <a:rPr lang="cs-CZ" sz="2200" i="1" kern="0" err="1">
                <a:ea typeface="+mn-lt"/>
                <a:cs typeface="+mn-lt"/>
              </a:rPr>
              <a:t>Hodges</a:t>
            </a:r>
            <a:r>
              <a:rPr lang="cs-CZ" sz="2200" kern="0">
                <a:ea typeface="+mn-lt"/>
                <a:cs typeface="+mn-lt"/>
              </a:rPr>
              <a:t>, ale i obecně dovození práva na soukromí, které v US ústavě není).</a:t>
            </a:r>
            <a:endParaRPr lang="en-US" sz="2200" kern="0">
              <a:ea typeface="+mn-lt"/>
              <a:cs typeface="+mn-lt"/>
            </a:endParaRPr>
          </a:p>
          <a:p>
            <a:pPr marL="251460" indent="-179705">
              <a:spcAft>
                <a:spcPts val="0"/>
              </a:spcAft>
            </a:pPr>
            <a:r>
              <a:rPr lang="cs-CZ" sz="2200" kern="0">
                <a:ea typeface="+mn-lt"/>
                <a:cs typeface="+mn-lt"/>
              </a:rPr>
              <a:t>U nás zatím k tak zásadnímu kroku nedošlo. Významnou roli zde hraje 1) rigidita ústavy, 2) běh času a 3) s tím spojené proměny společnosti. Na tomto problému se krásně ukazuje napětí mezi stabilitou a dynamikou ústavy.</a:t>
            </a:r>
            <a:endParaRPr lang="cs-CZ" sz="2200">
              <a:ea typeface="+mn-lt"/>
              <a:cs typeface="+mn-lt"/>
            </a:endParaRPr>
          </a:p>
        </p:txBody>
      </p:sp>
    </p:spTree>
    <p:extLst>
      <p:ext uri="{BB962C8B-B14F-4D97-AF65-F5344CB8AC3E}">
        <p14:creationId xmlns:p14="http://schemas.microsoft.com/office/powerpoint/2010/main" val="35920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DD5B2C7-39F6-626E-74E6-E34BD5E769AA}"/>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C305FDF8-4A8F-6577-9CDC-DFEFC8A81B56}"/>
              </a:ext>
            </a:extLst>
          </p:cNvPr>
          <p:cNvSpPr>
            <a:spLocks noGrp="1"/>
          </p:cNvSpPr>
          <p:nvPr>
            <p:ph type="sldNum" sz="quarter" idx="11"/>
          </p:nvPr>
        </p:nvSpPr>
        <p:spPr/>
        <p:txBody>
          <a:bodyPr/>
          <a:lstStyle/>
          <a:p>
            <a:fld id="{D6D6C118-631F-4A80-9886-907009361577}" type="slidenum">
              <a:rPr lang="cs-CZ" altLang="cs-CZ" smtClean="0"/>
              <a:pPr/>
              <a:t>24</a:t>
            </a:fld>
            <a:endParaRPr lang="cs-CZ" altLang="cs-CZ"/>
          </a:p>
        </p:txBody>
      </p:sp>
    </p:spTree>
    <p:extLst>
      <p:ext uri="{BB962C8B-B14F-4D97-AF65-F5344CB8AC3E}">
        <p14:creationId xmlns:p14="http://schemas.microsoft.com/office/powerpoint/2010/main" val="270303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578DEA-8D4D-285B-C759-F9F6E259165F}"/>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37D81F62-56D3-C2AD-9C67-F89E4CBB9341}"/>
              </a:ext>
            </a:extLst>
          </p:cNvPr>
          <p:cNvSpPr>
            <a:spLocks noGrp="1"/>
          </p:cNvSpPr>
          <p:nvPr>
            <p:ph type="sldNum" sz="quarter" idx="11"/>
          </p:nvPr>
        </p:nvSpPr>
        <p:spPr/>
        <p:txBody>
          <a:bodyPr/>
          <a:lstStyle/>
          <a:p>
            <a:fld id="{0970407D-EE58-4A0B-824B-1D3AE42DD9CF}" type="slidenum">
              <a:rPr lang="cs-CZ" altLang="cs-CZ" smtClean="0"/>
              <a:pPr/>
              <a:t>3</a:t>
            </a:fld>
            <a:endParaRPr lang="cs-CZ" altLang="cs-CZ"/>
          </a:p>
        </p:txBody>
      </p:sp>
      <p:sp>
        <p:nvSpPr>
          <p:cNvPr id="4" name="Nadpis 3">
            <a:extLst>
              <a:ext uri="{FF2B5EF4-FFF2-40B4-BE49-F238E27FC236}">
                <a16:creationId xmlns:a16="http://schemas.microsoft.com/office/drawing/2014/main" id="{BF203085-AB20-3B1C-7028-4568672A66BE}"/>
              </a:ext>
            </a:extLst>
          </p:cNvPr>
          <p:cNvSpPr>
            <a:spLocks noGrp="1"/>
          </p:cNvSpPr>
          <p:nvPr>
            <p:ph type="title"/>
          </p:nvPr>
        </p:nvSpPr>
        <p:spPr/>
        <p:txBody>
          <a:bodyPr/>
          <a:lstStyle/>
          <a:p>
            <a:r>
              <a:rPr lang="cs-CZ"/>
              <a:t>Předmět ústavního práva</a:t>
            </a:r>
          </a:p>
        </p:txBody>
      </p:sp>
      <p:sp>
        <p:nvSpPr>
          <p:cNvPr id="5" name="Zástupný obsah 4">
            <a:extLst>
              <a:ext uri="{FF2B5EF4-FFF2-40B4-BE49-F238E27FC236}">
                <a16:creationId xmlns:a16="http://schemas.microsoft.com/office/drawing/2014/main" id="{1DD58E19-36DF-D99B-2DAE-4EF45A89E6CD}"/>
              </a:ext>
            </a:extLst>
          </p:cNvPr>
          <p:cNvSpPr>
            <a:spLocks noGrp="1"/>
          </p:cNvSpPr>
          <p:nvPr>
            <p:ph idx="1"/>
          </p:nvPr>
        </p:nvSpPr>
        <p:spPr>
          <a:xfrm>
            <a:off x="720000" y="1633387"/>
            <a:ext cx="10753200" cy="4535998"/>
          </a:xfrm>
        </p:spPr>
        <p:txBody>
          <a:bodyPr vert="horz" lIns="0" tIns="0" rIns="0" bIns="0" rtlCol="0" anchor="t">
            <a:noAutofit/>
          </a:bodyPr>
          <a:lstStyle/>
          <a:p>
            <a:pPr marL="251460" indent="-179705"/>
            <a:r>
              <a:rPr lang="cs-CZ" sz="2400"/>
              <a:t>Co ústavní právo reguluje?</a:t>
            </a:r>
            <a:endParaRPr lang="cs-CZ"/>
          </a:p>
          <a:p>
            <a:pPr marL="251460" indent="-179705"/>
            <a:r>
              <a:rPr lang="cs-CZ" sz="2400"/>
              <a:t>Základní společenské vztahy, ale zejména:</a:t>
            </a:r>
            <a:endParaRPr lang="cs-CZ" sz="2400">
              <a:cs typeface="Arial"/>
            </a:endParaRPr>
          </a:p>
          <a:p>
            <a:pPr marL="251460" indent="-179705"/>
            <a:r>
              <a:rPr lang="cs-CZ" sz="2400"/>
              <a:t>Tzv. „</a:t>
            </a:r>
            <a:r>
              <a:rPr lang="cs-CZ" sz="2400" b="1"/>
              <a:t>organické ústavní právo</a:t>
            </a:r>
            <a:r>
              <a:rPr lang="cs-CZ" sz="2400"/>
              <a:t>“, tj. zřízení ústavních orgánů, vymezení jejich pravomoci a působnosti</a:t>
            </a:r>
            <a:r>
              <a:rPr lang="en-GB" sz="2400"/>
              <a:t>;</a:t>
            </a:r>
            <a:r>
              <a:rPr lang="cs-CZ" sz="2400"/>
              <a:t> vztahy mezi těmito orgány</a:t>
            </a:r>
            <a:endParaRPr lang="cs-CZ" sz="2400">
              <a:cs typeface="Arial"/>
            </a:endParaRPr>
          </a:p>
          <a:p>
            <a:pPr marL="251460" indent="-179705"/>
            <a:r>
              <a:rPr lang="cs-CZ" sz="2400"/>
              <a:t>Základy postavení jednotlivce: </a:t>
            </a:r>
            <a:r>
              <a:rPr lang="cs-CZ" sz="2400" b="1"/>
              <a:t>základní práva, státní občanství</a:t>
            </a:r>
            <a:endParaRPr lang="cs-CZ" sz="2400" b="1">
              <a:cs typeface="Arial"/>
            </a:endParaRPr>
          </a:p>
          <a:p>
            <a:pPr marL="251460" indent="-179705"/>
            <a:r>
              <a:rPr lang="cs-CZ" sz="2400"/>
              <a:t>ústavní právo reguluje i další otázky (prakticky ne tak frekventované): např. cíle státu či státní ideologie (nebo její absence), státní symboly apod.</a:t>
            </a:r>
            <a:endParaRPr lang="cs-CZ" sz="2400">
              <a:cs typeface="Arial"/>
            </a:endParaRPr>
          </a:p>
          <a:p>
            <a:pPr marL="251460" indent="-179705"/>
            <a:r>
              <a:rPr lang="cs-CZ" sz="2400" b="1"/>
              <a:t>Systém</a:t>
            </a:r>
            <a:r>
              <a:rPr lang="cs-CZ" sz="2400"/>
              <a:t>: Normy hmotného i procesního práva, institucionální i sankční</a:t>
            </a:r>
            <a:endParaRPr lang="cs-CZ" sz="2400">
              <a:cs typeface="Arial"/>
            </a:endParaRPr>
          </a:p>
        </p:txBody>
      </p:sp>
    </p:spTree>
    <p:extLst>
      <p:ext uri="{BB962C8B-B14F-4D97-AF65-F5344CB8AC3E}">
        <p14:creationId xmlns:p14="http://schemas.microsoft.com/office/powerpoint/2010/main" val="233360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D059FC8-65E2-68C2-5033-B2AE395FF3DA}"/>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44048A27-CC40-C982-AD4E-20D156D3E120}"/>
              </a:ext>
            </a:extLst>
          </p:cNvPr>
          <p:cNvSpPr>
            <a:spLocks noGrp="1"/>
          </p:cNvSpPr>
          <p:nvPr>
            <p:ph type="sldNum" sz="quarter" idx="11"/>
          </p:nvPr>
        </p:nvSpPr>
        <p:spPr/>
        <p:txBody>
          <a:bodyPr/>
          <a:lstStyle/>
          <a:p>
            <a:fld id="{0970407D-EE58-4A0B-824B-1D3AE42DD9CF}" type="slidenum">
              <a:rPr lang="cs-CZ" altLang="cs-CZ" smtClean="0"/>
              <a:pPr/>
              <a:t>4</a:t>
            </a:fld>
            <a:endParaRPr lang="cs-CZ" altLang="cs-CZ"/>
          </a:p>
        </p:txBody>
      </p:sp>
      <p:sp>
        <p:nvSpPr>
          <p:cNvPr id="4" name="Nadpis 3">
            <a:extLst>
              <a:ext uri="{FF2B5EF4-FFF2-40B4-BE49-F238E27FC236}">
                <a16:creationId xmlns:a16="http://schemas.microsoft.com/office/drawing/2014/main" id="{F875753D-A5C8-90E1-3358-0F4296EB8577}"/>
              </a:ext>
            </a:extLst>
          </p:cNvPr>
          <p:cNvSpPr>
            <a:spLocks noGrp="1"/>
          </p:cNvSpPr>
          <p:nvPr>
            <p:ph type="title"/>
          </p:nvPr>
        </p:nvSpPr>
        <p:spPr/>
        <p:txBody>
          <a:bodyPr/>
          <a:lstStyle/>
          <a:p>
            <a:r>
              <a:rPr lang="cs-CZ"/>
              <a:t>Funkce ústavního práva (k čemu slouží?)</a:t>
            </a:r>
          </a:p>
        </p:txBody>
      </p:sp>
      <p:sp>
        <p:nvSpPr>
          <p:cNvPr id="5" name="Zástupný obsah 4">
            <a:extLst>
              <a:ext uri="{FF2B5EF4-FFF2-40B4-BE49-F238E27FC236}">
                <a16:creationId xmlns:a16="http://schemas.microsoft.com/office/drawing/2014/main" id="{62A79865-4976-4B5F-E11E-4F38F9F62EA7}"/>
              </a:ext>
            </a:extLst>
          </p:cNvPr>
          <p:cNvSpPr>
            <a:spLocks noGrp="1"/>
          </p:cNvSpPr>
          <p:nvPr>
            <p:ph idx="1"/>
          </p:nvPr>
        </p:nvSpPr>
        <p:spPr/>
        <p:txBody>
          <a:bodyPr vert="horz" lIns="0" tIns="0" rIns="0" bIns="0" rtlCol="0" anchor="t">
            <a:noAutofit/>
          </a:bodyPr>
          <a:lstStyle/>
          <a:p>
            <a:pPr marL="251460" indent="-179705"/>
            <a:r>
              <a:rPr lang="cs-CZ" sz="2400"/>
              <a:t>Jde o zakotvení </a:t>
            </a:r>
            <a:r>
              <a:rPr lang="cs-CZ" sz="2400" b="1"/>
              <a:t>základních právních norem</a:t>
            </a:r>
            <a:r>
              <a:rPr lang="cs-CZ" sz="2400"/>
              <a:t>, vymezení základních </a:t>
            </a:r>
            <a:r>
              <a:rPr lang="cs-CZ" sz="2400" b="1"/>
              <a:t>pravidel hry pro politické aktéry</a:t>
            </a:r>
            <a:r>
              <a:rPr lang="cs-CZ" sz="2400"/>
              <a:t>, ale i o vyjádření určité </a:t>
            </a:r>
            <a:r>
              <a:rPr lang="cs-CZ" sz="2400" b="1"/>
              <a:t>ideologické a kulturní identity </a:t>
            </a:r>
            <a:r>
              <a:rPr lang="cs-CZ" sz="2400"/>
              <a:t>státu a společnosti</a:t>
            </a:r>
            <a:r>
              <a:rPr lang="cs-CZ" sz="2400" b="1"/>
              <a:t> </a:t>
            </a:r>
            <a:endParaRPr lang="cs-CZ"/>
          </a:p>
          <a:p>
            <a:pPr marL="251460" indent="-179705"/>
            <a:r>
              <a:rPr lang="cs-CZ" sz="2400"/>
              <a:t>Pokud jde o funkci právní, ústava ve vztahu ke zbytku právního řádu plní </a:t>
            </a:r>
            <a:r>
              <a:rPr lang="cs-CZ" sz="2400" b="1"/>
              <a:t>integrační</a:t>
            </a:r>
            <a:r>
              <a:rPr lang="cs-CZ" sz="2400"/>
              <a:t> funkci (základní principy práva, východiska pro další právní odvětví), vymezuje podmínky </a:t>
            </a:r>
            <a:r>
              <a:rPr lang="cs-CZ" sz="2400" b="1"/>
              <a:t>legitimity moci </a:t>
            </a:r>
            <a:r>
              <a:rPr lang="cs-CZ" sz="2400"/>
              <a:t>a zakotvuje prostředky její </a:t>
            </a:r>
            <a:r>
              <a:rPr lang="cs-CZ" sz="2400" b="1"/>
              <a:t>kontroly.</a:t>
            </a:r>
            <a:endParaRPr lang="cs-CZ" sz="2400" b="1">
              <a:cs typeface="Arial"/>
            </a:endParaRPr>
          </a:p>
        </p:txBody>
      </p:sp>
    </p:spTree>
    <p:extLst>
      <p:ext uri="{BB962C8B-B14F-4D97-AF65-F5344CB8AC3E}">
        <p14:creationId xmlns:p14="http://schemas.microsoft.com/office/powerpoint/2010/main" val="400391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E5FD968-F744-0612-54F7-9DB1D521B135}"/>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D6C8FE99-D376-3A6C-4A68-F1928701937F}"/>
              </a:ext>
            </a:extLst>
          </p:cNvPr>
          <p:cNvSpPr>
            <a:spLocks noGrp="1"/>
          </p:cNvSpPr>
          <p:nvPr>
            <p:ph type="sldNum" sz="quarter" idx="11"/>
          </p:nvPr>
        </p:nvSpPr>
        <p:spPr/>
        <p:txBody>
          <a:bodyPr/>
          <a:lstStyle/>
          <a:p>
            <a:fld id="{0970407D-EE58-4A0B-824B-1D3AE42DD9CF}" type="slidenum">
              <a:rPr lang="cs-CZ" altLang="cs-CZ" smtClean="0"/>
              <a:pPr/>
              <a:t>5</a:t>
            </a:fld>
            <a:endParaRPr lang="cs-CZ" altLang="cs-CZ"/>
          </a:p>
        </p:txBody>
      </p:sp>
      <p:sp>
        <p:nvSpPr>
          <p:cNvPr id="4" name="Nadpis 3">
            <a:extLst>
              <a:ext uri="{FF2B5EF4-FFF2-40B4-BE49-F238E27FC236}">
                <a16:creationId xmlns:a16="http://schemas.microsoft.com/office/drawing/2014/main" id="{DB11C0B5-B3BF-7CBA-6698-498F84E2D005}"/>
              </a:ext>
            </a:extLst>
          </p:cNvPr>
          <p:cNvSpPr>
            <a:spLocks noGrp="1"/>
          </p:cNvSpPr>
          <p:nvPr>
            <p:ph type="title"/>
          </p:nvPr>
        </p:nvSpPr>
        <p:spPr/>
        <p:txBody>
          <a:bodyPr/>
          <a:lstStyle/>
          <a:p>
            <a:r>
              <a:rPr lang="cs-CZ"/>
              <a:t>Stabilita a dynamika ústavy</a:t>
            </a:r>
          </a:p>
        </p:txBody>
      </p:sp>
      <p:sp>
        <p:nvSpPr>
          <p:cNvPr id="5" name="Zástupný obsah 4">
            <a:extLst>
              <a:ext uri="{FF2B5EF4-FFF2-40B4-BE49-F238E27FC236}">
                <a16:creationId xmlns:a16="http://schemas.microsoft.com/office/drawing/2014/main" id="{2462DDC1-9D45-F0F8-CD09-248C5A78FF3C}"/>
              </a:ext>
            </a:extLst>
          </p:cNvPr>
          <p:cNvSpPr>
            <a:spLocks noGrp="1"/>
          </p:cNvSpPr>
          <p:nvPr>
            <p:ph idx="1"/>
          </p:nvPr>
        </p:nvSpPr>
        <p:spPr>
          <a:xfrm>
            <a:off x="720000" y="1954783"/>
            <a:ext cx="10753200" cy="4360455"/>
          </a:xfrm>
        </p:spPr>
        <p:txBody>
          <a:bodyPr vert="horz" lIns="0" tIns="0" rIns="0" bIns="0" rtlCol="0" anchor="t">
            <a:noAutofit/>
          </a:bodyPr>
          <a:lstStyle/>
          <a:p>
            <a:pPr marL="251460" indent="-179705"/>
            <a:r>
              <a:rPr lang="cs-CZ" sz="2200"/>
              <a:t>Klíčovým problémem, který ovlivňuje, jak ústava tyto funkce plní je její stabilita. Má do jisté míry i funkci </a:t>
            </a:r>
            <a:r>
              <a:rPr lang="cs-CZ" sz="2200" b="1"/>
              <a:t>stabilizační. </a:t>
            </a:r>
            <a:endParaRPr lang="cs-CZ" sz="2200">
              <a:cs typeface="Arial"/>
            </a:endParaRPr>
          </a:p>
          <a:p>
            <a:pPr marL="251460" indent="-179705"/>
            <a:r>
              <a:rPr lang="cs-CZ" sz="2200"/>
              <a:t>To je u nás zajišťováno prostřednictvím její </a:t>
            </a:r>
            <a:r>
              <a:rPr lang="cs-CZ" sz="2200" b="1"/>
              <a:t>rigidity</a:t>
            </a:r>
            <a:r>
              <a:rPr lang="cs-CZ" sz="2200"/>
              <a:t> (je těžší ji změnit). I když se mění časy, vlády a jejich politiky, základní principy ústavnosti zůstávají neměnné a společnost se na ně může spolehnout.</a:t>
            </a:r>
            <a:endParaRPr lang="cs-CZ" sz="2200">
              <a:cs typeface="Arial"/>
            </a:endParaRPr>
          </a:p>
          <a:p>
            <a:pPr marL="251460" indent="-179705"/>
            <a:r>
              <a:rPr lang="cs-CZ" sz="2200">
                <a:cs typeface="Arial"/>
              </a:rPr>
              <a:t>různé podoby: </a:t>
            </a:r>
            <a:r>
              <a:rPr lang="cs-CZ" sz="2200" err="1">
                <a:cs typeface="Arial"/>
              </a:rPr>
              <a:t>supervětšiny</a:t>
            </a:r>
            <a:r>
              <a:rPr lang="cs-CZ" sz="2200">
                <a:cs typeface="Arial"/>
              </a:rPr>
              <a:t>, zapojení veřejnosti, faktická nezměnitelnost, klauzule věčnosti, doktríny nezměnitelnosti </a:t>
            </a:r>
          </a:p>
          <a:p>
            <a:pPr marL="251460" indent="-179705"/>
            <a:endParaRPr lang="cs-CZ" sz="2200">
              <a:cs typeface="Arial"/>
            </a:endParaRPr>
          </a:p>
        </p:txBody>
      </p:sp>
    </p:spTree>
    <p:extLst>
      <p:ext uri="{BB962C8B-B14F-4D97-AF65-F5344CB8AC3E}">
        <p14:creationId xmlns:p14="http://schemas.microsoft.com/office/powerpoint/2010/main" val="57658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109C36F-DED2-692A-2ED5-9653BC3AC73C}"/>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70DFE357-BF34-7674-EA96-F3BFA2980764}"/>
              </a:ext>
            </a:extLst>
          </p:cNvPr>
          <p:cNvSpPr>
            <a:spLocks noGrp="1"/>
          </p:cNvSpPr>
          <p:nvPr>
            <p:ph type="sldNum" sz="quarter" idx="11"/>
          </p:nvPr>
        </p:nvSpPr>
        <p:spPr/>
        <p:txBody>
          <a:bodyPr/>
          <a:lstStyle/>
          <a:p>
            <a:fld id="{0970407D-EE58-4A0B-824B-1D3AE42DD9CF}" type="slidenum">
              <a:rPr lang="cs-CZ" altLang="cs-CZ" smtClean="0"/>
              <a:pPr/>
              <a:t>6</a:t>
            </a:fld>
            <a:endParaRPr lang="cs-CZ" altLang="cs-CZ"/>
          </a:p>
        </p:txBody>
      </p:sp>
      <p:sp>
        <p:nvSpPr>
          <p:cNvPr id="4" name="Nadpis 3">
            <a:extLst>
              <a:ext uri="{FF2B5EF4-FFF2-40B4-BE49-F238E27FC236}">
                <a16:creationId xmlns:a16="http://schemas.microsoft.com/office/drawing/2014/main" id="{CB07500B-94D4-11EB-3A9E-2D99C0302C0B}"/>
              </a:ext>
            </a:extLst>
          </p:cNvPr>
          <p:cNvSpPr>
            <a:spLocks noGrp="1"/>
          </p:cNvSpPr>
          <p:nvPr>
            <p:ph type="title"/>
          </p:nvPr>
        </p:nvSpPr>
        <p:spPr/>
        <p:txBody>
          <a:bodyPr/>
          <a:lstStyle/>
          <a:p>
            <a:r>
              <a:rPr lang="cs-CZ"/>
              <a:t>Proměny ústavního práva prostřednictvím jednání ústavních aktérů</a:t>
            </a:r>
          </a:p>
        </p:txBody>
      </p:sp>
      <p:sp>
        <p:nvSpPr>
          <p:cNvPr id="5" name="Zástupný obsah 4">
            <a:extLst>
              <a:ext uri="{FF2B5EF4-FFF2-40B4-BE49-F238E27FC236}">
                <a16:creationId xmlns:a16="http://schemas.microsoft.com/office/drawing/2014/main" id="{BDB08528-577E-C5BE-7779-9C6A8CE0C28B}"/>
              </a:ext>
            </a:extLst>
          </p:cNvPr>
          <p:cNvSpPr>
            <a:spLocks noGrp="1"/>
          </p:cNvSpPr>
          <p:nvPr>
            <p:ph idx="1"/>
          </p:nvPr>
        </p:nvSpPr>
        <p:spPr>
          <a:xfrm>
            <a:off x="608844" y="1816599"/>
            <a:ext cx="10753200" cy="4372831"/>
          </a:xfrm>
        </p:spPr>
        <p:txBody>
          <a:bodyPr vert="horz" lIns="0" tIns="0" rIns="0" bIns="0" rtlCol="0" anchor="t">
            <a:noAutofit/>
          </a:bodyPr>
          <a:lstStyle/>
          <a:p>
            <a:pPr marL="251460" indent="-179705"/>
            <a:r>
              <a:rPr lang="cs-CZ" sz="2400">
                <a:cs typeface="Arial"/>
              </a:rPr>
              <a:t>Kromě </a:t>
            </a:r>
            <a:r>
              <a:rPr lang="cs-CZ" sz="2400" b="1">
                <a:cs typeface="Arial"/>
              </a:rPr>
              <a:t>formálních změn </a:t>
            </a:r>
            <a:r>
              <a:rPr lang="cs-CZ" sz="2400">
                <a:cs typeface="Arial"/>
              </a:rPr>
              <a:t>ústavy (přijetí ústavního zákona</a:t>
            </a:r>
            <a:r>
              <a:rPr lang="en-GB" sz="2400">
                <a:cs typeface="Arial"/>
              </a:rPr>
              <a:t>;</a:t>
            </a:r>
            <a:r>
              <a:rPr lang="cs-CZ" sz="2400">
                <a:cs typeface="Arial"/>
              </a:rPr>
              <a:t> čl. 9 odst. 1 Úst), ale můžeme hovořit i o „</a:t>
            </a:r>
            <a:r>
              <a:rPr lang="cs-CZ" sz="2400" b="1">
                <a:cs typeface="Arial"/>
              </a:rPr>
              <a:t>proměnách“</a:t>
            </a:r>
            <a:r>
              <a:rPr lang="cs-CZ" sz="2400">
                <a:cs typeface="Arial"/>
              </a:rPr>
              <a:t> – akceptovaným chováním ústavních aktérů, vývojem judikatury apod. (srov. dále).</a:t>
            </a:r>
            <a:endParaRPr lang="cs-CZ" sz="2400"/>
          </a:p>
          <a:p>
            <a:pPr marL="251460" indent="-179705"/>
            <a:r>
              <a:rPr lang="cs-CZ" sz="2400"/>
              <a:t>Buď jako ústavní zvyklosti (srov. minulou přednášku, srov. např. jmenování soudců ve věci </a:t>
            </a:r>
            <a:r>
              <a:rPr lang="cs-CZ" sz="2400" i="1"/>
              <a:t>Langer, </a:t>
            </a:r>
            <a:r>
              <a:rPr lang="cs-CZ" sz="2400"/>
              <a:t>kde byl vznik jakési ústavní zvyklosti potvrzen i </a:t>
            </a:r>
            <a:r>
              <a:rPr lang="cs-CZ" sz="2400" err="1"/>
              <a:t>judikatorně</a:t>
            </a:r>
            <a:r>
              <a:rPr lang="cs-CZ" sz="2400"/>
              <a:t> ze strany NSS)</a:t>
            </a:r>
            <a:endParaRPr lang="cs-CZ" sz="2400" i="1">
              <a:cs typeface="Arial"/>
            </a:endParaRPr>
          </a:p>
          <a:p>
            <a:pPr marL="251460" indent="-179705"/>
            <a:r>
              <a:rPr lang="cs-CZ" sz="2400"/>
              <a:t>Ale i proměny ústavního práva v praxi, které nemají povahu ústavní zvyklosti (srov. nepodepisování zákonů prezidenty).</a:t>
            </a:r>
            <a:endParaRPr lang="cs-CZ" sz="2400">
              <a:cs typeface="Arial"/>
            </a:endParaRPr>
          </a:p>
        </p:txBody>
      </p:sp>
    </p:spTree>
    <p:extLst>
      <p:ext uri="{BB962C8B-B14F-4D97-AF65-F5344CB8AC3E}">
        <p14:creationId xmlns:p14="http://schemas.microsoft.com/office/powerpoint/2010/main" val="210283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19A270C-1F6C-0046-12DD-A90B955BE171}"/>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28C288B7-1994-0C87-3FE1-137D8128C649}"/>
              </a:ext>
            </a:extLst>
          </p:cNvPr>
          <p:cNvSpPr>
            <a:spLocks noGrp="1"/>
          </p:cNvSpPr>
          <p:nvPr>
            <p:ph type="sldNum" sz="quarter" idx="11"/>
          </p:nvPr>
        </p:nvSpPr>
        <p:spPr/>
        <p:txBody>
          <a:bodyPr/>
          <a:lstStyle/>
          <a:p>
            <a:fld id="{0970407D-EE58-4A0B-824B-1D3AE42DD9CF}" type="slidenum">
              <a:rPr lang="cs-CZ" altLang="cs-CZ" smtClean="0"/>
              <a:pPr/>
              <a:t>7</a:t>
            </a:fld>
            <a:endParaRPr lang="cs-CZ" altLang="cs-CZ"/>
          </a:p>
        </p:txBody>
      </p:sp>
      <p:sp>
        <p:nvSpPr>
          <p:cNvPr id="4" name="Nadpis 3">
            <a:extLst>
              <a:ext uri="{FF2B5EF4-FFF2-40B4-BE49-F238E27FC236}">
                <a16:creationId xmlns:a16="http://schemas.microsoft.com/office/drawing/2014/main" id="{C673CB95-53A9-F798-870C-260636C0C113}"/>
              </a:ext>
            </a:extLst>
          </p:cNvPr>
          <p:cNvSpPr>
            <a:spLocks noGrp="1"/>
          </p:cNvSpPr>
          <p:nvPr>
            <p:ph type="title"/>
          </p:nvPr>
        </p:nvSpPr>
        <p:spPr/>
        <p:txBody>
          <a:bodyPr/>
          <a:lstStyle/>
          <a:p>
            <a:r>
              <a:rPr lang="cs-CZ"/>
              <a:t>Dynamika a stabilita: Proměny ústavy (chování ústavních aktérů a judikatura)</a:t>
            </a:r>
          </a:p>
        </p:txBody>
      </p:sp>
      <p:sp>
        <p:nvSpPr>
          <p:cNvPr id="5" name="Zástupný obsah 4">
            <a:extLst>
              <a:ext uri="{FF2B5EF4-FFF2-40B4-BE49-F238E27FC236}">
                <a16:creationId xmlns:a16="http://schemas.microsoft.com/office/drawing/2014/main" id="{F90A8E18-87EA-10B0-FCC0-36FAB0577A4C}"/>
              </a:ext>
            </a:extLst>
          </p:cNvPr>
          <p:cNvSpPr>
            <a:spLocks noGrp="1"/>
          </p:cNvSpPr>
          <p:nvPr>
            <p:ph idx="1"/>
          </p:nvPr>
        </p:nvSpPr>
        <p:spPr>
          <a:xfrm>
            <a:off x="725468" y="1985437"/>
            <a:ext cx="10753200" cy="4139998"/>
          </a:xfrm>
        </p:spPr>
        <p:txBody>
          <a:bodyPr vert="horz" lIns="0" tIns="0" rIns="0" bIns="0" rtlCol="0" anchor="t">
            <a:noAutofit/>
          </a:bodyPr>
          <a:lstStyle/>
          <a:p>
            <a:pPr marL="251460" indent="-179705"/>
            <a:r>
              <a:rPr lang="cs-CZ"/>
              <a:t>Rozdíly mezi dynamikou </a:t>
            </a:r>
            <a:r>
              <a:rPr lang="cs-CZ" b="1"/>
              <a:t>organického ústavního práva </a:t>
            </a:r>
            <a:r>
              <a:rPr lang="cs-CZ"/>
              <a:t>a postavením jednotlivce (zejména </a:t>
            </a:r>
            <a:r>
              <a:rPr lang="cs-CZ" b="1"/>
              <a:t>základní práva</a:t>
            </a:r>
            <a:r>
              <a:rPr lang="cs-CZ"/>
              <a:t>)</a:t>
            </a:r>
          </a:p>
          <a:p>
            <a:pPr marL="251460" indent="-179705"/>
            <a:r>
              <a:rPr lang="cs-CZ"/>
              <a:t>U základních práv má zdaleka největší vliv judikatura (viz dále).</a:t>
            </a:r>
            <a:endParaRPr lang="cs-CZ">
              <a:cs typeface="Arial"/>
            </a:endParaRPr>
          </a:p>
          <a:p>
            <a:pPr marL="251460" indent="-179705"/>
            <a:r>
              <a:rPr lang="cs-CZ"/>
              <a:t>V rámci organického ústavního práva je řada otázek „</a:t>
            </a:r>
            <a:r>
              <a:rPr lang="cs-CZ" err="1"/>
              <a:t>neprojudikovaná</a:t>
            </a:r>
            <a:r>
              <a:rPr lang="cs-CZ"/>
              <a:t>“ a význam má reálné chování ústavních aktérů, popř. i vznik ústavních zvyklostí.</a:t>
            </a:r>
            <a:endParaRPr lang="cs-CZ">
              <a:cs typeface="Arial"/>
            </a:endParaRPr>
          </a:p>
        </p:txBody>
      </p:sp>
    </p:spTree>
    <p:extLst>
      <p:ext uri="{BB962C8B-B14F-4D97-AF65-F5344CB8AC3E}">
        <p14:creationId xmlns:p14="http://schemas.microsoft.com/office/powerpoint/2010/main" val="199362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E5B2B8F-C908-9F31-6023-C7095DD2B358}"/>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D9AE2A9C-B19B-6E51-E977-5B9C9F91E6D1}"/>
              </a:ext>
            </a:extLst>
          </p:cNvPr>
          <p:cNvSpPr>
            <a:spLocks noGrp="1"/>
          </p:cNvSpPr>
          <p:nvPr>
            <p:ph type="sldNum" sz="quarter" idx="11"/>
          </p:nvPr>
        </p:nvSpPr>
        <p:spPr/>
        <p:txBody>
          <a:bodyPr/>
          <a:lstStyle/>
          <a:p>
            <a:fld id="{0970407D-EE58-4A0B-824B-1D3AE42DD9CF}" type="slidenum">
              <a:rPr lang="cs-CZ" altLang="cs-CZ" smtClean="0"/>
              <a:pPr/>
              <a:t>8</a:t>
            </a:fld>
            <a:endParaRPr lang="cs-CZ" altLang="cs-CZ"/>
          </a:p>
        </p:txBody>
      </p:sp>
      <p:sp>
        <p:nvSpPr>
          <p:cNvPr id="4" name="Nadpis 3">
            <a:extLst>
              <a:ext uri="{FF2B5EF4-FFF2-40B4-BE49-F238E27FC236}">
                <a16:creationId xmlns:a16="http://schemas.microsoft.com/office/drawing/2014/main" id="{8EEAC27C-54F9-8129-9B5F-B3E58E88E4AC}"/>
              </a:ext>
            </a:extLst>
          </p:cNvPr>
          <p:cNvSpPr>
            <a:spLocks noGrp="1"/>
          </p:cNvSpPr>
          <p:nvPr>
            <p:ph type="title"/>
          </p:nvPr>
        </p:nvSpPr>
        <p:spPr/>
        <p:txBody>
          <a:bodyPr/>
          <a:lstStyle/>
          <a:p>
            <a:r>
              <a:rPr lang="cs-CZ"/>
              <a:t>Povaha ústavního práva a důsledky pro jeho interpretaci – vágnost</a:t>
            </a:r>
            <a:endParaRPr lang="cs-CZ">
              <a:cs typeface="Arial"/>
            </a:endParaRPr>
          </a:p>
        </p:txBody>
      </p:sp>
      <p:sp>
        <p:nvSpPr>
          <p:cNvPr id="5" name="Zástupný obsah 4">
            <a:extLst>
              <a:ext uri="{FF2B5EF4-FFF2-40B4-BE49-F238E27FC236}">
                <a16:creationId xmlns:a16="http://schemas.microsoft.com/office/drawing/2014/main" id="{F4EB0053-5455-6B87-2A68-754FA2C95798}"/>
              </a:ext>
            </a:extLst>
          </p:cNvPr>
          <p:cNvSpPr>
            <a:spLocks noGrp="1"/>
          </p:cNvSpPr>
          <p:nvPr>
            <p:ph idx="1"/>
          </p:nvPr>
        </p:nvSpPr>
        <p:spPr>
          <a:xfrm>
            <a:off x="720000" y="1787252"/>
            <a:ext cx="10753200" cy="4139998"/>
          </a:xfrm>
        </p:spPr>
        <p:txBody>
          <a:bodyPr/>
          <a:lstStyle/>
          <a:p>
            <a:r>
              <a:rPr lang="cs-CZ" sz="2400"/>
              <a:t>Ústava je často </a:t>
            </a:r>
            <a:r>
              <a:rPr lang="cs-CZ" sz="2400" b="1"/>
              <a:t>vágní</a:t>
            </a:r>
            <a:r>
              <a:rPr lang="cs-CZ" sz="2400"/>
              <a:t> (a zpravidla úmyslně) – ne návod na obsluhu pračky</a:t>
            </a:r>
          </a:p>
          <a:p>
            <a:r>
              <a:rPr lang="cs-CZ" sz="2400"/>
              <a:t>Obsahuje jednak jednoduchá a jasná </a:t>
            </a:r>
            <a:r>
              <a:rPr lang="cs-CZ" sz="2400" b="1"/>
              <a:t>pravidla</a:t>
            </a:r>
            <a:r>
              <a:rPr lang="cs-CZ" sz="2400"/>
              <a:t> („</a:t>
            </a:r>
            <a:r>
              <a:rPr lang="cs-CZ" sz="2400" i="1"/>
              <a:t>Poslanecká sněmovna má 200 poslanců</a:t>
            </a:r>
            <a:r>
              <a:rPr lang="cs-CZ" sz="2400"/>
              <a:t>“, „</a:t>
            </a:r>
            <a:r>
              <a:rPr lang="cs-CZ" sz="2400" i="1"/>
              <a:t>Zadržená osoba musí být ihned seznámena s důvody zadržení, vyslechnuta a nejpozději do 48 hodin propuštěna na svobodu nebo odevzdána soudu</a:t>
            </a:r>
            <a:r>
              <a:rPr lang="cs-CZ" sz="2400"/>
              <a:t>“)</a:t>
            </a:r>
          </a:p>
          <a:p>
            <a:r>
              <a:rPr lang="cs-CZ" sz="2400"/>
              <a:t>Dále obecné principy: svoboda, rovnost, demokracie…, (základní práva)</a:t>
            </a:r>
          </a:p>
          <a:p>
            <a:r>
              <a:rPr lang="cs-CZ" sz="2400"/>
              <a:t>Ale i implicitní principy (racionalita, spolupráce, povinnost řádně plnit ústavní funkci apod.)</a:t>
            </a:r>
          </a:p>
        </p:txBody>
      </p:sp>
    </p:spTree>
    <p:extLst>
      <p:ext uri="{BB962C8B-B14F-4D97-AF65-F5344CB8AC3E}">
        <p14:creationId xmlns:p14="http://schemas.microsoft.com/office/powerpoint/2010/main" val="93877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032F60-9BE2-187A-02E6-1A1A6EF896EE}"/>
              </a:ext>
            </a:extLst>
          </p:cNvPr>
          <p:cNvSpPr>
            <a:spLocks noGrp="1"/>
          </p:cNvSpPr>
          <p:nvPr>
            <p:ph type="ftr" sz="quarter" idx="10"/>
          </p:nvPr>
        </p:nvSpPr>
        <p:spPr/>
        <p:txBody>
          <a:bodyPr/>
          <a:lstStyle/>
          <a:p>
            <a:r>
              <a:rPr lang="cs-CZ"/>
              <a:t>Katedra ústavního práva a politologie</a:t>
            </a:r>
          </a:p>
        </p:txBody>
      </p:sp>
      <p:sp>
        <p:nvSpPr>
          <p:cNvPr id="3" name="Zástupný symbol pro číslo snímku 2">
            <a:extLst>
              <a:ext uri="{FF2B5EF4-FFF2-40B4-BE49-F238E27FC236}">
                <a16:creationId xmlns:a16="http://schemas.microsoft.com/office/drawing/2014/main" id="{588D9FE8-319C-1B4E-5655-994F35E99117}"/>
              </a:ext>
            </a:extLst>
          </p:cNvPr>
          <p:cNvSpPr>
            <a:spLocks noGrp="1"/>
          </p:cNvSpPr>
          <p:nvPr>
            <p:ph type="sldNum" sz="quarter" idx="11"/>
          </p:nvPr>
        </p:nvSpPr>
        <p:spPr/>
        <p:txBody>
          <a:bodyPr/>
          <a:lstStyle/>
          <a:p>
            <a:fld id="{0970407D-EE58-4A0B-824B-1D3AE42DD9CF}" type="slidenum">
              <a:rPr lang="cs-CZ" altLang="cs-CZ" smtClean="0"/>
              <a:pPr/>
              <a:t>9</a:t>
            </a:fld>
            <a:endParaRPr lang="cs-CZ" altLang="cs-CZ"/>
          </a:p>
        </p:txBody>
      </p:sp>
      <p:sp>
        <p:nvSpPr>
          <p:cNvPr id="4" name="Nadpis 3">
            <a:extLst>
              <a:ext uri="{FF2B5EF4-FFF2-40B4-BE49-F238E27FC236}">
                <a16:creationId xmlns:a16="http://schemas.microsoft.com/office/drawing/2014/main" id="{49A0E169-0AC2-46AD-9147-7365BF27CC2A}"/>
              </a:ext>
            </a:extLst>
          </p:cNvPr>
          <p:cNvSpPr>
            <a:spLocks noGrp="1"/>
          </p:cNvSpPr>
          <p:nvPr>
            <p:ph type="title"/>
          </p:nvPr>
        </p:nvSpPr>
        <p:spPr/>
        <p:txBody>
          <a:bodyPr/>
          <a:lstStyle/>
          <a:p>
            <a:r>
              <a:rPr lang="cs-CZ"/>
              <a:t>Povaha ústavního práva a důsledky pro jeho interpretaci (a aplikaci) II – hranice</a:t>
            </a:r>
          </a:p>
        </p:txBody>
      </p:sp>
      <p:sp>
        <p:nvSpPr>
          <p:cNvPr id="5" name="Zástupný obsah 4">
            <a:extLst>
              <a:ext uri="{FF2B5EF4-FFF2-40B4-BE49-F238E27FC236}">
                <a16:creationId xmlns:a16="http://schemas.microsoft.com/office/drawing/2014/main" id="{B5CA0C5C-DE4E-75F7-A930-0FC39B20ED37}"/>
              </a:ext>
            </a:extLst>
          </p:cNvPr>
          <p:cNvSpPr>
            <a:spLocks noGrp="1"/>
          </p:cNvSpPr>
          <p:nvPr>
            <p:ph idx="1"/>
          </p:nvPr>
        </p:nvSpPr>
        <p:spPr>
          <a:xfrm>
            <a:off x="720000" y="1787252"/>
            <a:ext cx="10753200" cy="4139998"/>
          </a:xfrm>
        </p:spPr>
        <p:txBody>
          <a:bodyPr/>
          <a:lstStyle/>
          <a:p>
            <a:r>
              <a:rPr lang="cs-CZ" sz="2400"/>
              <a:t>Ústavní právo jako „hraniční právo“, které vymezuje práva a povinnosti „</a:t>
            </a:r>
            <a:r>
              <a:rPr lang="cs-CZ" sz="2400" b="1"/>
              <a:t>hraničních orgánů</a:t>
            </a:r>
            <a:r>
              <a:rPr lang="cs-CZ" sz="2400"/>
              <a:t>“</a:t>
            </a:r>
          </a:p>
          <a:p>
            <a:r>
              <a:rPr lang="cs-CZ" sz="2400"/>
              <a:t>Logicky nemůže být každý orgán podroben kontrole ze strany jiného – někdo musí být poslední (Kdo ohlídá hlídače?).</a:t>
            </a:r>
          </a:p>
          <a:p>
            <a:r>
              <a:rPr lang="cs-CZ" sz="2400"/>
              <a:t>Některé normy z povahy věci musejí být imperfektní (nelze je vynutit).</a:t>
            </a:r>
          </a:p>
          <a:p>
            <a:r>
              <a:rPr lang="cs-CZ" sz="2400"/>
              <a:t>Proto u ústavních orgánů musíme spoléhat i na dobrovolné plnění ústavních povinností (jak např. donutit prezidenta jmenovat soudce ÚS?).</a:t>
            </a:r>
          </a:p>
          <a:p>
            <a:r>
              <a:rPr lang="cs-CZ" sz="2400"/>
              <a:t>Jak to zajistit? Kromě právní odpovědnosti existuje i </a:t>
            </a:r>
            <a:r>
              <a:rPr lang="cs-CZ" sz="2400" b="1"/>
              <a:t>odpovědnost politická.</a:t>
            </a:r>
          </a:p>
          <a:p>
            <a:endParaRPr lang="cs-CZ"/>
          </a:p>
        </p:txBody>
      </p:sp>
    </p:spTree>
    <p:extLst>
      <p:ext uri="{BB962C8B-B14F-4D97-AF65-F5344CB8AC3E}">
        <p14:creationId xmlns:p14="http://schemas.microsoft.com/office/powerpoint/2010/main" val="244491697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Sablona ppt cz</Template>
  <Application>Microsoft Office PowerPoint</Application>
  <PresentationFormat>Širokoúhlá obrazovka</PresentationFormat>
  <Slides>24</Slides>
  <Notes>0</Notes>
  <HiddenSlides>0</HiddenSlide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Prezentace_MU_CZ</vt:lpstr>
      <vt:lpstr>Jak přemýšlet o ústavním právu. Hlavní výzvy a specifika</vt:lpstr>
      <vt:lpstr>Vymezení přednášky</vt:lpstr>
      <vt:lpstr>Předmět ústavního práva</vt:lpstr>
      <vt:lpstr>Funkce ústavního práva (k čemu slouží?)</vt:lpstr>
      <vt:lpstr>Stabilita a dynamika ústavy</vt:lpstr>
      <vt:lpstr>Proměny ústavního práva prostřednictvím jednání ústavních aktérů</vt:lpstr>
      <vt:lpstr>Dynamika a stabilita: Proměny ústavy (chování ústavních aktérů a judikatura)</vt:lpstr>
      <vt:lpstr>Povaha ústavního práva a důsledky pro jeho interpretaci – vágnost</vt:lpstr>
      <vt:lpstr>Povaha ústavního práva a důsledky pro jeho interpretaci (a aplikaci) II – hranice</vt:lpstr>
      <vt:lpstr>Povaha ústavního práva a důsledky pro jeho interpretaci (a aplikaci) III – rovnováha</vt:lpstr>
      <vt:lpstr>Povaha ústavního práva a důsledky pro jeho interpretaci IV – rovnováha (vláda bez důvěry</vt:lpstr>
      <vt:lpstr>Povaha ústavního práva a důsledky pro jeho interpretaci V – rovnováha</vt:lpstr>
      <vt:lpstr>Povaha ústavního práva a důsledky pro jeho interpretaci VI – ústava ≠ zákon</vt:lpstr>
      <vt:lpstr>Povaha ústavního práva a důsledky pro jeho interpretaci VII (Pl. ÚS 30/23) – ústava ≠ zákon</vt:lpstr>
      <vt:lpstr>Povaha ústavního práva a důsledky pro jeho interpretaci VIII – ústava ≠ zákon</vt:lpstr>
      <vt:lpstr>Exkurz: Základní typy řízení před Ústavním soudem</vt:lpstr>
      <vt:lpstr>Proměny ústavního práva prostřednictvím judikatury</vt:lpstr>
      <vt:lpstr>Proměny ústavního práva prostřednictvím judikatury II (příklad konfliktu dvou ZP)</vt:lpstr>
      <vt:lpstr>Ústavní soud, ústavně konformní výklad a primát teleologického výkladu</vt:lpstr>
      <vt:lpstr>Ústavní soud, ústavně konformní výklad a primát teleologického výkladu </vt:lpstr>
      <vt:lpstr>Ústavní soud, ústavně konformní výklad a primát teleologického výkladu (proměna textu zákona)</vt:lpstr>
      <vt:lpstr>Ústavní soud, ústavně konformní výklad a primát teleologického výkladu (proměna textu zákona) II</vt:lpstr>
      <vt:lpstr>Ústavní soud (proměna textu ústavy judikaturou)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přemýšlet o ústavním právu. Hlavní výzvy a specifika</dc:title>
  <dc:creator>Ladislav Vyhnánek</dc:creator>
  <cp:revision>31</cp:revision>
  <cp:lastPrinted>1601-01-01T00:00:00Z</cp:lastPrinted>
  <dcterms:created xsi:type="dcterms:W3CDTF">2024-03-04T07:46:00Z</dcterms:created>
  <dcterms:modified xsi:type="dcterms:W3CDTF">2024-03-06T12:51:46Z</dcterms:modified>
</cp:coreProperties>
</file>