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4" r:id="rId3"/>
    <p:sldId id="311" r:id="rId4"/>
    <p:sldId id="312" r:id="rId5"/>
    <p:sldId id="313" r:id="rId6"/>
    <p:sldId id="338" r:id="rId7"/>
    <p:sldId id="342" r:id="rId8"/>
    <p:sldId id="314" r:id="rId9"/>
    <p:sldId id="316" r:id="rId10"/>
    <p:sldId id="337" r:id="rId11"/>
    <p:sldId id="341" r:id="rId12"/>
    <p:sldId id="328" r:id="rId13"/>
    <p:sldId id="336" r:id="rId14"/>
    <p:sldId id="330" r:id="rId15"/>
    <p:sldId id="329" r:id="rId16"/>
    <p:sldId id="325" r:id="rId17"/>
    <p:sldId id="335" r:id="rId18"/>
    <p:sldId id="327" r:id="rId19"/>
    <p:sldId id="339" r:id="rId20"/>
    <p:sldId id="320" r:id="rId21"/>
    <p:sldId id="340" r:id="rId22"/>
    <p:sldId id="305" r:id="rId23"/>
    <p:sldId id="324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270" y="69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F7CE3A4F-9B4D-4C01-85E9-9529E7350E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8270F95-7818-49A1-8B1D-5E9517A0B7F7}" type="slidenum">
              <a:rPr lang="cs-CZ" altLang="cs-CZ" sz="1200"/>
              <a:pPr eaLnBrk="1" hangingPunct="1"/>
              <a:t>2</a:t>
            </a:fld>
            <a:endParaRPr lang="cs-CZ" altLang="cs-CZ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B29FFE1-47F6-4E8B-A451-0657CFA24A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39542E1B-A752-481A-B555-EBC0C06C3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LLM - obchodní právo, 11. 11. 2018  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LLM - obchodní právo, 11. 11. 2018  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Marek.Frystak@law.muni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/>
              <a:t>Vývojová stádia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Marek Fryšták</a:t>
            </a:r>
          </a:p>
          <a:p>
            <a:pPr algn="ctr"/>
            <a:endParaRPr lang="cs-CZ" b="1" dirty="0">
              <a:solidFill>
                <a:schemeClr val="tx2"/>
              </a:solidFill>
            </a:endParaRPr>
          </a:p>
          <a:p>
            <a:pPr algn="ctr"/>
            <a:r>
              <a:rPr lang="cs-CZ" b="1" dirty="0">
                <a:solidFill>
                  <a:schemeClr val="tx2"/>
                </a:solidFill>
              </a:rPr>
              <a:t>katedra trestního práva </a:t>
            </a:r>
          </a:p>
        </p:txBody>
      </p:sp>
    </p:spTree>
    <p:extLst>
      <p:ext uri="{BB962C8B-B14F-4D97-AF65-F5344CB8AC3E}">
        <p14:creationId xmlns:p14="http://schemas.microsoft.com/office/powerpoint/2010/main" val="4167955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31A4CDD-3398-3F6E-C981-67220415B1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2124968-8E70-7DE7-634F-88A5B86E3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4 </a:t>
            </a:r>
            <a:r>
              <a:rPr lang="cs-CZ" dirty="0" err="1"/>
              <a:t>Tdo</a:t>
            </a:r>
            <a:r>
              <a:rPr lang="cs-CZ" dirty="0"/>
              <a:t> 1517/2010 ze dne 27.1.2011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1B1DB46-31F0-470E-AFA9-3322610AF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případě neukončeného pokusu stačí k zániku jeho trestnosti, že se pachatel dobrovolně zdrží dalšího jednání, které považuje za potřebné k dokonám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 případě ukončeného pokusu obvykle nestačí pouhé zdržení se dalšího jednání jako u neukončeného pokusu, nýbrž je třeba dobrovolného aktivního zásahu pachatele k odstranění nebezpečí, které vzniklo zájmu chráněnému trestním zákonem z podniknutého pokusu (popřípadě je třeba dobrovolně učinit oznámení o pokusu v době, kdy takové nebezpečí mohlo být ještě odstraněno příslušným orgánem)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trestnost již ukončeného pokusu nezanikne upuštěním od opakování pokusu, a to ani tehdy, jestliže pachatel mohl bez obtíží opakovat tento pokus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1990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1B88A42-D7B6-0EC3-0FD1-E443911018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FA30217-4FF6-1AFB-FEC0-DDBB9E28A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</a:t>
            </a:r>
            <a:r>
              <a:rPr lang="cs-CZ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Tdo</a:t>
            </a:r>
            <a:r>
              <a:rPr lang="cs-CZ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337/2023 ze dne 24.5.2023</a:t>
            </a:r>
            <a:b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031819-426D-852B-B008-152DDB991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latin typeface="+mj-lt"/>
                <a:ea typeface="Times New Roman" panose="02020603050405020304" pitchFamily="18" charset="0"/>
              </a:rPr>
              <a:t>u</a:t>
            </a: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končeného pokusu zločinu vraždy podle § 21/1,  § 140/1 TZ se dopustí i pachatel, jenž zanechá svého útočného jednání vůči poškozenému v okamžiku, kdy ten upadne do bezvědomí, které pachatel vnímá jako jeho usmrcení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effectLst/>
                <a:latin typeface="+mj-lt"/>
                <a:ea typeface="Times New Roman" panose="02020603050405020304" pitchFamily="18" charset="0"/>
              </a:rPr>
              <a:t>vzhledem k tomu, že v jeho představě jde o dokonaný trestný čin, nelze pak zanechání dalšího útočného jednání hodnotit jako dobrovolné upuštění od pokusu ve smyslu § 21/3 TZ </a:t>
            </a:r>
          </a:p>
          <a:p>
            <a:pPr algn="just">
              <a:lnSpc>
                <a:spcPct val="100000"/>
              </a:lnSpc>
            </a:pPr>
            <a:endParaRPr lang="cs-CZ" sz="1800" dirty="0">
              <a:latin typeface="+mj-lt"/>
              <a:ea typeface="Times New Roman" panose="02020603050405020304" pitchFamily="18" charset="0"/>
            </a:endParaRPr>
          </a:p>
          <a:p>
            <a:pPr marL="72000" indent="0" algn="just">
              <a:lnSpc>
                <a:spcPct val="100000"/>
              </a:lnSpc>
              <a:buNone/>
            </a:pP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42367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CD987DA-51F3-4FCB-AE14-634A32311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431AEE8-105F-48DE-BFF3-9792473A1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Nezpůsobilý pokus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67A7DC5-994E-451B-932A-9A2EE186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nezpůsobilý  - nikdy nemůže dospět do fáze dokonání 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předmět útoku - nedovolené přerušení těhotenství na ženě, která není těhotná - § 159 TZ 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prostředky  - použití slepých nábojů k usmrcení  (absolutně nezpůsobilý)</a:t>
            </a:r>
          </a:p>
          <a:p>
            <a:pPr lvl="1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subjekt - pachatel  domnívající se, že trpí pohlavní chorobou  - § 155 TZ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způsobilý - na rozdíl od pokusu nezpůsobilého může dospět do fáze dokonání TČ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základem je pozitivní skutkový omyl příčetného pachatele, který mylně předpokládá způsobilost předmětu či prostředků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význam pro posouzení povahy a závažnosti pokusu</a:t>
            </a:r>
          </a:p>
          <a:p>
            <a:pPr algn="just">
              <a:lnSpc>
                <a:spcPct val="100000"/>
              </a:lnSpc>
              <a:defRPr/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altLang="cs-CZ" sz="1600" dirty="0"/>
              <a:t>upuštění od potrestání - § 46/3 TZ – pachatel nerozpoznal, že příprava či pokus nemohou vést k dokonání </a:t>
            </a:r>
          </a:p>
          <a:p>
            <a:pPr algn="just">
              <a:lnSpc>
                <a:spcPct val="100000"/>
              </a:lnSpc>
              <a:defRPr/>
            </a:pPr>
            <a:endParaRPr lang="cs-CZ" sz="17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800" b="1" dirty="0"/>
              <a:t> </a:t>
            </a:r>
            <a:endParaRPr lang="cs-CZ" sz="1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847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8C28430-919C-8258-FCB6-D82FFC4EA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A269E1F-C33C-4C18-F2FB-48251394B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5 </a:t>
            </a:r>
            <a:r>
              <a:rPr lang="cs-CZ" dirty="0" err="1"/>
              <a:t>Tdo</a:t>
            </a:r>
            <a:r>
              <a:rPr lang="cs-CZ" dirty="0"/>
              <a:t> 1220/2003 ze dne 14.1.2004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F89813-40C1-94BD-480C-042981FFB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nezpůsobilý pokus trestného činu (pokus na nezpůsobilém předmětu útoku nebo nezpůsobilými prostředky) není bez dalšího beztrestný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trestnost takového pokusu se posuzuje podle materiálního hlediska, tj. v závislosti na stupni společenské nebezpečnosti ve vztahu ke konkrétnímu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význam zde bude mít zejména způsob jednání pachatele, kterým chtěl spáchat trestný čin, dále okolnost, zda tím mohl vyvolat i jiný než zamýšlený následek, přihlédnout je třeba k osobě pachatele, k jeho dosavadním zkušenostem s trestnou činností a též k tomu, do jaké míry se jednání pachatele přiblížilo k dokonání trestného činu a jaké skutečnosti mu v tom zabránily</a:t>
            </a:r>
          </a:p>
        </p:txBody>
      </p:sp>
    </p:spTree>
    <p:extLst>
      <p:ext uri="{BB962C8B-B14F-4D97-AF65-F5344CB8AC3E}">
        <p14:creationId xmlns:p14="http://schemas.microsoft.com/office/powerpoint/2010/main" val="111582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D9AA425-8F0C-49B0-9540-6CCF537B01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592A79-1F89-4C7C-812A-D2231E2B3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effectLst/>
                <a:ea typeface="Times New Roman" panose="02020603050405020304" pitchFamily="18" charset="0"/>
              </a:rPr>
              <a:t>NS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sp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. zn. 6 </a:t>
            </a:r>
            <a:r>
              <a:rPr lang="cs-CZ" sz="3200" dirty="0" err="1">
                <a:effectLst/>
                <a:ea typeface="Times New Roman" panose="02020603050405020304" pitchFamily="18" charset="0"/>
              </a:rPr>
              <a:t>Tdo</a:t>
            </a:r>
            <a:r>
              <a:rPr lang="cs-CZ" sz="3200" dirty="0">
                <a:effectLst/>
                <a:ea typeface="Times New Roman" panose="02020603050405020304" pitchFamily="18" charset="0"/>
              </a:rPr>
              <a:t> 1623/2018 ze dne 24.1.2019</a:t>
            </a:r>
            <a:br>
              <a:rPr lang="cs-CZ" sz="3200" dirty="0">
                <a:effectLst/>
                <a:ea typeface="Times New Roman" panose="02020603050405020304" pitchFamily="18" charset="0"/>
              </a:rPr>
            </a:br>
            <a:r>
              <a:rPr lang="cs-CZ" sz="3200" dirty="0">
                <a:effectLst/>
                <a:ea typeface="Times New Roman" panose="02020603050405020304" pitchFamily="18" charset="0"/>
              </a:rPr>
              <a:t> 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4EF762-F5B3-49D8-8D74-9DFE21A80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800" dirty="0">
              <a:solidFill>
                <a:srgbClr val="000000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protože není zcela vyloučena možnost, že pachatel, který se snažil získat cizí peníze z bankomatu za použití odcizené platební karty, použije správný identifikátor v podobě tzv. PIN (zejména když hodně uživatelů platebních karet používá pro snadnější zapamatování jednoduché číselné kombinace), může se tím dopustit pokusu trestného činu krádeže spáchaného relativně nezpůsobilými prostředky, i když z důvodu své neznalosti zadal nesprávný PIN</a:t>
            </a:r>
            <a:endParaRPr lang="cs-CZ" sz="1800" dirty="0">
              <a:effectLst/>
              <a:latin typeface="+mj-lt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19387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647F6E-C533-4C71-9BD5-0CB8904D7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CFCC50-306A-47F9-8FD7-F1D88B083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B75FD25-F062-46C2-ABD9-9EF7FED85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pokusu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pokusu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 o přípravě </a:t>
            </a: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550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384A612-9652-4C07-AC24-46565BE1CF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B412590-8163-432B-9DDE-5326F05E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Rozdíl mezi přípravou a pokusem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5BD9D5-E64F-4D7B-9993-356DBC39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intenzita jednání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příprava– vytváření podmínek</a:t>
            </a:r>
          </a:p>
          <a:p>
            <a:pPr lvl="1"/>
            <a:r>
              <a:rPr lang="cs-CZ" altLang="cs-CZ" sz="1400" dirty="0"/>
              <a:t>pokus – bezprostřední směřování k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>
                <a:srgbClr val="330066"/>
              </a:buClr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obsah úmyslu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 nezahrnuje všechny okolnosti </a:t>
            </a:r>
          </a:p>
          <a:p>
            <a:pPr lvl="1"/>
            <a:r>
              <a:rPr lang="cs-CZ" altLang="cs-CZ" sz="1400" dirty="0"/>
              <a:t>pokus – je zaměřen na dokonání</a:t>
            </a:r>
          </a:p>
          <a:p>
            <a:pPr marL="72000" indent="0">
              <a:lnSpc>
                <a:spcPct val="100000"/>
              </a:lnSpc>
              <a:spcBef>
                <a:spcPts val="650"/>
              </a:spcBef>
              <a:buClrTx/>
              <a:buSzPct val="70000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intenzita zaměření vůči objektu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lvl="1"/>
            <a:r>
              <a:rPr lang="cs-CZ" altLang="cs-CZ" sz="1400" dirty="0"/>
              <a:t>příprava – ohrožuje objekt nepřímo, vzdáleně</a:t>
            </a:r>
          </a:p>
          <a:p>
            <a:pPr lvl="1"/>
            <a:r>
              <a:rPr lang="cs-CZ" altLang="cs-CZ" sz="1400" dirty="0"/>
              <a:t>pokus -  ohrožuje objekt přímo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4925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7D06E1B-BCBD-7E55-81C2-E81279C8AA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9385C4-3737-EFA8-5601-D1205E73D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VS Praha  7 To 40/2021 ze dne 15.3.2021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18BA0C-880F-0791-4F6A-0A2D26698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600" dirty="0"/>
              <a:t>při posuzování otázky do jakého stadia trestné činnosti se pachatelka dostala, zda šlo o přípravu nebo pokus trestného činu vraždy (§20, § 21, § 140/2,3a,f TZ), je nutno kromě subjektivního hlediska (jak se čin jevil pachatelce) zohlednit i hledisko objektivní, tj. zda skutečně ze strany pachatelky došlo k jednání, které bezprostředně směřovalo k dokonání trestného činu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pokud pachatelka vnikla do objektu, kde se podle jejího přesvědčení měly nacházet osoby, které se chystala usmrtit, měla připravenou zbraň, jíž chtěla k tomuto účelu použít, a hrozila jí proti dalším osobám, které měly dosažení jejího cíle pomoci, ale osoby, které chtěla usmrtit, se v objektu nenacházely, lze její jednání podřadit pouze pod úmyslné vytváření podmínek pro spáchání zvlášť závažného zločinu, protože nelze dospět k závěru, že se ze strany pachatelky jednalo o bezprostřední útok proti osobám, které se rozhodla usmrtit</a:t>
            </a:r>
          </a:p>
        </p:txBody>
      </p:sp>
    </p:spTree>
    <p:extLst>
      <p:ext uri="{BB962C8B-B14F-4D97-AF65-F5344CB8AC3E}">
        <p14:creationId xmlns:p14="http://schemas.microsoft.com/office/powerpoint/2010/main" val="2826458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>
            <a:extLst>
              <a:ext uri="{FF2B5EF4-FFF2-40B4-BE49-F238E27FC236}">
                <a16:creationId xmlns:a16="http://schemas.microsoft.com/office/drawing/2014/main" id="{AB580168-5002-4450-9A41-BD14CEC13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Dokonání </a:t>
            </a:r>
          </a:p>
        </p:txBody>
      </p:sp>
      <p:sp>
        <p:nvSpPr>
          <p:cNvPr id="14339" name="Zástupný symbol pro obsah 2">
            <a:extLst>
              <a:ext uri="{FF2B5EF4-FFF2-40B4-BE49-F238E27FC236}">
                <a16:creationId xmlns:a16="http://schemas.microsoft.com/office/drawing/2014/main" id="{21F14FA2-1323-4B65-9CC4-450C5BD9B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jedná se o objektivní </a:t>
            </a:r>
            <a:r>
              <a:rPr lang="cs-CZ" altLang="cs-CZ" sz="1600" dirty="0" err="1">
                <a:latin typeface="+mj-lt"/>
                <a:cs typeface="Arial" panose="020B0604020202020204" pitchFamily="34" charset="0"/>
              </a:rPr>
              <a:t>kriterium</a:t>
            </a:r>
            <a:r>
              <a:rPr lang="cs-CZ" altLang="cs-CZ" sz="1600" dirty="0">
                <a:latin typeface="+mj-lt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pachatel svým jednáním naplní všechny  znaky konkrétní skutkové podstaty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předčasně dokonaný TČ - jedná se o právní fikci, kdy příprava nebo pokus s ohledem na  společenskou škodlivost  je povýšena na dokonání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+mj-lt"/>
                <a:cs typeface="Arial" panose="020B0604020202020204" pitchFamily="34" charset="0"/>
              </a:rPr>
              <a:t> 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příprava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352/</a:t>
            </a:r>
            <a:r>
              <a:rPr lang="cs-CZ" altLang="cs-CZ" sz="1400" dirty="0">
                <a:latin typeface="+mj-lt"/>
              </a:rPr>
              <a:t>3</a:t>
            </a:r>
            <a:r>
              <a:rPr lang="cs-CZ" altLang="cs-CZ" sz="1400" dirty="0">
                <a:latin typeface="+mj-lt"/>
                <a:cs typeface="Arial" panose="020B0604020202020204" pitchFamily="34" charset="0"/>
              </a:rPr>
              <a:t> TZ násilí proti skupině obyvatel  a proti jednotlivci - stejně bude potrestán ten, kdo se  SPOLČÍ NEBO SROTÍ   </a:t>
            </a: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316 TZ vyzvědačství  - vyzvídá   informace s CÍLEM vyzradit je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pokus - v TZ  již není obsažen 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400" dirty="0">
              <a:latin typeface="+mj-lt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+mj-lt"/>
                <a:cs typeface="Arial" panose="020B0604020202020204" pitchFamily="34" charset="0"/>
              </a:rPr>
              <a:t>§ 93 starého TZ teror – kdo se POKUSÍ usmrtit jiného v úmyslu poškodit ústavní zřízení </a:t>
            </a:r>
          </a:p>
          <a:p>
            <a:pPr algn="just"/>
            <a:endParaRPr lang="cs-CZ" altLang="cs-CZ" sz="18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30F948-952E-4A03-8A83-E26EEE4855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D84A7AC-D275-4273-97FB-764BB84DBB40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18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1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DB59BCDD-4F23-8B57-5718-6A08C6BFC1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7D8406F-6BCC-8536-AEFA-723FAEBC0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7 </a:t>
            </a:r>
            <a:r>
              <a:rPr lang="cs-CZ" dirty="0" err="1"/>
              <a:t>Tdo</a:t>
            </a:r>
            <a:r>
              <a:rPr lang="cs-CZ" dirty="0"/>
              <a:t> 902/2011 ze dne 13.7.2011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82389CC-4041-141A-3C06-9298EA6973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k dokonání trestného činu úvěrového podvodu podle  § 211/1 TZ není třeba, aby byl úvěr skutečně poskytnut, resp. aby byla úvěrová smlouva vůbec uzavřena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tento trestný čin je dokonán již tím, že pachatel uvede nepravdivé údaje, dojde-li k tomu v rámci úkonů, které mají povahu sjednávání úvěrové smlouvy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za „sjednávání“ úvěrové smlouvy lze pokládat např. vyplnění žádosti o úvěr, její podepsání a odevzdání bance spolu s předložením dokladů o zaměstnání žadatele a o výši jeho příjmů, neboť jde o úkony, jejichž souhrn již směřuje k uzavření úvěrové smlouvy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530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8">
            <a:extLst>
              <a:ext uri="{FF2B5EF4-FFF2-40B4-BE49-F238E27FC236}">
                <a16:creationId xmlns:a16="http://schemas.microsoft.com/office/drawing/2014/main" id="{E20701CB-F31D-47B5-8994-0F0ED2057E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5123" name="Rectangle 49">
            <a:extLst>
              <a:ext uri="{FF2B5EF4-FFF2-40B4-BE49-F238E27FC236}">
                <a16:creationId xmlns:a16="http://schemas.microsoft.com/office/drawing/2014/main" id="{A9A209E9-1166-4429-95A8-B37441B20F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1600" dirty="0"/>
              <a:t>představují rozložení  páchání trestného činu  v časové ose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myšlenka sama o sobě není trestná </a:t>
            </a:r>
          </a:p>
          <a:p>
            <a:pPr eaLnBrk="1" hangingPunct="1"/>
            <a:endParaRPr lang="cs-CZ" altLang="cs-CZ" sz="1600" dirty="0"/>
          </a:p>
          <a:p>
            <a:pPr eaLnBrk="1" hangingPunct="1"/>
            <a:r>
              <a:rPr lang="cs-CZ" altLang="cs-CZ" sz="1600" dirty="0"/>
              <a:t>příprava, pokus, dokonání, dokončení  (není vývojovým stadiem)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2ECA312-9FC6-4258-9F3D-122D5FF4F5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755CD2B-F5D2-4F22-B842-8F1DCD728C27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EB94D125-585E-4F17-96EF-4613A7914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Dokončení  </a:t>
            </a:r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96B0A0FB-3F1B-4855-90EB-21C864272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endParaRPr lang="cs-CZ" sz="18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jedná se o subjektivní kriterium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/>
              <a:t> 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 ukončení pachatelových představ o TČ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je podstatným kriteriem pro posuzování společenské škodlivosti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/>
              <a:t> </a:t>
            </a:r>
            <a:endParaRPr 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/>
              <a:t>§ 171 TZ -  omezování osobní svobody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dokonání - okamžikem omezení osobní svobody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dokončení - okamžikem  ukončení omezení </a:t>
            </a:r>
          </a:p>
          <a:p>
            <a:pPr lvl="1" algn="just">
              <a:defRPr/>
            </a:pPr>
            <a:r>
              <a:rPr lang="cs-CZ" sz="1400" dirty="0">
                <a:ea typeface="+mn-ea"/>
                <a:cs typeface="+mn-cs"/>
              </a:rPr>
              <a:t>délka omezení osobní svobody se odrazí na společenské škodlivosti </a:t>
            </a:r>
          </a:p>
          <a:p>
            <a:pPr eaLnBrk="1" hangingPunct="1">
              <a:defRPr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C91AD3E-66AB-4590-A08F-42CAF7616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B083E0-9376-4DB0-9C73-F3C32DC73259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20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8A40668-BF0F-5EB2-50FA-A55AAA2B6A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D1744FF5-E37C-71C8-079B-AAC24F9A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VS Praha 4 To 3/2016 ze dne 24.3.2016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EFFC63-A4AA-6FE4-CFB1-86C9E0C5F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jestliže pachatel v žádosti o poskytnutí dotace uvede nepravdivé nebo hrubě zkreslené údaje nebo podstatné údaje zamlčí v úmyslu použít dotaci na jiný než určený účel, dopouští se pouze trestného činu dotačního podvodu podle  § 212/1 TZ a nikoli trestného činu dotačního podvodu podle § 212/2 TZ, bez ohledu na to, zda skutečně poté použije dotaci na jiný než určený účel </a:t>
            </a:r>
          </a:p>
          <a:p>
            <a:pPr algn="just">
              <a:lnSpc>
                <a:spcPct val="100000"/>
              </a:lnSpc>
            </a:pPr>
            <a:endParaRPr lang="cs-CZ" sz="1600" dirty="0"/>
          </a:p>
          <a:p>
            <a:pPr algn="just">
              <a:lnSpc>
                <a:spcPct val="100000"/>
              </a:lnSpc>
            </a:pPr>
            <a:r>
              <a:rPr lang="cs-CZ" sz="1600" dirty="0"/>
              <a:t>uvedením nepravdivých nebo hrubě zkreslených údajů nebo zamlčením podstatných údajů je trestný čin podle § </a:t>
            </a:r>
            <a:r>
              <a:rPr lang="cs-CZ" sz="1600"/>
              <a:t>212/1 TZ </a:t>
            </a:r>
            <a:r>
              <a:rPr lang="cs-CZ" sz="1600" dirty="0"/>
              <a:t>již dokonán, přičemž uskutečnění předsevzatého úmyslu použít dotaci na jiný než určený účel by bylo pouhým dokončením tohoto trestného činu</a:t>
            </a:r>
          </a:p>
        </p:txBody>
      </p:sp>
    </p:spTree>
    <p:extLst>
      <p:ext uri="{BB962C8B-B14F-4D97-AF65-F5344CB8AC3E}">
        <p14:creationId xmlns:p14="http://schemas.microsoft.com/office/powerpoint/2010/main" val="3469194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3EF32A91-C7B1-4CD1-A3C3-17BBD4AD9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64B4977F-5D99-421A-9EFE-B3595CEFDA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b="1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Děkuji za pozornost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4000" b="1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Otázky…???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4000" b="1" dirty="0"/>
              <a:t> 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81924" name="Zástupný symbol pro číslo snímku 4">
            <a:extLst>
              <a:ext uri="{FF2B5EF4-FFF2-40B4-BE49-F238E27FC236}">
                <a16:creationId xmlns:a16="http://schemas.microsoft.com/office/drawing/2014/main" id="{AA8E9AB1-5699-44C1-B83E-F1893FBEF74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B9C1AAF-D6B5-4F12-9286-2F87B63DDD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>
            <a:extLst>
              <a:ext uri="{FF2B5EF4-FFF2-40B4-BE49-F238E27FC236}">
                <a16:creationId xmlns:a16="http://schemas.microsoft.com/office/drawing/2014/main" id="{FD4D831B-3778-4661-96FD-FCBFB1FF3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2947" name="Zástupný symbol pro obsah 2">
            <a:extLst>
              <a:ext uri="{FF2B5EF4-FFF2-40B4-BE49-F238E27FC236}">
                <a16:creationId xmlns:a16="http://schemas.microsoft.com/office/drawing/2014/main" id="{48084C51-C045-4E5D-B0E6-8CD31C8EA53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/>
              <a:t>prof. </a:t>
            </a:r>
            <a:r>
              <a:rPr lang="cs-CZ" altLang="cs-CZ" b="1" dirty="0"/>
              <a:t>JUDr. Marek Fryšták, Ph.D.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Katedra trestního práva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Právnická fakulta Masarykovy univerzity 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Veveří 70, 611 80 Brno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Tel. + 420 549 493 870, Fax. + 420 541 213 162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b="1" dirty="0"/>
              <a:t>E-mail: </a:t>
            </a:r>
            <a:r>
              <a:rPr lang="cs-CZ" altLang="cs-CZ" b="1" dirty="0">
                <a:hlinkClick r:id="rId2"/>
              </a:rPr>
              <a:t>Marek.Frystak@law.muni.cz</a:t>
            </a:r>
            <a:r>
              <a:rPr lang="cs-CZ" altLang="cs-CZ" b="1" dirty="0"/>
              <a:t> 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82948" name="Zástupný symbol pro číslo snímku 4">
            <a:extLst>
              <a:ext uri="{FF2B5EF4-FFF2-40B4-BE49-F238E27FC236}">
                <a16:creationId xmlns:a16="http://schemas.microsoft.com/office/drawing/2014/main" id="{AEEAF108-0BE0-4AE6-B50B-0C117EA509E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3CFEDC-F60B-4EDA-9984-070A7F6A4D0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DB653D72-1721-4279-B131-B9C7F8325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Příprava - § 20 TZ</a:t>
            </a:r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38FC3D6D-C081-4DEB-8BAE-68355A3C3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její trestnost se vztahuje na zvlášť závažné zločiny + musí to být u příslušného TČ výslovně uvedeno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uvedené vyjádření je projevem formálního pojetí TČ</a:t>
            </a:r>
          </a:p>
          <a:p>
            <a:pPr lvl="1" algn="just"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směřuje k individuálně určenému zvlášť závažnému zločinu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jednání úmyslné 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vyznačuje se nedostatkem následku</a:t>
            </a:r>
          </a:p>
          <a:p>
            <a:pPr algn="just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 se o vytváření podmínek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k objektu připravovaného TČ tam příprava směřuje nepřímo </a:t>
            </a:r>
          </a:p>
          <a:p>
            <a:pPr algn="just"/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99C6CA-E356-44BA-91A2-0DEFE7E0F88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426B9C-A3C7-4159-AF56-FDB481ED393C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3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D27AAB86-06A1-4FC7-B3DF-F21ADDD1E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7171" name="Zástupný symbol pro obsah 2">
            <a:extLst>
              <a:ext uri="{FF2B5EF4-FFF2-40B4-BE49-F238E27FC236}">
                <a16:creationId xmlns:a16="http://schemas.microsoft.com/office/drawing/2014/main" id="{967D8B32-DF35-484B-8C03-451F65381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formy přípravy  - demonstrativní výčet </a:t>
            </a:r>
          </a:p>
          <a:p>
            <a:pPr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spolčení  - výslovně či konkludentně  dvě a více osob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TČ bude páchána v budoucnu </a:t>
            </a:r>
          </a:p>
          <a:p>
            <a:pPr lvl="2">
              <a:lnSpc>
                <a:spcPct val="100000"/>
              </a:lnSpc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srocení  - výslovně či konkludentně nejméně tři osoby</a:t>
            </a:r>
          </a:p>
          <a:p>
            <a:pPr marL="324000" lvl="1" indent="0"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TČ bude páchána  aktuálně, hned</a:t>
            </a:r>
          </a:p>
          <a:p>
            <a:pPr lvl="2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organizátorství,  návod, pomoc</a:t>
            </a:r>
          </a:p>
          <a:p>
            <a:pPr marL="324000" lvl="1" indent="0"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altLang="cs-CZ" sz="1400" dirty="0" err="1">
                <a:latin typeface="Arial" panose="020B0604020202020204" pitchFamily="34" charset="0"/>
                <a:cs typeface="Arial" panose="020B0604020202020204" pitchFamily="34" charset="0"/>
              </a:rPr>
              <a:t>akcesorita</a:t>
            </a: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účastenství - hlavní TČ musí být spáchán alespoň vy vývojovém stadiu pokusu, jinak je účastník trestně odpovědný pouze za přípravu  </a:t>
            </a:r>
          </a:p>
          <a:p>
            <a:pPr lvl="2" algn="just"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eaLnBrk="1" hangingPunct="1"/>
            <a:r>
              <a:rPr lang="cs-CZ" altLang="cs-CZ" sz="1400" dirty="0"/>
              <a:t>opatřovaní nebo přizpůsobování  prostředků nebo  nástrojů</a:t>
            </a:r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AF2A2A-37C4-4252-9DCF-107701F7E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BE5D323-394A-4B61-9769-E9D13F679285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E9240EFC-341F-476F-BD8A-D8D3EFD33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b="1"/>
              <a:t> </a:t>
            </a:r>
            <a:endParaRPr lang="cs-CZ" altLang="cs-CZ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4DDC96AD-2E6A-4060-B07C-2F028C1CA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zánik trestnosti přípravy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dobrovolné upuštění od dalšího jednání a odstranění nebezpečí, kterého hrozilo nebo učinění oznámení o přípravě </a:t>
            </a:r>
          </a:p>
          <a:p>
            <a:pPr lvl="1" algn="just"/>
            <a:endParaRPr lang="cs-CZ" alt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dobrovolnost představuje jednání bez „vnějšího tlaku“  - objektivní kategorie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tím není vyloučena trestní odpovědnost za  jiný dokonaný TČ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0000"/>
              </a:lnSpc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zánik trestnosti dle starého TZ stačilo, když pachatel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dobrovolně upustil od dalšího jednání NEBO učinil oznámení o přípravě </a:t>
            </a:r>
          </a:p>
          <a:p>
            <a:pPr lvl="1"/>
            <a:r>
              <a:rPr lang="cs-CZ" altLang="cs-CZ" sz="1400" dirty="0">
                <a:latin typeface="Arial" panose="020B0604020202020204" pitchFamily="34" charset="0"/>
                <a:cs typeface="Arial" panose="020B0604020202020204" pitchFamily="34" charset="0"/>
              </a:rPr>
              <a:t>ad absurdum tedy mohl učinit oznámení a dál pokračovat </a:t>
            </a:r>
          </a:p>
          <a:p>
            <a:pPr algn="just" eaLnBrk="1" hangingPunct="1">
              <a:lnSpc>
                <a:spcPct val="100000"/>
              </a:lnSpc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00000"/>
              </a:lnSpc>
            </a:pPr>
            <a:r>
              <a:rPr lang="cs-CZ" sz="1600" dirty="0">
                <a:latin typeface="+mj-lt"/>
                <a:cs typeface="Times New Roman" panose="02020603050405020304" pitchFamily="18" charset="0"/>
              </a:rPr>
              <a:t>za odstranění nebezpečí ve smyslu § 20/3a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TrZ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nelze považovat dočasné znepřístupnění internetových stránek, prostřednictvím kterých pachatel uváděl v omyl jiné osoby, aby od nich vylákal peníze na nákup neexistujících dluhopisů v rozsahu způsobení škody velkého rozsahu; takové jednání není důvodem zániku trestní odpovědnosti za přípravu zločinu podvodu podle §/1 a § 2091, 5a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TrZ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– NS 5 </a:t>
            </a:r>
            <a:r>
              <a:rPr lang="cs-CZ" sz="1600" dirty="0" err="1">
                <a:latin typeface="+mj-lt"/>
                <a:cs typeface="Times New Roman" panose="02020603050405020304" pitchFamily="18" charset="0"/>
              </a:rPr>
              <a:t>Tdo</a:t>
            </a:r>
            <a:r>
              <a:rPr lang="cs-CZ" sz="1600" dirty="0">
                <a:latin typeface="+mj-lt"/>
                <a:cs typeface="Times New Roman" panose="02020603050405020304" pitchFamily="18" charset="0"/>
              </a:rPr>
              <a:t> 1023/2022</a:t>
            </a:r>
          </a:p>
          <a:p>
            <a:pPr marL="72000" indent="0" algn="just" eaLnBrk="1" hangingPunct="1">
              <a:lnSpc>
                <a:spcPct val="100000"/>
              </a:lnSpc>
              <a:buNone/>
            </a:pPr>
            <a:br>
              <a:rPr lang="cs-CZ" sz="1600" dirty="0">
                <a:latin typeface="+mj-lt"/>
                <a:cs typeface="Times New Roman" panose="02020603050405020304" pitchFamily="18" charset="0"/>
              </a:rPr>
            </a:br>
            <a:br>
              <a:rPr lang="cs-CZ" sz="1600" dirty="0">
                <a:latin typeface="+mj-lt"/>
                <a:cs typeface="Times New Roman" panose="02020603050405020304" pitchFamily="18" charset="0"/>
              </a:rPr>
            </a:br>
            <a:endParaRPr lang="cs-CZ" altLang="cs-CZ" sz="16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25A9605-05EF-4AE0-A502-27EC8A8AAE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7087AE6-7715-4837-9755-68AF4DB0477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F1F7E00-BD50-8532-C4AF-F7C8848CAB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CAD9283D-1A89-62A6-4B79-1072BDDA7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8 </a:t>
            </a:r>
            <a:r>
              <a:rPr lang="cs-CZ" dirty="0" err="1"/>
              <a:t>Tdo</a:t>
            </a:r>
            <a:r>
              <a:rPr lang="cs-CZ" dirty="0"/>
              <a:t> 514/2017 ze dne 30.8.2017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1FD9B5-3C83-6369-0E6E-D2B02326EE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1400" dirty="0"/>
              <a:t>přípravou trestného činu se rozumí úmyslné vytváření podmínek pro spáchání zvlášť závažného zločinu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pouhou myšlenku spáchat trestný čin, která je beztrestná ve smyslu zásady </a:t>
            </a:r>
            <a:r>
              <a:rPr lang="cs-CZ" sz="1400" i="1" dirty="0" err="1">
                <a:effectLst/>
              </a:rPr>
              <a:t>cogitationis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poenam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nemo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patitur</a:t>
            </a:r>
            <a:r>
              <a:rPr lang="cs-CZ" sz="1400" dirty="0"/>
              <a:t> (za samotný úmysl spáchat trestný čin se netrestá, resp. myšlenky trestu nepodléhají), nelze považovat za přípravu trestného činu; podobně je tomu zásadně i u projevu myšlenky spáchat trestný čin, není-li již takovýto projev myšlenky sám o sobě trestný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tím se příprava liší na jedné straně od beztrestného projevu úmyslu spáchat zvlášť závažný zločin a na druhé straně od pokusu trestného činu, při němž pachatelovo jednání pokročilo dále než příprava, neboť již bezprostředně směřuje k jeho dokonání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projev myšlenky spáchat trestný čin, zejména jde-li o projev verbální, bude výjimečně trestný jako příprava tehdy, pokud pachatel již přistoupil též ke konkrétnímu jednání, z něhož by byla patrná reálnost jeho myšlenky konkrétní trestný čin (např. vraždu) uskutečnit, byť nikoli bezprostředně 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pro vystižení hranice mezi beztrestným vyjádřením úmyslu čin spáchat, které přípravou ještě není, a situací, kdy jde již o vytváření podmínek pro spáchání zvlášť závažného zločinu, a tedy přípravu, je důležité zhodnocení konkrétních okolností, za nichž k vyjádření myšlenky pachatele a případně jejímu sdělení jiné osobě došlo</a:t>
            </a:r>
          </a:p>
          <a:p>
            <a:pPr algn="just">
              <a:lnSpc>
                <a:spcPct val="100000"/>
              </a:lnSpc>
            </a:pPr>
            <a:endParaRPr lang="cs-CZ" sz="1400" dirty="0"/>
          </a:p>
          <a:p>
            <a:pPr algn="just">
              <a:lnSpc>
                <a:spcPct val="100000"/>
              </a:lnSpc>
            </a:pPr>
            <a:r>
              <a:rPr lang="cs-CZ" sz="1400" dirty="0"/>
              <a:t>verbální projev myšlenky spáchat trestný čin může být trestný, je-li jím naplněna skutková podstata některého z trestných činů </a:t>
            </a:r>
            <a:r>
              <a:rPr lang="cs-CZ" sz="1400" i="1" dirty="0">
                <a:effectLst/>
              </a:rPr>
              <a:t>(</a:t>
            </a:r>
            <a:r>
              <a:rPr lang="cs-CZ" sz="1400" i="1" dirty="0" err="1">
                <a:effectLst/>
              </a:rPr>
              <a:t>delicta</a:t>
            </a:r>
            <a:r>
              <a:rPr lang="cs-CZ" sz="1400" i="1" dirty="0">
                <a:effectLst/>
              </a:rPr>
              <a:t> </a:t>
            </a:r>
            <a:r>
              <a:rPr lang="cs-CZ" sz="1400" i="1" dirty="0" err="1">
                <a:effectLst/>
              </a:rPr>
              <a:t>sui</a:t>
            </a:r>
            <a:r>
              <a:rPr lang="cs-CZ" sz="1400" i="1" dirty="0">
                <a:effectLst/>
              </a:rPr>
              <a:t> generis)</a:t>
            </a:r>
            <a:r>
              <a:rPr lang="cs-CZ" sz="1400" dirty="0"/>
              <a:t>, u nichž pro naplnění jejich zákonných znaků není rozhodné, zda pachatel zamýšlí skutečně svou hrozbu uskutečnit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780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700B2B82-A33C-61E6-D4FD-4F4846FE2B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EB1A6A4-F433-F53E-DF54-93F430A42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r>
              <a:rPr lang="cs-CZ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Tdo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1023/2022 ze dne 31. 5. 2023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2B73E0-AED4-DFDA-F148-170A519A3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dočasné znepřístupnění internetových stránek ze strany obviněného, prostřednictvím kterých uváděl v omyl jiné osoby, aby od nich vylákal peníze na nákup neexistujících dluhopisů v rozsahu způsobení škody velkého rozsahu, nelze považovat za odstranění nebezpečí ve smyslu § 20/3a a TZ  a nevede tedy k zániku trestní odpovědnosti za přípravu zločinu podvodu podle § 20/1 a § 209/1, 5a TZ</a:t>
            </a:r>
            <a:endParaRPr lang="cs-CZ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61801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A176FE04-B938-40DE-88DE-A2D7EE36E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 altLang="cs-CZ" sz="2800"/>
              <a:t>Pokus - § 2</a:t>
            </a:r>
            <a:r>
              <a:rPr lang="cs-CZ" altLang="cs-CZ" sz="2800">
                <a:latin typeface="Times New Roman" panose="02020603050405020304" pitchFamily="18" charset="0"/>
              </a:rPr>
              <a:t>1</a:t>
            </a:r>
            <a:r>
              <a:rPr lang="cs-CZ" altLang="cs-CZ" sz="2800"/>
              <a:t> TZ</a:t>
            </a:r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AB4DD271-5201-47EE-8AD8-B4BB8E57E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600" dirty="0"/>
              <a:t>jednání bezprostředně směřující k dokonání trestného činu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směřuje k individuálně určenému  TČ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lnSpc>
                <a:spcPct val="100000"/>
              </a:lnSpc>
            </a:pPr>
            <a:r>
              <a:rPr lang="cs-CZ" altLang="cs-CZ" sz="1600" dirty="0"/>
              <a:t>jednání úmyslné 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započal s jednáním  popsaným ve skutkové podstatě, tj. začal naplňovat znaky objektivní stránky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pachatel nezačal naplňovat jednání  popsané ve skutkové podstatě,  ale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odstraňuje poslední rozhodnou překážku  bránící v dokonání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pokud by se nejednalo o poslední rozhodnou překážku, byla by to příprava; aplikační praxe by to posuzovala jako pokus </a:t>
            </a:r>
          </a:p>
          <a:p>
            <a:pPr marL="1200150" lvl="2" indent="-285750" algn="just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poslední rozhodná překážka je vyjádřením oné „bezprostřednosti“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b="1" dirty="0">
                <a:latin typeface="Arial" pitchFamily="34" charset="0"/>
                <a:cs typeface="Arial" pitchFamily="34" charset="0"/>
              </a:rPr>
              <a:t> </a:t>
            </a: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mezi objektem trestného činu a následkem není žádná překážka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namíří zbraň </a:t>
            </a:r>
          </a:p>
          <a:p>
            <a:pPr marL="1200150" lvl="2" indent="-285750">
              <a:lnSpc>
                <a:spcPct val="100000"/>
              </a:lnSpc>
              <a:buFont typeface="Arial" panose="020B0604020202020204" pitchFamily="34" charset="0"/>
              <a:buChar char="•"/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zloděj vstoupil do bytu s úmyslem krást</a:t>
            </a:r>
          </a:p>
          <a:p>
            <a:pPr>
              <a:lnSpc>
                <a:spcPct val="100000"/>
              </a:lnSpc>
            </a:pPr>
            <a:endParaRPr lang="cs-CZ" altLang="cs-CZ" sz="16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algn="just" eaLnBrk="1" hangingPunct="1"/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A833FA-AA7D-4645-AC64-6B33F9641E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9A552E6-42CB-4D2E-8CD5-9FED6C6149CA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8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3C04FCB1-1B10-42A3-8DBF-18EB298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endParaRPr lang="cs-CZ" altLang="cs-CZ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76A3E71C-8F74-493E-809D-CD268B879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ukončený</a:t>
            </a:r>
          </a:p>
          <a:p>
            <a:pPr marL="72000" indent="0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učiní vše, co považuje subjektivně za nutné k dokonání trestnému činu, např. podá poškozenému smrtící dávku jedu v úmyslu jej usmrtit   </a:t>
            </a:r>
          </a:p>
          <a:p>
            <a:pPr algn="just">
              <a:lnSpc>
                <a:spcPct val="100000"/>
              </a:lnSpc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neukončený </a:t>
            </a:r>
          </a:p>
          <a:p>
            <a:pPr marL="72000" indent="0" algn="just">
              <a:lnSpc>
                <a:spcPct val="100000"/>
              </a:lnSpc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ea typeface="+mn-ea"/>
                <a:cs typeface="Arial" pitchFamily="34" charset="0"/>
              </a:rPr>
              <a:t>pachatel podá poškozenému pouze první dávku jedu s tím, že mu bude podávat další </a:t>
            </a:r>
          </a:p>
          <a:p>
            <a:pPr lvl="1" algn="just">
              <a:defRPr/>
            </a:pPr>
            <a:endParaRPr lang="cs-CZ" sz="1400" dirty="0">
              <a:latin typeface="Arial" pitchFamily="34" charset="0"/>
              <a:ea typeface="+mn-ea"/>
              <a:cs typeface="Arial" pitchFamily="34" charset="0"/>
            </a:endParaRPr>
          </a:p>
          <a:p>
            <a:pPr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kvalifikovaný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endParaRPr lang="cs-CZ" sz="1600" dirty="0">
              <a:latin typeface="Arial" pitchFamily="34" charset="0"/>
              <a:cs typeface="Arial" pitchFamily="34" charset="0"/>
            </a:endParaRP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zdánlivý souběh pokusu o TČ a dokonání TČ, jehož společenská škodlivost je nižší než u pokusu</a:t>
            </a:r>
          </a:p>
          <a:p>
            <a:pPr lvl="1" algn="just"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pokus vraždy § 140 TZ, který zároveň naplňuje znaky dokonaného těžkého ublížení  na zdraví - právní kvalifikace bude samozřejmě pokus k § 140  TZ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None/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0">
                <a:latin typeface="Arial" pitchFamily="34" charset="0"/>
                <a:cs typeface="Arial" pitchFamily="34" charset="0"/>
              </a:rPr>
              <a:t>nekvalifikovaný/ prostý  - chybí zde zmiňovaný zdánlivý souběh </a:t>
            </a:r>
          </a:p>
          <a:p>
            <a:pPr>
              <a:lnSpc>
                <a:spcPct val="100000"/>
              </a:lnSpc>
              <a:defRPr/>
            </a:pPr>
            <a:endParaRPr lang="cs-CZ" sz="1800" dirty="0"/>
          </a:p>
          <a:p>
            <a:pPr eaLnBrk="1" hangingPunct="1">
              <a:defRPr/>
            </a:pPr>
            <a:endParaRPr lang="cs-CZ" sz="1800" dirty="0">
              <a:latin typeface="Arial" charset="0"/>
              <a:cs typeface="Arial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3BDDFB8-4F53-420E-955C-54076C7EAE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21C10FD-20C0-4786-8896-81882FA8BE14}" type="slidenum">
              <a:rPr lang="cs-CZ" altLang="cs-CZ" sz="1200">
                <a:latin typeface="Trebuchet MS" panose="020B0603020202020204" pitchFamily="34" charset="0"/>
              </a:rPr>
              <a:pPr eaLnBrk="1" hangingPunct="1"/>
              <a:t>9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 (1)</Template>
  <TotalTime>73</TotalTime>
  <Words>2038</Words>
  <Application>Microsoft Office PowerPoint</Application>
  <PresentationFormat>Širokoúhlá obrazovka</PresentationFormat>
  <Paragraphs>253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9" baseType="lpstr">
      <vt:lpstr>Arial</vt:lpstr>
      <vt:lpstr>Tahoma</vt:lpstr>
      <vt:lpstr>Times New Roman</vt:lpstr>
      <vt:lpstr>Trebuchet MS</vt:lpstr>
      <vt:lpstr>Wingdings</vt:lpstr>
      <vt:lpstr>Prezentace_MU_CZ</vt:lpstr>
      <vt:lpstr>Vývojová stádia </vt:lpstr>
      <vt:lpstr>Prezentace aplikace PowerPoint</vt:lpstr>
      <vt:lpstr>Příprava - § 20 TZ</vt:lpstr>
      <vt:lpstr> </vt:lpstr>
      <vt:lpstr> </vt:lpstr>
      <vt:lpstr>8 Tdo 514/2017 ze dne 30.8.2017 </vt:lpstr>
      <vt:lpstr>5 Tdo 1023/2022 ze dne 31. 5. 2023</vt:lpstr>
      <vt:lpstr>Pokus - § 21 TZ</vt:lpstr>
      <vt:lpstr>Prezentace aplikace PowerPoint</vt:lpstr>
      <vt:lpstr>4 Tdo 1517/2010 ze dne 27.1.2011</vt:lpstr>
      <vt:lpstr>1 Tdo 337/2023 ze dne 24.5.2023 </vt:lpstr>
      <vt:lpstr>Nezpůsobilý pokus </vt:lpstr>
      <vt:lpstr>5 Tdo 1220/2003 ze dne 14.1.2004</vt:lpstr>
      <vt:lpstr>NS sp. zn. 6 Tdo 1623/2018 ze dne 24.1.2019  </vt:lpstr>
      <vt:lpstr>Prezentace aplikace PowerPoint</vt:lpstr>
      <vt:lpstr>Rozdíl mezi přípravou a pokusem</vt:lpstr>
      <vt:lpstr>VS Praha  7 To 40/2021 ze dne 15.3.2021</vt:lpstr>
      <vt:lpstr>Dokonání </vt:lpstr>
      <vt:lpstr>7 Tdo 902/2011 ze dne 13.7.2011</vt:lpstr>
      <vt:lpstr>Dokončení  </vt:lpstr>
      <vt:lpstr>VS Praha 4 To 3/2016 ze dne 24.3.2016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Buchalová</dc:creator>
  <cp:lastModifiedBy>Marek Fryšták</cp:lastModifiedBy>
  <cp:revision>96</cp:revision>
  <cp:lastPrinted>1601-01-01T00:00:00Z</cp:lastPrinted>
  <dcterms:created xsi:type="dcterms:W3CDTF">2019-01-29T09:52:45Z</dcterms:created>
  <dcterms:modified xsi:type="dcterms:W3CDTF">2024-05-04T21:14:27Z</dcterms:modified>
</cp:coreProperties>
</file>