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1" r:id="rId6"/>
    <p:sldId id="278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323" r:id="rId16"/>
    <p:sldId id="324" r:id="rId17"/>
    <p:sldId id="269" r:id="rId18"/>
    <p:sldId id="272" r:id="rId19"/>
    <p:sldId id="270" r:id="rId20"/>
    <p:sldId id="273" r:id="rId21"/>
    <p:sldId id="274" r:id="rId22"/>
    <p:sldId id="275" r:id="rId23"/>
    <p:sldId id="276" r:id="rId24"/>
    <p:sldId id="277" r:id="rId25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3741" autoAdjust="0"/>
  </p:normalViewPr>
  <p:slideViewPr>
    <p:cSldViewPr snapToGrid="0">
      <p:cViewPr varScale="1">
        <p:scale>
          <a:sx n="62" d="100"/>
          <a:sy n="62" d="100"/>
        </p:scale>
        <p:origin x="892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44639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38913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2389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02896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15081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922424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68154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97284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751614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08963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None/>
            </a:pPr>
            <a:endParaRPr lang="cs-CZ" sz="1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0567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932896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811727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5931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19305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97111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ctr"/>
            <a:endParaRPr lang="cs-CZ" b="0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4681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63525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147741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2359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2488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10554" y="2556416"/>
            <a:ext cx="8522680" cy="1171580"/>
          </a:xfrm>
        </p:spPr>
        <p:txBody>
          <a:bodyPr/>
          <a:lstStyle/>
          <a:p>
            <a:r>
              <a:rPr lang="cs-CZ" dirty="0"/>
              <a:t>Subjekty správního práva, správně právní vztahy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David Hejč</a:t>
            </a:r>
            <a:endParaRPr lang="cs-CZ" i="1" dirty="0"/>
          </a:p>
          <a:p>
            <a:endParaRPr lang="cs-CZ" i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7297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Veřejnoprávní korporace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89999"/>
            <a:ext cx="8066301" cy="4139998"/>
          </a:xfrm>
        </p:spPr>
        <p:txBody>
          <a:bodyPr/>
          <a:lstStyle/>
          <a:p>
            <a:r>
              <a:rPr lang="cs-CZ" dirty="0"/>
              <a:t>právnické osoby veřejného práva </a:t>
            </a:r>
          </a:p>
          <a:p>
            <a:r>
              <a:rPr lang="cs-CZ" dirty="0"/>
              <a:t>plní úkoly veřejného zájmu</a:t>
            </a:r>
          </a:p>
          <a:p>
            <a:r>
              <a:rPr lang="cs-CZ" dirty="0"/>
              <a:t>subjekty odlišné od státu – autonomie vs dozor</a:t>
            </a:r>
          </a:p>
          <a:p>
            <a:pPr marL="72000" indent="0">
              <a:buNone/>
            </a:pPr>
            <a:r>
              <a:rPr lang="cs-CZ" dirty="0"/>
              <a:t>Patří mezi ně: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územní samosprávné celky – obce a kraje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profesní komory – např. Česká advokátní komora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veřejné vysoké školy </a:t>
            </a:r>
          </a:p>
        </p:txBody>
      </p:sp>
    </p:spTree>
    <p:extLst>
      <p:ext uri="{BB962C8B-B14F-4D97-AF65-F5344CB8AC3E}">
        <p14:creationId xmlns:p14="http://schemas.microsoft.com/office/powerpoint/2010/main" val="1970824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13040" y="569972"/>
            <a:ext cx="8066301" cy="451576"/>
          </a:xfrm>
        </p:spPr>
        <p:txBody>
          <a:bodyPr/>
          <a:lstStyle/>
          <a:p>
            <a:r>
              <a:rPr lang="cs-CZ" sz="3200" dirty="0"/>
              <a:t>Jiné právnické osoby veřejného práva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10554" y="1482725"/>
            <a:ext cx="8066301" cy="4139998"/>
          </a:xfrm>
        </p:spPr>
        <p:txBody>
          <a:bodyPr/>
          <a:lstStyle/>
          <a:p>
            <a:r>
              <a:rPr lang="cs-CZ" sz="2000" dirty="0"/>
              <a:t>tzn. jiné než veřejnoprávní korporace uvedené v předchozím snímku prezentace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1" dirty="0"/>
              <a:t>veřejný ústav</a:t>
            </a:r>
          </a:p>
          <a:p>
            <a:r>
              <a:rPr lang="cs-CZ" sz="2000" dirty="0"/>
              <a:t>veřejnoprávní instituce nepodnikatelského typu (např. veřejné výzkumné a zkušební ústavy)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1" dirty="0"/>
              <a:t>veřejný podnik</a:t>
            </a:r>
          </a:p>
          <a:p>
            <a:r>
              <a:rPr kumimoji="1" lang="cs-CZ" sz="2000" kern="1200" dirty="0">
                <a:latin typeface="Arial" charset="0"/>
              </a:rPr>
              <a:t>podnik obstarávající určitou část úkolů veřejné správy</a:t>
            </a:r>
            <a:r>
              <a:rPr lang="cs-CZ" sz="2000" dirty="0"/>
              <a:t> (např. dopravní podniky měst)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1" dirty="0"/>
              <a:t>veřejný fond</a:t>
            </a:r>
          </a:p>
          <a:p>
            <a:r>
              <a:rPr lang="cs-CZ" sz="2000" dirty="0"/>
              <a:t>majetková podstata (např. Státní fond dopravní infrastruktury)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731623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10554" y="124381"/>
            <a:ext cx="8295841" cy="488015"/>
          </a:xfrm>
        </p:spPr>
        <p:txBody>
          <a:bodyPr/>
          <a:lstStyle/>
          <a:p>
            <a:pPr algn="ctr"/>
            <a:r>
              <a:rPr lang="cs-CZ" sz="2800" dirty="0"/>
              <a:t>Právnické osoby soukromého práva v zákonem určeném postavení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25323" y="1881182"/>
            <a:ext cx="8066301" cy="4598818"/>
          </a:xfrm>
        </p:spPr>
        <p:txBody>
          <a:bodyPr/>
          <a:lstStyle/>
          <a:p>
            <a:pPr algn="just"/>
            <a:r>
              <a:rPr lang="cs-CZ" sz="2400" b="1" dirty="0"/>
              <a:t>Nadace  a nadační fondy</a:t>
            </a:r>
            <a:r>
              <a:rPr lang="cs-CZ" sz="2400" dirty="0"/>
              <a:t> zřízené na základě občanského zákoníku, mají-li veřejně prospěšný účel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např. Nadace „</a:t>
            </a:r>
            <a:r>
              <a:rPr lang="cs-CZ" i="1" dirty="0"/>
              <a:t>Nadání Josefa, Marie a Zdeňky Hlávkových</a:t>
            </a:r>
            <a:r>
              <a:rPr lang="cs-CZ" dirty="0"/>
              <a:t>“</a:t>
            </a:r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endParaRPr lang="cs-CZ" dirty="0"/>
          </a:p>
          <a:p>
            <a:r>
              <a:rPr lang="cs-CZ" sz="2400" dirty="0"/>
              <a:t>právnické osoby, na které byla </a:t>
            </a:r>
            <a:r>
              <a:rPr lang="cs-CZ" sz="2400" b="1" dirty="0"/>
              <a:t>přenesena (propůjčena) určitá dílčí  pravomoc</a:t>
            </a:r>
            <a:r>
              <a:rPr lang="cs-CZ" sz="2400" dirty="0"/>
              <a:t> subjektů veřejné správy (</a:t>
            </a:r>
            <a:r>
              <a:rPr lang="cs-CZ" sz="2400" b="1" dirty="0"/>
              <a:t>nepřímý</a:t>
            </a:r>
            <a:r>
              <a:rPr lang="cs-CZ" sz="2400" dirty="0"/>
              <a:t> vykonavatel státní správy)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např. právnické osoby provozující stanice technické kontroly (STK)</a:t>
            </a:r>
          </a:p>
        </p:txBody>
      </p:sp>
    </p:spTree>
    <p:extLst>
      <p:ext uri="{BB962C8B-B14F-4D97-AF65-F5344CB8AC3E}">
        <p14:creationId xmlns:p14="http://schemas.microsoft.com/office/powerpoint/2010/main" val="3636813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166327"/>
            <a:ext cx="8066301" cy="451576"/>
          </a:xfrm>
        </p:spPr>
        <p:txBody>
          <a:bodyPr/>
          <a:lstStyle/>
          <a:p>
            <a:pPr algn="ctr"/>
            <a:r>
              <a:rPr lang="cs-CZ" sz="3200" dirty="0"/>
              <a:t>Fyzické osoby v zákonem určeném postavení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214002"/>
            <a:ext cx="8066301" cy="4139998"/>
          </a:xfrm>
        </p:spPr>
        <p:txBody>
          <a:bodyPr/>
          <a:lstStyle/>
          <a:p>
            <a:pPr algn="just"/>
            <a:r>
              <a:rPr lang="cs-CZ" dirty="0"/>
              <a:t>fyzické osoby, na které byl </a:t>
            </a:r>
            <a:r>
              <a:rPr lang="cs-CZ" b="1" dirty="0"/>
              <a:t>přenesen (propůjčen) určitý výkon veřejné správy</a:t>
            </a:r>
          </a:p>
          <a:p>
            <a:pPr marL="72000" indent="0" algn="just">
              <a:buNone/>
            </a:pPr>
            <a:endParaRPr lang="cs-CZ" b="1" dirty="0"/>
          </a:p>
          <a:p>
            <a:pPr algn="just"/>
            <a:r>
              <a:rPr lang="cs-CZ" dirty="0"/>
              <a:t>např. </a:t>
            </a:r>
            <a:r>
              <a:rPr kumimoji="1" lang="cs-CZ" kern="1200" dirty="0">
                <a:latin typeface="Arial" charset="0"/>
              </a:rPr>
              <a:t>veřejné stráže: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kumimoji="1" lang="cs-CZ" kern="1200" dirty="0">
                <a:latin typeface="Arial" charset="0"/>
              </a:rPr>
              <a:t>lesní stráž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kumimoji="1" lang="cs-CZ" kern="1200" dirty="0">
                <a:latin typeface="Arial" charset="0"/>
              </a:rPr>
              <a:t>myslivecká stráž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kumimoji="1" lang="cs-CZ" kern="1200" dirty="0">
                <a:latin typeface="Arial" charset="0"/>
              </a:rPr>
              <a:t>rybářská stráž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kumimoji="1" lang="cs-CZ" kern="1200" dirty="0">
                <a:latin typeface="Arial" charset="0"/>
              </a:rPr>
              <a:t>stráž přírody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9059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124382"/>
            <a:ext cx="8066301" cy="451576"/>
          </a:xfrm>
        </p:spPr>
        <p:txBody>
          <a:bodyPr/>
          <a:lstStyle/>
          <a:p>
            <a:r>
              <a:rPr lang="cs-CZ" dirty="0"/>
              <a:t>Adresáti veřejnosprávního působení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735505"/>
            <a:ext cx="8066301" cy="4139998"/>
          </a:xfrm>
        </p:spPr>
        <p:txBody>
          <a:bodyPr/>
          <a:lstStyle/>
          <a:p>
            <a:pPr algn="just"/>
            <a:r>
              <a:rPr lang="cs-CZ" dirty="0"/>
              <a:t>subjekty, vůči kterým je veřejná správa vykonávána, a to ze strany subjektů veřejné správy, resp. jednotlivých vykonavatelů veřejné správy</a:t>
            </a:r>
          </a:p>
          <a:p>
            <a:r>
              <a:rPr lang="cs-CZ" dirty="0"/>
              <a:t>fyzické osoby a právnické osoby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právní osobnost,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svéprávnost (jen u FO) </a:t>
            </a:r>
          </a:p>
        </p:txBody>
      </p:sp>
    </p:spTree>
    <p:extLst>
      <p:ext uri="{BB962C8B-B14F-4D97-AF65-F5344CB8AC3E}">
        <p14:creationId xmlns:p14="http://schemas.microsoft.com/office/powerpoint/2010/main" val="1990461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ACFDC8-469F-4A64-8C41-5129DCDE81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8C26FE1-7388-43EB-B180-E1694B618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Ovšem pozor: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6D92C3A-45BE-491A-B28D-11FBE9F74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NSS, </a:t>
            </a:r>
            <a:r>
              <a:rPr lang="cs-CZ" sz="2400" dirty="0" err="1"/>
              <a:t>sp</a:t>
            </a:r>
            <a:r>
              <a:rPr lang="cs-CZ" sz="2400" dirty="0"/>
              <a:t>. zn. 2 As 52/2010 (č. 2133/2010 Sb. NSS): </a:t>
            </a:r>
            <a:r>
              <a:rPr lang="cs-CZ" sz="2400" i="1" dirty="0"/>
              <a:t>Stejně jako stát, který je také veřejnoprávní korporací, totiž mají i územní samosprávné celky "Janusovu tvář“: buď </a:t>
            </a:r>
            <a:r>
              <a:rPr lang="cs-CZ" sz="2400" b="1" i="1" dirty="0"/>
              <a:t>vystupují v nadřazeném, vrchnostenském postavení, a pak jde o regulaci spadající svojí podstatou do veřejného práva</a:t>
            </a:r>
            <a:r>
              <a:rPr lang="cs-CZ" sz="2400" i="1" dirty="0"/>
              <a:t>; </a:t>
            </a:r>
            <a:r>
              <a:rPr lang="cs-CZ" sz="2400" b="1" i="1" dirty="0"/>
              <a:t>anebo jednají jako běžný smluvní partner v soukromoprávních vztazích</a:t>
            </a:r>
            <a:r>
              <a:rPr lang="cs-CZ" sz="2400" i="1" dirty="0"/>
              <a:t>.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191208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D305BF-A078-4DF0-9DD0-76A722C510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1F3E1D3-D93E-438A-920B-B779CC7E0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takže…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413FF49-816E-4BA3-B7A7-2D89E5469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319981"/>
            <a:ext cx="8066301" cy="4512019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z toho důvodu není vyloučeno, že správní orgán bude kupř. ukládat sankci státu, kraji či obci (zde zvláštní pravidla v případě přestupkového řízení v § 63 z. č. 250/2016 Sb.)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400" i="1" dirty="0"/>
              <a:t>Stát jako právnická osoba (veřejnoprávní korporace) je aktivně legitimován k podání žaloby proti rozhodnutí správního orgánu (§ 65 odst. 1 s. ř. s.), </a:t>
            </a:r>
            <a:r>
              <a:rPr lang="cs-CZ" sz="2400" b="1" i="1" dirty="0"/>
              <a:t>pokud v posuzovaném veřejnoprávním vztahu nevystupoval ve vrchnostenském postavení</a:t>
            </a:r>
            <a:r>
              <a:rPr lang="cs-CZ" sz="2400" i="1" dirty="0"/>
              <a:t>. Pro aktivní legitimaci státu je bez významu, zda napadené rozhodnutí bylo vydáno při správním trestání. </a:t>
            </a:r>
            <a:r>
              <a:rPr lang="cs-CZ" sz="2400" dirty="0"/>
              <a:t>(usnesení rozšířeného senátu Nejvyššího správního soudu </a:t>
            </a:r>
            <a:r>
              <a:rPr lang="cs-CZ" sz="2400" dirty="0" err="1"/>
              <a:t>sp</a:t>
            </a:r>
            <a:r>
              <a:rPr lang="cs-CZ" sz="2400" dirty="0"/>
              <a:t>. zn. 8 </a:t>
            </a:r>
            <a:r>
              <a:rPr lang="cs-CZ" sz="2400" dirty="0" err="1"/>
              <a:t>Afs</a:t>
            </a:r>
            <a:r>
              <a:rPr lang="cs-CZ" sz="2400" dirty="0"/>
              <a:t> 128/2018, č. 4006/2020 Sb. NSS)</a:t>
            </a:r>
          </a:p>
        </p:txBody>
      </p:sp>
    </p:spTree>
    <p:extLst>
      <p:ext uri="{BB962C8B-B14F-4D97-AF65-F5344CB8AC3E}">
        <p14:creationId xmlns:p14="http://schemas.microsoft.com/office/powerpoint/2010/main" val="24221515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Správněprávní vztahy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99587" y="1423245"/>
            <a:ext cx="8066301" cy="4139998"/>
          </a:xfrm>
        </p:spPr>
        <p:txBody>
          <a:bodyPr/>
          <a:lstStyle/>
          <a:p>
            <a:pPr algn="just"/>
            <a:r>
              <a:rPr lang="cs-CZ" dirty="0"/>
              <a:t>právní vztahy se </a:t>
            </a:r>
            <a:r>
              <a:rPr lang="cs-CZ" b="1" dirty="0"/>
              <a:t>specifiky</a:t>
            </a:r>
            <a:r>
              <a:rPr lang="cs-CZ" dirty="0"/>
              <a:t> související s tím, že vznikají a realizují se </a:t>
            </a:r>
            <a:r>
              <a:rPr lang="cs-CZ" b="1" dirty="0"/>
              <a:t>při výkonu veřejné správy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/>
              <a:t>jedním z jejich subjektů je vždy </a:t>
            </a:r>
            <a:r>
              <a:rPr lang="cs-CZ" sz="2000" b="1" dirty="0"/>
              <a:t>orgán veřejné správy </a:t>
            </a:r>
            <a:r>
              <a:rPr lang="cs-CZ" sz="2000" dirty="0"/>
              <a:t>X na straně druhé může být </a:t>
            </a:r>
            <a:r>
              <a:rPr lang="cs-CZ" sz="2000" b="1" dirty="0"/>
              <a:t>adresátem</a:t>
            </a:r>
            <a:r>
              <a:rPr lang="cs-CZ" sz="2000" dirty="0"/>
              <a:t> fyzická osoba/právnická osoba/i jiný orgán veřejné správy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/>
              <a:t>jsou to vždy vztahy </a:t>
            </a:r>
            <a:r>
              <a:rPr lang="cs-CZ" sz="2000" b="1" dirty="0"/>
              <a:t>mocenské </a:t>
            </a:r>
            <a:r>
              <a:rPr lang="cs-CZ" sz="2000" dirty="0"/>
              <a:t>– vykonavatel veřejné správy vystupuje v nadřazeném postavení vůči adresátům – volní i proti vůli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/>
              <a:t>uplatňuje se </a:t>
            </a:r>
            <a:r>
              <a:rPr lang="cs-CZ" sz="2000" b="1" dirty="0"/>
              <a:t>administrativně-právní</a:t>
            </a:r>
            <a:r>
              <a:rPr lang="cs-CZ" sz="2000" dirty="0"/>
              <a:t> metoda regulace – jednostrannost a závaznost příkazů vykonavatelů veřejné správy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/>
              <a:t>v případě porušení nastává </a:t>
            </a:r>
            <a:r>
              <a:rPr lang="cs-CZ" sz="2000" b="1" dirty="0"/>
              <a:t>správněprávní odpovědnost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00586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233439"/>
            <a:ext cx="8066301" cy="451576"/>
          </a:xfrm>
        </p:spPr>
        <p:txBody>
          <a:bodyPr/>
          <a:lstStyle/>
          <a:p>
            <a:pPr algn="ctr"/>
            <a:r>
              <a:rPr lang="cs-CZ" sz="3200" dirty="0"/>
              <a:t>Předpoklady a prvky </a:t>
            </a:r>
            <a:r>
              <a:rPr lang="cs-CZ" sz="3200" dirty="0" err="1"/>
              <a:t>správněprávních</a:t>
            </a:r>
            <a:r>
              <a:rPr lang="cs-CZ" sz="3200" dirty="0"/>
              <a:t> vztahů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10554" y="1386508"/>
            <a:ext cx="8066301" cy="4139998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Předpoklady vzniku/změny/zániku</a:t>
            </a:r>
          </a:p>
          <a:p>
            <a:r>
              <a:rPr lang="cs-CZ" dirty="0"/>
              <a:t>norma správního práva</a:t>
            </a:r>
          </a:p>
          <a:p>
            <a:r>
              <a:rPr lang="cs-CZ" dirty="0"/>
              <a:t>právní skutečnost</a:t>
            </a:r>
          </a:p>
          <a:p>
            <a:pPr marL="72000" indent="0">
              <a:buNone/>
            </a:pPr>
            <a:r>
              <a:rPr lang="cs-CZ" b="1" dirty="0"/>
              <a:t>Prvky </a:t>
            </a:r>
            <a:r>
              <a:rPr lang="cs-CZ" b="1" dirty="0" err="1"/>
              <a:t>správněprávních</a:t>
            </a:r>
            <a:r>
              <a:rPr lang="cs-CZ" b="1" dirty="0"/>
              <a:t> vztahů</a:t>
            </a:r>
          </a:p>
          <a:p>
            <a:r>
              <a:rPr lang="cs-CZ" dirty="0"/>
              <a:t>subjekt</a:t>
            </a:r>
          </a:p>
          <a:p>
            <a:r>
              <a:rPr lang="cs-CZ" dirty="0"/>
              <a:t>obsah</a:t>
            </a:r>
          </a:p>
          <a:p>
            <a:r>
              <a:rPr lang="cs-CZ" dirty="0"/>
              <a:t>objekt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8707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5" y="149549"/>
            <a:ext cx="8066301" cy="451576"/>
          </a:xfrm>
        </p:spPr>
        <p:txBody>
          <a:bodyPr/>
          <a:lstStyle/>
          <a:p>
            <a:r>
              <a:rPr lang="cs-CZ" dirty="0"/>
              <a:t>Členění </a:t>
            </a:r>
            <a:r>
              <a:rPr lang="cs-CZ" dirty="0" err="1"/>
              <a:t>správněprávních</a:t>
            </a:r>
            <a:r>
              <a:rPr lang="cs-CZ" dirty="0"/>
              <a:t> vztahů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99586" y="675527"/>
            <a:ext cx="8066301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2400" b="1" dirty="0"/>
              <a:t>Podle obsahu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organizační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hmotněprávní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err="1"/>
              <a:t>procesněprávní</a:t>
            </a:r>
            <a:endParaRPr lang="cs-CZ" sz="2400" dirty="0"/>
          </a:p>
          <a:p>
            <a:pPr marL="72000" indent="0">
              <a:buNone/>
            </a:pPr>
            <a:r>
              <a:rPr lang="cs-CZ" sz="2400" b="1" dirty="0"/>
              <a:t>Podle funkcí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Regulativní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Ochranné</a:t>
            </a:r>
          </a:p>
          <a:p>
            <a:pPr marL="72000" indent="0">
              <a:buNone/>
            </a:pPr>
            <a:r>
              <a:rPr lang="cs-CZ" sz="2400" b="1" dirty="0"/>
              <a:t>Podle postavení adresátů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vnější (externí)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vnitřní (interní)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4194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40302" y="1706089"/>
            <a:ext cx="8066301" cy="4139998"/>
          </a:xfrm>
        </p:spPr>
        <p:txBody>
          <a:bodyPr/>
          <a:lstStyle/>
          <a:p>
            <a:pPr algn="just"/>
            <a:r>
              <a:rPr lang="cs-CZ" b="1" dirty="0"/>
              <a:t>Subjekty správního práva:</a:t>
            </a:r>
            <a:r>
              <a:rPr lang="cs-CZ" dirty="0"/>
              <a:t> nositelé práv a povinností stanovených normami správního práva</a:t>
            </a:r>
          </a:p>
          <a:p>
            <a:pPr marL="72000" indent="0" algn="just">
              <a:buNone/>
            </a:pPr>
            <a:endParaRPr lang="cs-CZ" dirty="0"/>
          </a:p>
          <a:p>
            <a:pPr algn="just"/>
            <a:r>
              <a:rPr lang="cs-CZ" b="1" dirty="0"/>
              <a:t>Subjekty </a:t>
            </a:r>
            <a:r>
              <a:rPr lang="cs-CZ" b="1" dirty="0" err="1"/>
              <a:t>správněprávních</a:t>
            </a:r>
            <a:r>
              <a:rPr lang="cs-CZ" b="1" dirty="0"/>
              <a:t> vztahů: </a:t>
            </a:r>
            <a:r>
              <a:rPr lang="cs-CZ" dirty="0"/>
              <a:t>nositelé konkrétních práv a povinností </a:t>
            </a:r>
          </a:p>
          <a:p>
            <a:pPr marL="72000" indent="0" algn="just">
              <a:buNone/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3022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197791"/>
            <a:ext cx="8066301" cy="451576"/>
          </a:xfrm>
        </p:spPr>
        <p:txBody>
          <a:bodyPr/>
          <a:lstStyle/>
          <a:p>
            <a:r>
              <a:rPr lang="cs-CZ" dirty="0"/>
              <a:t>Ilustrativní příklad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10553" y="934743"/>
            <a:ext cx="8066302" cy="4666853"/>
          </a:xfrm>
        </p:spPr>
        <p:txBody>
          <a:bodyPr/>
          <a:lstStyle/>
          <a:p>
            <a:pPr marL="72000" indent="0" algn="just">
              <a:buNone/>
            </a:pPr>
            <a:r>
              <a:rPr lang="cs-CZ" b="1" dirty="0"/>
              <a:t>1) </a:t>
            </a:r>
            <a:r>
              <a:rPr lang="cs-CZ" dirty="0"/>
              <a:t>Ministerstvo dopravy vydá </a:t>
            </a:r>
            <a:r>
              <a:rPr lang="cs-CZ" b="1" dirty="0"/>
              <a:t>2)</a:t>
            </a:r>
            <a:r>
              <a:rPr lang="cs-CZ" dirty="0"/>
              <a:t> vyhlášku, kterou </a:t>
            </a:r>
            <a:r>
              <a:rPr lang="cs-CZ" b="1" dirty="0"/>
              <a:t>3)</a:t>
            </a:r>
            <a:r>
              <a:rPr lang="cs-CZ" dirty="0"/>
              <a:t> provádí zákonem stanovená pravidla provozu na pozemních komunikacích.</a:t>
            </a:r>
          </a:p>
          <a:p>
            <a:pPr marL="586350" indent="-514350" algn="just">
              <a:buAutoNum type="arabicParenR"/>
            </a:pPr>
            <a:r>
              <a:rPr lang="cs-CZ" sz="2000" i="1" dirty="0"/>
              <a:t>ústřední orgán státní správy/přímý </a:t>
            </a:r>
            <a:r>
              <a:rPr lang="cs-CZ" sz="2000" b="1" i="1" dirty="0"/>
              <a:t>vykonavatel státní správy</a:t>
            </a:r>
            <a:r>
              <a:rPr lang="cs-CZ" sz="2000" i="1" dirty="0"/>
              <a:t>/ orgán státu jako subjektu veřejné správy</a:t>
            </a:r>
          </a:p>
          <a:p>
            <a:pPr marL="586350" indent="-514350" algn="just">
              <a:buAutoNum type="arabicParenR"/>
            </a:pPr>
            <a:r>
              <a:rPr lang="cs-CZ" sz="2000" i="1" dirty="0"/>
              <a:t>uplatnění </a:t>
            </a:r>
            <a:r>
              <a:rPr lang="cs-CZ" sz="2000" b="1" i="1" dirty="0"/>
              <a:t>pravomoci</a:t>
            </a:r>
            <a:r>
              <a:rPr lang="cs-CZ" sz="2000" i="1" dirty="0"/>
              <a:t> vydat normativní správní akt (podzákonný právní předpis)</a:t>
            </a:r>
          </a:p>
          <a:p>
            <a:pPr marL="586350" indent="-514350" algn="just">
              <a:buAutoNum type="arabicParenR"/>
            </a:pPr>
            <a:r>
              <a:rPr lang="cs-CZ" sz="2000" i="1" dirty="0"/>
              <a:t>realizuje svoji </a:t>
            </a:r>
            <a:r>
              <a:rPr lang="cs-CZ" sz="2000" b="1" i="1" dirty="0"/>
              <a:t>působnost</a:t>
            </a:r>
            <a:r>
              <a:rPr lang="cs-CZ" sz="2000" i="1" dirty="0"/>
              <a:t> – podle kompetenčního zákona je ústředním orgánem státní správy ve věcech dopravy a odpovídá za tvorbu státní politiky v oblasti dopravy a v rozsahu své působnosti za její uskutečňování.</a:t>
            </a:r>
          </a:p>
          <a:p>
            <a:pPr marL="586350" indent="-514350" algn="just">
              <a:buAutoNum type="arabicParenR"/>
            </a:pPr>
            <a:endParaRPr lang="cs-CZ" i="1" dirty="0"/>
          </a:p>
          <a:p>
            <a:pPr marL="586350" indent="-514350" algn="just">
              <a:buAutoNum type="arabicParenR"/>
            </a:pPr>
            <a:endParaRPr lang="cs-CZ" i="1" dirty="0"/>
          </a:p>
          <a:p>
            <a:pPr marL="586350" indent="-514350" algn="just">
              <a:buAutoNum type="arabicParenR"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290945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197791"/>
            <a:ext cx="8066301" cy="451576"/>
          </a:xfrm>
        </p:spPr>
        <p:txBody>
          <a:bodyPr/>
          <a:lstStyle/>
          <a:p>
            <a:r>
              <a:rPr lang="cs-CZ" dirty="0"/>
              <a:t>Ilustrativní příklad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99586" y="1061768"/>
            <a:ext cx="8066302" cy="5166232"/>
          </a:xfrm>
        </p:spPr>
        <p:txBody>
          <a:bodyPr/>
          <a:lstStyle/>
          <a:p>
            <a:pPr marL="72000" indent="0" algn="just">
              <a:buNone/>
            </a:pPr>
            <a:r>
              <a:rPr lang="cs-CZ" b="1" dirty="0"/>
              <a:t>1) </a:t>
            </a:r>
            <a:r>
              <a:rPr lang="cs-CZ" dirty="0"/>
              <a:t>Městský úřad jako stavební úřad vydal </a:t>
            </a:r>
            <a:r>
              <a:rPr lang="cs-CZ" b="1" dirty="0"/>
              <a:t>2) </a:t>
            </a:r>
            <a:r>
              <a:rPr lang="cs-CZ" dirty="0"/>
              <a:t>rozhodnutí, kterým </a:t>
            </a:r>
            <a:r>
              <a:rPr lang="cs-CZ" b="1" dirty="0"/>
              <a:t>3) </a:t>
            </a:r>
            <a:r>
              <a:rPr lang="cs-CZ" dirty="0"/>
              <a:t>nařídil odstranění stavby</a:t>
            </a:r>
            <a:r>
              <a:rPr lang="cs-CZ" b="1" dirty="0"/>
              <a:t> </a:t>
            </a:r>
            <a:r>
              <a:rPr lang="cs-CZ" dirty="0"/>
              <a:t>jejímu vlastníkovi</a:t>
            </a:r>
            <a:r>
              <a:rPr lang="cs-CZ" b="1" dirty="0"/>
              <a:t> </a:t>
            </a:r>
            <a:r>
              <a:rPr lang="cs-CZ" dirty="0"/>
              <a:t>Josefu Novákovi.</a:t>
            </a:r>
          </a:p>
          <a:p>
            <a:pPr marL="72000" indent="0" algn="just">
              <a:buNone/>
            </a:pPr>
            <a:endParaRPr lang="cs-CZ" dirty="0"/>
          </a:p>
          <a:p>
            <a:pPr marL="586350" indent="-514350" algn="just">
              <a:buAutoNum type="arabicParenR"/>
            </a:pPr>
            <a:r>
              <a:rPr lang="cs-CZ" sz="2000" i="1" dirty="0"/>
              <a:t>orgán územně samosprávného celku/veřejnoprávní korporace; nepřímý </a:t>
            </a:r>
            <a:r>
              <a:rPr lang="cs-CZ" sz="2000" b="1" i="1" dirty="0"/>
              <a:t>vykonavatel státní správy</a:t>
            </a:r>
            <a:endParaRPr lang="cs-CZ" sz="2000" i="1" dirty="0"/>
          </a:p>
          <a:p>
            <a:pPr marL="586350" indent="-514350" algn="just">
              <a:buAutoNum type="arabicParenR"/>
            </a:pPr>
            <a:r>
              <a:rPr lang="cs-CZ" sz="2000" i="1" dirty="0"/>
              <a:t>uplatnění </a:t>
            </a:r>
            <a:r>
              <a:rPr lang="cs-CZ" sz="2000" b="1" i="1" dirty="0"/>
              <a:t>pravomoci</a:t>
            </a:r>
            <a:r>
              <a:rPr lang="cs-CZ" sz="2000" i="1" dirty="0"/>
              <a:t> vydat individuální správní akt</a:t>
            </a:r>
          </a:p>
          <a:p>
            <a:pPr marL="586350" indent="-514350" algn="just">
              <a:buAutoNum type="arabicParenR"/>
            </a:pPr>
            <a:r>
              <a:rPr lang="cs-CZ" sz="2000" i="1" dirty="0"/>
              <a:t>městský úřad jako orgán veřejné správy </a:t>
            </a:r>
            <a:r>
              <a:rPr lang="cs-CZ" sz="2000" b="1" i="1" dirty="0"/>
              <a:t>mocensky</a:t>
            </a:r>
            <a:r>
              <a:rPr lang="cs-CZ" sz="2000" i="1" dirty="0"/>
              <a:t>, jednostranně a závazně nařizuje odstranění stavby Josefu Novákovi – fyzické osobě, která je </a:t>
            </a:r>
            <a:r>
              <a:rPr lang="cs-CZ" sz="2000" b="1" i="1" dirty="0"/>
              <a:t>adresátem</a:t>
            </a:r>
            <a:r>
              <a:rPr lang="cs-CZ" sz="2000" i="1" dirty="0"/>
              <a:t> veřejnosprávního působení </a:t>
            </a:r>
          </a:p>
          <a:p>
            <a:pPr marL="586350" indent="-514350" algn="just">
              <a:buAutoNum type="arabicParenR"/>
            </a:pPr>
            <a:endParaRPr lang="cs-CZ" i="1" dirty="0"/>
          </a:p>
          <a:p>
            <a:pPr marL="586350" indent="-514350" algn="just">
              <a:buAutoNum type="arabicParenR"/>
            </a:pPr>
            <a:endParaRPr lang="cs-CZ" i="1" dirty="0"/>
          </a:p>
          <a:p>
            <a:pPr marL="586350" indent="-514350" algn="just">
              <a:buAutoNum type="arabicParenR"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8360358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199300"/>
            <a:ext cx="8066301" cy="451576"/>
          </a:xfrm>
        </p:spPr>
        <p:txBody>
          <a:bodyPr/>
          <a:lstStyle/>
          <a:p>
            <a:r>
              <a:rPr lang="cs-CZ" dirty="0"/>
              <a:t>Ilustrativní příklad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72900"/>
            <a:ext cx="8066301" cy="4981100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0"/>
              <a:t>Starosta města zřídil jako zvláštní orgán obce komisi pro projednávání přestupků.</a:t>
            </a:r>
          </a:p>
          <a:p>
            <a:pPr marL="0" indent="0" algn="just">
              <a:buNone/>
            </a:pPr>
            <a:endParaRPr lang="cs-CZ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i="1" dirty="0"/>
              <a:t>správněprávní vztah </a:t>
            </a:r>
            <a:r>
              <a:rPr lang="cs-CZ" sz="2400" b="1" i="1" dirty="0"/>
              <a:t>organizační</a:t>
            </a:r>
            <a:r>
              <a:rPr lang="cs-CZ" sz="2400" i="1" dirty="0"/>
              <a:t>, realizovaný mezi dvěma  orgány veřejné správy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i="1" dirty="0"/>
              <a:t>správněprávní vztah </a:t>
            </a:r>
            <a:r>
              <a:rPr lang="cs-CZ" sz="2400" b="1" i="1" dirty="0"/>
              <a:t>vnitřní</a:t>
            </a:r>
            <a:r>
              <a:rPr lang="cs-CZ" sz="2400" i="1" dirty="0"/>
              <a:t> (interní), jehož prostřednictvím se vytváří předpoklad pro realizaci meritorního poslání veřejné správy</a:t>
            </a:r>
          </a:p>
        </p:txBody>
      </p:sp>
    </p:spTree>
    <p:extLst>
      <p:ext uri="{BB962C8B-B14F-4D97-AF65-F5344CB8AC3E}">
        <p14:creationId xmlns:p14="http://schemas.microsoft.com/office/powerpoint/2010/main" val="948762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10554" y="152212"/>
            <a:ext cx="8066301" cy="451576"/>
          </a:xfrm>
        </p:spPr>
        <p:txBody>
          <a:bodyPr/>
          <a:lstStyle/>
          <a:p>
            <a:r>
              <a:rPr lang="cs-CZ" dirty="0"/>
              <a:t>Ilustrativní příklad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05070" y="1165685"/>
            <a:ext cx="8066301" cy="413999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400" dirty="0"/>
              <a:t>Obviněný z přestupku je předvolán k ústnímu jednání před přestupkovou komisí.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i="1" dirty="0"/>
              <a:t>správněprávní vztah </a:t>
            </a:r>
            <a:r>
              <a:rPr lang="cs-CZ" sz="2400" b="1" i="1" dirty="0" err="1"/>
              <a:t>procesněprávní</a:t>
            </a:r>
            <a:r>
              <a:rPr lang="cs-CZ" sz="2400" i="1" dirty="0"/>
              <a:t>, realizovaný mezi orgánem veřejné správy a jejím adresátem, uvádějící „v život“ obsah  norem hmotněprávních.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i="1" dirty="0"/>
              <a:t>správněprávní  vztah </a:t>
            </a:r>
            <a:r>
              <a:rPr lang="cs-CZ" sz="2400" b="1" i="1" dirty="0"/>
              <a:t>vnější</a:t>
            </a:r>
            <a:r>
              <a:rPr lang="cs-CZ" sz="2400" i="1" dirty="0"/>
              <a:t> (externí), výkon veřejné správy ve vztahu k adresátům konečného působení veřejné správy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i="1" dirty="0"/>
              <a:t>z hlediska funkce vztah </a:t>
            </a:r>
            <a:r>
              <a:rPr lang="cs-CZ" sz="2400" b="1" i="1" dirty="0"/>
              <a:t>ochranný</a:t>
            </a:r>
            <a:r>
              <a:rPr lang="cs-CZ" sz="2400" i="1" dirty="0"/>
              <a:t>, realizovaný s cílem  řešení nežádoucích stavů a situací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223357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Průcha, P.: </a:t>
            </a:r>
            <a:r>
              <a:rPr lang="cs-CZ" i="1" dirty="0"/>
              <a:t>Správní právo, obecná část</a:t>
            </a:r>
            <a:r>
              <a:rPr lang="cs-CZ" dirty="0"/>
              <a:t>, 9. vydání. Brno: MU, 2024. s.119 až 157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Hendrych, D. a kol. Správní právo. Obecná část. 9. vyd. Praha: C. H. Beck, 2016, s. 51 – 54 a 65 – 73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Sládeček, V. Obecné správní právo. 4. vyd., Praha: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 ČR, 2019, s. 250 – 266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Kopecký, M. Správní právo. Obecná část. 2. vyd. Praha: C. H. Beck, 2021, s. 40 – 43 a 61 - 70</a:t>
            </a:r>
          </a:p>
          <a:p>
            <a:endParaRPr lang="cs-CZ" dirty="0"/>
          </a:p>
          <a:p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0212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Subjekty správního práva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99587" y="1591334"/>
            <a:ext cx="8066301" cy="2519271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Rozlišujeme</a:t>
            </a:r>
            <a:r>
              <a:rPr lang="cs-CZ" dirty="0"/>
              <a:t>:</a:t>
            </a:r>
          </a:p>
          <a:p>
            <a:pPr marL="72000" indent="0" algn="just">
              <a:buNone/>
            </a:pPr>
            <a:r>
              <a:rPr lang="cs-CZ" dirty="0"/>
              <a:t>a) subjekty, které vykonávají veřejnou správu = </a:t>
            </a:r>
            <a:r>
              <a:rPr lang="cs-CZ" b="1" dirty="0"/>
              <a:t>subjekty veřejné správy </a:t>
            </a:r>
          </a:p>
          <a:p>
            <a:pPr lvl="1" algn="just"/>
            <a:r>
              <a:rPr lang="cs-CZ" b="1" dirty="0"/>
              <a:t>vykonavatel veřejné správy</a:t>
            </a:r>
            <a:r>
              <a:rPr lang="cs-CZ" dirty="0"/>
              <a:t> = orgán nebo oprávněný zástupce subjektu veřejné správy</a:t>
            </a:r>
            <a:endParaRPr lang="cs-CZ" b="1" dirty="0"/>
          </a:p>
          <a:p>
            <a:pPr lvl="1" algn="just"/>
            <a:endParaRPr lang="cs-CZ" dirty="0"/>
          </a:p>
          <a:p>
            <a:pPr marL="72000" indent="0" algn="just">
              <a:buNone/>
            </a:pPr>
            <a:r>
              <a:rPr lang="cs-CZ" dirty="0"/>
              <a:t>b) subjekty, vůči kterým je veřejná správa vykonávána = </a:t>
            </a:r>
            <a:r>
              <a:rPr lang="cs-CZ" b="1" dirty="0"/>
              <a:t>adresáti veřejnosprávního působení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766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166327"/>
            <a:ext cx="8066301" cy="451576"/>
          </a:xfrm>
        </p:spPr>
        <p:txBody>
          <a:bodyPr/>
          <a:lstStyle/>
          <a:p>
            <a:r>
              <a:rPr lang="cs-CZ" dirty="0"/>
              <a:t>Subjekty veřejné správy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39643" y="617903"/>
            <a:ext cx="8066301" cy="5178890"/>
          </a:xfrm>
        </p:spPr>
        <p:txBody>
          <a:bodyPr/>
          <a:lstStyle/>
          <a:p>
            <a:pPr algn="just"/>
            <a:r>
              <a:rPr lang="cs-CZ" sz="2400" dirty="0"/>
              <a:t>Nositelé </a:t>
            </a:r>
            <a:r>
              <a:rPr lang="cs-CZ" sz="2400" b="1" dirty="0"/>
              <a:t>pravomocí</a:t>
            </a:r>
            <a:r>
              <a:rPr lang="cs-CZ" sz="2400" dirty="0"/>
              <a:t>: </a:t>
            </a:r>
            <a:r>
              <a:rPr lang="cs-CZ" sz="2400" i="1" dirty="0"/>
              <a:t>práva (oprávnění) a povinnosti pro potřeby plnění úkolů a řešení otázek</a:t>
            </a:r>
          </a:p>
          <a:p>
            <a:pPr algn="just"/>
            <a:r>
              <a:rPr lang="cs-CZ" sz="2400" dirty="0"/>
              <a:t>A to v rámci </a:t>
            </a:r>
            <a:r>
              <a:rPr lang="cs-CZ" sz="2400" b="1" dirty="0"/>
              <a:t>působnosti</a:t>
            </a:r>
            <a:r>
              <a:rPr lang="cs-CZ" sz="2400" dirty="0"/>
              <a:t>: </a:t>
            </a:r>
            <a:r>
              <a:rPr lang="cs-CZ" sz="2400" i="1" dirty="0"/>
              <a:t>okruh otázek, které projednává, rozhoduje, realizuje a za jejichž řešení odpovídá</a:t>
            </a:r>
          </a:p>
          <a:p>
            <a:pPr algn="just"/>
            <a:r>
              <a:rPr lang="cs-CZ" sz="2400" b="1" dirty="0"/>
              <a:t>pravomoc je tedy souhrnem právních prostředků k realizaci působnosti </a:t>
            </a:r>
          </a:p>
          <a:p>
            <a:pPr algn="just"/>
            <a:r>
              <a:rPr lang="cs-CZ" sz="2300" i="1" dirty="0"/>
              <a:t>„Pravomocí státního orgánu je třeba chápat samotnou realizaci státní moci v příslušné formě (tj. ve formě normotvorné nebo individuálně rozhodovací), zatímco kompetence jsou již zcela konkrétním věcným vymezením otázek realizovaných v procesu výkonu pravomoci.“</a:t>
            </a:r>
          </a:p>
          <a:p>
            <a:pPr algn="just"/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855318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z="2600" smtClean="0"/>
              <a:pPr/>
              <a:t>5</a:t>
            </a:fld>
            <a:endParaRPr lang="cs-CZ" altLang="cs-CZ" sz="26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6" y="283251"/>
            <a:ext cx="8066301" cy="451576"/>
          </a:xfrm>
        </p:spPr>
        <p:txBody>
          <a:bodyPr/>
          <a:lstStyle/>
          <a:p>
            <a:r>
              <a:rPr lang="cs-CZ" sz="2600" dirty="0"/>
              <a:t>Pravomoc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05070" y="854347"/>
            <a:ext cx="8066302" cy="3717653"/>
          </a:xfrm>
        </p:spPr>
        <p:txBody>
          <a:bodyPr/>
          <a:lstStyle/>
          <a:p>
            <a:pPr marL="72000" indent="0">
              <a:buNone/>
            </a:pPr>
            <a:r>
              <a:rPr lang="cs-CZ" sz="2600" dirty="0"/>
              <a:t>Zejména </a:t>
            </a:r>
            <a:r>
              <a:rPr lang="cs-CZ" sz="2600" b="1" dirty="0"/>
              <a:t>oprávnění</a:t>
            </a:r>
            <a:r>
              <a:rPr lang="cs-CZ" sz="2600" dirty="0"/>
              <a:t>:</a:t>
            </a:r>
          </a:p>
          <a:p>
            <a:r>
              <a:rPr lang="cs-CZ" sz="2600" dirty="0"/>
              <a:t>vydávat správní akty (individuální, normativní i smíšené)</a:t>
            </a:r>
          </a:p>
          <a:p>
            <a:r>
              <a:rPr lang="cs-CZ" sz="2600" dirty="0"/>
              <a:t> uzavírat veřejnoprávní smlouvy</a:t>
            </a:r>
          </a:p>
          <a:p>
            <a:r>
              <a:rPr lang="cs-CZ" sz="2600" dirty="0"/>
              <a:t> činit faktické úkony (faktické pokyny, bezprostřední zásahy nebo exekuční úkony) </a:t>
            </a:r>
          </a:p>
          <a:p>
            <a:r>
              <a:rPr lang="cs-CZ" sz="2600" dirty="0"/>
              <a:t>pravomoc ke správnímu dozoru</a:t>
            </a:r>
          </a:p>
          <a:p>
            <a:r>
              <a:rPr lang="cs-CZ" sz="2600" dirty="0"/>
              <a:t>Veřejně mocenská povaha X </a:t>
            </a:r>
            <a:r>
              <a:rPr lang="cs-CZ" sz="2600" dirty="0" err="1"/>
              <a:t>nevrchnosetnská</a:t>
            </a:r>
            <a:r>
              <a:rPr lang="cs-CZ" sz="2600" dirty="0"/>
              <a:t> VS</a:t>
            </a:r>
          </a:p>
          <a:p>
            <a:r>
              <a:rPr lang="cs-CZ" sz="2600" dirty="0"/>
              <a:t>problematika překročení pravomoci</a:t>
            </a:r>
          </a:p>
        </p:txBody>
      </p:sp>
    </p:spTree>
    <p:extLst>
      <p:ext uri="{BB962C8B-B14F-4D97-AF65-F5344CB8AC3E}">
        <p14:creationId xmlns:p14="http://schemas.microsoft.com/office/powerpoint/2010/main" val="3453637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917F19-286F-48E3-87A5-6AB1B4A073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8F1DD5-35B7-43B9-BF31-1CA8C3638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Působnost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33EF9ED-FC28-4E52-9ADF-2A0A7A36A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i="1" dirty="0"/>
              <a:t>Věcná působnost</a:t>
            </a:r>
            <a:r>
              <a:rPr lang="cs-CZ" sz="3200" dirty="0"/>
              <a:t> 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Všeobecná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Dílčí</a:t>
            </a:r>
          </a:p>
          <a:p>
            <a:r>
              <a:rPr lang="cs-CZ" sz="3200" i="1" dirty="0"/>
              <a:t>Územní působnost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celostátní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regionální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místní</a:t>
            </a:r>
          </a:p>
        </p:txBody>
      </p:sp>
    </p:spTree>
    <p:extLst>
      <p:ext uri="{BB962C8B-B14F-4D97-AF65-F5344CB8AC3E}">
        <p14:creationId xmlns:p14="http://schemas.microsoft.com/office/powerpoint/2010/main" val="4225666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Subjekty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 (moc výkonná)</a:t>
            </a:r>
          </a:p>
          <a:p>
            <a:r>
              <a:rPr lang="cs-CZ" dirty="0"/>
              <a:t>veřejnoprávní korporace</a:t>
            </a:r>
          </a:p>
          <a:p>
            <a:r>
              <a:rPr lang="cs-CZ" dirty="0"/>
              <a:t>jiné právnické osoby veřejného práva</a:t>
            </a:r>
          </a:p>
          <a:p>
            <a:r>
              <a:rPr lang="cs-CZ" dirty="0"/>
              <a:t>právnické osoby soukromého práva v zákonem určeném postavení</a:t>
            </a:r>
          </a:p>
          <a:p>
            <a:r>
              <a:rPr lang="cs-CZ" dirty="0"/>
              <a:t>fyzické osoby v zákonem určeném postavení</a:t>
            </a:r>
          </a:p>
        </p:txBody>
      </p:sp>
    </p:spTree>
    <p:extLst>
      <p:ext uri="{BB962C8B-B14F-4D97-AF65-F5344CB8AC3E}">
        <p14:creationId xmlns:p14="http://schemas.microsoft.com/office/powerpoint/2010/main" val="1768378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originární a hlavní subjekt veřejné správy (tvoří zákone, je suverénní..)</a:t>
            </a:r>
          </a:p>
          <a:p>
            <a:r>
              <a:rPr lang="cs-CZ" dirty="0"/>
              <a:t>může výkon veřejné správy delegovat na jiné subjekty zákonem</a:t>
            </a:r>
          </a:p>
          <a:p>
            <a:r>
              <a:rPr lang="cs-CZ" dirty="0"/>
              <a:t>státní (veřejná) správa je prováděna:</a:t>
            </a:r>
          </a:p>
          <a:p>
            <a:pPr marL="72000" indent="0">
              <a:buNone/>
            </a:pPr>
            <a:r>
              <a:rPr lang="cs-CZ" dirty="0"/>
              <a:t>	a) </a:t>
            </a:r>
            <a:r>
              <a:rPr lang="cs-CZ" b="1" dirty="0"/>
              <a:t>přímými</a:t>
            </a:r>
            <a:r>
              <a:rPr lang="cs-CZ" dirty="0"/>
              <a:t> vykonavateli státní správy</a:t>
            </a:r>
          </a:p>
          <a:p>
            <a:pPr marL="72000" indent="0">
              <a:buNone/>
            </a:pPr>
            <a:r>
              <a:rPr lang="cs-CZ" dirty="0"/>
              <a:t>	b) </a:t>
            </a:r>
            <a:r>
              <a:rPr lang="cs-CZ" b="1" dirty="0"/>
              <a:t>nepřímými</a:t>
            </a:r>
            <a:r>
              <a:rPr lang="cs-CZ" dirty="0"/>
              <a:t> vykonavateli státní správy</a:t>
            </a:r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3136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Přímí vykonavatelé veřejné správy – orgány státu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/>
              <a:t>Orgány státní správy</a:t>
            </a:r>
            <a:r>
              <a:rPr lang="cs-CZ" dirty="0"/>
              <a:t>:</a:t>
            </a:r>
          </a:p>
          <a:p>
            <a:r>
              <a:rPr lang="cs-CZ" dirty="0"/>
              <a:t>vláda</a:t>
            </a:r>
          </a:p>
          <a:p>
            <a:r>
              <a:rPr lang="cs-CZ" dirty="0"/>
              <a:t>prezident republiky</a:t>
            </a:r>
          </a:p>
          <a:p>
            <a:r>
              <a:rPr lang="cs-CZ" dirty="0"/>
              <a:t>ministerstva a jiné ústřední správní úřady</a:t>
            </a:r>
          </a:p>
          <a:p>
            <a:r>
              <a:rPr lang="cs-CZ" dirty="0"/>
              <a:t>územně dekoncentrované (specializované) orgány státní správy</a:t>
            </a:r>
          </a:p>
          <a:p>
            <a:r>
              <a:rPr kumimoji="1" lang="cs-CZ" kern="1200" dirty="0">
                <a:latin typeface="Arial" charset="0"/>
              </a:rPr>
              <a:t>v</a:t>
            </a:r>
            <a:r>
              <a:rPr kumimoji="1" lang="cs-CZ" sz="28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eřejné ozbrojené sbory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76501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 (1)</Template>
  <TotalTime>1857</TotalTime>
  <Words>1305</Words>
  <Application>Microsoft Office PowerPoint</Application>
  <PresentationFormat>Vlastní</PresentationFormat>
  <Paragraphs>196</Paragraphs>
  <Slides>24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Tahoma</vt:lpstr>
      <vt:lpstr>Wingdings</vt:lpstr>
      <vt:lpstr>Prezentace_MU_CZ</vt:lpstr>
      <vt:lpstr>Subjekty správního práva, správně právní vztahy</vt:lpstr>
      <vt:lpstr>Pojmy</vt:lpstr>
      <vt:lpstr>Subjekty správního práva</vt:lpstr>
      <vt:lpstr>Subjekty veřejné správy  </vt:lpstr>
      <vt:lpstr>Pravomoc</vt:lpstr>
      <vt:lpstr>Působnost</vt:lpstr>
      <vt:lpstr>Subjekty veřejné správy</vt:lpstr>
      <vt:lpstr>Stát</vt:lpstr>
      <vt:lpstr>Přímí vykonavatelé veřejné správy – orgány státu</vt:lpstr>
      <vt:lpstr>Veřejnoprávní korporace</vt:lpstr>
      <vt:lpstr>Jiné právnické osoby veřejného práva </vt:lpstr>
      <vt:lpstr>Právnické osoby soukromého práva v zákonem určeném postavení</vt:lpstr>
      <vt:lpstr>Fyzické osoby v zákonem určeném postavení</vt:lpstr>
      <vt:lpstr>Adresáti veřejnosprávního působení </vt:lpstr>
      <vt:lpstr>Ovšem pozor:</vt:lpstr>
      <vt:lpstr>takže…</vt:lpstr>
      <vt:lpstr>Správněprávní vztahy</vt:lpstr>
      <vt:lpstr>Předpoklady a prvky správněprávních vztahů</vt:lpstr>
      <vt:lpstr>Členění správněprávních vztahů</vt:lpstr>
      <vt:lpstr>Ilustrativní příklad</vt:lpstr>
      <vt:lpstr>Ilustrativní příklad</vt:lpstr>
      <vt:lpstr>Ilustrativní příklad</vt:lpstr>
      <vt:lpstr>Ilustrativní příklad</vt:lpstr>
      <vt:lpstr>Doporučená literatura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David Hejč</dc:creator>
  <cp:lastModifiedBy>David Hejč</cp:lastModifiedBy>
  <cp:revision>106</cp:revision>
  <cp:lastPrinted>1601-01-01T00:00:00Z</cp:lastPrinted>
  <dcterms:created xsi:type="dcterms:W3CDTF">2020-03-19T09:15:16Z</dcterms:created>
  <dcterms:modified xsi:type="dcterms:W3CDTF">2024-03-13T14:47:01Z</dcterms:modified>
</cp:coreProperties>
</file>